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5143500" type="screen16x9"/>
  <p:notesSz cx="6858000" cy="9144000"/>
  <p:embeddedFontLst>
    <p:embeddedFont>
      <p:font typeface="Lobster" panose="00000500000000000000" pitchFamily="2" charset="0"/>
      <p:regular r:id="rId40"/>
    </p:embeddedFont>
    <p:embeddedFont>
      <p:font typeface="Open Sans" panose="020B0606030504020204" pitchFamily="34" charset="0"/>
      <p:regular r:id="rId41"/>
      <p:bold r:id="rId42"/>
      <p:italic r:id="rId43"/>
      <p:boldItalic r:id="rId44"/>
    </p:embeddedFont>
    <p:embeddedFont>
      <p:font typeface="PT Sans Narrow" panose="020F0502020204030204" pitchFamily="34" charset="0"/>
      <p:regular r:id="rId45"/>
      <p:bold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802" y="6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customXml" Target="../customXml/item3.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5.fntdata"/><Relationship Id="rId52"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 Id="rId4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f78f2a8a0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f78f2a8a0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f52f58e210_0_40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f52f58e210_0_4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f78f2a8a03_0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f78f2a8a03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f7108ec6b2_0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f7108ec6b2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f78f2a8a03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f78f2a8a03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f7108ec6b2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f7108ec6b2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f78f2a8a03_0_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 name="Google Shape;111;g3f78f2a8a03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f52f58e210_0_3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f52f58e210_0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nl" sz="1800">
                <a:solidFill>
                  <a:srgbClr val="695D46"/>
                </a:solidFill>
                <a:latin typeface="Open Sans"/>
                <a:ea typeface="Open Sans"/>
                <a:cs typeface="Open Sans"/>
                <a:sym typeface="Open Sans"/>
              </a:rPr>
              <a:t>Zie het dorstige kind? </a:t>
            </a:r>
            <a:endParaRPr sz="1800">
              <a:solidFill>
                <a:srgbClr val="695D46"/>
              </a:solidFill>
              <a:latin typeface="Open Sans"/>
              <a:ea typeface="Open Sans"/>
              <a:cs typeface="Open Sans"/>
              <a:sym typeface="Open Sans"/>
            </a:endParaRPr>
          </a:p>
          <a:p>
            <a:pPr marL="457200" lvl="0" indent="-342900" algn="l" rtl="0">
              <a:lnSpc>
                <a:spcPct val="115000"/>
              </a:lnSpc>
              <a:spcBef>
                <a:spcPts val="1200"/>
              </a:spcBef>
              <a:spcAft>
                <a:spcPts val="0"/>
              </a:spcAft>
              <a:buClr>
                <a:srgbClr val="695D46"/>
              </a:buClr>
              <a:buSzPts val="1800"/>
              <a:buFont typeface="Open Sans"/>
              <a:buChar char="-"/>
            </a:pPr>
            <a:r>
              <a:rPr lang="nl" sz="1800">
                <a:solidFill>
                  <a:srgbClr val="695D46"/>
                </a:solidFill>
                <a:latin typeface="Open Sans"/>
                <a:ea typeface="Open Sans"/>
                <a:cs typeface="Open Sans"/>
                <a:sym typeface="Open Sans"/>
              </a:rPr>
              <a:t>wanneer je merkt dat achter lastig gedrag een vraag om aandacht schuilgaat, </a:t>
            </a:r>
            <a:endParaRPr sz="1800">
              <a:solidFill>
                <a:srgbClr val="695D46"/>
              </a:solidFill>
              <a:latin typeface="Open Sans"/>
              <a:ea typeface="Open Sans"/>
              <a:cs typeface="Open Sans"/>
              <a:sym typeface="Open Sans"/>
            </a:endParaRPr>
          </a:p>
          <a:p>
            <a:pPr marL="457200" lvl="0" indent="-342900" algn="l" rtl="0">
              <a:lnSpc>
                <a:spcPct val="115000"/>
              </a:lnSpc>
              <a:spcBef>
                <a:spcPts val="0"/>
              </a:spcBef>
              <a:spcAft>
                <a:spcPts val="0"/>
              </a:spcAft>
              <a:buClr>
                <a:srgbClr val="695D46"/>
              </a:buClr>
              <a:buSzPts val="1800"/>
              <a:buFont typeface="Open Sans"/>
              <a:buChar char="-"/>
            </a:pPr>
            <a:r>
              <a:rPr lang="nl" sz="1800">
                <a:solidFill>
                  <a:srgbClr val="695D46"/>
                </a:solidFill>
                <a:latin typeface="Open Sans"/>
                <a:ea typeface="Open Sans"/>
                <a:cs typeface="Open Sans"/>
                <a:sym typeface="Open Sans"/>
              </a:rPr>
              <a:t>wanneer je ruimte maakt voor herstel na een ruzie, </a:t>
            </a:r>
            <a:endParaRPr sz="1800">
              <a:solidFill>
                <a:srgbClr val="695D46"/>
              </a:solidFill>
              <a:latin typeface="Open Sans"/>
              <a:ea typeface="Open Sans"/>
              <a:cs typeface="Open Sans"/>
              <a:sym typeface="Open Sans"/>
            </a:endParaRPr>
          </a:p>
          <a:p>
            <a:pPr marL="457200" lvl="0" indent="-342900" algn="l" rtl="0">
              <a:lnSpc>
                <a:spcPct val="115000"/>
              </a:lnSpc>
              <a:spcBef>
                <a:spcPts val="0"/>
              </a:spcBef>
              <a:spcAft>
                <a:spcPts val="0"/>
              </a:spcAft>
              <a:buClr>
                <a:srgbClr val="695D46"/>
              </a:buClr>
              <a:buSzPts val="1800"/>
              <a:buFont typeface="Open Sans"/>
              <a:buChar char="-"/>
            </a:pPr>
            <a:r>
              <a:rPr lang="nl" sz="1800">
                <a:solidFill>
                  <a:srgbClr val="695D46"/>
                </a:solidFill>
                <a:latin typeface="Open Sans"/>
                <a:ea typeface="Open Sans"/>
                <a:cs typeface="Open Sans"/>
                <a:sym typeface="Open Sans"/>
              </a:rPr>
              <a:t>wanneer je een leerling benoemt in zijn of haar talent? </a:t>
            </a:r>
            <a:endParaRPr sz="1800">
              <a:solidFill>
                <a:srgbClr val="695D46"/>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r>
              <a:rPr lang="nl" sz="1800">
                <a:solidFill>
                  <a:srgbClr val="695D46"/>
                </a:solidFill>
                <a:latin typeface="Open Sans"/>
                <a:ea typeface="Open Sans"/>
                <a:cs typeface="Open Sans"/>
                <a:sym typeface="Open Sans"/>
              </a:rPr>
              <a:t>Zie jij de dorstige collega?</a:t>
            </a:r>
            <a:endParaRPr sz="1800">
              <a:solidFill>
                <a:srgbClr val="695D46"/>
              </a:solidFill>
              <a:latin typeface="Open Sans"/>
              <a:ea typeface="Open Sans"/>
              <a:cs typeface="Open Sans"/>
              <a:sym typeface="Open Sans"/>
            </a:endParaRPr>
          </a:p>
          <a:p>
            <a:pPr marL="457200" lvl="0" indent="-342900" algn="l" rtl="0">
              <a:lnSpc>
                <a:spcPct val="115000"/>
              </a:lnSpc>
              <a:spcBef>
                <a:spcPts val="1200"/>
              </a:spcBef>
              <a:spcAft>
                <a:spcPts val="0"/>
              </a:spcAft>
              <a:buClr>
                <a:srgbClr val="695D46"/>
              </a:buClr>
              <a:buSzPts val="1800"/>
              <a:buFont typeface="Open Sans"/>
              <a:buChar char="-"/>
            </a:pPr>
            <a:r>
              <a:rPr lang="nl" sz="1800">
                <a:solidFill>
                  <a:srgbClr val="695D46"/>
                </a:solidFill>
                <a:latin typeface="Open Sans"/>
                <a:ea typeface="Open Sans"/>
                <a:cs typeface="Open Sans"/>
                <a:sym typeface="Open Sans"/>
              </a:rPr>
              <a:t>door écht te luisteren naar zijn/haar verhaal, </a:t>
            </a:r>
            <a:endParaRPr sz="1800">
              <a:solidFill>
                <a:srgbClr val="695D46"/>
              </a:solidFill>
              <a:latin typeface="Open Sans"/>
              <a:ea typeface="Open Sans"/>
              <a:cs typeface="Open Sans"/>
              <a:sym typeface="Open Sans"/>
            </a:endParaRPr>
          </a:p>
          <a:p>
            <a:pPr marL="457200" lvl="0" indent="-342900" algn="l" rtl="0">
              <a:lnSpc>
                <a:spcPct val="115000"/>
              </a:lnSpc>
              <a:spcBef>
                <a:spcPts val="0"/>
              </a:spcBef>
              <a:spcAft>
                <a:spcPts val="0"/>
              </a:spcAft>
              <a:buClr>
                <a:srgbClr val="695D46"/>
              </a:buClr>
              <a:buSzPts val="1800"/>
              <a:buFont typeface="Open Sans"/>
              <a:buChar char="-"/>
            </a:pPr>
            <a:r>
              <a:rPr lang="nl" sz="1800">
                <a:solidFill>
                  <a:srgbClr val="695D46"/>
                </a:solidFill>
                <a:latin typeface="Open Sans"/>
                <a:ea typeface="Open Sans"/>
                <a:cs typeface="Open Sans"/>
                <a:sym typeface="Open Sans"/>
              </a:rPr>
              <a:t>door een taak over te nemen als het teveel wordt, </a:t>
            </a:r>
            <a:endParaRPr sz="1800">
              <a:solidFill>
                <a:srgbClr val="695D46"/>
              </a:solidFill>
              <a:latin typeface="Open Sans"/>
              <a:ea typeface="Open Sans"/>
              <a:cs typeface="Open Sans"/>
              <a:sym typeface="Open Sans"/>
            </a:endParaRPr>
          </a:p>
          <a:p>
            <a:pPr marL="457200" lvl="0" indent="-342900" algn="l" rtl="0">
              <a:lnSpc>
                <a:spcPct val="115000"/>
              </a:lnSpc>
              <a:spcBef>
                <a:spcPts val="0"/>
              </a:spcBef>
              <a:spcAft>
                <a:spcPts val="0"/>
              </a:spcAft>
              <a:buClr>
                <a:srgbClr val="695D46"/>
              </a:buClr>
              <a:buSzPts val="1800"/>
              <a:buFont typeface="Open Sans"/>
              <a:buChar char="-"/>
            </a:pPr>
            <a:r>
              <a:rPr lang="nl" sz="1800">
                <a:solidFill>
                  <a:srgbClr val="695D46"/>
                </a:solidFill>
                <a:latin typeface="Open Sans"/>
                <a:ea typeface="Open Sans"/>
                <a:cs typeface="Open Sans"/>
                <a:sym typeface="Open Sans"/>
              </a:rPr>
              <a:t>door waardering uit te spreken voor inzet die anders onzichtbaar blijft?</a:t>
            </a:r>
            <a:endParaRPr sz="1800">
              <a:solidFill>
                <a:srgbClr val="695D46"/>
              </a:solidFill>
              <a:latin typeface="Open Sans"/>
              <a:ea typeface="Open Sans"/>
              <a:cs typeface="Open Sans"/>
              <a:sym typeface="Open Sans"/>
            </a:endParaRPr>
          </a:p>
          <a:p>
            <a:pPr marL="0" lvl="0" indent="0" algn="l" rtl="0">
              <a:lnSpc>
                <a:spcPct val="115000"/>
              </a:lnSpc>
              <a:spcBef>
                <a:spcPts val="1200"/>
              </a:spcBef>
              <a:spcAft>
                <a:spcPts val="0"/>
              </a:spcAft>
              <a:buClr>
                <a:schemeClr val="dk1"/>
              </a:buClr>
              <a:buSzPts val="1100"/>
              <a:buFont typeface="Arial"/>
              <a:buNone/>
            </a:pPr>
            <a:r>
              <a:rPr lang="nl" sz="1800">
                <a:solidFill>
                  <a:srgbClr val="695D46"/>
                </a:solidFill>
                <a:latin typeface="Open Sans"/>
                <a:ea typeface="Open Sans"/>
                <a:cs typeface="Open Sans"/>
                <a:sym typeface="Open Sans"/>
              </a:rPr>
              <a:t>Laat jij ook jezelf laven?</a:t>
            </a:r>
            <a:endParaRPr sz="1800">
              <a:solidFill>
                <a:srgbClr val="695D46"/>
              </a:solidFill>
              <a:latin typeface="Open Sans"/>
              <a:ea typeface="Open Sans"/>
              <a:cs typeface="Open Sans"/>
              <a:sym typeface="Open Sans"/>
            </a:endParaRPr>
          </a:p>
          <a:p>
            <a:pPr marL="457200" lvl="0" indent="-342900" algn="l" rtl="0">
              <a:lnSpc>
                <a:spcPct val="115000"/>
              </a:lnSpc>
              <a:spcBef>
                <a:spcPts val="1200"/>
              </a:spcBef>
              <a:spcAft>
                <a:spcPts val="0"/>
              </a:spcAft>
              <a:buClr>
                <a:srgbClr val="695D46"/>
              </a:buClr>
              <a:buSzPts val="1800"/>
              <a:buFont typeface="Open Sans"/>
              <a:buChar char="-"/>
            </a:pPr>
            <a:r>
              <a:rPr lang="nl" sz="1800">
                <a:solidFill>
                  <a:srgbClr val="695D46"/>
                </a:solidFill>
                <a:latin typeface="Open Sans"/>
                <a:ea typeface="Open Sans"/>
                <a:cs typeface="Open Sans"/>
                <a:sym typeface="Open Sans"/>
              </a:rPr>
              <a:t>door hulp te vragen wanneer het nodig is,</a:t>
            </a:r>
            <a:endParaRPr sz="1800">
              <a:solidFill>
                <a:srgbClr val="695D46"/>
              </a:solidFill>
              <a:latin typeface="Open Sans"/>
              <a:ea typeface="Open Sans"/>
              <a:cs typeface="Open Sans"/>
              <a:sym typeface="Open Sans"/>
            </a:endParaRPr>
          </a:p>
          <a:p>
            <a:pPr marL="457200" lvl="0" indent="-342900" algn="l" rtl="0">
              <a:lnSpc>
                <a:spcPct val="115000"/>
              </a:lnSpc>
              <a:spcBef>
                <a:spcPts val="0"/>
              </a:spcBef>
              <a:spcAft>
                <a:spcPts val="0"/>
              </a:spcAft>
              <a:buClr>
                <a:srgbClr val="695D46"/>
              </a:buClr>
              <a:buSzPts val="1800"/>
              <a:buFont typeface="Open Sans"/>
              <a:buChar char="-"/>
            </a:pPr>
            <a:r>
              <a:rPr lang="nl" sz="1800">
                <a:solidFill>
                  <a:srgbClr val="695D46"/>
                </a:solidFill>
                <a:latin typeface="Open Sans"/>
                <a:ea typeface="Open Sans"/>
                <a:cs typeface="Open Sans"/>
                <a:sym typeface="Open Sans"/>
              </a:rPr>
              <a:t>door niet alles alleen te willen dragen?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f52f58e210_0_4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f52f58e210_0_4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f7108ec6b2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f7108ec6b2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f78f2a8a03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f78f2a8a03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f52f58e210_0_3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3f52f58e210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f52f58e210_0_4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f52f58e210_0_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f7108ec6b2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f7108ec6b2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f78f2a8a03_0_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f78f2a8a03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3f52f58e210_0_3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3f52f58e210_0_3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f52f58e210_0_4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f52f58e210_0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3f7108ec6b2_0_7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3f7108ec6b2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f78f2a8a03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f78f2a8a03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f52f58e210_0_3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3f52f58e210_0_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3f52f58e210_0_4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3f52f58e210_0_4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f52f58e210_0_3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f52f58e210_0_3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f52f58e210_0_4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 name="Google Shape;249;g3f52f58e210_0_4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f52f58e210_0_3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f52f58e210_0_3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g3f52f58e210_0_4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6" name="Google Shape;266;g3f52f58e210_0_4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f7108ec6b2_0_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f7108ec6b2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f78f2a8a03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f78f2a8a03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f52f58e210_0_3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3f52f58e210_0_3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f52f58e210_0_4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f52f58e210_0_4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f52f58e210_0_3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3f52f58e210_0_3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f52f58e210_0_4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3f52f58e210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f52f58e210_0_3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 name="Google Shape;324;g3f52f58e210_0_3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f52f58e210_0_4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f52f58e210_0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f52f58e210_0_3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3f52f58e210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3f52f58e210_0_4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3f52f58e210_0_4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f52f58e210_0_2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f52f58e210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nl"/>
              <a:t>‹nr.›</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4.jp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nl"/>
              <a:t>Liefde werkt in barmhartigheid</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14"/>
          <p:cNvPicPr preferRelativeResize="0"/>
          <p:nvPr/>
        </p:nvPicPr>
        <p:blipFill>
          <a:blip r:embed="rId3">
            <a:alphaModFix/>
          </a:blip>
          <a:stretch>
            <a:fillRect/>
          </a:stretch>
        </p:blipFill>
        <p:spPr>
          <a:xfrm>
            <a:off x="2903588" y="969050"/>
            <a:ext cx="3048000" cy="2028825"/>
          </a:xfrm>
          <a:prstGeom prst="rect">
            <a:avLst/>
          </a:prstGeom>
          <a:noFill/>
          <a:ln>
            <a:noFill/>
          </a:ln>
        </p:spPr>
      </p:pic>
      <p:pic>
        <p:nvPicPr>
          <p:cNvPr id="72" name="Google Shape;72;p14"/>
          <p:cNvPicPr preferRelativeResize="0"/>
          <p:nvPr/>
        </p:nvPicPr>
        <p:blipFill>
          <a:blip r:embed="rId4">
            <a:alphaModFix/>
          </a:blip>
          <a:stretch>
            <a:fillRect/>
          </a:stretch>
        </p:blipFill>
        <p:spPr>
          <a:xfrm>
            <a:off x="6202838" y="2730514"/>
            <a:ext cx="2175253" cy="2064536"/>
          </a:xfrm>
          <a:prstGeom prst="rect">
            <a:avLst/>
          </a:prstGeom>
          <a:noFill/>
          <a:ln>
            <a:noFill/>
          </a:ln>
        </p:spPr>
      </p:pic>
      <p:sp>
        <p:nvSpPr>
          <p:cNvPr id="73" name="Google Shape;73;p14"/>
          <p:cNvSpPr txBox="1">
            <a:spLocks noGrp="1"/>
          </p:cNvSpPr>
          <p:nvPr>
            <p:ph type="ctrTitle" idx="4294967295"/>
          </p:nvPr>
        </p:nvSpPr>
        <p:spPr>
          <a:xfrm>
            <a:off x="592975" y="3710500"/>
            <a:ext cx="4034700" cy="834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schooljaar 2026-2027</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15"/>
          <p:cNvPicPr preferRelativeResize="0"/>
          <p:nvPr/>
        </p:nvPicPr>
        <p:blipFill>
          <a:blip r:embed="rId3">
            <a:alphaModFix/>
          </a:blip>
          <a:stretch>
            <a:fillRect/>
          </a:stretch>
        </p:blipFill>
        <p:spPr>
          <a:xfrm>
            <a:off x="2352650" y="541450"/>
            <a:ext cx="4241200" cy="4241200"/>
          </a:xfrm>
          <a:prstGeom prst="rect">
            <a:avLst/>
          </a:prstGeom>
          <a:noFill/>
          <a:ln>
            <a:noFill/>
          </a:ln>
        </p:spPr>
      </p:pic>
      <p:pic>
        <p:nvPicPr>
          <p:cNvPr id="79" name="Google Shape;79;p15"/>
          <p:cNvPicPr preferRelativeResize="0"/>
          <p:nvPr/>
        </p:nvPicPr>
        <p:blipFill>
          <a:blip r:embed="rId4">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‘hart-poort’</a:t>
            </a:r>
            <a:endParaRPr/>
          </a:p>
        </p:txBody>
      </p:sp>
      <p:sp>
        <p:nvSpPr>
          <p:cNvPr id="85" name="Google Shape;85;p16"/>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een hart voor jou want…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86" name="Google Shape;86;p16"/>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JIJ hebt een HART VOOR…</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87" name="Google Shape;87;p16"/>
          <p:cNvPicPr preferRelativeResize="0"/>
          <p:nvPr/>
        </p:nvPicPr>
        <p:blipFill>
          <a:blip r:embed="rId3">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nl"/>
              <a:t>mijn POP</a:t>
            </a:r>
            <a:endParaRPr/>
          </a:p>
        </p:txBody>
      </p:sp>
      <p:pic>
        <p:nvPicPr>
          <p:cNvPr id="93" name="Google Shape;93;p17"/>
          <p:cNvPicPr preferRelativeResize="0"/>
          <p:nvPr/>
        </p:nvPicPr>
        <p:blipFill>
          <a:blip r:embed="rId3">
            <a:alphaModFix/>
          </a:blip>
          <a:stretch>
            <a:fillRect/>
          </a:stretch>
        </p:blipFill>
        <p:spPr>
          <a:xfrm>
            <a:off x="65013" y="69064"/>
            <a:ext cx="2175253" cy="2064536"/>
          </a:xfrm>
          <a:prstGeom prst="rect">
            <a:avLst/>
          </a:prstGeom>
          <a:noFill/>
          <a:ln>
            <a:noFill/>
          </a:ln>
        </p:spPr>
      </p:pic>
      <p:pic>
        <p:nvPicPr>
          <p:cNvPr id="94" name="Google Shape;94;p17" descr="Business Idea, Planning, Smart Idea, Innovation Icon (Geleverd door Getty Images)"/>
          <p:cNvPicPr preferRelativeResize="0"/>
          <p:nvPr/>
        </p:nvPicPr>
        <p:blipFill>
          <a:blip r:embed="rId4">
            <a:alphaModFix/>
          </a:blip>
          <a:stretch>
            <a:fillRect/>
          </a:stretch>
        </p:blipFill>
        <p:spPr>
          <a:xfrm>
            <a:off x="6429500" y="1601352"/>
            <a:ext cx="1323249" cy="13232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18"/>
          <p:cNvPicPr preferRelativeResize="0"/>
          <p:nvPr/>
        </p:nvPicPr>
        <p:blipFill>
          <a:blip r:embed="rId3">
            <a:alphaModFix/>
          </a:blip>
          <a:stretch>
            <a:fillRect/>
          </a:stretch>
        </p:blipFill>
        <p:spPr>
          <a:xfrm>
            <a:off x="6202838" y="2730514"/>
            <a:ext cx="2175253" cy="2064536"/>
          </a:xfrm>
          <a:prstGeom prst="rect">
            <a:avLst/>
          </a:prstGeom>
          <a:noFill/>
          <a:ln>
            <a:noFill/>
          </a:ln>
        </p:spPr>
      </p:pic>
      <p:pic>
        <p:nvPicPr>
          <p:cNvPr id="100" name="Google Shape;100;p18" title="Lutgardis - Op stap.png"/>
          <p:cNvPicPr preferRelativeResize="0"/>
          <p:nvPr/>
        </p:nvPicPr>
        <p:blipFill rotWithShape="1">
          <a:blip r:embed="rId4">
            <a:alphaModFix/>
          </a:blip>
          <a:srcRect l="72627" t="80122"/>
          <a:stretch/>
        </p:blipFill>
        <p:spPr>
          <a:xfrm>
            <a:off x="2329976" y="463074"/>
            <a:ext cx="3566000" cy="34527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txBox="1">
            <a:spLocks noGrp="1"/>
          </p:cNvSpPr>
          <p:nvPr>
            <p:ph type="title"/>
          </p:nvPr>
        </p:nvSpPr>
        <p:spPr>
          <a:xfrm>
            <a:off x="265500" y="390525"/>
            <a:ext cx="4045200" cy="12765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nl"/>
              <a:t>Op.Stap</a:t>
            </a:r>
            <a:endParaRPr/>
          </a:p>
        </p:txBody>
      </p:sp>
      <p:sp>
        <p:nvSpPr>
          <p:cNvPr id="106" name="Google Shape;106;p19"/>
          <p:cNvSpPr txBox="1">
            <a:spLocks noGrp="1"/>
          </p:cNvSpPr>
          <p:nvPr>
            <p:ph type="subTitle" idx="1"/>
          </p:nvPr>
        </p:nvSpPr>
        <p:spPr>
          <a:xfrm>
            <a:off x="265500" y="1914525"/>
            <a:ext cx="4045200" cy="30195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nl"/>
              <a:t>We kiezen dezelfde opstapplaats.</a:t>
            </a:r>
            <a:endParaRPr/>
          </a:p>
          <a:p>
            <a:pPr marL="0" lvl="0" indent="0" algn="ctr" rtl="0">
              <a:spcBef>
                <a:spcPts val="0"/>
              </a:spcBef>
              <a:spcAft>
                <a:spcPts val="0"/>
              </a:spcAft>
              <a:buNone/>
            </a:pPr>
            <a:endParaRPr/>
          </a:p>
          <a:p>
            <a:pPr marL="0" lvl="0" indent="0" algn="ctr" rtl="0">
              <a:spcBef>
                <a:spcPts val="0"/>
              </a:spcBef>
              <a:spcAft>
                <a:spcPts val="0"/>
              </a:spcAft>
              <a:buNone/>
            </a:pPr>
            <a:r>
              <a:rPr lang="nl"/>
              <a:t>We kiezen dezelfde richting.</a:t>
            </a:r>
            <a:endParaRPr/>
          </a:p>
          <a:p>
            <a:pPr marL="0" lvl="0" indent="0" algn="ctr" rtl="0">
              <a:spcBef>
                <a:spcPts val="0"/>
              </a:spcBef>
              <a:spcAft>
                <a:spcPts val="0"/>
              </a:spcAft>
              <a:buNone/>
            </a:pPr>
            <a:endParaRPr/>
          </a:p>
          <a:p>
            <a:pPr marL="0" lvl="0" indent="0" algn="ctr" rtl="0">
              <a:spcBef>
                <a:spcPts val="0"/>
              </a:spcBef>
              <a:spcAft>
                <a:spcPts val="0"/>
              </a:spcAft>
              <a:buNone/>
            </a:pPr>
            <a:r>
              <a:rPr lang="nl"/>
              <a:t>We slaan geen tussenstappen over.</a:t>
            </a:r>
            <a:endParaRPr/>
          </a:p>
        </p:txBody>
      </p:sp>
      <p:sp>
        <p:nvSpPr>
          <p:cNvPr id="107" name="Google Shape;107;p1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1200"/>
              </a:spcAft>
              <a:buNone/>
            </a:pPr>
            <a:endParaRPr/>
          </a:p>
        </p:txBody>
      </p:sp>
      <p:pic>
        <p:nvPicPr>
          <p:cNvPr id="108" name="Google Shape;108;p19" title="Lutgardis - Op stap.png"/>
          <p:cNvPicPr preferRelativeResize="0"/>
          <p:nvPr/>
        </p:nvPicPr>
        <p:blipFill>
          <a:blip r:embed="rId3">
            <a:alphaModFix/>
          </a:blip>
          <a:stretch>
            <a:fillRect/>
          </a:stretch>
        </p:blipFill>
        <p:spPr>
          <a:xfrm>
            <a:off x="4943463" y="0"/>
            <a:ext cx="3857624" cy="51434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2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14" name="Google Shape;114;p20" title="Lutgardis - Op stap.png"/>
          <p:cNvPicPr preferRelativeResize="0"/>
          <p:nvPr/>
        </p:nvPicPr>
        <p:blipFill rotWithShape="1">
          <a:blip r:embed="rId3">
            <a:alphaModFix/>
          </a:blip>
          <a:srcRect t="29214" r="61482" b="53344"/>
          <a:stretch/>
        </p:blipFill>
        <p:spPr>
          <a:xfrm rot="-366786">
            <a:off x="133685" y="187280"/>
            <a:ext cx="2852357" cy="1722164"/>
          </a:xfrm>
          <a:prstGeom prst="rect">
            <a:avLst/>
          </a:prstGeom>
          <a:noFill/>
          <a:ln w="9525" cap="flat" cmpd="sng">
            <a:solidFill>
              <a:schemeClr val="accent3"/>
            </a:solidFill>
            <a:prstDash val="solid"/>
            <a:round/>
            <a:headEnd type="none" w="sm" len="sm"/>
            <a:tailEnd type="none" w="sm" len="sm"/>
          </a:ln>
        </p:spPr>
      </p:pic>
      <p:pic>
        <p:nvPicPr>
          <p:cNvPr id="115" name="Google Shape;115;p20" title="Lutgardis - Op stap.png"/>
          <p:cNvPicPr preferRelativeResize="0"/>
          <p:nvPr/>
        </p:nvPicPr>
        <p:blipFill rotWithShape="1">
          <a:blip r:embed="rId3">
            <a:alphaModFix/>
          </a:blip>
          <a:srcRect l="36776" t="28160" r="30279" b="52616"/>
          <a:stretch/>
        </p:blipFill>
        <p:spPr>
          <a:xfrm>
            <a:off x="3401600" y="156201"/>
            <a:ext cx="2403351" cy="1869799"/>
          </a:xfrm>
          <a:prstGeom prst="rect">
            <a:avLst/>
          </a:prstGeom>
          <a:noFill/>
          <a:ln w="9525" cap="flat" cmpd="sng">
            <a:solidFill>
              <a:schemeClr val="accent3"/>
            </a:solidFill>
            <a:prstDash val="solid"/>
            <a:round/>
            <a:headEnd type="none" w="sm" len="sm"/>
            <a:tailEnd type="none" w="sm" len="sm"/>
          </a:ln>
        </p:spPr>
      </p:pic>
      <p:pic>
        <p:nvPicPr>
          <p:cNvPr id="116" name="Google Shape;116;p20" title="Lutgardis - Op stap.png"/>
          <p:cNvPicPr preferRelativeResize="0"/>
          <p:nvPr/>
        </p:nvPicPr>
        <p:blipFill rotWithShape="1">
          <a:blip r:embed="rId3">
            <a:alphaModFix/>
          </a:blip>
          <a:srcRect l="67589" t="32413" b="42006"/>
          <a:stretch/>
        </p:blipFill>
        <p:spPr>
          <a:xfrm rot="705862">
            <a:off x="6528956" y="100402"/>
            <a:ext cx="2161668" cy="2274870"/>
          </a:xfrm>
          <a:prstGeom prst="rect">
            <a:avLst/>
          </a:prstGeom>
          <a:noFill/>
          <a:ln w="9525" cap="flat" cmpd="sng">
            <a:solidFill>
              <a:schemeClr val="accent3"/>
            </a:solidFill>
            <a:prstDash val="solid"/>
            <a:round/>
            <a:headEnd type="none" w="sm" len="sm"/>
            <a:tailEnd type="none" w="sm" len="sm"/>
          </a:ln>
        </p:spPr>
      </p:pic>
      <p:pic>
        <p:nvPicPr>
          <p:cNvPr id="117" name="Google Shape;117;p20" title="Lutgardis - Op stap.png"/>
          <p:cNvPicPr preferRelativeResize="0"/>
          <p:nvPr/>
        </p:nvPicPr>
        <p:blipFill rotWithShape="1">
          <a:blip r:embed="rId3">
            <a:alphaModFix/>
          </a:blip>
          <a:srcRect l="31345" t="52036" r="40747" b="29650"/>
          <a:stretch/>
        </p:blipFill>
        <p:spPr>
          <a:xfrm rot="-731343">
            <a:off x="4042361" y="1781412"/>
            <a:ext cx="2322341" cy="2032024"/>
          </a:xfrm>
          <a:prstGeom prst="rect">
            <a:avLst/>
          </a:prstGeom>
          <a:noFill/>
          <a:ln w="9525" cap="flat" cmpd="sng">
            <a:solidFill>
              <a:schemeClr val="accent3"/>
            </a:solidFill>
            <a:prstDash val="solid"/>
            <a:round/>
            <a:headEnd type="none" w="sm" len="sm"/>
            <a:tailEnd type="none" w="sm" len="sm"/>
          </a:ln>
        </p:spPr>
      </p:pic>
      <p:pic>
        <p:nvPicPr>
          <p:cNvPr id="118" name="Google Shape;118;p20" title="Lutgardis - Op stap.png"/>
          <p:cNvPicPr preferRelativeResize="0"/>
          <p:nvPr/>
        </p:nvPicPr>
        <p:blipFill rotWithShape="1">
          <a:blip r:embed="rId3">
            <a:alphaModFix/>
          </a:blip>
          <a:srcRect l="58091" t="56251" r="4312" b="19648"/>
          <a:stretch/>
        </p:blipFill>
        <p:spPr>
          <a:xfrm>
            <a:off x="6092975" y="2702874"/>
            <a:ext cx="2636751" cy="2253700"/>
          </a:xfrm>
          <a:prstGeom prst="rect">
            <a:avLst/>
          </a:prstGeom>
          <a:noFill/>
          <a:ln w="9525" cap="flat" cmpd="sng">
            <a:solidFill>
              <a:schemeClr val="accent3"/>
            </a:solidFill>
            <a:prstDash val="solid"/>
            <a:round/>
            <a:headEnd type="none" w="sm" len="sm"/>
            <a:tailEnd type="none" w="sm" len="sm"/>
          </a:ln>
        </p:spPr>
      </p:pic>
      <p:pic>
        <p:nvPicPr>
          <p:cNvPr id="119" name="Google Shape;119;p20" title="Lutgardis - Op stap.png"/>
          <p:cNvPicPr preferRelativeResize="0"/>
          <p:nvPr/>
        </p:nvPicPr>
        <p:blipFill rotWithShape="1">
          <a:blip r:embed="rId3">
            <a:alphaModFix/>
          </a:blip>
          <a:srcRect l="2200" t="69041" r="69232" b="12791"/>
          <a:stretch/>
        </p:blipFill>
        <p:spPr>
          <a:xfrm>
            <a:off x="2428782" y="3184650"/>
            <a:ext cx="2186487" cy="1854074"/>
          </a:xfrm>
          <a:prstGeom prst="rect">
            <a:avLst/>
          </a:prstGeom>
          <a:noFill/>
          <a:ln w="9525" cap="flat" cmpd="sng">
            <a:solidFill>
              <a:schemeClr val="accent3"/>
            </a:solidFill>
            <a:prstDash val="solid"/>
            <a:round/>
            <a:headEnd type="none" w="sm" len="sm"/>
            <a:tailEnd type="none" w="sm" len="sm"/>
          </a:ln>
        </p:spPr>
      </p:pic>
      <p:pic>
        <p:nvPicPr>
          <p:cNvPr id="120" name="Google Shape;120;p20" title="Lutgardis - Op stap.png"/>
          <p:cNvPicPr preferRelativeResize="0"/>
          <p:nvPr/>
        </p:nvPicPr>
        <p:blipFill rotWithShape="1">
          <a:blip r:embed="rId3">
            <a:alphaModFix/>
          </a:blip>
          <a:srcRect t="45256" r="67295" b="32122"/>
          <a:stretch/>
        </p:blipFill>
        <p:spPr>
          <a:xfrm rot="558151">
            <a:off x="341328" y="2021589"/>
            <a:ext cx="2465695" cy="2273959"/>
          </a:xfrm>
          <a:prstGeom prst="rect">
            <a:avLst/>
          </a:prstGeom>
          <a:noFill/>
          <a:ln w="9525" cap="flat" cmpd="sng">
            <a:solidFill>
              <a:schemeClr val="accent3"/>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NIEMAND VERGETEN - dorstigen laven</a:t>
            </a:r>
            <a:endParaRPr/>
          </a:p>
        </p:txBody>
      </p:sp>
      <p:sp>
        <p:nvSpPr>
          <p:cNvPr id="126" name="Google Shape;126;p21"/>
          <p:cNvSpPr txBox="1">
            <a:spLocks noGrp="1"/>
          </p:cNvSpPr>
          <p:nvPr>
            <p:ph type="body" idx="1"/>
          </p:nvPr>
        </p:nvSpPr>
        <p:spPr>
          <a:xfrm>
            <a:off x="311700" y="1152425"/>
            <a:ext cx="6543900" cy="2421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b="1"/>
              <a:t>zorgen dat niemand tekortkomt</a:t>
            </a:r>
            <a:endParaRPr b="1"/>
          </a:p>
          <a:p>
            <a:pPr marL="0" lvl="0" indent="0" algn="l" rtl="0">
              <a:spcBef>
                <a:spcPts val="1200"/>
              </a:spcBef>
              <a:spcAft>
                <a:spcPts val="0"/>
              </a:spcAft>
              <a:buNone/>
            </a:pPr>
            <a:r>
              <a:rPr lang="nl" i="1"/>
              <a:t>wij willen zorgen dat niemand tekortkomt en dat niemand vergeten wordt. Net zoals je water geeft aan iemand die dorst heeft, willen we ervoor zorgen dat niemand iets tekortkomt en we niemand vergeten. </a:t>
            </a:r>
            <a:endParaRPr i="1"/>
          </a:p>
          <a:p>
            <a:pPr marL="457200" lvl="0" indent="-342900" algn="l" rtl="0">
              <a:spcBef>
                <a:spcPts val="1200"/>
              </a:spcBef>
              <a:spcAft>
                <a:spcPts val="0"/>
              </a:spcAft>
              <a:buSzPts val="1800"/>
              <a:buChar char="-"/>
            </a:pPr>
            <a:r>
              <a:rPr lang="nl"/>
              <a:t>Zie het kind, de collega, … - Laat jij ook voor je zorgen?</a:t>
            </a:r>
            <a:endParaRPr/>
          </a:p>
        </p:txBody>
      </p:sp>
      <p:pic>
        <p:nvPicPr>
          <p:cNvPr id="127" name="Google Shape;127;p21"/>
          <p:cNvPicPr preferRelativeResize="0"/>
          <p:nvPr/>
        </p:nvPicPr>
        <p:blipFill>
          <a:blip r:embed="rId3">
            <a:alphaModFix/>
          </a:blip>
          <a:stretch>
            <a:fillRect/>
          </a:stretch>
        </p:blipFill>
        <p:spPr>
          <a:xfrm>
            <a:off x="7075725" y="206900"/>
            <a:ext cx="1851827" cy="1840977"/>
          </a:xfrm>
          <a:prstGeom prst="rect">
            <a:avLst/>
          </a:prstGeom>
          <a:noFill/>
          <a:ln>
            <a:noFill/>
          </a:ln>
        </p:spPr>
      </p:pic>
      <p:pic>
        <p:nvPicPr>
          <p:cNvPr id="128" name="Google Shape;128;p21" descr="Business Idea, Planning, Smart Idea, Innovation Icon (Geleverd door Getty Images)"/>
          <p:cNvPicPr preferRelativeResize="0"/>
          <p:nvPr/>
        </p:nvPicPr>
        <p:blipFill>
          <a:blip r:embed="rId4">
            <a:alphaModFix/>
          </a:blip>
          <a:stretch>
            <a:fillRect/>
          </a:stretch>
        </p:blipFill>
        <p:spPr>
          <a:xfrm>
            <a:off x="515821" y="3603426"/>
            <a:ext cx="1230674" cy="1230674"/>
          </a:xfrm>
          <a:prstGeom prst="rect">
            <a:avLst/>
          </a:prstGeom>
          <a:noFill/>
          <a:ln>
            <a:noFill/>
          </a:ln>
        </p:spPr>
      </p:pic>
      <p:sp>
        <p:nvSpPr>
          <p:cNvPr id="129" name="Google Shape;129;p21"/>
          <p:cNvSpPr txBox="1">
            <a:spLocks noGrp="1"/>
          </p:cNvSpPr>
          <p:nvPr>
            <p:ph type="body" idx="4294967295"/>
          </p:nvPr>
        </p:nvSpPr>
        <p:spPr>
          <a:xfrm>
            <a:off x="2183000" y="3562513"/>
            <a:ext cx="6840600" cy="1312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latin typeface="Lobster"/>
                <a:ea typeface="Lobster"/>
                <a:cs typeface="Lobster"/>
                <a:sym typeface="Lobster"/>
              </a:rPr>
              <a:t>in september</a:t>
            </a:r>
            <a:r>
              <a:rPr lang="nl"/>
              <a:t> _______________________________________________</a:t>
            </a:r>
            <a:endParaRPr/>
          </a:p>
          <a:p>
            <a:pPr marL="0" lvl="0" indent="0" algn="l" rtl="0">
              <a:spcBef>
                <a:spcPts val="1200"/>
              </a:spcBef>
              <a:spcAft>
                <a:spcPts val="0"/>
              </a:spcAft>
              <a:buNone/>
            </a:pPr>
            <a:r>
              <a:rPr lang="nl"/>
              <a:t>______________________________________________________________</a:t>
            </a:r>
            <a:endParaRPr/>
          </a:p>
          <a:p>
            <a:pPr marL="0" lvl="0" indent="0" algn="l" rtl="0">
              <a:spcBef>
                <a:spcPts val="1200"/>
              </a:spcBef>
              <a:spcAft>
                <a:spcPts val="1200"/>
              </a:spcAft>
              <a:buNone/>
            </a:pPr>
            <a:r>
              <a:rPr lang="nl"/>
              <a:t>______________________________________________________________</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‘hart-hoort’</a:t>
            </a:r>
            <a:endParaRPr/>
          </a:p>
        </p:txBody>
      </p:sp>
      <p:sp>
        <p:nvSpPr>
          <p:cNvPr id="135" name="Google Shape;135;p22"/>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gezien…</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136" name="Google Shape;136;p22"/>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Ik heb geleerd…</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137" name="Google Shape;137;p22"/>
          <p:cNvPicPr preferRelativeResize="0"/>
          <p:nvPr/>
        </p:nvPicPr>
        <p:blipFill>
          <a:blip r:embed="rId3">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23" title="Lutgardis - Op stap.png"/>
          <p:cNvPicPr preferRelativeResize="0"/>
          <p:nvPr/>
        </p:nvPicPr>
        <p:blipFill>
          <a:blip r:embed="rId3">
            <a:alphaModFix/>
          </a:blip>
          <a:stretch>
            <a:fillRect/>
          </a:stretch>
        </p:blipFill>
        <p:spPr>
          <a:xfrm>
            <a:off x="238113" y="0"/>
            <a:ext cx="3857624" cy="5143499"/>
          </a:xfrm>
          <a:prstGeom prst="rect">
            <a:avLst/>
          </a:prstGeom>
          <a:noFill/>
          <a:ln>
            <a:noFill/>
          </a:ln>
        </p:spPr>
      </p:pic>
      <p:pic>
        <p:nvPicPr>
          <p:cNvPr id="143" name="Google Shape;143;p23" descr="Business Idea, Planning, Smart Idea, Innovation Icon (Geleverd door Getty Images)"/>
          <p:cNvPicPr preferRelativeResize="0"/>
          <p:nvPr/>
        </p:nvPicPr>
        <p:blipFill>
          <a:blip r:embed="rId4">
            <a:alphaModFix/>
          </a:blip>
          <a:stretch>
            <a:fillRect/>
          </a:stretch>
        </p:blipFill>
        <p:spPr>
          <a:xfrm>
            <a:off x="4249621" y="209551"/>
            <a:ext cx="1230674" cy="1230674"/>
          </a:xfrm>
          <a:prstGeom prst="rect">
            <a:avLst/>
          </a:prstGeom>
          <a:noFill/>
          <a:ln>
            <a:noFill/>
          </a:ln>
        </p:spPr>
      </p:pic>
      <p:sp>
        <p:nvSpPr>
          <p:cNvPr id="144" name="Google Shape;144;p23"/>
          <p:cNvSpPr txBox="1">
            <a:spLocks noGrp="1"/>
          </p:cNvSpPr>
          <p:nvPr>
            <p:ph type="body" idx="2"/>
          </p:nvPr>
        </p:nvSpPr>
        <p:spPr>
          <a:xfrm>
            <a:off x="5480300" y="209550"/>
            <a:ext cx="3351900" cy="476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latin typeface="Lobster"/>
                <a:ea typeface="Lobster"/>
                <a:cs typeface="Lobster"/>
                <a:sym typeface="Lobster"/>
              </a:rPr>
              <a:t>in september</a:t>
            </a:r>
            <a:r>
              <a:rPr lang="nl"/>
              <a:t> - focus uit bouwsteen 2 ________________________________________________________________________________</a:t>
            </a:r>
            <a:endParaRPr/>
          </a:p>
          <a:p>
            <a:pPr marL="0" lvl="0" indent="0" algn="l" rtl="0">
              <a:spcBef>
                <a:spcPts val="1200"/>
              </a:spcBef>
              <a:spcAft>
                <a:spcPts val="0"/>
              </a:spcAft>
              <a:buNone/>
            </a:pPr>
            <a:r>
              <a:rPr lang="nl"/>
              <a:t>samen met: __________________________</a:t>
            </a:r>
            <a:endParaRPr/>
          </a:p>
          <a:p>
            <a:pPr marL="0" lvl="0" indent="0" algn="l" rtl="0">
              <a:spcBef>
                <a:spcPts val="1200"/>
              </a:spcBef>
              <a:spcAft>
                <a:spcPts val="1200"/>
              </a:spcAft>
              <a:buNone/>
            </a:pPr>
            <a:r>
              <a:rPr lang="nl"/>
              <a:t>ideeën: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24" descr="Business Idea, Planning, Smart Idea, Innovation Icon (Geleverd door Getty Images)"/>
          <p:cNvPicPr preferRelativeResize="0"/>
          <p:nvPr/>
        </p:nvPicPr>
        <p:blipFill>
          <a:blip r:embed="rId3">
            <a:alphaModFix/>
          </a:blip>
          <a:stretch>
            <a:fillRect/>
          </a:stretch>
        </p:blipFill>
        <p:spPr>
          <a:xfrm>
            <a:off x="3701227" y="209550"/>
            <a:ext cx="1779077" cy="1779077"/>
          </a:xfrm>
          <a:prstGeom prst="rect">
            <a:avLst/>
          </a:prstGeom>
          <a:noFill/>
          <a:ln>
            <a:noFill/>
          </a:ln>
        </p:spPr>
      </p:pic>
      <p:sp>
        <p:nvSpPr>
          <p:cNvPr id="150" name="Google Shape;150;p24"/>
          <p:cNvSpPr txBox="1">
            <a:spLocks noGrp="1"/>
          </p:cNvSpPr>
          <p:nvPr>
            <p:ph type="body" idx="2"/>
          </p:nvPr>
        </p:nvSpPr>
        <p:spPr>
          <a:xfrm>
            <a:off x="284100" y="2130675"/>
            <a:ext cx="8208600" cy="2915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a:p>
            <a:pPr marL="0" lvl="0" indent="0" algn="l" rtl="0">
              <a:spcBef>
                <a:spcPts val="1200"/>
              </a:spcBef>
              <a:spcAft>
                <a:spcPts val="1200"/>
              </a:spcAft>
              <a:buNone/>
            </a:pPr>
            <a:r>
              <a:rPr lang="nl"/>
              <a:t>afspraak met mezelf: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VERZORGEN - zieken verzorgen</a:t>
            </a:r>
            <a:endParaRPr/>
          </a:p>
        </p:txBody>
      </p:sp>
      <p:sp>
        <p:nvSpPr>
          <p:cNvPr id="156" name="Google Shape;156;p25"/>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nl" sz="1200">
                <a:solidFill>
                  <a:srgbClr val="000000"/>
                </a:solidFill>
                <a:latin typeface="Times New Roman"/>
                <a:ea typeface="Times New Roman"/>
                <a:cs typeface="Times New Roman"/>
                <a:sym typeface="Times New Roman"/>
              </a:rPr>
              <a:t> </a:t>
            </a:r>
            <a:r>
              <a:rPr lang="nl" sz="1100">
                <a:solidFill>
                  <a:srgbClr val="000000"/>
                </a:solidFill>
                <a:latin typeface="Arial"/>
                <a:ea typeface="Arial"/>
                <a:cs typeface="Arial"/>
                <a:sym typeface="Arial"/>
              </a:rPr>
              <a:t> </a:t>
            </a:r>
            <a:endParaRPr/>
          </a:p>
        </p:txBody>
      </p:sp>
      <p:pic>
        <p:nvPicPr>
          <p:cNvPr id="157" name="Google Shape;157;p25"/>
          <p:cNvPicPr preferRelativeResize="0"/>
          <p:nvPr/>
        </p:nvPicPr>
        <p:blipFill>
          <a:blip r:embed="rId3">
            <a:alphaModFix/>
          </a:blip>
          <a:stretch>
            <a:fillRect/>
          </a:stretch>
        </p:blipFill>
        <p:spPr>
          <a:xfrm>
            <a:off x="6747557" y="180975"/>
            <a:ext cx="2202726" cy="2181226"/>
          </a:xfrm>
          <a:prstGeom prst="rect">
            <a:avLst/>
          </a:prstGeom>
          <a:noFill/>
          <a:ln>
            <a:noFill/>
          </a:ln>
        </p:spPr>
      </p:pic>
      <p:sp>
        <p:nvSpPr>
          <p:cNvPr id="158" name="Google Shape;158;p25"/>
          <p:cNvSpPr txBox="1">
            <a:spLocks noGrp="1"/>
          </p:cNvSpPr>
          <p:nvPr>
            <p:ph type="body" idx="1"/>
          </p:nvPr>
        </p:nvSpPr>
        <p:spPr>
          <a:xfrm>
            <a:off x="311700" y="1191300"/>
            <a:ext cx="6506400" cy="27186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b="1"/>
              <a:t>zorgzaam zijn</a:t>
            </a:r>
            <a:endParaRPr b="1"/>
          </a:p>
          <a:p>
            <a:pPr marL="0" lvl="0" indent="0" algn="l" rtl="0">
              <a:spcBef>
                <a:spcPts val="1200"/>
              </a:spcBef>
              <a:spcAft>
                <a:spcPts val="0"/>
              </a:spcAft>
              <a:buNone/>
            </a:pPr>
            <a:r>
              <a:rPr lang="nl" i="1"/>
              <a:t>zorgen voor een klasgenoot die ziek is of voor iemand die het moeilijk heeft. Soms heeft iemand wat rust nodig of een luisterend oor of een warme knuffel.</a:t>
            </a:r>
            <a:r>
              <a:rPr lang="nl" sz="1100" i="1">
                <a:solidFill>
                  <a:srgbClr val="000000"/>
                </a:solidFill>
                <a:latin typeface="Arial"/>
                <a:ea typeface="Arial"/>
                <a:cs typeface="Arial"/>
                <a:sym typeface="Arial"/>
              </a:rPr>
              <a:t> </a:t>
            </a:r>
            <a:endParaRPr i="1"/>
          </a:p>
          <a:p>
            <a:pPr marL="457200" lvl="0" indent="-342900" algn="l" rtl="0">
              <a:spcBef>
                <a:spcPts val="1200"/>
              </a:spcBef>
              <a:spcAft>
                <a:spcPts val="0"/>
              </a:spcAft>
              <a:buSzPts val="1800"/>
              <a:buChar char="-"/>
            </a:pPr>
            <a:r>
              <a:rPr lang="nl"/>
              <a:t>Zie het kind, de collega, … - Laat jij ook voor je zorgen?</a:t>
            </a:r>
            <a:endParaRPr/>
          </a:p>
        </p:txBody>
      </p:sp>
      <p:pic>
        <p:nvPicPr>
          <p:cNvPr id="159" name="Google Shape;159;p25" descr="Business Idea, Planning, Smart Idea, Innovation Icon (Geleverd door Getty Images)"/>
          <p:cNvPicPr preferRelativeResize="0"/>
          <p:nvPr/>
        </p:nvPicPr>
        <p:blipFill>
          <a:blip r:embed="rId4">
            <a:alphaModFix/>
          </a:blip>
          <a:stretch>
            <a:fillRect/>
          </a:stretch>
        </p:blipFill>
        <p:spPr>
          <a:xfrm>
            <a:off x="515821" y="3640826"/>
            <a:ext cx="1230674" cy="1230674"/>
          </a:xfrm>
          <a:prstGeom prst="rect">
            <a:avLst/>
          </a:prstGeom>
          <a:noFill/>
          <a:ln>
            <a:noFill/>
          </a:ln>
        </p:spPr>
      </p:pic>
      <p:sp>
        <p:nvSpPr>
          <p:cNvPr id="160" name="Google Shape;160;p25"/>
          <p:cNvSpPr txBox="1">
            <a:spLocks noGrp="1"/>
          </p:cNvSpPr>
          <p:nvPr>
            <p:ph type="body" idx="4294967295"/>
          </p:nvPr>
        </p:nvSpPr>
        <p:spPr>
          <a:xfrm>
            <a:off x="2183000" y="3599913"/>
            <a:ext cx="6840600" cy="1312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latin typeface="Lobster"/>
                <a:ea typeface="Lobster"/>
                <a:cs typeface="Lobster"/>
                <a:sym typeface="Lobster"/>
              </a:rPr>
              <a:t>in oktober</a:t>
            </a:r>
            <a:r>
              <a:rPr lang="nl"/>
              <a:t> _______________________________________________</a:t>
            </a:r>
            <a:endParaRPr/>
          </a:p>
          <a:p>
            <a:pPr marL="0" lvl="0" indent="0" algn="l" rtl="0">
              <a:spcBef>
                <a:spcPts val="1200"/>
              </a:spcBef>
              <a:spcAft>
                <a:spcPts val="0"/>
              </a:spcAft>
              <a:buNone/>
            </a:pPr>
            <a:r>
              <a:rPr lang="nl"/>
              <a:t>______________________________________________________________</a:t>
            </a:r>
            <a:endParaRPr/>
          </a:p>
          <a:p>
            <a:pPr marL="0" lvl="0" indent="0" algn="l" rtl="0">
              <a:spcBef>
                <a:spcPts val="1200"/>
              </a:spcBef>
              <a:spcAft>
                <a:spcPts val="1200"/>
              </a:spcAft>
              <a:buNone/>
            </a:pPr>
            <a:r>
              <a:rPr lang="nl"/>
              <a:t>______________________________________________________________</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‘hart-hoort’</a:t>
            </a:r>
            <a:endParaRPr/>
          </a:p>
        </p:txBody>
      </p:sp>
      <p:sp>
        <p:nvSpPr>
          <p:cNvPr id="166" name="Google Shape;166;p26"/>
          <p:cNvSpPr txBox="1">
            <a:spLocks noGrp="1"/>
          </p:cNvSpPr>
          <p:nvPr>
            <p:ph type="body" idx="1"/>
          </p:nvPr>
        </p:nvSpPr>
        <p:spPr>
          <a:xfrm>
            <a:off x="311700" y="1266175"/>
            <a:ext cx="31422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167" name="Google Shape;167;p26"/>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gezien…</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168" name="Google Shape;168;p26"/>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Ik heb geleerd…</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169" name="Google Shape;169;p26"/>
          <p:cNvPicPr preferRelativeResize="0"/>
          <p:nvPr/>
        </p:nvPicPr>
        <p:blipFill>
          <a:blip r:embed="rId3">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27" title="Lutgardis - Op stap.png"/>
          <p:cNvPicPr preferRelativeResize="0"/>
          <p:nvPr/>
        </p:nvPicPr>
        <p:blipFill rotWithShape="1">
          <a:blip r:embed="rId3">
            <a:alphaModFix/>
          </a:blip>
          <a:srcRect r="36049" b="70926"/>
          <a:stretch/>
        </p:blipFill>
        <p:spPr>
          <a:xfrm rot="-496839">
            <a:off x="209551" y="257175"/>
            <a:ext cx="2466974" cy="1495425"/>
          </a:xfrm>
          <a:prstGeom prst="rect">
            <a:avLst/>
          </a:prstGeom>
          <a:noFill/>
          <a:ln>
            <a:noFill/>
          </a:ln>
        </p:spPr>
      </p:pic>
      <p:pic>
        <p:nvPicPr>
          <p:cNvPr id="175" name="Google Shape;175;p27" descr="Business Idea, Planning, Smart Idea, Innovation Icon (Geleverd door Getty Images)"/>
          <p:cNvPicPr preferRelativeResize="0"/>
          <p:nvPr/>
        </p:nvPicPr>
        <p:blipFill>
          <a:blip r:embed="rId4">
            <a:alphaModFix/>
          </a:blip>
          <a:stretch>
            <a:fillRect/>
          </a:stretch>
        </p:blipFill>
        <p:spPr>
          <a:xfrm>
            <a:off x="2973271" y="209551"/>
            <a:ext cx="1230674" cy="1230674"/>
          </a:xfrm>
          <a:prstGeom prst="rect">
            <a:avLst/>
          </a:prstGeom>
          <a:noFill/>
          <a:ln>
            <a:noFill/>
          </a:ln>
        </p:spPr>
      </p:pic>
      <p:sp>
        <p:nvSpPr>
          <p:cNvPr id="176" name="Google Shape;176;p27"/>
          <p:cNvSpPr txBox="1">
            <a:spLocks noGrp="1"/>
          </p:cNvSpPr>
          <p:nvPr>
            <p:ph type="body" idx="2"/>
          </p:nvPr>
        </p:nvSpPr>
        <p:spPr>
          <a:xfrm>
            <a:off x="4162425" y="495300"/>
            <a:ext cx="4669800" cy="1019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latin typeface="Lobster"/>
                <a:ea typeface="Lobster"/>
                <a:cs typeface="Lobster"/>
                <a:sym typeface="Lobster"/>
              </a:rPr>
              <a:t>in oktober</a:t>
            </a:r>
            <a:r>
              <a:rPr lang="nl"/>
              <a:t> - focus: _______________________________________</a:t>
            </a:r>
            <a:endParaRPr/>
          </a:p>
          <a:p>
            <a:pPr marL="0" lvl="0" indent="0" algn="l" rtl="0">
              <a:spcBef>
                <a:spcPts val="1200"/>
              </a:spcBef>
              <a:spcAft>
                <a:spcPts val="1200"/>
              </a:spcAft>
              <a:buNone/>
            </a:pPr>
            <a:r>
              <a:rPr lang="nl"/>
              <a:t>samen met: ___________________________________________</a:t>
            </a:r>
            <a:endParaRPr/>
          </a:p>
        </p:txBody>
      </p:sp>
      <p:sp>
        <p:nvSpPr>
          <p:cNvPr id="177" name="Google Shape;177;p27"/>
          <p:cNvSpPr txBox="1"/>
          <p:nvPr/>
        </p:nvSpPr>
        <p:spPr>
          <a:xfrm>
            <a:off x="2009775" y="2571750"/>
            <a:ext cx="6858000" cy="2264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nl">
                <a:solidFill>
                  <a:schemeClr val="dk2"/>
                </a:solidFill>
                <a:latin typeface="Open Sans"/>
                <a:ea typeface="Open Sans"/>
                <a:cs typeface="Open Sans"/>
                <a:sym typeface="Open Sans"/>
              </a:rPr>
              <a:t>afspraak met mezelf: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sz="1800">
              <a:solidFill>
                <a:schemeClr val="dk2"/>
              </a:solidFill>
              <a:latin typeface="Open Sans"/>
              <a:ea typeface="Open Sans"/>
              <a:cs typeface="Open Sans"/>
              <a:sym typeface="Open Sans"/>
            </a:endParaRPr>
          </a:p>
        </p:txBody>
      </p:sp>
      <p:pic>
        <p:nvPicPr>
          <p:cNvPr id="178" name="Google Shape;178;p27" title="Lutgardis - Op stap.png"/>
          <p:cNvPicPr preferRelativeResize="0"/>
          <p:nvPr/>
        </p:nvPicPr>
        <p:blipFill rotWithShape="1">
          <a:blip r:embed="rId3">
            <a:alphaModFix/>
          </a:blip>
          <a:srcRect l="37284" t="28148" r="30814" b="53518"/>
          <a:stretch/>
        </p:blipFill>
        <p:spPr>
          <a:xfrm>
            <a:off x="209550" y="2027225"/>
            <a:ext cx="1704974" cy="13065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183" name="Google Shape;183;p28" descr="Business Idea, Planning, Smart Idea, Innovation Icon (Geleverd door Getty Images)"/>
          <p:cNvPicPr preferRelativeResize="0"/>
          <p:nvPr/>
        </p:nvPicPr>
        <p:blipFill>
          <a:blip r:embed="rId3">
            <a:alphaModFix/>
          </a:blip>
          <a:stretch>
            <a:fillRect/>
          </a:stretch>
        </p:blipFill>
        <p:spPr>
          <a:xfrm>
            <a:off x="2973271" y="209551"/>
            <a:ext cx="1230674" cy="1230674"/>
          </a:xfrm>
          <a:prstGeom prst="rect">
            <a:avLst/>
          </a:prstGeom>
          <a:noFill/>
          <a:ln>
            <a:noFill/>
          </a:ln>
        </p:spPr>
      </p:pic>
      <p:sp>
        <p:nvSpPr>
          <p:cNvPr id="184" name="Google Shape;184;p28"/>
          <p:cNvSpPr txBox="1">
            <a:spLocks noGrp="1"/>
          </p:cNvSpPr>
          <p:nvPr>
            <p:ph type="body" idx="2"/>
          </p:nvPr>
        </p:nvSpPr>
        <p:spPr>
          <a:xfrm>
            <a:off x="4162425" y="495300"/>
            <a:ext cx="4669800" cy="1019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latin typeface="Lobster"/>
                <a:ea typeface="Lobster"/>
                <a:cs typeface="Lobster"/>
                <a:sym typeface="Lobster"/>
              </a:rPr>
              <a:t>in oktober</a:t>
            </a:r>
            <a:r>
              <a:rPr lang="nl"/>
              <a:t> - focus: _______________________________________</a:t>
            </a:r>
            <a:endParaRPr/>
          </a:p>
          <a:p>
            <a:pPr marL="0" lvl="0" indent="0" algn="l" rtl="0">
              <a:spcBef>
                <a:spcPts val="1200"/>
              </a:spcBef>
              <a:spcAft>
                <a:spcPts val="1200"/>
              </a:spcAft>
              <a:buNone/>
            </a:pPr>
            <a:r>
              <a:rPr lang="nl"/>
              <a:t>samen met: ___________________________________________</a:t>
            </a:r>
            <a:endParaRPr/>
          </a:p>
        </p:txBody>
      </p:sp>
      <p:pic>
        <p:nvPicPr>
          <p:cNvPr id="185" name="Google Shape;185;p28" title="Lutgardis - Op stap.png"/>
          <p:cNvPicPr preferRelativeResize="0"/>
          <p:nvPr/>
        </p:nvPicPr>
        <p:blipFill rotWithShape="1">
          <a:blip r:embed="rId4">
            <a:alphaModFix/>
          </a:blip>
          <a:srcRect l="29877" t="52964" r="42468" b="29259"/>
          <a:stretch/>
        </p:blipFill>
        <p:spPr>
          <a:xfrm>
            <a:off x="209550" y="2705110"/>
            <a:ext cx="1823926" cy="1563366"/>
          </a:xfrm>
          <a:prstGeom prst="rect">
            <a:avLst/>
          </a:prstGeom>
          <a:noFill/>
          <a:ln>
            <a:noFill/>
          </a:ln>
        </p:spPr>
      </p:pic>
      <p:sp>
        <p:nvSpPr>
          <p:cNvPr id="186" name="Google Shape;186;p28"/>
          <p:cNvSpPr txBox="1"/>
          <p:nvPr/>
        </p:nvSpPr>
        <p:spPr>
          <a:xfrm>
            <a:off x="2033475" y="2534375"/>
            <a:ext cx="6253200" cy="2410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nl">
                <a:solidFill>
                  <a:schemeClr val="dk2"/>
                </a:solidFill>
                <a:latin typeface="Open Sans"/>
                <a:ea typeface="Open Sans"/>
                <a:cs typeface="Open Sans"/>
                <a:sym typeface="Open Sans"/>
              </a:rPr>
              <a:t>Wat is hiervoor nodig?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sz="1800">
              <a:solidFill>
                <a:schemeClr val="dk2"/>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2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TROOSTEN - doden begraven</a:t>
            </a:r>
            <a:endParaRPr/>
          </a:p>
        </p:txBody>
      </p:sp>
      <p:sp>
        <p:nvSpPr>
          <p:cNvPr id="192" name="Google Shape;192;p29"/>
          <p:cNvSpPr txBox="1">
            <a:spLocks noGrp="1"/>
          </p:cNvSpPr>
          <p:nvPr>
            <p:ph type="body" idx="1"/>
          </p:nvPr>
        </p:nvSpPr>
        <p:spPr>
          <a:xfrm>
            <a:off x="349075" y="1206500"/>
            <a:ext cx="64392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b="1"/>
              <a:t>Respect en afscheid nemen</a:t>
            </a:r>
            <a:endParaRPr b="1"/>
          </a:p>
          <a:p>
            <a:pPr marL="0" lvl="0" indent="0" algn="l" rtl="0">
              <a:spcBef>
                <a:spcPts val="1200"/>
              </a:spcBef>
              <a:spcAft>
                <a:spcPts val="0"/>
              </a:spcAft>
              <a:buNone/>
            </a:pPr>
            <a:r>
              <a:rPr lang="nl" i="1"/>
              <a:t>Elkaar steunen bij verdriet. Iedereen gaat anders om met afscheid nemen. Daar hebben we eerbied voor. We hebben respect voor ieders verhaal. We luisteren naar wat ze nodig hebben om zich beter te voelen. </a:t>
            </a:r>
            <a:endParaRPr i="1"/>
          </a:p>
          <a:p>
            <a:pPr marL="457200" lvl="0" indent="-342900" algn="l" rtl="0">
              <a:spcBef>
                <a:spcPts val="1200"/>
              </a:spcBef>
              <a:spcAft>
                <a:spcPts val="0"/>
              </a:spcAft>
              <a:buSzPts val="1800"/>
              <a:buChar char="-"/>
            </a:pPr>
            <a:r>
              <a:rPr lang="nl"/>
              <a:t>Zie het kind, de collega, … - Laat jij ook voor je zorgen?</a:t>
            </a:r>
            <a:endParaRPr/>
          </a:p>
        </p:txBody>
      </p:sp>
      <p:pic>
        <p:nvPicPr>
          <p:cNvPr id="193" name="Google Shape;193;p29" title="doden begraven.jpg"/>
          <p:cNvPicPr preferRelativeResize="0"/>
          <p:nvPr/>
        </p:nvPicPr>
        <p:blipFill>
          <a:blip r:embed="rId3">
            <a:alphaModFix/>
          </a:blip>
          <a:stretch>
            <a:fillRect/>
          </a:stretch>
        </p:blipFill>
        <p:spPr>
          <a:xfrm>
            <a:off x="6746313" y="268025"/>
            <a:ext cx="2085975" cy="2095500"/>
          </a:xfrm>
          <a:prstGeom prst="rect">
            <a:avLst/>
          </a:prstGeom>
          <a:noFill/>
          <a:ln>
            <a:noFill/>
          </a:ln>
        </p:spPr>
      </p:pic>
      <p:pic>
        <p:nvPicPr>
          <p:cNvPr id="194" name="Google Shape;194;p29" descr="Business Idea, Planning, Smart Idea, Innovation Icon (Geleverd door Getty Images)"/>
          <p:cNvPicPr preferRelativeResize="0"/>
          <p:nvPr/>
        </p:nvPicPr>
        <p:blipFill>
          <a:blip r:embed="rId4">
            <a:alphaModFix/>
          </a:blip>
          <a:stretch>
            <a:fillRect/>
          </a:stretch>
        </p:blipFill>
        <p:spPr>
          <a:xfrm>
            <a:off x="515821" y="3603426"/>
            <a:ext cx="1230674" cy="1230674"/>
          </a:xfrm>
          <a:prstGeom prst="rect">
            <a:avLst/>
          </a:prstGeom>
          <a:noFill/>
          <a:ln>
            <a:noFill/>
          </a:ln>
        </p:spPr>
      </p:pic>
      <p:sp>
        <p:nvSpPr>
          <p:cNvPr id="195" name="Google Shape;195;p29"/>
          <p:cNvSpPr txBox="1">
            <a:spLocks noGrp="1"/>
          </p:cNvSpPr>
          <p:nvPr>
            <p:ph type="body" idx="4294967295"/>
          </p:nvPr>
        </p:nvSpPr>
        <p:spPr>
          <a:xfrm>
            <a:off x="2183000" y="3562513"/>
            <a:ext cx="6840600" cy="1312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latin typeface="Lobster"/>
                <a:ea typeface="Lobster"/>
                <a:cs typeface="Lobster"/>
                <a:sym typeface="Lobster"/>
              </a:rPr>
              <a:t>in november</a:t>
            </a:r>
            <a:r>
              <a:rPr lang="nl"/>
              <a:t> _______________________________________________</a:t>
            </a:r>
            <a:endParaRPr/>
          </a:p>
          <a:p>
            <a:pPr marL="0" lvl="0" indent="0" algn="l" rtl="0">
              <a:spcBef>
                <a:spcPts val="1200"/>
              </a:spcBef>
              <a:spcAft>
                <a:spcPts val="0"/>
              </a:spcAft>
              <a:buNone/>
            </a:pPr>
            <a:r>
              <a:rPr lang="nl"/>
              <a:t>______________________________________________________________</a:t>
            </a:r>
            <a:endParaRPr/>
          </a:p>
          <a:p>
            <a:pPr marL="0" lvl="0" indent="0" algn="l" rtl="0">
              <a:spcBef>
                <a:spcPts val="1200"/>
              </a:spcBef>
              <a:spcAft>
                <a:spcPts val="1200"/>
              </a:spcAft>
              <a:buNone/>
            </a:pPr>
            <a:r>
              <a:rPr lang="nl"/>
              <a:t>______________________________________________________________</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‘hart-hoort’</a:t>
            </a:r>
            <a:endParaRPr/>
          </a:p>
        </p:txBody>
      </p:sp>
      <p:sp>
        <p:nvSpPr>
          <p:cNvPr id="201" name="Google Shape;201;p30"/>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202" name="Google Shape;202;p30"/>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gezien…</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203" name="Google Shape;203;p30"/>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Ik heb geleerd…</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204" name="Google Shape;204;p30"/>
          <p:cNvPicPr preferRelativeResize="0"/>
          <p:nvPr/>
        </p:nvPicPr>
        <p:blipFill>
          <a:blip r:embed="rId3">
            <a:alphaModFix/>
          </a:blip>
          <a:stretch>
            <a:fillRect/>
          </a:stretch>
        </p:blipFill>
        <p:spPr>
          <a:xfrm>
            <a:off x="8293897" y="4345624"/>
            <a:ext cx="745328" cy="707400"/>
          </a:xfrm>
          <a:prstGeom prst="rect">
            <a:avLst/>
          </a:prstGeom>
          <a:noFill/>
          <a:ln>
            <a:noFill/>
          </a:ln>
        </p:spPr>
      </p:pic>
      <p:pic>
        <p:nvPicPr>
          <p:cNvPr id="205" name="Google Shape;205;p30"/>
          <p:cNvPicPr preferRelativeResize="0"/>
          <p:nvPr/>
        </p:nvPicPr>
        <p:blipFill>
          <a:blip r:embed="rId4">
            <a:alphaModFix/>
          </a:blip>
          <a:stretch>
            <a:fillRect/>
          </a:stretch>
        </p:blipFill>
        <p:spPr>
          <a:xfrm>
            <a:off x="907110" y="1762900"/>
            <a:ext cx="1380100" cy="2146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0" name="Google Shape;210;p31" title="Lutgardis - Op stap.png"/>
          <p:cNvPicPr preferRelativeResize="0"/>
          <p:nvPr/>
        </p:nvPicPr>
        <p:blipFill rotWithShape="1">
          <a:blip r:embed="rId3">
            <a:alphaModFix/>
          </a:blip>
          <a:srcRect r="36049" b="70926"/>
          <a:stretch/>
        </p:blipFill>
        <p:spPr>
          <a:xfrm rot="-496839">
            <a:off x="209551" y="257175"/>
            <a:ext cx="2466974" cy="1495425"/>
          </a:xfrm>
          <a:prstGeom prst="rect">
            <a:avLst/>
          </a:prstGeom>
          <a:noFill/>
          <a:ln>
            <a:noFill/>
          </a:ln>
        </p:spPr>
      </p:pic>
      <p:pic>
        <p:nvPicPr>
          <p:cNvPr id="211" name="Google Shape;211;p31" descr="Business Idea, Planning, Smart Idea, Innovation Icon (Geleverd door Getty Images)"/>
          <p:cNvPicPr preferRelativeResize="0"/>
          <p:nvPr/>
        </p:nvPicPr>
        <p:blipFill>
          <a:blip r:embed="rId4">
            <a:alphaModFix/>
          </a:blip>
          <a:stretch>
            <a:fillRect/>
          </a:stretch>
        </p:blipFill>
        <p:spPr>
          <a:xfrm>
            <a:off x="2973271" y="209551"/>
            <a:ext cx="1230674" cy="1230674"/>
          </a:xfrm>
          <a:prstGeom prst="rect">
            <a:avLst/>
          </a:prstGeom>
          <a:noFill/>
          <a:ln>
            <a:noFill/>
          </a:ln>
        </p:spPr>
      </p:pic>
      <p:sp>
        <p:nvSpPr>
          <p:cNvPr id="212" name="Google Shape;212;p31"/>
          <p:cNvSpPr txBox="1">
            <a:spLocks noGrp="1"/>
          </p:cNvSpPr>
          <p:nvPr>
            <p:ph type="body" idx="2"/>
          </p:nvPr>
        </p:nvSpPr>
        <p:spPr>
          <a:xfrm>
            <a:off x="4162425" y="495300"/>
            <a:ext cx="4669800" cy="10191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nl">
                <a:latin typeface="Lobster"/>
                <a:ea typeface="Lobster"/>
                <a:cs typeface="Lobster"/>
                <a:sym typeface="Lobster"/>
              </a:rPr>
              <a:t>november - februari</a:t>
            </a:r>
            <a:r>
              <a:rPr lang="nl"/>
              <a:t> - focus: _________________________________________</a:t>
            </a:r>
            <a:endParaRPr/>
          </a:p>
          <a:p>
            <a:pPr marL="0" lvl="0" indent="0" algn="l" rtl="0">
              <a:spcBef>
                <a:spcPts val="1200"/>
              </a:spcBef>
              <a:spcAft>
                <a:spcPts val="0"/>
              </a:spcAft>
              <a:buNone/>
            </a:pPr>
            <a:r>
              <a:rPr lang="nl"/>
              <a:t>___________________________________________________________________</a:t>
            </a:r>
            <a:endParaRPr/>
          </a:p>
          <a:p>
            <a:pPr marL="0" lvl="0" indent="0" algn="l" rtl="0">
              <a:spcBef>
                <a:spcPts val="1200"/>
              </a:spcBef>
              <a:spcAft>
                <a:spcPts val="1200"/>
              </a:spcAft>
              <a:buNone/>
            </a:pPr>
            <a:r>
              <a:rPr lang="nl"/>
              <a:t>samen met: ______________________________________________________</a:t>
            </a:r>
            <a:endParaRPr/>
          </a:p>
        </p:txBody>
      </p:sp>
      <p:sp>
        <p:nvSpPr>
          <p:cNvPr id="213" name="Google Shape;213;p31"/>
          <p:cNvSpPr txBox="1"/>
          <p:nvPr/>
        </p:nvSpPr>
        <p:spPr>
          <a:xfrm>
            <a:off x="3113150" y="2057400"/>
            <a:ext cx="5754600" cy="2390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nl">
                <a:solidFill>
                  <a:schemeClr val="dk2"/>
                </a:solidFill>
                <a:latin typeface="Open Sans"/>
                <a:ea typeface="Open Sans"/>
                <a:cs typeface="Open Sans"/>
                <a:sym typeface="Open Sans"/>
              </a:rPr>
              <a:t>afspraak met mezelf: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sz="1800">
              <a:solidFill>
                <a:schemeClr val="dk2"/>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2"/>
          <p:cNvSpPr txBox="1"/>
          <p:nvPr/>
        </p:nvSpPr>
        <p:spPr>
          <a:xfrm>
            <a:off x="3113150" y="1514400"/>
            <a:ext cx="5754600" cy="14112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nl">
                <a:solidFill>
                  <a:schemeClr val="dk2"/>
                </a:solidFill>
                <a:latin typeface="Open Sans"/>
                <a:ea typeface="Open Sans"/>
                <a:cs typeface="Open Sans"/>
                <a:sym typeface="Open Sans"/>
              </a:rPr>
              <a:t>concrete ideeën: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sz="1800">
              <a:solidFill>
                <a:schemeClr val="dk2"/>
              </a:solidFill>
              <a:latin typeface="Open Sans"/>
              <a:ea typeface="Open Sans"/>
              <a:cs typeface="Open Sans"/>
              <a:sym typeface="Open Sans"/>
            </a:endParaRPr>
          </a:p>
        </p:txBody>
      </p:sp>
      <p:sp>
        <p:nvSpPr>
          <p:cNvPr id="219" name="Google Shape;219;p32"/>
          <p:cNvSpPr txBox="1"/>
          <p:nvPr/>
        </p:nvSpPr>
        <p:spPr>
          <a:xfrm>
            <a:off x="3209925" y="3490850"/>
            <a:ext cx="5622300" cy="1500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nl">
                <a:solidFill>
                  <a:schemeClr val="dk2"/>
                </a:solidFill>
                <a:latin typeface="Open Sans"/>
                <a:ea typeface="Open Sans"/>
                <a:cs typeface="Open Sans"/>
                <a:sym typeface="Open Sans"/>
              </a:rPr>
              <a:t>Wat is hiervoor nodig? 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sz="1800">
              <a:solidFill>
                <a:schemeClr val="dk2"/>
              </a:solidFill>
              <a:latin typeface="Open Sans"/>
              <a:ea typeface="Open Sans"/>
              <a:cs typeface="Open Sans"/>
              <a:sym typeface="Open Sans"/>
            </a:endParaRPr>
          </a:p>
        </p:txBody>
      </p:sp>
      <p:pic>
        <p:nvPicPr>
          <p:cNvPr id="220" name="Google Shape;220;p32"/>
          <p:cNvPicPr preferRelativeResize="0"/>
          <p:nvPr/>
        </p:nvPicPr>
        <p:blipFill>
          <a:blip r:embed="rId3">
            <a:alphaModFix/>
          </a:blip>
          <a:stretch>
            <a:fillRect/>
          </a:stretch>
        </p:blipFill>
        <p:spPr>
          <a:xfrm>
            <a:off x="114725" y="2181225"/>
            <a:ext cx="2998425" cy="21621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WELKOM - vreemdelingen herbergen</a:t>
            </a:r>
            <a:endParaRPr/>
          </a:p>
        </p:txBody>
      </p:sp>
      <p:sp>
        <p:nvSpPr>
          <p:cNvPr id="226" name="Google Shape;226;p33"/>
          <p:cNvSpPr txBox="1">
            <a:spLocks noGrp="1"/>
          </p:cNvSpPr>
          <p:nvPr>
            <p:ph type="body" idx="1"/>
          </p:nvPr>
        </p:nvSpPr>
        <p:spPr>
          <a:xfrm>
            <a:off x="408875" y="1258850"/>
            <a:ext cx="64764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b="1"/>
              <a:t>Anderen welkom heten /  gastvrij zijn</a:t>
            </a:r>
            <a:endParaRPr b="1"/>
          </a:p>
          <a:p>
            <a:pPr marL="0" lvl="0" indent="0" algn="l" rtl="0">
              <a:spcBef>
                <a:spcPts val="1200"/>
              </a:spcBef>
              <a:spcAft>
                <a:spcPts val="0"/>
              </a:spcAft>
              <a:buNone/>
            </a:pPr>
            <a:r>
              <a:rPr lang="nl" i="1"/>
              <a:t>We zorgen voor een warme welkom voor wie nieuw is op school. We zorgen dat iedereen zich thuis voelt. Soms zitten er kinderen op school die gevlucht zijn omdat het in hun land te gevaarlijk was. We helpen hen waar we kunnen.</a:t>
            </a:r>
            <a:r>
              <a:rPr lang="nl" sz="1100">
                <a:solidFill>
                  <a:srgbClr val="000000"/>
                </a:solidFill>
                <a:latin typeface="Arial"/>
                <a:ea typeface="Arial"/>
                <a:cs typeface="Arial"/>
                <a:sym typeface="Arial"/>
              </a:rPr>
              <a:t> </a:t>
            </a:r>
            <a:endParaRPr i="1"/>
          </a:p>
          <a:p>
            <a:pPr marL="457200" lvl="0" indent="-342900" algn="l" rtl="0">
              <a:spcBef>
                <a:spcPts val="1200"/>
              </a:spcBef>
              <a:spcAft>
                <a:spcPts val="0"/>
              </a:spcAft>
              <a:buSzPts val="1800"/>
              <a:buChar char="-"/>
            </a:pPr>
            <a:r>
              <a:rPr lang="nl"/>
              <a:t>Zie het kind, de collega, … - Laat jij ook voor je zorgen?</a:t>
            </a:r>
            <a:endParaRPr/>
          </a:p>
        </p:txBody>
      </p:sp>
      <p:pic>
        <p:nvPicPr>
          <p:cNvPr id="227" name="Google Shape;227;p33" title="vreemden herbergen.jpg"/>
          <p:cNvPicPr preferRelativeResize="0"/>
          <p:nvPr/>
        </p:nvPicPr>
        <p:blipFill>
          <a:blip r:embed="rId3">
            <a:alphaModFix/>
          </a:blip>
          <a:stretch>
            <a:fillRect/>
          </a:stretch>
        </p:blipFill>
        <p:spPr>
          <a:xfrm>
            <a:off x="6736800" y="238763"/>
            <a:ext cx="2095500" cy="2124075"/>
          </a:xfrm>
          <a:prstGeom prst="rect">
            <a:avLst/>
          </a:prstGeom>
          <a:noFill/>
          <a:ln>
            <a:noFill/>
          </a:ln>
        </p:spPr>
      </p:pic>
      <p:pic>
        <p:nvPicPr>
          <p:cNvPr id="228" name="Google Shape;228;p33" descr="Business Idea, Planning, Smart Idea, Innovation Icon (Geleverd door Getty Images)"/>
          <p:cNvPicPr preferRelativeResize="0"/>
          <p:nvPr/>
        </p:nvPicPr>
        <p:blipFill>
          <a:blip r:embed="rId4">
            <a:alphaModFix/>
          </a:blip>
          <a:stretch>
            <a:fillRect/>
          </a:stretch>
        </p:blipFill>
        <p:spPr>
          <a:xfrm>
            <a:off x="515821" y="3603426"/>
            <a:ext cx="1230674" cy="1230674"/>
          </a:xfrm>
          <a:prstGeom prst="rect">
            <a:avLst/>
          </a:prstGeom>
          <a:noFill/>
          <a:ln>
            <a:noFill/>
          </a:ln>
        </p:spPr>
      </p:pic>
      <p:sp>
        <p:nvSpPr>
          <p:cNvPr id="229" name="Google Shape;229;p33"/>
          <p:cNvSpPr txBox="1">
            <a:spLocks noGrp="1"/>
          </p:cNvSpPr>
          <p:nvPr>
            <p:ph type="body" idx="4294967295"/>
          </p:nvPr>
        </p:nvSpPr>
        <p:spPr>
          <a:xfrm>
            <a:off x="2183000" y="3562513"/>
            <a:ext cx="6840600" cy="1312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latin typeface="Lobster"/>
                <a:ea typeface="Lobster"/>
                <a:cs typeface="Lobster"/>
                <a:sym typeface="Lobster"/>
              </a:rPr>
              <a:t>in december</a:t>
            </a:r>
            <a:r>
              <a:rPr lang="nl"/>
              <a:t> _______________________________________________</a:t>
            </a:r>
            <a:endParaRPr/>
          </a:p>
          <a:p>
            <a:pPr marL="0" lvl="0" indent="0" algn="l" rtl="0">
              <a:spcBef>
                <a:spcPts val="1200"/>
              </a:spcBef>
              <a:spcAft>
                <a:spcPts val="0"/>
              </a:spcAft>
              <a:buNone/>
            </a:pPr>
            <a:r>
              <a:rPr lang="nl"/>
              <a:t>______________________________________________________________</a:t>
            </a:r>
            <a:endParaRPr/>
          </a:p>
          <a:p>
            <a:pPr marL="0" lvl="0" indent="0" algn="l" rtl="0">
              <a:spcBef>
                <a:spcPts val="1200"/>
              </a:spcBef>
              <a:spcAft>
                <a:spcPts val="1200"/>
              </a:spcAft>
              <a:buNone/>
            </a:pPr>
            <a:r>
              <a:rPr lang="nl"/>
              <a:t>______________________________________________________________</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‘hart-hoort’</a:t>
            </a:r>
            <a:endParaRPr/>
          </a:p>
        </p:txBody>
      </p:sp>
      <p:sp>
        <p:nvSpPr>
          <p:cNvPr id="235" name="Google Shape;235;p34"/>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gezien…</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236" name="Google Shape;236;p34"/>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Ik heb geleerd…</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237" name="Google Shape;237;p34"/>
          <p:cNvPicPr preferRelativeResize="0"/>
          <p:nvPr/>
        </p:nvPicPr>
        <p:blipFill>
          <a:blip r:embed="rId3">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SORRY - vrede zoeken</a:t>
            </a:r>
            <a:endParaRPr/>
          </a:p>
        </p:txBody>
      </p:sp>
      <p:sp>
        <p:nvSpPr>
          <p:cNvPr id="243" name="Google Shape;243;p35"/>
          <p:cNvSpPr txBox="1">
            <a:spLocks noGrp="1"/>
          </p:cNvSpPr>
          <p:nvPr>
            <p:ph type="body" idx="1"/>
          </p:nvPr>
        </p:nvSpPr>
        <p:spPr>
          <a:xfrm>
            <a:off x="311700" y="1124281"/>
            <a:ext cx="64251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b="1"/>
              <a:t>Kiezen voor verzoening</a:t>
            </a:r>
            <a:endParaRPr b="1"/>
          </a:p>
          <a:p>
            <a:pPr marL="0" lvl="0" indent="0" algn="l" rtl="0">
              <a:spcBef>
                <a:spcPts val="1200"/>
              </a:spcBef>
              <a:spcAft>
                <a:spcPts val="0"/>
              </a:spcAft>
              <a:buNone/>
            </a:pPr>
            <a:r>
              <a:rPr lang="nl" i="1"/>
              <a:t>We hebben aandacht voor vrede in de wereld. Vrede begint klein. Ook op school willen we er werk van maken. We zorgen dat ruzies niet blijven duren. We zeggen sorry zodat we met een nieuwe lei kunnen herbeginnen.</a:t>
            </a:r>
            <a:r>
              <a:rPr lang="nl" sz="1100">
                <a:solidFill>
                  <a:srgbClr val="000000"/>
                </a:solidFill>
                <a:latin typeface="Arial"/>
                <a:ea typeface="Arial"/>
                <a:cs typeface="Arial"/>
                <a:sym typeface="Arial"/>
              </a:rPr>
              <a:t> </a:t>
            </a:r>
            <a:endParaRPr i="1"/>
          </a:p>
          <a:p>
            <a:pPr marL="457200" lvl="0" indent="-342900" algn="l" rtl="0">
              <a:spcBef>
                <a:spcPts val="1200"/>
              </a:spcBef>
              <a:spcAft>
                <a:spcPts val="0"/>
              </a:spcAft>
              <a:buSzPts val="1800"/>
              <a:buChar char="-"/>
            </a:pPr>
            <a:r>
              <a:rPr lang="nl"/>
              <a:t>Zie het kind, de collega, … - Laat jij ook voor je zorgen?</a:t>
            </a:r>
            <a:endParaRPr/>
          </a:p>
        </p:txBody>
      </p:sp>
      <p:pic>
        <p:nvPicPr>
          <p:cNvPr id="244" name="Google Shape;244;p35" title="vrede zoeken.jpg"/>
          <p:cNvPicPr preferRelativeResize="0"/>
          <p:nvPr/>
        </p:nvPicPr>
        <p:blipFill>
          <a:blip r:embed="rId3">
            <a:alphaModFix/>
          </a:blip>
          <a:stretch>
            <a:fillRect/>
          </a:stretch>
        </p:blipFill>
        <p:spPr>
          <a:xfrm>
            <a:off x="6736800" y="193963"/>
            <a:ext cx="2095500" cy="2124075"/>
          </a:xfrm>
          <a:prstGeom prst="rect">
            <a:avLst/>
          </a:prstGeom>
          <a:noFill/>
          <a:ln>
            <a:noFill/>
          </a:ln>
        </p:spPr>
      </p:pic>
      <p:pic>
        <p:nvPicPr>
          <p:cNvPr id="245" name="Google Shape;245;p35" descr="Business Idea, Planning, Smart Idea, Innovation Icon (Geleverd door Getty Images)"/>
          <p:cNvPicPr preferRelativeResize="0"/>
          <p:nvPr/>
        </p:nvPicPr>
        <p:blipFill>
          <a:blip r:embed="rId4">
            <a:alphaModFix/>
          </a:blip>
          <a:stretch>
            <a:fillRect/>
          </a:stretch>
        </p:blipFill>
        <p:spPr>
          <a:xfrm>
            <a:off x="515821" y="3603426"/>
            <a:ext cx="1230674" cy="1230674"/>
          </a:xfrm>
          <a:prstGeom prst="rect">
            <a:avLst/>
          </a:prstGeom>
          <a:noFill/>
          <a:ln>
            <a:noFill/>
          </a:ln>
        </p:spPr>
      </p:pic>
      <p:sp>
        <p:nvSpPr>
          <p:cNvPr id="246" name="Google Shape;246;p35"/>
          <p:cNvSpPr txBox="1">
            <a:spLocks noGrp="1"/>
          </p:cNvSpPr>
          <p:nvPr>
            <p:ph type="body" idx="4294967295"/>
          </p:nvPr>
        </p:nvSpPr>
        <p:spPr>
          <a:xfrm>
            <a:off x="2183000" y="3562513"/>
            <a:ext cx="6840600" cy="1312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latin typeface="Lobster"/>
                <a:ea typeface="Lobster"/>
                <a:cs typeface="Lobster"/>
                <a:sym typeface="Lobster"/>
              </a:rPr>
              <a:t>in januari</a:t>
            </a:r>
            <a:r>
              <a:rPr lang="nl"/>
              <a:t> _______________________________________________</a:t>
            </a:r>
            <a:endParaRPr/>
          </a:p>
          <a:p>
            <a:pPr marL="0" lvl="0" indent="0" algn="l" rtl="0">
              <a:spcBef>
                <a:spcPts val="1200"/>
              </a:spcBef>
              <a:spcAft>
                <a:spcPts val="0"/>
              </a:spcAft>
              <a:buNone/>
            </a:pPr>
            <a:r>
              <a:rPr lang="nl"/>
              <a:t>______________________________________________________________</a:t>
            </a:r>
            <a:endParaRPr/>
          </a:p>
          <a:p>
            <a:pPr marL="0" lvl="0" indent="0" algn="l" rtl="0">
              <a:spcBef>
                <a:spcPts val="1200"/>
              </a:spcBef>
              <a:spcAft>
                <a:spcPts val="1200"/>
              </a:spcAft>
              <a:buNone/>
            </a:pPr>
            <a:r>
              <a:rPr lang="nl"/>
              <a:t>______________________________________________________________</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3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‘hart-hoort’</a:t>
            </a:r>
            <a:endParaRPr/>
          </a:p>
        </p:txBody>
      </p:sp>
      <p:sp>
        <p:nvSpPr>
          <p:cNvPr id="252" name="Google Shape;252;p36"/>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gezien…</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253" name="Google Shape;253;p36"/>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Ik heb geleerd…</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254" name="Google Shape;254;p36"/>
          <p:cNvPicPr preferRelativeResize="0"/>
          <p:nvPr/>
        </p:nvPicPr>
        <p:blipFill>
          <a:blip r:embed="rId3">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NIEUWE KANS - gevangenen bezoeken</a:t>
            </a:r>
            <a:endParaRPr/>
          </a:p>
        </p:txBody>
      </p:sp>
      <p:sp>
        <p:nvSpPr>
          <p:cNvPr id="260" name="Google Shape;260;p37"/>
          <p:cNvSpPr txBox="1">
            <a:spLocks noGrp="1"/>
          </p:cNvSpPr>
          <p:nvPr>
            <p:ph type="body" idx="1"/>
          </p:nvPr>
        </p:nvSpPr>
        <p:spPr>
          <a:xfrm>
            <a:off x="311700" y="1154193"/>
            <a:ext cx="65439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b="1"/>
              <a:t>Nieuwe kansen geven</a:t>
            </a:r>
            <a:endParaRPr b="1"/>
          </a:p>
          <a:p>
            <a:pPr marL="0" lvl="0" indent="0" algn="l" rtl="0">
              <a:spcBef>
                <a:spcPts val="1200"/>
              </a:spcBef>
              <a:spcAft>
                <a:spcPts val="0"/>
              </a:spcAft>
              <a:buNone/>
            </a:pPr>
            <a:r>
              <a:rPr lang="nl" i="1"/>
              <a:t>Soms zitten we vast in wat we fout deden en negatieve dingen. Wij proberen elkaar te begrijpen en geloven dat iemand opnieuw kan beginnen nadat er een fout gemaakt werd. We geven nieuwe kansen. </a:t>
            </a:r>
            <a:endParaRPr i="1"/>
          </a:p>
          <a:p>
            <a:pPr marL="457200" lvl="0" indent="-342900" algn="l" rtl="0">
              <a:spcBef>
                <a:spcPts val="1200"/>
              </a:spcBef>
              <a:spcAft>
                <a:spcPts val="0"/>
              </a:spcAft>
              <a:buSzPts val="1800"/>
              <a:buChar char="-"/>
            </a:pPr>
            <a:r>
              <a:rPr lang="nl"/>
              <a:t>Zie het kind, de collega, … - Laat jij ook voor je zorgen?</a:t>
            </a:r>
            <a:endParaRPr/>
          </a:p>
        </p:txBody>
      </p:sp>
      <p:pic>
        <p:nvPicPr>
          <p:cNvPr id="261" name="Google Shape;261;p37" title="gevangenen bezoeken.jpg"/>
          <p:cNvPicPr preferRelativeResize="0"/>
          <p:nvPr/>
        </p:nvPicPr>
        <p:blipFill>
          <a:blip r:embed="rId3">
            <a:alphaModFix/>
          </a:blip>
          <a:stretch>
            <a:fillRect/>
          </a:stretch>
        </p:blipFill>
        <p:spPr>
          <a:xfrm>
            <a:off x="6675638" y="355200"/>
            <a:ext cx="2124075" cy="2171700"/>
          </a:xfrm>
          <a:prstGeom prst="rect">
            <a:avLst/>
          </a:prstGeom>
          <a:noFill/>
          <a:ln>
            <a:noFill/>
          </a:ln>
        </p:spPr>
      </p:pic>
      <p:pic>
        <p:nvPicPr>
          <p:cNvPr id="262" name="Google Shape;262;p37" descr="Business Idea, Planning, Smart Idea, Innovation Icon (Geleverd door Getty Images)"/>
          <p:cNvPicPr preferRelativeResize="0"/>
          <p:nvPr/>
        </p:nvPicPr>
        <p:blipFill>
          <a:blip r:embed="rId4">
            <a:alphaModFix/>
          </a:blip>
          <a:stretch>
            <a:fillRect/>
          </a:stretch>
        </p:blipFill>
        <p:spPr>
          <a:xfrm>
            <a:off x="515821" y="3603426"/>
            <a:ext cx="1230674" cy="1230674"/>
          </a:xfrm>
          <a:prstGeom prst="rect">
            <a:avLst/>
          </a:prstGeom>
          <a:noFill/>
          <a:ln>
            <a:noFill/>
          </a:ln>
        </p:spPr>
      </p:pic>
      <p:sp>
        <p:nvSpPr>
          <p:cNvPr id="263" name="Google Shape;263;p37"/>
          <p:cNvSpPr txBox="1">
            <a:spLocks noGrp="1"/>
          </p:cNvSpPr>
          <p:nvPr>
            <p:ph type="body" idx="4294967295"/>
          </p:nvPr>
        </p:nvSpPr>
        <p:spPr>
          <a:xfrm>
            <a:off x="2183000" y="3562513"/>
            <a:ext cx="6840600" cy="1312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latin typeface="Lobster"/>
                <a:ea typeface="Lobster"/>
                <a:cs typeface="Lobster"/>
                <a:sym typeface="Lobster"/>
              </a:rPr>
              <a:t>in februari </a:t>
            </a:r>
            <a:r>
              <a:rPr lang="nl"/>
              <a:t> ___________________________________________________</a:t>
            </a:r>
            <a:endParaRPr/>
          </a:p>
          <a:p>
            <a:pPr marL="0" lvl="0" indent="0" algn="l" rtl="0">
              <a:spcBef>
                <a:spcPts val="1200"/>
              </a:spcBef>
              <a:spcAft>
                <a:spcPts val="0"/>
              </a:spcAft>
              <a:buNone/>
            </a:pPr>
            <a:r>
              <a:rPr lang="nl"/>
              <a:t>______________________________________________________________</a:t>
            </a:r>
            <a:endParaRPr/>
          </a:p>
          <a:p>
            <a:pPr marL="0" lvl="0" indent="0" algn="l" rtl="0">
              <a:spcBef>
                <a:spcPts val="1200"/>
              </a:spcBef>
              <a:spcAft>
                <a:spcPts val="1200"/>
              </a:spcAft>
              <a:buNone/>
            </a:pPr>
            <a:r>
              <a:rPr lang="nl"/>
              <a:t>______________________________________________________________</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‘hart-hoort’</a:t>
            </a:r>
            <a:endParaRPr/>
          </a:p>
        </p:txBody>
      </p:sp>
      <p:sp>
        <p:nvSpPr>
          <p:cNvPr id="269" name="Google Shape;269;p38"/>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gezien…</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270" name="Google Shape;270;p38"/>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Ik heb geleerd…</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271" name="Google Shape;271;p38"/>
          <p:cNvPicPr preferRelativeResize="0"/>
          <p:nvPr/>
        </p:nvPicPr>
        <p:blipFill>
          <a:blip r:embed="rId3">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39" title="Lutgardis - Op stap.png"/>
          <p:cNvPicPr preferRelativeResize="0"/>
          <p:nvPr/>
        </p:nvPicPr>
        <p:blipFill rotWithShape="1">
          <a:blip r:embed="rId3">
            <a:alphaModFix/>
          </a:blip>
          <a:srcRect r="36049" b="70926"/>
          <a:stretch/>
        </p:blipFill>
        <p:spPr>
          <a:xfrm rot="-496839">
            <a:off x="209551" y="257175"/>
            <a:ext cx="2466974" cy="1495425"/>
          </a:xfrm>
          <a:prstGeom prst="rect">
            <a:avLst/>
          </a:prstGeom>
          <a:noFill/>
          <a:ln>
            <a:noFill/>
          </a:ln>
        </p:spPr>
      </p:pic>
      <p:pic>
        <p:nvPicPr>
          <p:cNvPr id="277" name="Google Shape;277;p39" descr="Business Idea, Planning, Smart Idea, Innovation Icon (Geleverd door Getty Images)"/>
          <p:cNvPicPr preferRelativeResize="0"/>
          <p:nvPr/>
        </p:nvPicPr>
        <p:blipFill>
          <a:blip r:embed="rId4">
            <a:alphaModFix/>
          </a:blip>
          <a:stretch>
            <a:fillRect/>
          </a:stretch>
        </p:blipFill>
        <p:spPr>
          <a:xfrm>
            <a:off x="2973271" y="209551"/>
            <a:ext cx="1230674" cy="1230674"/>
          </a:xfrm>
          <a:prstGeom prst="rect">
            <a:avLst/>
          </a:prstGeom>
          <a:noFill/>
          <a:ln>
            <a:noFill/>
          </a:ln>
        </p:spPr>
      </p:pic>
      <p:sp>
        <p:nvSpPr>
          <p:cNvPr id="278" name="Google Shape;278;p39"/>
          <p:cNvSpPr txBox="1">
            <a:spLocks noGrp="1"/>
          </p:cNvSpPr>
          <p:nvPr>
            <p:ph type="body" idx="2"/>
          </p:nvPr>
        </p:nvSpPr>
        <p:spPr>
          <a:xfrm>
            <a:off x="4162425" y="495300"/>
            <a:ext cx="4669800" cy="10191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nl">
                <a:latin typeface="Lobster"/>
                <a:ea typeface="Lobster"/>
                <a:cs typeface="Lobster"/>
                <a:sym typeface="Lobster"/>
              </a:rPr>
              <a:t>maart - mei </a:t>
            </a:r>
            <a:r>
              <a:rPr lang="nl"/>
              <a:t>- focus: _______________________________________________</a:t>
            </a:r>
            <a:endParaRPr/>
          </a:p>
          <a:p>
            <a:pPr marL="0" lvl="0" indent="0" algn="l" rtl="0">
              <a:spcBef>
                <a:spcPts val="1200"/>
              </a:spcBef>
              <a:spcAft>
                <a:spcPts val="0"/>
              </a:spcAft>
              <a:buNone/>
            </a:pPr>
            <a:r>
              <a:rPr lang="nl"/>
              <a:t>___________________________________________________________________</a:t>
            </a:r>
            <a:endParaRPr/>
          </a:p>
          <a:p>
            <a:pPr marL="0" lvl="0" indent="0" algn="l" rtl="0">
              <a:spcBef>
                <a:spcPts val="1200"/>
              </a:spcBef>
              <a:spcAft>
                <a:spcPts val="1200"/>
              </a:spcAft>
              <a:buNone/>
            </a:pPr>
            <a:r>
              <a:rPr lang="nl"/>
              <a:t>samen met: ______________________________________________________</a:t>
            </a:r>
            <a:endParaRPr/>
          </a:p>
        </p:txBody>
      </p:sp>
      <p:sp>
        <p:nvSpPr>
          <p:cNvPr id="279" name="Google Shape;279;p39"/>
          <p:cNvSpPr txBox="1"/>
          <p:nvPr/>
        </p:nvSpPr>
        <p:spPr>
          <a:xfrm>
            <a:off x="3077625" y="1922450"/>
            <a:ext cx="5754600" cy="234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nl">
                <a:solidFill>
                  <a:schemeClr val="dk2"/>
                </a:solidFill>
                <a:latin typeface="Open Sans"/>
                <a:ea typeface="Open Sans"/>
                <a:cs typeface="Open Sans"/>
                <a:sym typeface="Open Sans"/>
              </a:rPr>
              <a:t>afspraak met mezelf: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sz="1800">
              <a:solidFill>
                <a:schemeClr val="dk2"/>
              </a:solidFill>
              <a:latin typeface="Open Sans"/>
              <a:ea typeface="Open Sans"/>
              <a:cs typeface="Open Sans"/>
              <a:sym typeface="Open Sans"/>
            </a:endParaRPr>
          </a:p>
        </p:txBody>
      </p:sp>
      <p:pic>
        <p:nvPicPr>
          <p:cNvPr id="280" name="Google Shape;280;p39" title="Lutgardis - Op stap.png"/>
          <p:cNvPicPr preferRelativeResize="0"/>
          <p:nvPr/>
        </p:nvPicPr>
        <p:blipFill rotWithShape="1">
          <a:blip r:embed="rId3">
            <a:alphaModFix/>
          </a:blip>
          <a:srcRect l="59261" t="56113" r="4443" b="19960"/>
          <a:stretch/>
        </p:blipFill>
        <p:spPr>
          <a:xfrm>
            <a:off x="305163" y="2409825"/>
            <a:ext cx="2275751" cy="200024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0"/>
          <p:cNvSpPr txBox="1">
            <a:spLocks noGrp="1"/>
          </p:cNvSpPr>
          <p:nvPr>
            <p:ph type="body" idx="2"/>
          </p:nvPr>
        </p:nvSpPr>
        <p:spPr>
          <a:xfrm>
            <a:off x="4162425" y="495300"/>
            <a:ext cx="4669800" cy="1019100"/>
          </a:xfrm>
          <a:prstGeom prst="rect">
            <a:avLst/>
          </a:prstGeom>
        </p:spPr>
        <p:txBody>
          <a:bodyPr spcFirstLastPara="1" wrap="square" lIns="91425" tIns="91425" rIns="91425" bIns="91425" anchor="t" anchorCtr="0">
            <a:normAutofit fontScale="77500"/>
          </a:bodyPr>
          <a:lstStyle/>
          <a:p>
            <a:pPr marL="0" lvl="0" indent="0" algn="l" rtl="0">
              <a:spcBef>
                <a:spcPts val="0"/>
              </a:spcBef>
              <a:spcAft>
                <a:spcPts val="0"/>
              </a:spcAft>
              <a:buNone/>
            </a:pPr>
            <a:r>
              <a:rPr lang="nl">
                <a:latin typeface="Lobster"/>
                <a:ea typeface="Lobster"/>
                <a:cs typeface="Lobster"/>
                <a:sym typeface="Lobster"/>
              </a:rPr>
              <a:t>succes dat ik straks wil vieren</a:t>
            </a:r>
            <a:r>
              <a:rPr lang="nl"/>
              <a:t>: _____________________________________________</a:t>
            </a:r>
            <a:endParaRPr/>
          </a:p>
          <a:p>
            <a:pPr marL="0" lvl="0" indent="0" algn="l" rtl="0">
              <a:spcBef>
                <a:spcPts val="1200"/>
              </a:spcBef>
              <a:spcAft>
                <a:spcPts val="1200"/>
              </a:spcAft>
              <a:buNone/>
            </a:pPr>
            <a:r>
              <a:rPr lang="nl"/>
              <a:t>________________________________________________________________________</a:t>
            </a:r>
            <a:endParaRPr/>
          </a:p>
        </p:txBody>
      </p:sp>
      <p:sp>
        <p:nvSpPr>
          <p:cNvPr id="286" name="Google Shape;286;p40"/>
          <p:cNvSpPr txBox="1"/>
          <p:nvPr/>
        </p:nvSpPr>
        <p:spPr>
          <a:xfrm>
            <a:off x="3209925" y="2447925"/>
            <a:ext cx="5622300" cy="2400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nl">
                <a:solidFill>
                  <a:schemeClr val="dk2"/>
                </a:solidFill>
                <a:latin typeface="Open Sans"/>
                <a:ea typeface="Open Sans"/>
                <a:cs typeface="Open Sans"/>
                <a:sym typeface="Open Sans"/>
              </a:rPr>
              <a:t>Wat is hiervoor nodig? 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endParaRPr sz="1800">
              <a:solidFill>
                <a:schemeClr val="dk2"/>
              </a:solidFill>
              <a:latin typeface="Open Sans"/>
              <a:ea typeface="Open Sans"/>
              <a:cs typeface="Open Sans"/>
              <a:sym typeface="Open Sans"/>
            </a:endParaRPr>
          </a:p>
        </p:txBody>
      </p:sp>
      <p:pic>
        <p:nvPicPr>
          <p:cNvPr id="287" name="Google Shape;287;p40" title="Lutgardis - Op stap.png"/>
          <p:cNvPicPr preferRelativeResize="0"/>
          <p:nvPr/>
        </p:nvPicPr>
        <p:blipFill rotWithShape="1">
          <a:blip r:embed="rId3">
            <a:alphaModFix/>
          </a:blip>
          <a:srcRect t="84259" r="24196"/>
          <a:stretch/>
        </p:blipFill>
        <p:spPr>
          <a:xfrm>
            <a:off x="285750" y="2914650"/>
            <a:ext cx="2924174" cy="80962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1"/>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ELKAAR BESCHERMEN  hongerigen spijzen</a:t>
            </a:r>
            <a:endParaRPr/>
          </a:p>
        </p:txBody>
      </p:sp>
      <p:sp>
        <p:nvSpPr>
          <p:cNvPr id="293" name="Google Shape;293;p41"/>
          <p:cNvSpPr txBox="1">
            <a:spLocks noGrp="1"/>
          </p:cNvSpPr>
          <p:nvPr>
            <p:ph type="body" idx="1"/>
          </p:nvPr>
        </p:nvSpPr>
        <p:spPr>
          <a:xfrm>
            <a:off x="311700" y="1152425"/>
            <a:ext cx="64914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b="1"/>
              <a:t>delen wat je hebt</a:t>
            </a:r>
            <a:endParaRPr b="1"/>
          </a:p>
          <a:p>
            <a:pPr marL="0" lvl="0" indent="0" algn="l" rtl="0">
              <a:spcBef>
                <a:spcPts val="1200"/>
              </a:spcBef>
              <a:spcAft>
                <a:spcPts val="0"/>
              </a:spcAft>
              <a:buNone/>
            </a:pPr>
            <a:r>
              <a:rPr lang="nl" i="1"/>
              <a:t>je boterham delen, je spullen delen, je vriendschap delen, je tijd delen, je aandacht delen. Wat van mij, is mag ook van jou zijn.</a:t>
            </a:r>
            <a:endParaRPr i="1"/>
          </a:p>
          <a:p>
            <a:pPr marL="457200" lvl="0" indent="-342900" algn="l" rtl="0">
              <a:spcBef>
                <a:spcPts val="1200"/>
              </a:spcBef>
              <a:spcAft>
                <a:spcPts val="0"/>
              </a:spcAft>
              <a:buSzPts val="1800"/>
              <a:buChar char="-"/>
            </a:pPr>
            <a:r>
              <a:rPr lang="nl"/>
              <a:t>Zie het kind, de collega, … - Laat jij ook voor je zorgen?</a:t>
            </a:r>
            <a:endParaRPr/>
          </a:p>
        </p:txBody>
      </p:sp>
      <p:pic>
        <p:nvPicPr>
          <p:cNvPr id="294" name="Google Shape;294;p41" title="hongerigen spijzen.jpg"/>
          <p:cNvPicPr preferRelativeResize="0"/>
          <p:nvPr/>
        </p:nvPicPr>
        <p:blipFill>
          <a:blip r:embed="rId3">
            <a:alphaModFix/>
          </a:blip>
          <a:stretch>
            <a:fillRect/>
          </a:stretch>
        </p:blipFill>
        <p:spPr>
          <a:xfrm>
            <a:off x="6712357" y="237400"/>
            <a:ext cx="2095500" cy="2171700"/>
          </a:xfrm>
          <a:prstGeom prst="rect">
            <a:avLst/>
          </a:prstGeom>
          <a:noFill/>
          <a:ln>
            <a:noFill/>
          </a:ln>
        </p:spPr>
      </p:pic>
      <p:pic>
        <p:nvPicPr>
          <p:cNvPr id="295" name="Google Shape;295;p41" descr="Business Idea, Planning, Smart Idea, Innovation Icon (Geleverd door Getty Images)"/>
          <p:cNvPicPr preferRelativeResize="0"/>
          <p:nvPr/>
        </p:nvPicPr>
        <p:blipFill>
          <a:blip r:embed="rId4">
            <a:alphaModFix/>
          </a:blip>
          <a:stretch>
            <a:fillRect/>
          </a:stretch>
        </p:blipFill>
        <p:spPr>
          <a:xfrm>
            <a:off x="515821" y="3603426"/>
            <a:ext cx="1230674" cy="1230674"/>
          </a:xfrm>
          <a:prstGeom prst="rect">
            <a:avLst/>
          </a:prstGeom>
          <a:noFill/>
          <a:ln>
            <a:noFill/>
          </a:ln>
        </p:spPr>
      </p:pic>
      <p:sp>
        <p:nvSpPr>
          <p:cNvPr id="296" name="Google Shape;296;p41"/>
          <p:cNvSpPr txBox="1">
            <a:spLocks noGrp="1"/>
          </p:cNvSpPr>
          <p:nvPr>
            <p:ph type="body" idx="4294967295"/>
          </p:nvPr>
        </p:nvSpPr>
        <p:spPr>
          <a:xfrm>
            <a:off x="2183000" y="3562513"/>
            <a:ext cx="6840600" cy="1312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latin typeface="Lobster"/>
                <a:ea typeface="Lobster"/>
                <a:cs typeface="Lobster"/>
                <a:sym typeface="Lobster"/>
              </a:rPr>
              <a:t>in maart</a:t>
            </a:r>
            <a:r>
              <a:rPr lang="nl"/>
              <a:t> _____________________________________________________</a:t>
            </a:r>
            <a:endParaRPr/>
          </a:p>
          <a:p>
            <a:pPr marL="0" lvl="0" indent="0" algn="l" rtl="0">
              <a:spcBef>
                <a:spcPts val="1200"/>
              </a:spcBef>
              <a:spcAft>
                <a:spcPts val="0"/>
              </a:spcAft>
              <a:buNone/>
            </a:pPr>
            <a:r>
              <a:rPr lang="nl"/>
              <a:t>______________________________________________________________</a:t>
            </a:r>
            <a:endParaRPr/>
          </a:p>
          <a:p>
            <a:pPr marL="0" lvl="0" indent="0" algn="l" rtl="0">
              <a:spcBef>
                <a:spcPts val="1200"/>
              </a:spcBef>
              <a:spcAft>
                <a:spcPts val="1200"/>
              </a:spcAft>
              <a:buNone/>
            </a:pPr>
            <a:r>
              <a:rPr lang="nl"/>
              <a:t>______________________________________________________________</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2"/>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‘hart-hoort’</a:t>
            </a:r>
            <a:endParaRPr/>
          </a:p>
        </p:txBody>
      </p:sp>
      <p:sp>
        <p:nvSpPr>
          <p:cNvPr id="302" name="Google Shape;302;p42"/>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gezien…</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303" name="Google Shape;303;p42"/>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Ik heb geleerd…</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304" name="Google Shape;304;p42"/>
          <p:cNvPicPr preferRelativeResize="0"/>
          <p:nvPr/>
        </p:nvPicPr>
        <p:blipFill>
          <a:blip r:embed="rId3">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3"/>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DELEN - naakten kleden</a:t>
            </a:r>
            <a:endParaRPr/>
          </a:p>
        </p:txBody>
      </p:sp>
      <p:sp>
        <p:nvSpPr>
          <p:cNvPr id="310" name="Google Shape;310;p43"/>
          <p:cNvSpPr txBox="1">
            <a:spLocks noGrp="1"/>
          </p:cNvSpPr>
          <p:nvPr>
            <p:ph type="body" idx="1"/>
          </p:nvPr>
        </p:nvSpPr>
        <p:spPr>
          <a:xfrm>
            <a:off x="311700" y="1266325"/>
            <a:ext cx="65193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b="1"/>
              <a:t>Iemand helpen die iets mist</a:t>
            </a:r>
            <a:endParaRPr b="1"/>
          </a:p>
          <a:p>
            <a:pPr marL="0" lvl="0" indent="0" algn="l" rtl="0">
              <a:spcBef>
                <a:spcPts val="1200"/>
              </a:spcBef>
              <a:spcAft>
                <a:spcPts val="0"/>
              </a:spcAft>
              <a:buNone/>
            </a:pPr>
            <a:r>
              <a:rPr lang="nl" i="1"/>
              <a:t>kledij zorgt voor bescherming. Warme woorden zorgen daar ook voor. Het is belangrijk dat wij elkaar beschermen. Wij willen elkaar en anderen beschermen tegen pesten, tegen uitlachen, tegen uitsluiten.</a:t>
            </a:r>
            <a:r>
              <a:rPr lang="nl" sz="1100">
                <a:solidFill>
                  <a:srgbClr val="000000"/>
                </a:solidFill>
                <a:latin typeface="Arial"/>
                <a:ea typeface="Arial"/>
                <a:cs typeface="Arial"/>
                <a:sym typeface="Arial"/>
              </a:rPr>
              <a:t> </a:t>
            </a:r>
            <a:endParaRPr i="1"/>
          </a:p>
          <a:p>
            <a:pPr marL="457200" lvl="0" indent="-342900" algn="l" rtl="0">
              <a:spcBef>
                <a:spcPts val="1200"/>
              </a:spcBef>
              <a:spcAft>
                <a:spcPts val="0"/>
              </a:spcAft>
              <a:buSzPts val="1800"/>
              <a:buChar char="-"/>
            </a:pPr>
            <a:r>
              <a:rPr lang="nl"/>
              <a:t>Zie het kind, de collega, … - Laat jij ook voor je zorgen?</a:t>
            </a:r>
            <a:endParaRPr/>
          </a:p>
        </p:txBody>
      </p:sp>
      <p:pic>
        <p:nvPicPr>
          <p:cNvPr id="311" name="Google Shape;311;p43" title="naakten kleden.jpg"/>
          <p:cNvPicPr preferRelativeResize="0"/>
          <p:nvPr/>
        </p:nvPicPr>
        <p:blipFill>
          <a:blip r:embed="rId3">
            <a:alphaModFix/>
          </a:blip>
          <a:stretch>
            <a:fillRect/>
          </a:stretch>
        </p:blipFill>
        <p:spPr>
          <a:xfrm>
            <a:off x="6736812" y="253739"/>
            <a:ext cx="2095500" cy="2124075"/>
          </a:xfrm>
          <a:prstGeom prst="rect">
            <a:avLst/>
          </a:prstGeom>
          <a:noFill/>
          <a:ln>
            <a:noFill/>
          </a:ln>
        </p:spPr>
      </p:pic>
      <p:pic>
        <p:nvPicPr>
          <p:cNvPr id="312" name="Google Shape;312;p43" descr="Business Idea, Planning, Smart Idea, Innovation Icon (Geleverd door Getty Images)"/>
          <p:cNvPicPr preferRelativeResize="0"/>
          <p:nvPr/>
        </p:nvPicPr>
        <p:blipFill>
          <a:blip r:embed="rId4">
            <a:alphaModFix/>
          </a:blip>
          <a:stretch>
            <a:fillRect/>
          </a:stretch>
        </p:blipFill>
        <p:spPr>
          <a:xfrm>
            <a:off x="515821" y="3603426"/>
            <a:ext cx="1230674" cy="1230674"/>
          </a:xfrm>
          <a:prstGeom prst="rect">
            <a:avLst/>
          </a:prstGeom>
          <a:noFill/>
          <a:ln>
            <a:noFill/>
          </a:ln>
        </p:spPr>
      </p:pic>
      <p:sp>
        <p:nvSpPr>
          <p:cNvPr id="313" name="Google Shape;313;p43"/>
          <p:cNvSpPr txBox="1">
            <a:spLocks noGrp="1"/>
          </p:cNvSpPr>
          <p:nvPr>
            <p:ph type="body" idx="4294967295"/>
          </p:nvPr>
        </p:nvSpPr>
        <p:spPr>
          <a:xfrm>
            <a:off x="2183000" y="3562513"/>
            <a:ext cx="6840600" cy="1312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latin typeface="Lobster"/>
                <a:ea typeface="Lobster"/>
                <a:cs typeface="Lobster"/>
                <a:sym typeface="Lobster"/>
              </a:rPr>
              <a:t>in april</a:t>
            </a:r>
            <a:r>
              <a:rPr lang="nl"/>
              <a:t> _______________________________________________________</a:t>
            </a:r>
            <a:endParaRPr/>
          </a:p>
          <a:p>
            <a:pPr marL="0" lvl="0" indent="0" algn="l" rtl="0">
              <a:spcBef>
                <a:spcPts val="1200"/>
              </a:spcBef>
              <a:spcAft>
                <a:spcPts val="0"/>
              </a:spcAft>
              <a:buNone/>
            </a:pPr>
            <a:r>
              <a:rPr lang="nl"/>
              <a:t>______________________________________________________________</a:t>
            </a:r>
            <a:endParaRPr/>
          </a:p>
          <a:p>
            <a:pPr marL="0" lvl="0" indent="0" algn="l" rtl="0">
              <a:spcBef>
                <a:spcPts val="1200"/>
              </a:spcBef>
              <a:spcAft>
                <a:spcPts val="1200"/>
              </a:spcAft>
              <a:buNone/>
            </a:pPr>
            <a:r>
              <a:rPr lang="nl"/>
              <a:t>______________________________________________________________</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4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‘hart-hoort’</a:t>
            </a:r>
            <a:endParaRPr/>
          </a:p>
        </p:txBody>
      </p:sp>
      <p:sp>
        <p:nvSpPr>
          <p:cNvPr id="319" name="Google Shape;319;p44"/>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gezien…</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320" name="Google Shape;320;p44"/>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Ik heb geleerd…</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321" name="Google Shape;321;p44"/>
          <p:cNvPicPr preferRelativeResize="0"/>
          <p:nvPr/>
        </p:nvPicPr>
        <p:blipFill>
          <a:blip r:embed="rId3">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4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ZORGEN VOOR DE SCHEPPING</a:t>
            </a:r>
            <a:endParaRPr/>
          </a:p>
        </p:txBody>
      </p:sp>
      <p:sp>
        <p:nvSpPr>
          <p:cNvPr id="327" name="Google Shape;327;p45"/>
          <p:cNvSpPr txBox="1">
            <a:spLocks noGrp="1"/>
          </p:cNvSpPr>
          <p:nvPr>
            <p:ph type="body" idx="1"/>
          </p:nvPr>
        </p:nvSpPr>
        <p:spPr>
          <a:xfrm>
            <a:off x="311700" y="1152425"/>
            <a:ext cx="6416400" cy="2879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b="1"/>
              <a:t>zorgen voor de natuur</a:t>
            </a:r>
            <a:endParaRPr b="1"/>
          </a:p>
          <a:p>
            <a:pPr marL="0" lvl="0" indent="0" algn="l" rtl="0">
              <a:spcBef>
                <a:spcPts val="1200"/>
              </a:spcBef>
              <a:spcAft>
                <a:spcPts val="0"/>
              </a:spcAft>
              <a:buNone/>
            </a:pPr>
            <a:r>
              <a:rPr lang="nl" i="1"/>
              <a:t>wij willen zorgen voor het mooie om ons heen, voor de speelplaats, voor de omgeving.  En we maken keuzes zodat het ook later nog mooi zal blijven. Daar gaan we bewust mee om. </a:t>
            </a:r>
            <a:endParaRPr i="1"/>
          </a:p>
          <a:p>
            <a:pPr marL="457200" lvl="0" indent="-342900" algn="l" rtl="0">
              <a:spcBef>
                <a:spcPts val="1200"/>
              </a:spcBef>
              <a:spcAft>
                <a:spcPts val="0"/>
              </a:spcAft>
              <a:buSzPts val="1800"/>
              <a:buChar char="-"/>
            </a:pPr>
            <a:r>
              <a:rPr lang="nl"/>
              <a:t>Zie het kind, de collega, … - Laat jij ook voor je zorgen?</a:t>
            </a:r>
            <a:endParaRPr/>
          </a:p>
        </p:txBody>
      </p:sp>
      <p:pic>
        <p:nvPicPr>
          <p:cNvPr id="328" name="Google Shape;328;p45" title="zorgen voor de schepping.jpg"/>
          <p:cNvPicPr preferRelativeResize="0"/>
          <p:nvPr/>
        </p:nvPicPr>
        <p:blipFill>
          <a:blip r:embed="rId3">
            <a:alphaModFix/>
          </a:blip>
          <a:stretch>
            <a:fillRect/>
          </a:stretch>
        </p:blipFill>
        <p:spPr>
          <a:xfrm>
            <a:off x="6727963" y="266638"/>
            <a:ext cx="2124075" cy="2143125"/>
          </a:xfrm>
          <a:prstGeom prst="rect">
            <a:avLst/>
          </a:prstGeom>
          <a:noFill/>
          <a:ln>
            <a:noFill/>
          </a:ln>
        </p:spPr>
      </p:pic>
      <p:pic>
        <p:nvPicPr>
          <p:cNvPr id="329" name="Google Shape;329;p45" descr="Business Idea, Planning, Smart Idea, Innovation Icon (Geleverd door Getty Images)"/>
          <p:cNvPicPr preferRelativeResize="0"/>
          <p:nvPr/>
        </p:nvPicPr>
        <p:blipFill>
          <a:blip r:embed="rId4">
            <a:alphaModFix/>
          </a:blip>
          <a:stretch>
            <a:fillRect/>
          </a:stretch>
        </p:blipFill>
        <p:spPr>
          <a:xfrm>
            <a:off x="515821" y="3603426"/>
            <a:ext cx="1230674" cy="1230674"/>
          </a:xfrm>
          <a:prstGeom prst="rect">
            <a:avLst/>
          </a:prstGeom>
          <a:noFill/>
          <a:ln>
            <a:noFill/>
          </a:ln>
        </p:spPr>
      </p:pic>
      <p:sp>
        <p:nvSpPr>
          <p:cNvPr id="330" name="Google Shape;330;p45"/>
          <p:cNvSpPr txBox="1">
            <a:spLocks noGrp="1"/>
          </p:cNvSpPr>
          <p:nvPr>
            <p:ph type="body" idx="4294967295"/>
          </p:nvPr>
        </p:nvSpPr>
        <p:spPr>
          <a:xfrm>
            <a:off x="2183000" y="3562513"/>
            <a:ext cx="6840600" cy="1312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latin typeface="Lobster"/>
                <a:ea typeface="Lobster"/>
                <a:cs typeface="Lobster"/>
                <a:sym typeface="Lobster"/>
              </a:rPr>
              <a:t>in mei</a:t>
            </a:r>
            <a:r>
              <a:rPr lang="nl"/>
              <a:t> ________________________________________________________</a:t>
            </a:r>
            <a:endParaRPr/>
          </a:p>
          <a:p>
            <a:pPr marL="0" lvl="0" indent="0" algn="l" rtl="0">
              <a:spcBef>
                <a:spcPts val="1200"/>
              </a:spcBef>
              <a:spcAft>
                <a:spcPts val="0"/>
              </a:spcAft>
              <a:buNone/>
            </a:pPr>
            <a:r>
              <a:rPr lang="nl"/>
              <a:t>______________________________________________________________</a:t>
            </a:r>
            <a:endParaRPr/>
          </a:p>
          <a:p>
            <a:pPr marL="0" lvl="0" indent="0" algn="l" rtl="0">
              <a:spcBef>
                <a:spcPts val="1200"/>
              </a:spcBef>
              <a:spcAft>
                <a:spcPts val="1200"/>
              </a:spcAft>
              <a:buNone/>
            </a:pPr>
            <a:r>
              <a:rPr lang="nl"/>
              <a:t>______________________________________________________________</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4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‘hart-hoort’</a:t>
            </a:r>
            <a:endParaRPr/>
          </a:p>
        </p:txBody>
      </p:sp>
      <p:sp>
        <p:nvSpPr>
          <p:cNvPr id="336" name="Google Shape;336;p46"/>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337" name="Google Shape;337;p46"/>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gezien…</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338" name="Google Shape;338;p46"/>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Ik heb geleerd…</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339" name="Google Shape;339;p46"/>
          <p:cNvPicPr preferRelativeResize="0"/>
          <p:nvPr/>
        </p:nvPicPr>
        <p:blipFill>
          <a:blip r:embed="rId3">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47"/>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HOOP levend houden</a:t>
            </a:r>
            <a:endParaRPr/>
          </a:p>
        </p:txBody>
      </p:sp>
      <p:sp>
        <p:nvSpPr>
          <p:cNvPr id="345" name="Google Shape;345;p47"/>
          <p:cNvSpPr txBox="1">
            <a:spLocks noGrp="1"/>
          </p:cNvSpPr>
          <p:nvPr>
            <p:ph type="body" idx="1"/>
          </p:nvPr>
        </p:nvSpPr>
        <p:spPr>
          <a:xfrm>
            <a:off x="311700" y="1266325"/>
            <a:ext cx="63273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b="1"/>
              <a:t>geloven dat na donker er weer licht komt</a:t>
            </a:r>
            <a:endParaRPr b="1"/>
          </a:p>
          <a:p>
            <a:pPr marL="0" lvl="0" indent="0" algn="l" rtl="0">
              <a:spcBef>
                <a:spcPts val="1200"/>
              </a:spcBef>
              <a:spcAft>
                <a:spcPts val="0"/>
              </a:spcAft>
              <a:buNone/>
            </a:pPr>
            <a:r>
              <a:rPr lang="nl" i="1"/>
              <a:t>niet opgeven en nieuwe kansen blijven zien.</a:t>
            </a:r>
            <a:endParaRPr i="1"/>
          </a:p>
          <a:p>
            <a:pPr marL="457200" lvl="0" indent="-342900" algn="l" rtl="0">
              <a:spcBef>
                <a:spcPts val="1200"/>
              </a:spcBef>
              <a:spcAft>
                <a:spcPts val="0"/>
              </a:spcAft>
              <a:buSzPts val="1800"/>
              <a:buChar char="-"/>
            </a:pPr>
            <a:r>
              <a:rPr lang="nl"/>
              <a:t>Zie het kind, de collega, … - Laat jij ook voor je zorgen?</a:t>
            </a:r>
            <a:endParaRPr/>
          </a:p>
        </p:txBody>
      </p:sp>
      <p:pic>
        <p:nvPicPr>
          <p:cNvPr id="346" name="Google Shape;346;p47" title="hoop levend houden.jpg"/>
          <p:cNvPicPr preferRelativeResize="0"/>
          <p:nvPr/>
        </p:nvPicPr>
        <p:blipFill>
          <a:blip r:embed="rId3">
            <a:alphaModFix/>
          </a:blip>
          <a:stretch>
            <a:fillRect/>
          </a:stretch>
        </p:blipFill>
        <p:spPr>
          <a:xfrm>
            <a:off x="6708213" y="321038"/>
            <a:ext cx="2124075" cy="2124075"/>
          </a:xfrm>
          <a:prstGeom prst="rect">
            <a:avLst/>
          </a:prstGeom>
          <a:noFill/>
          <a:ln>
            <a:noFill/>
          </a:ln>
        </p:spPr>
      </p:pic>
      <p:pic>
        <p:nvPicPr>
          <p:cNvPr id="347" name="Google Shape;347;p47" descr="Business Idea, Planning, Smart Idea, Innovation Icon (Geleverd door Getty Images)"/>
          <p:cNvPicPr preferRelativeResize="0"/>
          <p:nvPr/>
        </p:nvPicPr>
        <p:blipFill>
          <a:blip r:embed="rId4">
            <a:alphaModFix/>
          </a:blip>
          <a:stretch>
            <a:fillRect/>
          </a:stretch>
        </p:blipFill>
        <p:spPr>
          <a:xfrm>
            <a:off x="515821" y="3603426"/>
            <a:ext cx="1230674" cy="1230674"/>
          </a:xfrm>
          <a:prstGeom prst="rect">
            <a:avLst/>
          </a:prstGeom>
          <a:noFill/>
          <a:ln>
            <a:noFill/>
          </a:ln>
        </p:spPr>
      </p:pic>
      <p:sp>
        <p:nvSpPr>
          <p:cNvPr id="348" name="Google Shape;348;p47"/>
          <p:cNvSpPr txBox="1">
            <a:spLocks noGrp="1"/>
          </p:cNvSpPr>
          <p:nvPr>
            <p:ph type="body" idx="4294967295"/>
          </p:nvPr>
        </p:nvSpPr>
        <p:spPr>
          <a:xfrm>
            <a:off x="2183000" y="3562513"/>
            <a:ext cx="6840600" cy="13125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latin typeface="Lobster"/>
                <a:ea typeface="Lobster"/>
                <a:cs typeface="Lobster"/>
                <a:sym typeface="Lobster"/>
              </a:rPr>
              <a:t>in juni</a:t>
            </a:r>
            <a:r>
              <a:rPr lang="nl"/>
              <a:t> ________________________________________________________</a:t>
            </a:r>
            <a:endParaRPr/>
          </a:p>
          <a:p>
            <a:pPr marL="0" lvl="0" indent="0" algn="l" rtl="0">
              <a:spcBef>
                <a:spcPts val="1200"/>
              </a:spcBef>
              <a:spcAft>
                <a:spcPts val="0"/>
              </a:spcAft>
              <a:buNone/>
            </a:pPr>
            <a:r>
              <a:rPr lang="nl"/>
              <a:t>______________________________________________________________</a:t>
            </a:r>
            <a:endParaRPr/>
          </a:p>
          <a:p>
            <a:pPr marL="0" lvl="0" indent="0" algn="l" rtl="0">
              <a:spcBef>
                <a:spcPts val="1200"/>
              </a:spcBef>
              <a:spcAft>
                <a:spcPts val="1200"/>
              </a:spcAft>
              <a:buNone/>
            </a:pPr>
            <a:r>
              <a:rPr lang="nl"/>
              <a:t>______________________________________________________________</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8"/>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nl"/>
              <a:t>MIJN ‘hart-hoort’</a:t>
            </a:r>
            <a:endParaRPr/>
          </a:p>
        </p:txBody>
      </p:sp>
      <p:sp>
        <p:nvSpPr>
          <p:cNvPr id="354" name="Google Shape;354;p48"/>
          <p:cNvSpPr txBox="1">
            <a:spLocks noGrp="1"/>
          </p:cNvSpPr>
          <p:nvPr>
            <p:ph type="body" idx="2"/>
          </p:nvPr>
        </p:nvSpPr>
        <p:spPr>
          <a:xfrm>
            <a:off x="3603450" y="201850"/>
            <a:ext cx="5229000" cy="1312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nl"/>
              <a:t>Ik heb gezien…</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r>
              <a:rPr lang="nl"/>
              <a:t>—-----------------------------------------------------------------------------------</a:t>
            </a:r>
            <a:endParaRPr/>
          </a:p>
        </p:txBody>
      </p:sp>
      <p:sp>
        <p:nvSpPr>
          <p:cNvPr id="355" name="Google Shape;355;p48"/>
          <p:cNvSpPr txBox="1">
            <a:spLocks noGrp="1"/>
          </p:cNvSpPr>
          <p:nvPr>
            <p:ph type="body" idx="2"/>
          </p:nvPr>
        </p:nvSpPr>
        <p:spPr>
          <a:xfrm>
            <a:off x="3603450" y="1421050"/>
            <a:ext cx="5229000" cy="3722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nl"/>
              <a:t>Ik heb geleerd…</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0"/>
              </a:spcAft>
              <a:buNone/>
            </a:pPr>
            <a:r>
              <a:rPr lang="nl"/>
              <a:t>—-----------------------------------------------------------------------------------</a:t>
            </a:r>
            <a:endParaRPr/>
          </a:p>
          <a:p>
            <a:pPr marL="0" lvl="0" indent="0" algn="l" rtl="0">
              <a:spcBef>
                <a:spcPts val="1200"/>
              </a:spcBef>
              <a:spcAft>
                <a:spcPts val="1200"/>
              </a:spcAft>
              <a:buNone/>
            </a:pPr>
            <a:endParaRPr/>
          </a:p>
        </p:txBody>
      </p:sp>
      <p:pic>
        <p:nvPicPr>
          <p:cNvPr id="356" name="Google Shape;356;p48"/>
          <p:cNvPicPr preferRelativeResize="0"/>
          <p:nvPr/>
        </p:nvPicPr>
        <p:blipFill>
          <a:blip r:embed="rId3">
            <a:alphaModFix/>
          </a:blip>
          <a:stretch>
            <a:fillRect/>
          </a:stretch>
        </p:blipFill>
        <p:spPr>
          <a:xfrm>
            <a:off x="8293897" y="4345624"/>
            <a:ext cx="745328" cy="7074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Shape 360"/>
        <p:cNvGrpSpPr/>
        <p:nvPr/>
      </p:nvGrpSpPr>
      <p:grpSpPr>
        <a:xfrm>
          <a:off x="0" y="0"/>
          <a:ext cx="0" cy="0"/>
          <a:chOff x="0" y="0"/>
          <a:chExt cx="0" cy="0"/>
        </a:xfrm>
      </p:grpSpPr>
      <p:sp>
        <p:nvSpPr>
          <p:cNvPr id="361" name="Google Shape;361;p49"/>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362" name="Google Shape;362;p49"/>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63" name="Google Shape;363;p49"/>
          <p:cNvPicPr preferRelativeResize="0"/>
          <p:nvPr/>
        </p:nvPicPr>
        <p:blipFill>
          <a:blip r:embed="rId3">
            <a:alphaModFix/>
          </a:blip>
          <a:stretch>
            <a:fillRect/>
          </a:stretch>
        </p:blipFill>
        <p:spPr>
          <a:xfrm>
            <a:off x="0" y="0"/>
            <a:ext cx="9144000" cy="5143500"/>
          </a:xfrm>
          <a:prstGeom prst="rect">
            <a:avLst/>
          </a:prstGeom>
          <a:noFill/>
          <a:ln>
            <a:noFill/>
          </a:ln>
        </p:spPr>
      </p:pic>
      <p:sp>
        <p:nvSpPr>
          <p:cNvPr id="364" name="Google Shape;364;p49"/>
          <p:cNvSpPr txBox="1"/>
          <p:nvPr/>
        </p:nvSpPr>
        <p:spPr>
          <a:xfrm>
            <a:off x="304800" y="304800"/>
            <a:ext cx="3000000" cy="3000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nl" sz="1200">
                <a:latin typeface="Times New Roman"/>
                <a:ea typeface="Times New Roman"/>
                <a:cs typeface="Times New Roman"/>
                <a:sym typeface="Times New Roman"/>
              </a:rPr>
              <a:t> </a:t>
            </a:r>
            <a:r>
              <a:rPr lang="nl" sz="1100"/>
              <a:t> </a:t>
            </a:r>
            <a:endParaRPr/>
          </a:p>
        </p:txBody>
      </p:sp>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5925A196088B498B80B066ABF96065" ma:contentTypeVersion="19" ma:contentTypeDescription="Een nieuw document maken." ma:contentTypeScope="" ma:versionID="0ce74d51d6c2884df899416154039b10">
  <xsd:schema xmlns:xsd="http://www.w3.org/2001/XMLSchema" xmlns:xs="http://www.w3.org/2001/XMLSchema" xmlns:p="http://schemas.microsoft.com/office/2006/metadata/properties" xmlns:ns2="e686b4cc-75bb-4dd9-812f-60443aa5163d" xmlns:ns3="2329157d-013c-49b0-b109-ee52d57e8ec5" xmlns:ns4="9043eea9-c6a2-41bd-a216-33d45f9f09e1" targetNamespace="http://schemas.microsoft.com/office/2006/metadata/properties" ma:root="true" ma:fieldsID="f794f4fa5a2497164a35c2a65645f9d5" ns2:_="" ns3:_="" ns4:_="">
    <xsd:import namespace="e686b4cc-75bb-4dd9-812f-60443aa5163d"/>
    <xsd:import namespace="2329157d-013c-49b0-b109-ee52d57e8ec5"/>
    <xsd:import namespace="9043eea9-c6a2-41bd-a216-33d45f9f09e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86b4cc-75bb-4dd9-812f-60443aa516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29157d-013c-49b0-b109-ee52d57e8ec5" elementFormDefault="qualified">
    <xsd:import namespace="http://schemas.microsoft.com/office/2006/documentManagement/types"/>
    <xsd:import namespace="http://schemas.microsoft.com/office/infopath/2007/PartnerControls"/>
    <xsd:element name="SharedWithUsers" ma:index="15"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043eea9-c6a2-41bd-a216-33d45f9f09e1"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5C233DA3-3D77-48FC-A917-985BE0E18850}" ma:internalName="TaxCatchAll" ma:showField="CatchAllData" ma:web="{2329157d-013c-49b0-b109-ee52d57e8e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686b4cc-75bb-4dd9-812f-60443aa5163d">
      <Terms xmlns="http://schemas.microsoft.com/office/infopath/2007/PartnerControls"/>
    </lcf76f155ced4ddcb4097134ff3c332f>
    <TaxCatchAll xmlns="9043eea9-c6a2-41bd-a216-33d45f9f09e1" xsi:nil="true"/>
  </documentManagement>
</p:properties>
</file>

<file path=customXml/itemProps1.xml><?xml version="1.0" encoding="utf-8"?>
<ds:datastoreItem xmlns:ds="http://schemas.openxmlformats.org/officeDocument/2006/customXml" ds:itemID="{7AC1084D-D2F7-43A5-BAC2-8316C3E473B1}"/>
</file>

<file path=customXml/itemProps2.xml><?xml version="1.0" encoding="utf-8"?>
<ds:datastoreItem xmlns:ds="http://schemas.openxmlformats.org/officeDocument/2006/customXml" ds:itemID="{79351466-0C2C-4988-A491-E5CEF50229B5}"/>
</file>

<file path=customXml/itemProps3.xml><?xml version="1.0" encoding="utf-8"?>
<ds:datastoreItem xmlns:ds="http://schemas.openxmlformats.org/officeDocument/2006/customXml" ds:itemID="{118B0514-86F7-4501-89BD-24FA273EFD17}"/>
</file>

<file path=docProps/app.xml><?xml version="1.0" encoding="utf-8"?>
<Properties xmlns="http://schemas.openxmlformats.org/officeDocument/2006/extended-properties" xmlns:vt="http://schemas.openxmlformats.org/officeDocument/2006/docPropsVTypes">
  <TotalTime>0</TotalTime>
  <Words>1125</Words>
  <Application>Microsoft Office PowerPoint</Application>
  <PresentationFormat>Diavoorstelling (16:9)</PresentationFormat>
  <Paragraphs>259</Paragraphs>
  <Slides>37</Slides>
  <Notes>37</Notes>
  <HiddenSlides>1</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37</vt:i4>
      </vt:variant>
    </vt:vector>
  </HeadingPairs>
  <TitlesOfParts>
    <vt:vector size="43" baseType="lpstr">
      <vt:lpstr>Lobster</vt:lpstr>
      <vt:lpstr>Times New Roman</vt:lpstr>
      <vt:lpstr>PT Sans Narrow</vt:lpstr>
      <vt:lpstr>Arial</vt:lpstr>
      <vt:lpstr>Open Sans</vt:lpstr>
      <vt:lpstr>Tropic</vt:lpstr>
      <vt:lpstr>Liefde werkt in barmhartigheid</vt:lpstr>
      <vt:lpstr>schooljaar 2026-2027</vt:lpstr>
      <vt:lpstr>PowerPoint-presentatie</vt:lpstr>
      <vt:lpstr>MIJN ‘hart-poort’</vt:lpstr>
      <vt:lpstr>mijn POP</vt:lpstr>
      <vt:lpstr>PowerPoint-presentatie</vt:lpstr>
      <vt:lpstr>Op.Stap</vt:lpstr>
      <vt:lpstr>PowerPoint-presentatie</vt:lpstr>
      <vt:lpstr>NIEMAND VERGETEN - dorstigen laven</vt:lpstr>
      <vt:lpstr>MIJN ‘hart-hoort’</vt:lpstr>
      <vt:lpstr>PowerPoint-presentatie</vt:lpstr>
      <vt:lpstr>PowerPoint-presentatie</vt:lpstr>
      <vt:lpstr>VERZORGEN - zieken verzorgen</vt:lpstr>
      <vt:lpstr>MIJN ‘hart-hoort’</vt:lpstr>
      <vt:lpstr>PowerPoint-presentatie</vt:lpstr>
      <vt:lpstr>PowerPoint-presentatie</vt:lpstr>
      <vt:lpstr>TROOSTEN - doden begraven</vt:lpstr>
      <vt:lpstr>MIJN ‘hart-hoort’</vt:lpstr>
      <vt:lpstr>PowerPoint-presentatie</vt:lpstr>
      <vt:lpstr>PowerPoint-presentatie</vt:lpstr>
      <vt:lpstr>WELKOM - vreemdelingen herbergen</vt:lpstr>
      <vt:lpstr>MIJN ‘hart-hoort’</vt:lpstr>
      <vt:lpstr>SORRY - vrede zoeken</vt:lpstr>
      <vt:lpstr>MIJN ‘hart-hoort’</vt:lpstr>
      <vt:lpstr>NIEUWE KANS - gevangenen bezoeken</vt:lpstr>
      <vt:lpstr>MIJN ‘hart-hoort’</vt:lpstr>
      <vt:lpstr>PowerPoint-presentatie</vt:lpstr>
      <vt:lpstr>PowerPoint-presentatie</vt:lpstr>
      <vt:lpstr>ELKAAR BESCHERMEN  hongerigen spijzen</vt:lpstr>
      <vt:lpstr>MIJN ‘hart-hoort’</vt:lpstr>
      <vt:lpstr>DELEN - naakten kleden</vt:lpstr>
      <vt:lpstr>MIJN ‘hart-hoort’</vt:lpstr>
      <vt:lpstr>ZORGEN VOOR DE SCHEPPING</vt:lpstr>
      <vt:lpstr>MIJN ‘hart-hoort’</vt:lpstr>
      <vt:lpstr>HOOP levend houden</vt:lpstr>
      <vt:lpstr>MIJN ‘hart-hoort’</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Vera Vastesaeger</dc:creator>
  <cp:lastModifiedBy>Vera Vastesaeger</cp:lastModifiedBy>
  <cp:revision>1</cp:revision>
  <dcterms:modified xsi:type="dcterms:W3CDTF">2026-10-01T08:40:15Z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0x010100715925A196088B498B80B066ABF96065</vt:lpwstr>
  </property>
</Properties>
</file>