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7" r:id="rId2"/>
    <p:sldId id="276" r:id="rId3"/>
    <p:sldId id="280" r:id="rId4"/>
    <p:sldId id="278" r:id="rId5"/>
    <p:sldId id="277" r:id="rId6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ECB"/>
    <a:srgbClr val="BF18B3"/>
    <a:srgbClr val="FF8414"/>
    <a:srgbClr val="999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F69474-4B5B-4433-BD62-304665A42E8C}" v="6" dt="2021-10-28T10:03:25.1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50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B28B8-0725-4B3D-B58B-0ACE841212AE}" type="datetimeFigureOut">
              <a:rPr lang="nl-BE" smtClean="0"/>
              <a:t>28/10/2021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3B113-9BAD-4F30-B83C-ABEDEA3B68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8985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6730B-7AA0-4D16-A166-A96030AB4CDF}" type="datetimeFigureOut">
              <a:rPr lang="nl-BE" smtClean="0"/>
              <a:t>28/10/2021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8B16C-1F23-473E-AA41-FBE912C1D14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41586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7.png"/><Relationship Id="rId7" Type="http://schemas.openxmlformats.org/officeDocument/2006/relationships/hyperlink" Target="fb.com/KatholiekOnderwijsVlaanderen" TargetMode="External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6" Type="http://schemas.openxmlformats.org/officeDocument/2006/relationships/hyperlink" Target="twitter.com/BoeveLieven" TargetMode="External"/><Relationship Id="rId5" Type="http://schemas.openxmlformats.org/officeDocument/2006/relationships/hyperlink" Target="twitter.com/KathOndVla" TargetMode="External"/><Relationship Id="rId4" Type="http://schemas.openxmlformats.org/officeDocument/2006/relationships/image" Target="../media/image18.png"/><Relationship Id="rId9" Type="http://schemas.openxmlformats.org/officeDocument/2006/relationships/hyperlink" Target="http://www.linkedin.com/company/katholiekonderwijsvlaanderen" TargetMode="Externa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dertitel 2">
            <a:extLst>
              <a:ext uri="{FF2B5EF4-FFF2-40B4-BE49-F238E27FC236}">
                <a16:creationId xmlns:a16="http://schemas.microsoft.com/office/drawing/2014/main" id="{65550227-3B69-4ED6-B2B7-782A18AF0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7222" y="3233576"/>
            <a:ext cx="5607169" cy="120663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A40482B-BC27-4DC4-A82C-081E98EE5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222" y="1801513"/>
            <a:ext cx="5607169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4"/>
          <a:stretch/>
        </p:blipFill>
        <p:spPr>
          <a:xfrm>
            <a:off x="3162689" y="5338119"/>
            <a:ext cx="2856235" cy="126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1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E8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70B81D0C-180F-4D0E-B7A6-107FAE204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042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4" name="Rechthoek 13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73347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3" name="Rechthoek 12"/>
          <p:cNvSpPr/>
          <p:nvPr userDrawn="1"/>
        </p:nvSpPr>
        <p:spPr>
          <a:xfrm>
            <a:off x="8784032" y="3260834"/>
            <a:ext cx="360000" cy="3240000"/>
          </a:xfrm>
          <a:prstGeom prst="rect">
            <a:avLst/>
          </a:prstGeom>
          <a:solidFill>
            <a:srgbClr val="9A0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1" name="Tijdelijke aanduiding voor dianummer 7"/>
          <p:cNvSpPr txBox="1">
            <a:spLocks/>
          </p:cNvSpPr>
          <p:nvPr userDrawn="1"/>
        </p:nvSpPr>
        <p:spPr>
          <a:xfrm>
            <a:off x="7010400" y="6429400"/>
            <a:ext cx="2133600" cy="4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189E3A5C-986B-47BE-8F96-3787467B82A8}" type="slidenum">
              <a:rPr lang="nl-BE" sz="1200" smtClean="0">
                <a:solidFill>
                  <a:prstClr val="white"/>
                </a:solidFill>
              </a:rPr>
              <a:pPr algn="r">
                <a:defRPr/>
              </a:pPr>
              <a:t>‹nr.›</a:t>
            </a:fld>
            <a:endParaRPr lang="nl-BE" sz="1200" dirty="0">
              <a:solidFill>
                <a:prstClr val="white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71268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5536421" y="3250422"/>
            <a:ext cx="6858000" cy="357158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6986842" y="-1440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230594" y="1276865"/>
            <a:ext cx="7456206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1230594" y="385341"/>
            <a:ext cx="7456205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5536421" y="3250422"/>
            <a:ext cx="6858000" cy="357158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6986842" y="-1440000"/>
            <a:ext cx="360000" cy="324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230594" y="1276865"/>
            <a:ext cx="7456206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1230594" y="385341"/>
            <a:ext cx="7456205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4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5536421" y="3250422"/>
            <a:ext cx="6858000" cy="357158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6986842" y="-1440000"/>
            <a:ext cx="36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230594" y="1276865"/>
            <a:ext cx="7456206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1230594" y="385341"/>
            <a:ext cx="7456205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27377"/>
            <a:ext cx="2160000" cy="347441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4406904"/>
            <a:ext cx="7772400" cy="1362075"/>
          </a:xfrm>
        </p:spPr>
        <p:txBody>
          <a:bodyPr anchor="t"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2000" b="1" kern="1200" cap="none" baseline="0" dirty="0" smtClean="0">
                <a:solidFill>
                  <a:srgbClr val="00BECB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solidFill>
            <a:srgbClr val="30BDC7"/>
          </a:solidFill>
        </p:spPr>
        <p:txBody>
          <a:bodyPr anchor="b">
            <a:normAutofit/>
          </a:bodyPr>
          <a:lstStyle>
            <a:lvl1pPr marL="0" indent="0" algn="l" defTabSz="914377" rtl="0" eaLnBrk="1" latinLnBrk="0" hangingPunct="1">
              <a:spcBef>
                <a:spcPct val="0"/>
              </a:spcBef>
              <a:buNone/>
              <a:defRPr kumimoji="0" lang="nl-NL" sz="3200" b="1" kern="1200" cap="none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230904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30594" y="1600204"/>
            <a:ext cx="3409772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BF18B3"/>
                </a:solidFill>
              </a:defRPr>
            </a:lvl2pPr>
            <a:lvl3pPr>
              <a:defRPr sz="2000">
                <a:solidFill>
                  <a:srgbClr val="FF8414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62557" y="1600204"/>
            <a:ext cx="3824243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BF18B3"/>
                </a:solidFill>
              </a:defRPr>
            </a:lvl2pPr>
            <a:lvl3pPr>
              <a:defRPr sz="2000">
                <a:solidFill>
                  <a:srgbClr val="FF8414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0" name="Rechthoek 9"/>
          <p:cNvSpPr/>
          <p:nvPr userDrawn="1"/>
        </p:nvSpPr>
        <p:spPr>
          <a:xfrm>
            <a:off x="8784032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85439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405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1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51990"/>
            <a:ext cx="9144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60164"/>
            <a:ext cx="6158060" cy="1206630"/>
          </a:xfrm>
          <a:solidFill>
            <a:srgbClr val="999D00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6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23DEA054-35B1-4B17-AFDE-73B15A4BAB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259631" y="274638"/>
            <a:ext cx="7427169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02182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2"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" y="5043758"/>
            <a:ext cx="9144001" cy="608174"/>
          </a:xfrm>
          <a:solidFill>
            <a:srgbClr val="00BECB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51932"/>
            <a:ext cx="6158060" cy="1206630"/>
          </a:xfrm>
          <a:solidFill>
            <a:srgbClr val="999D00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18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3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35513"/>
            <a:ext cx="9144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43687"/>
            <a:ext cx="6158060" cy="1206630"/>
          </a:xfrm>
          <a:solidFill>
            <a:srgbClr val="00BECB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11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4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35520"/>
            <a:ext cx="9144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43694"/>
            <a:ext cx="6158060" cy="1206630"/>
          </a:xfrm>
          <a:solidFill>
            <a:srgbClr val="BF18B3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61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egin: gsm?"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 userDrawn="1"/>
        </p:nvSpPr>
        <p:spPr>
          <a:xfrm>
            <a:off x="728134" y="279400"/>
            <a:ext cx="8111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Staat jouw gsm al op trillen?</a:t>
            </a:r>
          </a:p>
        </p:txBody>
      </p:sp>
      <p:sp>
        <p:nvSpPr>
          <p:cNvPr id="7" name="Rechthoek 6"/>
          <p:cNvSpPr/>
          <p:nvPr userDrawn="1"/>
        </p:nvSpPr>
        <p:spPr>
          <a:xfrm rot="5400000">
            <a:off x="1689394" y="5055874"/>
            <a:ext cx="364252" cy="3240000"/>
          </a:xfrm>
          <a:prstGeom prst="rect">
            <a:avLst/>
          </a:prstGeom>
          <a:solidFill>
            <a:srgbClr val="99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 rot="5400000">
            <a:off x="-3313922" y="3247936"/>
            <a:ext cx="6951373" cy="323528"/>
          </a:xfrm>
          <a:prstGeom prst="rect">
            <a:avLst/>
          </a:prstGeom>
          <a:solidFill>
            <a:srgbClr val="FF8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000" y="4535245"/>
            <a:ext cx="2160000" cy="234162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598" y="2180947"/>
            <a:ext cx="2065867" cy="206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55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auze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9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5" name="Rechthoek 4"/>
          <p:cNvSpPr/>
          <p:nvPr userDrawn="1"/>
        </p:nvSpPr>
        <p:spPr>
          <a:xfrm rot="16200000" flipH="1" flipV="1">
            <a:off x="2415812" y="-132654"/>
            <a:ext cx="2027934" cy="5061507"/>
          </a:xfrm>
          <a:prstGeom prst="rect">
            <a:avLst/>
          </a:prstGeom>
          <a:solidFill>
            <a:srgbClr val="00B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2" name="Tekstvak 1"/>
          <p:cNvSpPr txBox="1"/>
          <p:nvPr userDrawn="1"/>
        </p:nvSpPr>
        <p:spPr>
          <a:xfrm>
            <a:off x="1617133" y="1674824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800" b="1" dirty="0"/>
              <a:t>PAUZE</a:t>
            </a:r>
          </a:p>
        </p:txBody>
      </p:sp>
    </p:spTree>
    <p:extLst>
      <p:ext uri="{BB962C8B-B14F-4D97-AF65-F5344CB8AC3E}">
        <p14:creationId xmlns:p14="http://schemas.microsoft.com/office/powerpoint/2010/main" val="3829660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auze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9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grpSp>
        <p:nvGrpSpPr>
          <p:cNvPr id="6" name="Groep 5"/>
          <p:cNvGrpSpPr/>
          <p:nvPr userDrawn="1"/>
        </p:nvGrpSpPr>
        <p:grpSpPr>
          <a:xfrm>
            <a:off x="915958" y="4169667"/>
            <a:ext cx="5061508" cy="2027934"/>
            <a:chOff x="899025" y="1384133"/>
            <a:chExt cx="5061508" cy="2027934"/>
          </a:xfrm>
        </p:grpSpPr>
        <p:sp>
          <p:nvSpPr>
            <p:cNvPr id="5" name="Rechthoek 4"/>
            <p:cNvSpPr/>
            <p:nvPr userDrawn="1"/>
          </p:nvSpPr>
          <p:spPr>
            <a:xfrm rot="16200000" flipH="1" flipV="1">
              <a:off x="2415812" y="-132654"/>
              <a:ext cx="2027934" cy="5061507"/>
            </a:xfrm>
            <a:prstGeom prst="rect">
              <a:avLst/>
            </a:prstGeom>
            <a:solidFill>
              <a:srgbClr val="00B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800">
                <a:solidFill>
                  <a:prstClr val="white"/>
                </a:solidFill>
              </a:endParaRPr>
            </a:p>
          </p:txBody>
        </p:sp>
        <p:sp>
          <p:nvSpPr>
            <p:cNvPr id="2" name="Tekstvak 1"/>
            <p:cNvSpPr txBox="1"/>
            <p:nvPr userDrawn="1"/>
          </p:nvSpPr>
          <p:spPr>
            <a:xfrm>
              <a:off x="1617133" y="1674824"/>
              <a:ext cx="4343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8800" b="1" dirty="0"/>
                <a:t>PAUZE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6448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unch"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9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5" name="Rechthoek 4"/>
          <p:cNvSpPr/>
          <p:nvPr userDrawn="1"/>
        </p:nvSpPr>
        <p:spPr>
          <a:xfrm rot="16200000" flipH="1" flipV="1">
            <a:off x="3973681" y="-225787"/>
            <a:ext cx="2027934" cy="5061507"/>
          </a:xfrm>
          <a:prstGeom prst="rect">
            <a:avLst/>
          </a:prstGeom>
          <a:solidFill>
            <a:srgbClr val="00B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2" name="Tekstvak 1"/>
          <p:cNvSpPr txBox="1"/>
          <p:nvPr userDrawn="1"/>
        </p:nvSpPr>
        <p:spPr>
          <a:xfrm>
            <a:off x="3081869" y="1581691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800" b="1" dirty="0"/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434737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ociale me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8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grpSp>
        <p:nvGrpSpPr>
          <p:cNvPr id="2" name="Groep 1"/>
          <p:cNvGrpSpPr/>
          <p:nvPr userDrawn="1"/>
        </p:nvGrpSpPr>
        <p:grpSpPr>
          <a:xfrm>
            <a:off x="617838" y="953730"/>
            <a:ext cx="6565557" cy="4169091"/>
            <a:chOff x="733248" y="161338"/>
            <a:chExt cx="8183869" cy="6287622"/>
          </a:xfrm>
        </p:grpSpPr>
        <p:pic>
          <p:nvPicPr>
            <p:cNvPr id="5" name="Tijdelijke aanduiding voor inhoud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232" y="2406508"/>
              <a:ext cx="1009917" cy="819291"/>
            </a:xfrm>
            <a:prstGeom prst="rect">
              <a:avLst/>
            </a:prstGeom>
          </p:spPr>
        </p:pic>
        <p:pic>
          <p:nvPicPr>
            <p:cNvPr id="6" name="Afbeelding 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6395" y="161338"/>
              <a:ext cx="972754" cy="972754"/>
            </a:xfrm>
            <a:prstGeom prst="rect">
              <a:avLst/>
            </a:prstGeom>
          </p:spPr>
        </p:pic>
        <p:sp>
          <p:nvSpPr>
            <p:cNvPr id="8" name="Rechthoek 7"/>
            <p:cNvSpPr/>
            <p:nvPr userDrawn="1"/>
          </p:nvSpPr>
          <p:spPr>
            <a:xfrm>
              <a:off x="1573982" y="3399165"/>
              <a:ext cx="6502400" cy="93163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nl-BE" sz="1707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5" action="ppaction://hlinkfile"/>
                </a:rPr>
                <a:t>twitter.com/</a:t>
              </a:r>
              <a:r>
                <a:rPr lang="nl-BE" sz="1707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5" action="ppaction://hlinkfile"/>
                </a:rPr>
                <a:t>KathOndVla</a:t>
              </a:r>
              <a:endParaRPr lang="nl-BE" sz="1707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nl-BE" sz="1707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6" action="ppaction://hlinkfile"/>
                </a:rPr>
                <a:t>twitter.com/</a:t>
              </a:r>
              <a:r>
                <a:rPr lang="nl-BE" sz="1707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6" action="ppaction://hlinkfile"/>
                </a:rPr>
                <a:t>BoeveLieven</a:t>
              </a:r>
              <a:endParaRPr lang="nl-BE" sz="1707" dirty="0">
                <a:latin typeface="Trebuchet MS" panose="020B0603020202020204" pitchFamily="34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>
            <a:xfrm>
              <a:off x="2223532" y="1246535"/>
              <a:ext cx="4993700" cy="5354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l-BE" sz="1707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7" action="ppaction://hlinkfile"/>
                </a:rPr>
                <a:t>fb.com/</a:t>
              </a:r>
              <a:r>
                <a:rPr lang="nl-BE" sz="1707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7" action="ppaction://hlinkfile"/>
                </a:rPr>
                <a:t>KatholiekOnderwijsVlaanderen</a:t>
              </a:r>
              <a:endParaRPr lang="nl-BE" sz="1707" dirty="0">
                <a:latin typeface="Trebuchet MS" panose="020B0603020202020204" pitchFamily="34" charset="0"/>
              </a:endParaRPr>
            </a:p>
          </p:txBody>
        </p:sp>
        <p:pic>
          <p:nvPicPr>
            <p:cNvPr id="10" name="Picture 2" descr="Afbeeldingsresultaat voor linkedin">
              <a:extLst>
                <a:ext uri="{FF2B5EF4-FFF2-40B4-BE49-F238E27FC236}">
                  <a16:creationId xmlns:a16="http://schemas.microsoft.com/office/drawing/2014/main" id="{B9DCD81A-82A1-42D2-8390-70B91B63EDC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365" y="4497138"/>
              <a:ext cx="1394813" cy="1394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8A6E0076-844B-4A37-9AEE-9DCE3488E361}"/>
                </a:ext>
              </a:extLst>
            </p:cNvPr>
            <p:cNvSpPr/>
            <p:nvPr userDrawn="1"/>
          </p:nvSpPr>
          <p:spPr>
            <a:xfrm>
              <a:off x="733248" y="5891951"/>
              <a:ext cx="8183869" cy="5570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BE" sz="1800" u="sng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  <a:hlinkClick r:id="rId9"/>
                </a:rPr>
                <a:t>www.linkedin.com/company/katholiekonderwijsvlaanderen</a:t>
              </a:r>
              <a:r>
                <a:rPr lang="nl-BE" sz="1707" dirty="0">
                  <a:latin typeface="Trebuchet MS" panose="020B060302020202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7822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Eind: vragen?"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 userDrawn="1"/>
        </p:nvSpPr>
        <p:spPr>
          <a:xfrm>
            <a:off x="3431274" y="1560218"/>
            <a:ext cx="50015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VRAGEN?</a:t>
            </a:r>
          </a:p>
        </p:txBody>
      </p:sp>
      <p:sp>
        <p:nvSpPr>
          <p:cNvPr id="7" name="Rechthoek 6"/>
          <p:cNvSpPr/>
          <p:nvPr userDrawn="1"/>
        </p:nvSpPr>
        <p:spPr>
          <a:xfrm rot="5400000">
            <a:off x="1689394" y="5055874"/>
            <a:ext cx="364252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 rot="5400000">
            <a:off x="-3313922" y="3247936"/>
            <a:ext cx="6951373" cy="323528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000" y="4535245"/>
            <a:ext cx="2160000" cy="234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93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BF6C4908-1347-4984-89BB-4E5C76D3B4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259631" y="274638"/>
            <a:ext cx="7427169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20632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1" y="274638"/>
            <a:ext cx="7427169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BE0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BF6D60B6-2EEF-409B-9359-B4AE8D192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0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3243621F-8D22-4EEA-8E6B-FE07AFC60E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6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BE0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9A05A5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4FD128D8-B75F-4C1D-984C-7A579129C5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231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05B1906D-B818-42BA-8E20-2245CFC89B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30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7349" indent="-228594">
              <a:buClr>
                <a:srgbClr val="BF18B3"/>
              </a:buClr>
              <a:buFont typeface="Arial" panose="020B0604020202020204" pitchFamily="34" charset="0"/>
              <a:buChar char="•"/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749393B0-8A85-48A2-9E13-A3EE3968C0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5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6261C328-FA45-47EC-8EF2-9E74CF4860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2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30594" y="274638"/>
            <a:ext cx="745620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30594" y="1600204"/>
            <a:ext cx="745620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BB516-DFEC-4C1E-8B27-C03178FA5335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72264" y="2857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38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666" r:id="rId2"/>
    <p:sldLayoutId id="2147483667" r:id="rId3"/>
    <p:sldLayoutId id="214748373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80" r:id="rId11"/>
    <p:sldLayoutId id="2147483681" r:id="rId12"/>
    <p:sldLayoutId id="2147483735" r:id="rId13"/>
    <p:sldLayoutId id="2147483736" r:id="rId14"/>
    <p:sldLayoutId id="2147483737" r:id="rId15"/>
    <p:sldLayoutId id="2147483683" r:id="rId16"/>
    <p:sldLayoutId id="2147483684" r:id="rId17"/>
    <p:sldLayoutId id="2147483686" r:id="rId18"/>
    <p:sldLayoutId id="2147483734" r:id="rId19"/>
    <p:sldLayoutId id="2147483733" r:id="rId20"/>
    <p:sldLayoutId id="2147483732" r:id="rId21"/>
    <p:sldLayoutId id="2147483731" r:id="rId22"/>
    <p:sldLayoutId id="2147483725" r:id="rId23"/>
    <p:sldLayoutId id="2147483726" r:id="rId24"/>
    <p:sldLayoutId id="2147483727" r:id="rId25"/>
    <p:sldLayoutId id="2147483728" r:id="rId26"/>
    <p:sldLayoutId id="2147483730" r:id="rId27"/>
    <p:sldLayoutId id="2147483722" r:id="rId28"/>
  </p:sldLayoutIdLst>
  <p:hf hdr="0" ftr="0" dt="0"/>
  <p:txStyles>
    <p:titleStyle>
      <a:lvl1pPr algn="l" defTabSz="914377" rtl="0" eaLnBrk="1" latinLnBrk="0" hangingPunct="1">
        <a:spcBef>
          <a:spcPct val="0"/>
        </a:spcBef>
        <a:buNone/>
        <a:defRPr kumimoji="0" lang="nl-BE" sz="3200" b="1" kern="1200" cap="none" baseline="0" dirty="0" smtClean="0">
          <a:solidFill>
            <a:schemeClr val="tx1"/>
          </a:solidFill>
          <a:effectLst/>
          <a:latin typeface="Trebuchet MS" panose="020B0603020202020204" pitchFamily="34" charset="0"/>
          <a:ea typeface="+mj-ea"/>
          <a:cs typeface="Arial" pitchFamily="34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ClrTx/>
        <a:buFont typeface="Arial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Clr>
          <a:srgbClr val="BF18B3"/>
        </a:buClr>
        <a:buFont typeface="Arial" pitchFamily="34" charset="0"/>
        <a:buChar char="–"/>
        <a:defRPr sz="2800" kern="1200">
          <a:solidFill>
            <a:srgbClr val="BF18B3"/>
          </a:solidFill>
          <a:latin typeface="Trebuchet MS" panose="020B0603020202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Clr>
          <a:srgbClr val="F18E00"/>
        </a:buClr>
        <a:buFont typeface="Arial" pitchFamily="34" charset="0"/>
        <a:buChar char="•"/>
        <a:defRPr sz="2400" kern="1200">
          <a:solidFill>
            <a:srgbClr val="FF8414"/>
          </a:solidFill>
          <a:latin typeface="Trebuchet MS" panose="020B0603020202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Clr>
          <a:srgbClr val="BF18B3"/>
        </a:buClr>
        <a:buFont typeface="Arial" panose="020B0604020202020204" pitchFamily="34" charset="0"/>
        <a:buChar char="•"/>
        <a:defRPr sz="2000" kern="1200">
          <a:solidFill>
            <a:srgbClr val="BF18B3"/>
          </a:solidFill>
          <a:latin typeface="Trebuchet MS" panose="020B0603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s://budgetinzicht.be/2018/12/20/de-wakosta-app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92896A-8864-42DD-94EE-BCAF4B725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163" y="1250597"/>
            <a:ext cx="6178427" cy="1982979"/>
          </a:xfrm>
        </p:spPr>
        <p:txBody>
          <a:bodyPr>
            <a:normAutofit fontScale="90000"/>
          </a:bodyPr>
          <a:lstStyle/>
          <a:p>
            <a:r>
              <a:rPr lang="nl-BE" dirty="0"/>
              <a:t>Financieel-economische vorming: </a:t>
            </a:r>
            <a:br>
              <a:rPr lang="nl-BE" dirty="0"/>
            </a:br>
            <a:r>
              <a:rPr lang="nl-BE" dirty="0"/>
              <a:t>Aan de slag met de app ‘</a:t>
            </a:r>
            <a:r>
              <a:rPr lang="nl-BE" dirty="0" err="1"/>
              <a:t>Wakosta</a:t>
            </a:r>
            <a:r>
              <a:rPr lang="nl-BE" dirty="0"/>
              <a:t>?!’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F6A956E-7815-4B5D-A751-A3A5D97E06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nl-BE" dirty="0"/>
              <a:t>AV – in de A-finaliteit – PAV - MAVO</a:t>
            </a:r>
          </a:p>
          <a:p>
            <a:r>
              <a:rPr lang="nl-BE" dirty="0"/>
              <a:t>november 2021</a:t>
            </a:r>
          </a:p>
        </p:txBody>
      </p:sp>
    </p:spTree>
    <p:extLst>
      <p:ext uri="{BB962C8B-B14F-4D97-AF65-F5344CB8AC3E}">
        <p14:creationId xmlns:p14="http://schemas.microsoft.com/office/powerpoint/2010/main" val="3259767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92C0D6-47B5-4D51-853A-B3A35FA12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Financieel Economische Vorming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87EB23-82FB-4CAA-9CCB-DF5A5D1DF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App ‘</a:t>
            </a:r>
            <a:r>
              <a:rPr lang="nl-NL" dirty="0" err="1"/>
              <a:t>Wakosta</a:t>
            </a:r>
            <a:r>
              <a:rPr lang="nl-NL" dirty="0"/>
              <a:t>?’ </a:t>
            </a:r>
          </a:p>
          <a:p>
            <a:r>
              <a:rPr lang="nl-NL" dirty="0"/>
              <a:t>Ontwikkeld door </a:t>
            </a:r>
            <a:r>
              <a:rPr lang="nl-NL" dirty="0" err="1"/>
              <a:t>BudgetInZicht</a:t>
            </a:r>
            <a:r>
              <a:rPr lang="nl-NL" dirty="0"/>
              <a:t> (BIZ)</a:t>
            </a:r>
          </a:p>
          <a:p>
            <a:r>
              <a:rPr lang="nl-BE" dirty="0"/>
              <a:t>Gratis – </a:t>
            </a:r>
            <a:r>
              <a:rPr lang="nl-BE" dirty="0">
                <a:hlinkClick r:id="rId2"/>
              </a:rPr>
              <a:t>Google Play </a:t>
            </a:r>
            <a:r>
              <a:rPr lang="nl-BE" dirty="0">
                <a:latin typeface="Arial" panose="020B0604020202020204" pitchFamily="34" charset="0"/>
                <a:hlinkClick r:id="rId2"/>
              </a:rPr>
              <a:t>&amp;</a:t>
            </a:r>
            <a:r>
              <a:rPr lang="nl-BE" dirty="0">
                <a:hlinkClick r:id="rId2"/>
              </a:rPr>
              <a:t> IOS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D7EB019-5D8F-4A27-9570-56821C8AEF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2</a:t>
            </a:fld>
            <a:endParaRPr lang="nl-BE" dirty="0">
              <a:solidFill>
                <a:prstClr val="white"/>
              </a:solidFill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188C2CE4-4178-4E6B-BF2C-7ADBFC7815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822365"/>
              </p:ext>
            </p:extLst>
          </p:nvPr>
        </p:nvGraphicFramePr>
        <p:xfrm>
          <a:off x="1803400" y="3562352"/>
          <a:ext cx="5537200" cy="1017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1150235894"/>
                    </a:ext>
                  </a:extLst>
                </a:gridCol>
                <a:gridCol w="4508500">
                  <a:extLst>
                    <a:ext uri="{9D8B030D-6E8A-4147-A177-3AD203B41FA5}">
                      <a16:colId xmlns:a16="http://schemas.microsoft.com/office/drawing/2014/main" val="3981018714"/>
                    </a:ext>
                  </a:extLst>
                </a:gridCol>
              </a:tblGrid>
              <a:tr h="508635">
                <a:tc>
                  <a:txBody>
                    <a:bodyPr/>
                    <a:lstStyle/>
                    <a:p>
                      <a:pPr algn="l" fontAlgn="ctr"/>
                      <a:r>
                        <a:rPr lang="nl-BE" sz="1000" u="none" strike="noStrike">
                          <a:effectLst/>
                        </a:rPr>
                        <a:t>II-MaVo-a-25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u="none" strike="noStrike">
                          <a:effectLst/>
                        </a:rPr>
                        <a:t>De leerlingen illustreren dat de prijs van een aankoop beïnvloed wordt door kortingen, eenmalige kosten en terugkerende kosten.</a:t>
                      </a:r>
                      <a:endParaRPr lang="nl-NL" sz="1000" b="0" i="0" u="none" strike="noStrike">
                        <a:solidFill>
                          <a:srgbClr val="26262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72483423"/>
                  </a:ext>
                </a:extLst>
              </a:tr>
              <a:tr h="508635">
                <a:tc>
                  <a:txBody>
                    <a:bodyPr/>
                    <a:lstStyle/>
                    <a:p>
                      <a:pPr algn="l" fontAlgn="ctr"/>
                      <a:r>
                        <a:rPr lang="nl-BE" sz="1000" u="none" strike="noStrike" dirty="0">
                          <a:effectLst/>
                        </a:rPr>
                        <a:t>II-MaVo-a-26</a:t>
                      </a:r>
                      <a:endParaRPr lang="nl-BE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u="none" strike="noStrike" dirty="0">
                          <a:effectLst/>
                        </a:rPr>
                        <a:t>De leerlingen maken in gesimuleerde situaties bewuste budgettaire keuzes bij aankopen. </a:t>
                      </a:r>
                      <a:endParaRPr lang="nl-NL" sz="1000" b="0" i="0" u="none" strike="noStrike" dirty="0">
                        <a:solidFill>
                          <a:srgbClr val="26262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5652035"/>
                  </a:ext>
                </a:extLst>
              </a:tr>
            </a:tbl>
          </a:graphicData>
        </a:graphic>
      </p:graphicFrame>
      <p:pic>
        <p:nvPicPr>
          <p:cNvPr id="3074" name="Picture 2">
            <a:extLst>
              <a:ext uri="{FF2B5EF4-FFF2-40B4-BE49-F238E27FC236}">
                <a16:creationId xmlns:a16="http://schemas.microsoft.com/office/drawing/2014/main" id="{38A20EA9-E397-4538-B0A0-7BE81415B7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8" y="3439801"/>
            <a:ext cx="3076379" cy="341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EE8C2C86-54F3-420C-B4CB-94F7481196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5226" y="3940465"/>
            <a:ext cx="1835417" cy="303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110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D7EB019-5D8F-4A27-9570-56821C8AEF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3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92C0D6-47B5-4D51-853A-B3A35FA12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Wakosta</a:t>
            </a:r>
            <a:r>
              <a:rPr lang="nl-NL" dirty="0"/>
              <a:t>?! </a:t>
            </a:r>
            <a:endParaRPr lang="nl-BE" dirty="0"/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CE14BDD2-3310-4680-A34A-180D0D8BAC24}"/>
              </a:ext>
            </a:extLst>
          </p:cNvPr>
          <p:cNvSpPr/>
          <p:nvPr/>
        </p:nvSpPr>
        <p:spPr>
          <a:xfrm>
            <a:off x="3325031" y="2496985"/>
            <a:ext cx="1664764" cy="661286"/>
          </a:xfrm>
          <a:prstGeom prst="round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50" dirty="0"/>
              <a:t>Geef de inkomst of uitgave een naam</a:t>
            </a:r>
            <a:endParaRPr lang="nl-BE" sz="1350" dirty="0"/>
          </a:p>
        </p:txBody>
      </p:sp>
      <p:sp>
        <p:nvSpPr>
          <p:cNvPr id="22" name="Rechthoek: afgeronde hoeken 21">
            <a:extLst>
              <a:ext uri="{FF2B5EF4-FFF2-40B4-BE49-F238E27FC236}">
                <a16:creationId xmlns:a16="http://schemas.microsoft.com/office/drawing/2014/main" id="{E1C155CD-A934-4C1B-B80E-5D9EEB98056D}"/>
              </a:ext>
            </a:extLst>
          </p:cNvPr>
          <p:cNvSpPr/>
          <p:nvPr/>
        </p:nvSpPr>
        <p:spPr>
          <a:xfrm>
            <a:off x="3308451" y="1737720"/>
            <a:ext cx="1664764" cy="661286"/>
          </a:xfrm>
          <a:prstGeom prst="round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50" dirty="0"/>
              <a:t>IN = Inkomst</a:t>
            </a:r>
          </a:p>
          <a:p>
            <a:pPr algn="ctr"/>
            <a:r>
              <a:rPr lang="nl-NL" sz="1350" dirty="0"/>
              <a:t>UIT = Uitgave</a:t>
            </a:r>
            <a:endParaRPr lang="nl-BE" sz="135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5B27367-05D2-4829-B3F7-B0DAEB4A24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035" y="976090"/>
            <a:ext cx="2313068" cy="5143500"/>
          </a:xfrm>
          <a:prstGeom prst="rect">
            <a:avLst/>
          </a:prstGeom>
        </p:spPr>
      </p:pic>
      <p:sp>
        <p:nvSpPr>
          <p:cNvPr id="24" name="Rechthoek: afgeronde hoeken 23">
            <a:extLst>
              <a:ext uri="{FF2B5EF4-FFF2-40B4-BE49-F238E27FC236}">
                <a16:creationId xmlns:a16="http://schemas.microsoft.com/office/drawing/2014/main" id="{E40802C6-F895-4F29-A38E-541F9C68BC46}"/>
              </a:ext>
            </a:extLst>
          </p:cNvPr>
          <p:cNvSpPr/>
          <p:nvPr/>
        </p:nvSpPr>
        <p:spPr>
          <a:xfrm>
            <a:off x="8194174" y="2142112"/>
            <a:ext cx="874533" cy="66128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FDFA2A7C-7637-4053-94E8-42DC6407C5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08" y="1500753"/>
            <a:ext cx="1926762" cy="4284483"/>
          </a:xfrm>
          <a:prstGeom prst="rect">
            <a:avLst/>
          </a:prstGeom>
        </p:spPr>
      </p:pic>
      <p:sp>
        <p:nvSpPr>
          <p:cNvPr id="3" name="Pijl: omlaag 2">
            <a:extLst>
              <a:ext uri="{FF2B5EF4-FFF2-40B4-BE49-F238E27FC236}">
                <a16:creationId xmlns:a16="http://schemas.microsoft.com/office/drawing/2014/main" id="{5347C1D1-D0FE-46BC-8736-F380BE27EE4B}"/>
              </a:ext>
            </a:extLst>
          </p:cNvPr>
          <p:cNvSpPr/>
          <p:nvPr/>
        </p:nvSpPr>
        <p:spPr>
          <a:xfrm rot="5400000">
            <a:off x="2877923" y="1578500"/>
            <a:ext cx="227964" cy="929714"/>
          </a:xfrm>
          <a:prstGeom prst="downArrow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9" name="Pijl: omlaag 18">
            <a:extLst>
              <a:ext uri="{FF2B5EF4-FFF2-40B4-BE49-F238E27FC236}">
                <a16:creationId xmlns:a16="http://schemas.microsoft.com/office/drawing/2014/main" id="{73A2373A-01C7-4E27-A4A1-9570470C7BD5}"/>
              </a:ext>
            </a:extLst>
          </p:cNvPr>
          <p:cNvSpPr/>
          <p:nvPr/>
        </p:nvSpPr>
        <p:spPr>
          <a:xfrm rot="5400000">
            <a:off x="2785108" y="2375745"/>
            <a:ext cx="227964" cy="1136354"/>
          </a:xfrm>
          <a:prstGeom prst="downArrow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8" name="Pijl: gebogen 7">
            <a:extLst>
              <a:ext uri="{FF2B5EF4-FFF2-40B4-BE49-F238E27FC236}">
                <a16:creationId xmlns:a16="http://schemas.microsoft.com/office/drawing/2014/main" id="{3C3C88D4-CC85-4CC2-A1A4-681AF1C5B540}"/>
              </a:ext>
            </a:extLst>
          </p:cNvPr>
          <p:cNvSpPr/>
          <p:nvPr/>
        </p:nvSpPr>
        <p:spPr>
          <a:xfrm rot="5400000" flipH="1">
            <a:off x="5138598" y="-55084"/>
            <a:ext cx="723882" cy="655163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9CAEDAD4-EDA7-4760-B2A4-9C6A51B7C63D}"/>
              </a:ext>
            </a:extLst>
          </p:cNvPr>
          <p:cNvSpPr/>
          <p:nvPr/>
        </p:nvSpPr>
        <p:spPr>
          <a:xfrm>
            <a:off x="869008" y="3158271"/>
            <a:ext cx="1355716" cy="50751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357FF396-F873-4D71-9AC8-C95E25DB49CA}"/>
              </a:ext>
            </a:extLst>
          </p:cNvPr>
          <p:cNvSpPr/>
          <p:nvPr/>
        </p:nvSpPr>
        <p:spPr>
          <a:xfrm>
            <a:off x="3325031" y="4085298"/>
            <a:ext cx="1664764" cy="938527"/>
          </a:xfrm>
          <a:prstGeom prst="round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50" dirty="0"/>
              <a:t>Wekelijks, maandelijks, jaarlijks,</a:t>
            </a:r>
          </a:p>
          <a:p>
            <a:pPr algn="ctr"/>
            <a:r>
              <a:rPr lang="nl-NL" sz="1350" dirty="0"/>
              <a:t>…</a:t>
            </a:r>
            <a:endParaRPr lang="nl-BE" sz="1350" dirty="0"/>
          </a:p>
        </p:txBody>
      </p:sp>
      <p:sp>
        <p:nvSpPr>
          <p:cNvPr id="18" name="Pijl: omlaag 17">
            <a:extLst>
              <a:ext uri="{FF2B5EF4-FFF2-40B4-BE49-F238E27FC236}">
                <a16:creationId xmlns:a16="http://schemas.microsoft.com/office/drawing/2014/main" id="{810F4F81-4CF4-4479-AE56-B1B04022F02D}"/>
              </a:ext>
            </a:extLst>
          </p:cNvPr>
          <p:cNvSpPr/>
          <p:nvPr/>
        </p:nvSpPr>
        <p:spPr>
          <a:xfrm rot="16200000">
            <a:off x="2542454" y="3856433"/>
            <a:ext cx="233193" cy="1052054"/>
          </a:xfrm>
          <a:prstGeom prst="downArrow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</p:spTree>
    <p:extLst>
      <p:ext uri="{BB962C8B-B14F-4D97-AF65-F5344CB8AC3E}">
        <p14:creationId xmlns:p14="http://schemas.microsoft.com/office/powerpoint/2010/main" val="1940177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92C0D6-47B5-4D51-853A-B3A35FA12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55785"/>
            <a:ext cx="7427168" cy="1143000"/>
          </a:xfrm>
        </p:spPr>
        <p:txBody>
          <a:bodyPr/>
          <a:lstStyle/>
          <a:p>
            <a:r>
              <a:rPr lang="nl-NL" dirty="0"/>
              <a:t>Financieel Economische Vorming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D7EB019-5D8F-4A27-9570-56821C8AEF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4</a:t>
            </a:fld>
            <a:endParaRPr lang="nl-BE" dirty="0">
              <a:solidFill>
                <a:prstClr val="white"/>
              </a:solidFill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188C2CE4-4178-4E6B-BF2C-7ADBFC781516}"/>
              </a:ext>
            </a:extLst>
          </p:cNvPr>
          <p:cNvGraphicFramePr>
            <a:graphicFrameLocks noGrp="1"/>
          </p:cNvGraphicFramePr>
          <p:nvPr/>
        </p:nvGraphicFramePr>
        <p:xfrm>
          <a:off x="1348033" y="1196225"/>
          <a:ext cx="5537200" cy="1017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1150235894"/>
                    </a:ext>
                  </a:extLst>
                </a:gridCol>
                <a:gridCol w="4508500">
                  <a:extLst>
                    <a:ext uri="{9D8B030D-6E8A-4147-A177-3AD203B41FA5}">
                      <a16:colId xmlns:a16="http://schemas.microsoft.com/office/drawing/2014/main" val="3981018714"/>
                    </a:ext>
                  </a:extLst>
                </a:gridCol>
              </a:tblGrid>
              <a:tr h="508635">
                <a:tc>
                  <a:txBody>
                    <a:bodyPr/>
                    <a:lstStyle/>
                    <a:p>
                      <a:pPr algn="l" fontAlgn="ctr"/>
                      <a:r>
                        <a:rPr lang="nl-BE" sz="1000" u="none" strike="noStrike">
                          <a:effectLst/>
                        </a:rPr>
                        <a:t>II-MaVo-a-25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u="none" strike="noStrike" dirty="0">
                          <a:effectLst/>
                        </a:rPr>
                        <a:t>De leerlingen illustreren dat de prijs van een aankoop beïnvloed wordt door kortingen, eenmalige kosten en terugkerende kosten.</a:t>
                      </a:r>
                      <a:endParaRPr lang="nl-NL" sz="1000" b="0" i="0" u="none" strike="noStrike" dirty="0">
                        <a:solidFill>
                          <a:srgbClr val="26262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72483423"/>
                  </a:ext>
                </a:extLst>
              </a:tr>
              <a:tr h="508635">
                <a:tc>
                  <a:txBody>
                    <a:bodyPr/>
                    <a:lstStyle/>
                    <a:p>
                      <a:pPr algn="l" fontAlgn="ctr"/>
                      <a:r>
                        <a:rPr lang="nl-BE" sz="1000" u="none" strike="noStrike" dirty="0">
                          <a:effectLst/>
                        </a:rPr>
                        <a:t>II-MaVo-a-26</a:t>
                      </a:r>
                      <a:endParaRPr lang="nl-BE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u="none" strike="noStrike" dirty="0">
                          <a:effectLst/>
                        </a:rPr>
                        <a:t>De leerlingen maken in gesimuleerde situaties bewuste budgettaire keuzes bij aankopen. </a:t>
                      </a:r>
                      <a:endParaRPr lang="nl-NL" sz="1000" b="0" i="0" u="none" strike="noStrike" dirty="0">
                        <a:solidFill>
                          <a:srgbClr val="26262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5652035"/>
                  </a:ext>
                </a:extLst>
              </a:tr>
            </a:tbl>
          </a:graphicData>
        </a:graphic>
      </p:graphicFrame>
      <p:pic>
        <p:nvPicPr>
          <p:cNvPr id="7" name="Afbeelding 6" descr="Afbeelding met tekst, visitekaartje, schermafbeelding&#10;&#10;Automatisch gegenereerde beschrijving">
            <a:extLst>
              <a:ext uri="{FF2B5EF4-FFF2-40B4-BE49-F238E27FC236}">
                <a16:creationId xmlns:a16="http://schemas.microsoft.com/office/drawing/2014/main" id="{6D2C7361-007F-4886-892C-FC96C92B84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816" y="2298879"/>
            <a:ext cx="1926763" cy="428448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D02F9E4-E9B1-4C1A-A50B-315EBCAD9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415" y="2298879"/>
            <a:ext cx="1926763" cy="428448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5497603-B6FB-45B4-9C0B-817D37ADC3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015" y="2298879"/>
            <a:ext cx="1926762" cy="4284483"/>
          </a:xfrm>
          <a:prstGeom prst="rect">
            <a:avLst/>
          </a:prstGeom>
        </p:spPr>
      </p:pic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5529606D-79EE-4894-92F1-1B2F30ED13F3}"/>
              </a:ext>
            </a:extLst>
          </p:cNvPr>
          <p:cNvSpPr/>
          <p:nvPr/>
        </p:nvSpPr>
        <p:spPr>
          <a:xfrm>
            <a:off x="68802" y="4713403"/>
            <a:ext cx="1190830" cy="1715998"/>
          </a:xfrm>
          <a:prstGeom prst="round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Uitgave of inkomst  </a:t>
            </a:r>
            <a:r>
              <a:rPr lang="nl-NL" dirty="0" err="1"/>
              <a:t>toe-voegen</a:t>
            </a:r>
            <a:endParaRPr lang="nl-BE" dirty="0"/>
          </a:p>
        </p:txBody>
      </p:sp>
      <p:sp>
        <p:nvSpPr>
          <p:cNvPr id="3" name="Pijl: gebogen 2">
            <a:extLst>
              <a:ext uri="{FF2B5EF4-FFF2-40B4-BE49-F238E27FC236}">
                <a16:creationId xmlns:a16="http://schemas.microsoft.com/office/drawing/2014/main" id="{E4E83DB2-D4DC-4AA2-8A9C-5408597CC012}"/>
              </a:ext>
            </a:extLst>
          </p:cNvPr>
          <p:cNvSpPr/>
          <p:nvPr/>
        </p:nvSpPr>
        <p:spPr>
          <a:xfrm>
            <a:off x="538111" y="2688212"/>
            <a:ext cx="809921" cy="2064426"/>
          </a:xfrm>
          <a:prstGeom prst="bentArrow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332D2090-D890-40FE-869A-F150E6F37308}"/>
              </a:ext>
            </a:extLst>
          </p:cNvPr>
          <p:cNvSpPr/>
          <p:nvPr/>
        </p:nvSpPr>
        <p:spPr>
          <a:xfrm>
            <a:off x="4187296" y="2468645"/>
            <a:ext cx="1624999" cy="3982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1452EEFA-B096-49D9-904B-18CCBDE686D7}"/>
              </a:ext>
            </a:extLst>
          </p:cNvPr>
          <p:cNvSpPr/>
          <p:nvPr/>
        </p:nvSpPr>
        <p:spPr>
          <a:xfrm>
            <a:off x="4036415" y="3229859"/>
            <a:ext cx="703975" cy="6916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675D2524-A1D7-4EBA-9EC0-E6154D26F710}"/>
              </a:ext>
            </a:extLst>
          </p:cNvPr>
          <p:cNvSpPr/>
          <p:nvPr/>
        </p:nvSpPr>
        <p:spPr>
          <a:xfrm>
            <a:off x="1531293" y="2688211"/>
            <a:ext cx="703975" cy="4468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42B8AA80-5769-498B-9024-D9E9D2A5EB77}"/>
              </a:ext>
            </a:extLst>
          </p:cNvPr>
          <p:cNvSpPr/>
          <p:nvPr/>
        </p:nvSpPr>
        <p:spPr>
          <a:xfrm>
            <a:off x="2442626" y="2688211"/>
            <a:ext cx="703975" cy="4468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6FEB0153-A31C-4903-B02E-150C158A57CF}"/>
              </a:ext>
            </a:extLst>
          </p:cNvPr>
          <p:cNvSpPr/>
          <p:nvPr/>
        </p:nvSpPr>
        <p:spPr>
          <a:xfrm>
            <a:off x="4787187" y="3229859"/>
            <a:ext cx="703975" cy="6916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F94CE32B-D61D-4120-B25E-0BCA5EC271EF}"/>
              </a:ext>
            </a:extLst>
          </p:cNvPr>
          <p:cNvSpPr/>
          <p:nvPr/>
        </p:nvSpPr>
        <p:spPr>
          <a:xfrm>
            <a:off x="4647807" y="4033454"/>
            <a:ext cx="703975" cy="6916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CD77D42B-77A1-4047-9515-8DBBEA809694}"/>
              </a:ext>
            </a:extLst>
          </p:cNvPr>
          <p:cNvSpPr/>
          <p:nvPr/>
        </p:nvSpPr>
        <p:spPr>
          <a:xfrm>
            <a:off x="3981649" y="4837049"/>
            <a:ext cx="703975" cy="6916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Rechthoek: afgeronde hoeken 21">
            <a:extLst>
              <a:ext uri="{FF2B5EF4-FFF2-40B4-BE49-F238E27FC236}">
                <a16:creationId xmlns:a16="http://schemas.microsoft.com/office/drawing/2014/main" id="{8610C9E6-00CC-42B8-BDA0-EECFAD1E94AF}"/>
              </a:ext>
            </a:extLst>
          </p:cNvPr>
          <p:cNvSpPr/>
          <p:nvPr/>
        </p:nvSpPr>
        <p:spPr>
          <a:xfrm>
            <a:off x="4706750" y="4832576"/>
            <a:ext cx="703975" cy="6916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Rechthoek: afgeronde hoeken 22">
            <a:extLst>
              <a:ext uri="{FF2B5EF4-FFF2-40B4-BE49-F238E27FC236}">
                <a16:creationId xmlns:a16="http://schemas.microsoft.com/office/drawing/2014/main" id="{E7730F79-A3CD-4F38-ABC4-8DF5A79FF676}"/>
              </a:ext>
            </a:extLst>
          </p:cNvPr>
          <p:cNvSpPr/>
          <p:nvPr/>
        </p:nvSpPr>
        <p:spPr>
          <a:xfrm>
            <a:off x="5428262" y="4832576"/>
            <a:ext cx="703975" cy="6916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4" name="Rechthoek: afgeronde hoeken 23">
            <a:extLst>
              <a:ext uri="{FF2B5EF4-FFF2-40B4-BE49-F238E27FC236}">
                <a16:creationId xmlns:a16="http://schemas.microsoft.com/office/drawing/2014/main" id="{A206E98C-35B7-4E30-A534-6E8B301B53FE}"/>
              </a:ext>
            </a:extLst>
          </p:cNvPr>
          <p:cNvSpPr/>
          <p:nvPr/>
        </p:nvSpPr>
        <p:spPr>
          <a:xfrm>
            <a:off x="3981648" y="5599542"/>
            <a:ext cx="703975" cy="6916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Rechthoek: afgeronde hoeken 24">
            <a:extLst>
              <a:ext uri="{FF2B5EF4-FFF2-40B4-BE49-F238E27FC236}">
                <a16:creationId xmlns:a16="http://schemas.microsoft.com/office/drawing/2014/main" id="{752D20EA-F139-45FF-B87B-E1C042BB1B32}"/>
              </a:ext>
            </a:extLst>
          </p:cNvPr>
          <p:cNvSpPr/>
          <p:nvPr/>
        </p:nvSpPr>
        <p:spPr>
          <a:xfrm>
            <a:off x="4724286" y="5599542"/>
            <a:ext cx="703975" cy="6916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6" name="Rechthoek: afgeronde hoeken 25">
            <a:extLst>
              <a:ext uri="{FF2B5EF4-FFF2-40B4-BE49-F238E27FC236}">
                <a16:creationId xmlns:a16="http://schemas.microsoft.com/office/drawing/2014/main" id="{82A32D8C-5308-4909-96A8-429C21C89B67}"/>
              </a:ext>
            </a:extLst>
          </p:cNvPr>
          <p:cNvSpPr/>
          <p:nvPr/>
        </p:nvSpPr>
        <p:spPr>
          <a:xfrm>
            <a:off x="5460307" y="5609652"/>
            <a:ext cx="703975" cy="6916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7" name="Rechthoek: afgeronde hoeken 26">
            <a:extLst>
              <a:ext uri="{FF2B5EF4-FFF2-40B4-BE49-F238E27FC236}">
                <a16:creationId xmlns:a16="http://schemas.microsoft.com/office/drawing/2014/main" id="{E38352BC-67D8-4648-9945-A11326B5B234}"/>
              </a:ext>
            </a:extLst>
          </p:cNvPr>
          <p:cNvSpPr/>
          <p:nvPr/>
        </p:nvSpPr>
        <p:spPr>
          <a:xfrm>
            <a:off x="6698184" y="3153935"/>
            <a:ext cx="1220331" cy="428600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Rechthoek: afgeronde hoeken 27">
            <a:extLst>
              <a:ext uri="{FF2B5EF4-FFF2-40B4-BE49-F238E27FC236}">
                <a16:creationId xmlns:a16="http://schemas.microsoft.com/office/drawing/2014/main" id="{47708A4B-2520-43BB-885A-72718DDA3EBC}"/>
              </a:ext>
            </a:extLst>
          </p:cNvPr>
          <p:cNvSpPr/>
          <p:nvPr/>
        </p:nvSpPr>
        <p:spPr>
          <a:xfrm>
            <a:off x="2966965" y="1469585"/>
            <a:ext cx="1014683" cy="164001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Rechthoek: afgeronde hoeken 28">
            <a:extLst>
              <a:ext uri="{FF2B5EF4-FFF2-40B4-BE49-F238E27FC236}">
                <a16:creationId xmlns:a16="http://schemas.microsoft.com/office/drawing/2014/main" id="{EFBAA556-2932-4820-BE25-6A3A3082522A}"/>
              </a:ext>
            </a:extLst>
          </p:cNvPr>
          <p:cNvSpPr/>
          <p:nvPr/>
        </p:nvSpPr>
        <p:spPr>
          <a:xfrm>
            <a:off x="6691097" y="3626526"/>
            <a:ext cx="1220331" cy="2302934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Rechthoek: afgeronde hoeken 29">
            <a:extLst>
              <a:ext uri="{FF2B5EF4-FFF2-40B4-BE49-F238E27FC236}">
                <a16:creationId xmlns:a16="http://schemas.microsoft.com/office/drawing/2014/main" id="{74A5E61A-FBDB-4269-8B85-B765F07BDAA3}"/>
              </a:ext>
            </a:extLst>
          </p:cNvPr>
          <p:cNvSpPr/>
          <p:nvPr/>
        </p:nvSpPr>
        <p:spPr>
          <a:xfrm>
            <a:off x="4178281" y="1451153"/>
            <a:ext cx="1312881" cy="182433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1" name="Rechthoek: afgeronde hoeken 30">
            <a:extLst>
              <a:ext uri="{FF2B5EF4-FFF2-40B4-BE49-F238E27FC236}">
                <a16:creationId xmlns:a16="http://schemas.microsoft.com/office/drawing/2014/main" id="{E06454C5-1E8A-4001-9BFE-681614CB5934}"/>
              </a:ext>
            </a:extLst>
          </p:cNvPr>
          <p:cNvSpPr/>
          <p:nvPr/>
        </p:nvSpPr>
        <p:spPr>
          <a:xfrm>
            <a:off x="5532269" y="1694389"/>
            <a:ext cx="1199936" cy="3982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600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92C0D6-47B5-4D51-853A-B3A35FA12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Financieel Economische Vorming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D7EB019-5D8F-4A27-9570-56821C8AEF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5</a:t>
            </a:fld>
            <a:endParaRPr lang="nl-BE" dirty="0">
              <a:solidFill>
                <a:prstClr val="white"/>
              </a:solidFill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188C2CE4-4178-4E6B-BF2C-7ADBFC7815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328719"/>
              </p:ext>
            </p:extLst>
          </p:nvPr>
        </p:nvGraphicFramePr>
        <p:xfrm>
          <a:off x="1348033" y="1196225"/>
          <a:ext cx="5537200" cy="1017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1150235894"/>
                    </a:ext>
                  </a:extLst>
                </a:gridCol>
                <a:gridCol w="4508500">
                  <a:extLst>
                    <a:ext uri="{9D8B030D-6E8A-4147-A177-3AD203B41FA5}">
                      <a16:colId xmlns:a16="http://schemas.microsoft.com/office/drawing/2014/main" val="3981018714"/>
                    </a:ext>
                  </a:extLst>
                </a:gridCol>
              </a:tblGrid>
              <a:tr h="508635">
                <a:tc>
                  <a:txBody>
                    <a:bodyPr/>
                    <a:lstStyle/>
                    <a:p>
                      <a:pPr algn="l" fontAlgn="ctr"/>
                      <a:r>
                        <a:rPr lang="nl-BE" sz="1000" u="none" strike="noStrike">
                          <a:effectLst/>
                        </a:rPr>
                        <a:t>II-MaVo-a-25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u="none" strike="noStrike" dirty="0">
                          <a:effectLst/>
                        </a:rPr>
                        <a:t>De leerlingen illustreren dat de prijs van een aankoop beïnvloed wordt door kortingen, eenmalige kosten en terugkerende kosten.</a:t>
                      </a:r>
                      <a:endParaRPr lang="nl-NL" sz="1000" b="0" i="0" u="none" strike="noStrike" dirty="0">
                        <a:solidFill>
                          <a:srgbClr val="26262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72483423"/>
                  </a:ext>
                </a:extLst>
              </a:tr>
              <a:tr h="508635">
                <a:tc>
                  <a:txBody>
                    <a:bodyPr/>
                    <a:lstStyle/>
                    <a:p>
                      <a:pPr algn="l" fontAlgn="ctr"/>
                      <a:r>
                        <a:rPr lang="nl-BE" sz="1000" u="none" strike="noStrike" dirty="0">
                          <a:effectLst/>
                        </a:rPr>
                        <a:t>II-MaVo-a-26</a:t>
                      </a:r>
                      <a:endParaRPr lang="nl-BE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u="none" strike="noStrike" dirty="0">
                          <a:effectLst/>
                        </a:rPr>
                        <a:t>De leerlingen maken in gesimuleerde situaties bewuste budgettaire keuzes bij aankopen. </a:t>
                      </a:r>
                      <a:endParaRPr lang="nl-NL" sz="1000" b="0" i="0" u="none" strike="noStrike" dirty="0">
                        <a:solidFill>
                          <a:srgbClr val="26262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5652035"/>
                  </a:ext>
                </a:extLst>
              </a:tr>
            </a:tbl>
          </a:graphicData>
        </a:graphic>
      </p:graphicFrame>
      <p:pic>
        <p:nvPicPr>
          <p:cNvPr id="13" name="Afbeelding 12" descr="Afbeelding met tekst, schermafbeelding, visitekaartje&#10;&#10;Automatisch gegenereerde beschrijving">
            <a:extLst>
              <a:ext uri="{FF2B5EF4-FFF2-40B4-BE49-F238E27FC236}">
                <a16:creationId xmlns:a16="http://schemas.microsoft.com/office/drawing/2014/main" id="{26EC77A1-5D08-4365-91C6-ACA42C1717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751" y="2274993"/>
            <a:ext cx="1926762" cy="4284483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382B1B73-8BDD-400B-9429-498544377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033" y="2274994"/>
            <a:ext cx="1926762" cy="4284482"/>
          </a:xfrm>
          <a:prstGeom prst="rect">
            <a:avLst/>
          </a:prstGeom>
        </p:spPr>
      </p:pic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383CEE4B-C2E9-427B-BC87-157180FE7301}"/>
              </a:ext>
            </a:extLst>
          </p:cNvPr>
          <p:cNvSpPr/>
          <p:nvPr/>
        </p:nvSpPr>
        <p:spPr>
          <a:xfrm>
            <a:off x="1528989" y="3429000"/>
            <a:ext cx="782425" cy="3982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F72AE217-0A80-4E98-AA6D-CEDB5DAE25B8}"/>
              </a:ext>
            </a:extLst>
          </p:cNvPr>
          <p:cNvSpPr/>
          <p:nvPr/>
        </p:nvSpPr>
        <p:spPr>
          <a:xfrm>
            <a:off x="2311414" y="3429000"/>
            <a:ext cx="865419" cy="3982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D568284D-0FB2-4D9B-AEA6-643569D594D8}"/>
              </a:ext>
            </a:extLst>
          </p:cNvPr>
          <p:cNvSpPr/>
          <p:nvPr/>
        </p:nvSpPr>
        <p:spPr>
          <a:xfrm>
            <a:off x="6855106" y="4018952"/>
            <a:ext cx="782425" cy="3982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B835858D-F405-4AA1-AE9B-A95981ABDDB6}"/>
              </a:ext>
            </a:extLst>
          </p:cNvPr>
          <p:cNvSpPr/>
          <p:nvPr/>
        </p:nvSpPr>
        <p:spPr>
          <a:xfrm>
            <a:off x="6871065" y="4567278"/>
            <a:ext cx="782425" cy="3982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Rechthoek: afgeronde hoeken 21">
            <a:extLst>
              <a:ext uri="{FF2B5EF4-FFF2-40B4-BE49-F238E27FC236}">
                <a16:creationId xmlns:a16="http://schemas.microsoft.com/office/drawing/2014/main" id="{E1C155CD-A934-4C1B-B80E-5D9EEB98056D}"/>
              </a:ext>
            </a:extLst>
          </p:cNvPr>
          <p:cNvSpPr/>
          <p:nvPr/>
        </p:nvSpPr>
        <p:spPr>
          <a:xfrm>
            <a:off x="6444345" y="2962456"/>
            <a:ext cx="1624999" cy="3982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Rechthoek: afgeronde hoeken 22">
            <a:extLst>
              <a:ext uri="{FF2B5EF4-FFF2-40B4-BE49-F238E27FC236}">
                <a16:creationId xmlns:a16="http://schemas.microsoft.com/office/drawing/2014/main" id="{F5B88360-781A-4ECC-A004-62F75A8BCDBE}"/>
              </a:ext>
            </a:extLst>
          </p:cNvPr>
          <p:cNvSpPr/>
          <p:nvPr/>
        </p:nvSpPr>
        <p:spPr>
          <a:xfrm>
            <a:off x="3674437" y="1704860"/>
            <a:ext cx="1387758" cy="3982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Pijl: gebogen 2">
            <a:extLst>
              <a:ext uri="{FF2B5EF4-FFF2-40B4-BE49-F238E27FC236}">
                <a16:creationId xmlns:a16="http://schemas.microsoft.com/office/drawing/2014/main" id="{CD1BB609-4D1C-45DD-AFB8-37E728EB4530}"/>
              </a:ext>
            </a:extLst>
          </p:cNvPr>
          <p:cNvSpPr/>
          <p:nvPr/>
        </p:nvSpPr>
        <p:spPr>
          <a:xfrm rot="16200000" flipH="1">
            <a:off x="2713033" y="4724720"/>
            <a:ext cx="556182" cy="1664763"/>
          </a:xfrm>
          <a:prstGeom prst="bentArrow">
            <a:avLst>
              <a:gd name="adj1" fmla="val 45690"/>
              <a:gd name="adj2" fmla="val 25000"/>
              <a:gd name="adj3" fmla="val 25000"/>
              <a:gd name="adj4" fmla="val 4375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57499552-EA84-4491-B13E-8651D8F38797}"/>
              </a:ext>
            </a:extLst>
          </p:cNvPr>
          <p:cNvSpPr/>
          <p:nvPr/>
        </p:nvSpPr>
        <p:spPr>
          <a:xfrm>
            <a:off x="3674437" y="5153140"/>
            <a:ext cx="1664764" cy="125123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50" dirty="0"/>
              <a:t>Tik op het + teken om uitgaven of inkomsten toe te voegen</a:t>
            </a:r>
            <a:endParaRPr lang="nl-BE" sz="1350" dirty="0"/>
          </a:p>
        </p:txBody>
      </p:sp>
      <p:sp>
        <p:nvSpPr>
          <p:cNvPr id="6" name="Pijl: rechts 5">
            <a:extLst>
              <a:ext uri="{FF2B5EF4-FFF2-40B4-BE49-F238E27FC236}">
                <a16:creationId xmlns:a16="http://schemas.microsoft.com/office/drawing/2014/main" id="{08EBEF00-8DE0-4FAC-9992-301853C6775A}"/>
              </a:ext>
            </a:extLst>
          </p:cNvPr>
          <p:cNvSpPr/>
          <p:nvPr/>
        </p:nvSpPr>
        <p:spPr>
          <a:xfrm rot="3042662">
            <a:off x="4867203" y="4779253"/>
            <a:ext cx="2384444" cy="585862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43E58015-AB7B-475C-831A-5E8AC66683DE}"/>
              </a:ext>
            </a:extLst>
          </p:cNvPr>
          <p:cNvSpPr/>
          <p:nvPr/>
        </p:nvSpPr>
        <p:spPr>
          <a:xfrm>
            <a:off x="4194599" y="3120632"/>
            <a:ext cx="1664764" cy="125123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50" dirty="0"/>
              <a:t>Tik op ‘overzicht’  om een overzicht van je uitgaven en inkomsten te krijgen</a:t>
            </a:r>
            <a:endParaRPr lang="nl-BE" sz="1350" dirty="0"/>
          </a:p>
        </p:txBody>
      </p:sp>
    </p:spTree>
    <p:extLst>
      <p:ext uri="{BB962C8B-B14F-4D97-AF65-F5344CB8AC3E}">
        <p14:creationId xmlns:p14="http://schemas.microsoft.com/office/powerpoint/2010/main" val="314760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kathondvla_09-2018">
  <a:themeElements>
    <a:clrScheme name="VVKSO">
      <a:dk1>
        <a:sysClr val="windowText" lastClr="000000"/>
      </a:dk1>
      <a:lt1>
        <a:sysClr val="window" lastClr="FFFFFF"/>
      </a:lt1>
      <a:dk2>
        <a:srgbClr val="F18E00"/>
      </a:dk2>
      <a:lt2>
        <a:srgbClr val="F1DE00"/>
      </a:lt2>
      <a:accent1>
        <a:srgbClr val="F13D00"/>
      </a:accent1>
      <a:accent2>
        <a:srgbClr val="FFBA58"/>
      </a:accent2>
      <a:accent3>
        <a:srgbClr val="787878"/>
      </a:accent3>
      <a:accent4>
        <a:srgbClr val="F62610"/>
      </a:accent4>
      <a:accent5>
        <a:srgbClr val="4BACC6"/>
      </a:accent5>
      <a:accent6>
        <a:srgbClr val="00B050"/>
      </a:accent6>
      <a:hlink>
        <a:srgbClr val="0000FF"/>
      </a:hlink>
      <a:folHlink>
        <a:srgbClr val="92D050"/>
      </a:folHlink>
    </a:clrScheme>
    <a:fontScheme name="KathOndVl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model_sept_2018.potx" id="{701825BA-9ED3-4CC9-AD03-A92BF4C20F3E}" vid="{FB84D38A-C0A8-4B6F-A55A-3EEEEE4C6B6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5925A196088B498B80B066ABF96065" ma:contentTypeVersion="13" ma:contentTypeDescription="Een nieuw document maken." ma:contentTypeScope="" ma:versionID="6bb6734d914947abea6429d6712006b1">
  <xsd:schema xmlns:xsd="http://www.w3.org/2001/XMLSchema" xmlns:xs="http://www.w3.org/2001/XMLSchema" xmlns:p="http://schemas.microsoft.com/office/2006/metadata/properties" xmlns:ns2="e686b4cc-75bb-4dd9-812f-60443aa5163d" xmlns:ns3="2329157d-013c-49b0-b109-ee52d57e8ec5" targetNamespace="http://schemas.microsoft.com/office/2006/metadata/properties" ma:root="true" ma:fieldsID="6470978c734373d1485ad9626a06118a" ns2:_="" ns3:_="">
    <xsd:import namespace="e686b4cc-75bb-4dd9-812f-60443aa5163d"/>
    <xsd:import namespace="2329157d-013c-49b0-b109-ee52d57e8e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86b4cc-75bb-4dd9-812f-60443aa516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29157d-013c-49b0-b109-ee52d57e8ec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DEA7C79-DDC5-4421-9916-A2647D0B13A9}"/>
</file>

<file path=customXml/itemProps2.xml><?xml version="1.0" encoding="utf-8"?>
<ds:datastoreItem xmlns:ds="http://schemas.openxmlformats.org/officeDocument/2006/customXml" ds:itemID="{B8991482-F9A5-4AE9-8B52-3CE4CC2F2D5B}"/>
</file>

<file path=customXml/itemProps3.xml><?xml version="1.0" encoding="utf-8"?>
<ds:datastoreItem xmlns:ds="http://schemas.openxmlformats.org/officeDocument/2006/customXml" ds:itemID="{EF52684E-8D0A-43A2-B747-7DF021C7334A}"/>
</file>

<file path=docProps/app.xml><?xml version="1.0" encoding="utf-8"?>
<Properties xmlns="http://schemas.openxmlformats.org/officeDocument/2006/extended-properties" xmlns:vt="http://schemas.openxmlformats.org/officeDocument/2006/docPropsVTypes">
  <Template>Presentatiemodel_sept_2018</Template>
  <TotalTime>0</TotalTime>
  <Words>208</Words>
  <Application>Microsoft Office PowerPoint</Application>
  <PresentationFormat>Diavoorstelling (4:3)</PresentationFormat>
  <Paragraphs>34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Trebuchet MS</vt:lpstr>
      <vt:lpstr>kathondvla_09-2018</vt:lpstr>
      <vt:lpstr>Financieel-economische vorming:  Aan de slag met de app ‘Wakosta?!’</vt:lpstr>
      <vt:lpstr>Financieel Economische Vorming</vt:lpstr>
      <vt:lpstr>Wakosta?! </vt:lpstr>
      <vt:lpstr>Financieel Economische Vorming</vt:lpstr>
      <vt:lpstr>Financieel Economische Vorming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Tom Debraekeleer</dc:creator>
  <cp:lastModifiedBy>Tom Debraekeleer</cp:lastModifiedBy>
  <cp:revision>7</cp:revision>
  <dcterms:created xsi:type="dcterms:W3CDTF">2020-01-20T12:52:54Z</dcterms:created>
  <dcterms:modified xsi:type="dcterms:W3CDTF">2021-10-28T10:06:44Z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0x010100715925A196088B498B80B066ABF96065</vt:lpwstr>
  </property>
</Properties>
</file>