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841" r:id="rId5"/>
    <p:sldMasterId id="2147483865" r:id="rId6"/>
  </p:sldMasterIdLst>
  <p:notesMasterIdLst>
    <p:notesMasterId r:id="rId29"/>
  </p:notesMasterIdLst>
  <p:handoutMasterIdLst>
    <p:handoutMasterId r:id="rId30"/>
  </p:handoutMasterIdLst>
  <p:sldIdLst>
    <p:sldId id="2618" r:id="rId7"/>
    <p:sldId id="2623" r:id="rId8"/>
    <p:sldId id="2617" r:id="rId9"/>
    <p:sldId id="2573" r:id="rId10"/>
    <p:sldId id="2621" r:id="rId11"/>
    <p:sldId id="2620" r:id="rId12"/>
    <p:sldId id="2575" r:id="rId13"/>
    <p:sldId id="2647" r:id="rId14"/>
    <p:sldId id="2648" r:id="rId15"/>
    <p:sldId id="2649" r:id="rId16"/>
    <p:sldId id="2650" r:id="rId17"/>
    <p:sldId id="2651" r:id="rId18"/>
    <p:sldId id="2652" r:id="rId19"/>
    <p:sldId id="2645" r:id="rId20"/>
    <p:sldId id="2673" r:id="rId21"/>
    <p:sldId id="2662" r:id="rId22"/>
    <p:sldId id="2674" r:id="rId23"/>
    <p:sldId id="2675" r:id="rId24"/>
    <p:sldId id="2633" r:id="rId25"/>
    <p:sldId id="2670" r:id="rId26"/>
    <p:sldId id="2676" r:id="rId27"/>
    <p:sldId id="2671" r:id="rId2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9FBD02-1850-AA0A-B767-1A5968768128}" name="Saar Deleu" initials="SD" userId="S::saar.deleu@katholiekonderwijs.vlaanderen::5a9477cf-1426-4451-b57d-da48280c7926" providerId="AD"/>
  <p188:author id="{71D931B9-B96E-5196-B1CA-B5C6F342A586}" name="Jolien Dewaegeneere" initials="JD" userId="S::jolien.dewaegeneere@katholiekonderwijs.vlaanderen::b6b98d41-caaf-4ddf-b1f5-0fd4faf428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081"/>
    <a:srgbClr val="E9DBE9"/>
    <a:srgbClr val="B2B27E"/>
    <a:srgbClr val="A8AF37"/>
    <a:srgbClr val="EC7D23"/>
    <a:srgbClr val="2D3E4E"/>
    <a:srgbClr val="4CBCC5"/>
    <a:srgbClr val="9A1C6A"/>
    <a:srgbClr val="E8ECF0"/>
    <a:srgbClr val="DE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E222E-81D0-4991-705B-F3F45B36BB92}" v="53" dt="2025-05-07T18:16:12.155"/>
    <p1510:client id="{3496D7F5-7B26-75FA-1A8E-7996349DA34D}" v="33" dt="2025-05-07T13:25:18.558"/>
    <p1510:client id="{700655BC-AD96-EACD-18BC-2B03F398010E}" v="29" dt="2025-05-07T09:05:56.396"/>
    <p1510:client id="{B7A54C88-E419-5350-4E9E-2A4108C0A259}" v="19" dt="2025-05-08T12:19:05.693"/>
    <p1510:client id="{DD0A54A7-38EB-E3C7-B251-89F8FBB8AE5D}" v="18" dt="2025-05-08T12:21:46.35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B28B8-0725-4B3D-B58B-0ACE841212AE}" type="datetimeFigureOut">
              <a:rPr lang="nl-BE" smtClean="0"/>
              <a:t>8/05/2025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3B113-9BAD-4F30-B83C-ABEDEA3B687A}" type="slidenum">
              <a:rPr lang="nl-BE" smtClean="0"/>
              <a:t>‹#›</a:t>
            </a:fld>
            <a:endParaRPr lang="nl-BE"/>
          </a:p>
        </p:txBody>
      </p:sp>
    </p:spTree>
    <p:extLst>
      <p:ext uri="{BB962C8B-B14F-4D97-AF65-F5344CB8AC3E}">
        <p14:creationId xmlns:p14="http://schemas.microsoft.com/office/powerpoint/2010/main" val="271898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0771-AD47-4557-9E63-4F12DAD49521}" type="datetimeFigureOut">
              <a:rPr lang="nl-BE" smtClean="0"/>
              <a:t>8/05/2025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BC55-FD00-4953-BF16-15991B6C2CB2}" type="slidenum">
              <a:rPr lang="nl-BE" smtClean="0"/>
              <a:t>‹#›</a:t>
            </a:fld>
            <a:endParaRPr lang="nl-BE"/>
          </a:p>
        </p:txBody>
      </p:sp>
    </p:spTree>
    <p:extLst>
      <p:ext uri="{BB962C8B-B14F-4D97-AF65-F5344CB8AC3E}">
        <p14:creationId xmlns:p14="http://schemas.microsoft.com/office/powerpoint/2010/main" val="375831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072BC55-FD00-4953-BF16-15991B6C2CB2}" type="slidenum">
              <a:rPr lang="nl-BE" smtClean="0"/>
              <a:t>11</a:t>
            </a:fld>
            <a:endParaRPr lang="nl-BE"/>
          </a:p>
        </p:txBody>
      </p:sp>
    </p:spTree>
    <p:extLst>
      <p:ext uri="{BB962C8B-B14F-4D97-AF65-F5344CB8AC3E}">
        <p14:creationId xmlns:p14="http://schemas.microsoft.com/office/powerpoint/2010/main" val="341824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99A1-E609-256F-5E58-9F9061740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966DF-9B1C-3B3F-079D-8D9ED3552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86107-9EDC-D646-AF5A-D840774F5B4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FCEA028-22C4-D9C3-8106-4954854AECD2}"/>
              </a:ext>
            </a:extLst>
          </p:cNvPr>
          <p:cNvSpPr>
            <a:spLocks noGrp="1"/>
          </p:cNvSpPr>
          <p:nvPr>
            <p:ph type="sldNum" sz="quarter" idx="5"/>
          </p:nvPr>
        </p:nvSpPr>
        <p:spPr/>
        <p:txBody>
          <a:bodyPr/>
          <a:lstStyle/>
          <a:p>
            <a:fld id="{3072BC55-FD00-4953-BF16-15991B6C2CB2}" type="slidenum">
              <a:rPr lang="nl-BE" smtClean="0"/>
              <a:t>12</a:t>
            </a:fld>
            <a:endParaRPr lang="nl-BE"/>
          </a:p>
        </p:txBody>
      </p:sp>
    </p:spTree>
    <p:extLst>
      <p:ext uri="{BB962C8B-B14F-4D97-AF65-F5344CB8AC3E}">
        <p14:creationId xmlns:p14="http://schemas.microsoft.com/office/powerpoint/2010/main" val="826797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nascholing.be/"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3.xml"/><Relationship Id="rId4" Type="http://schemas.openxmlformats.org/officeDocument/2006/relationships/image" Target="../media/image40.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png"/><Relationship Id="rId7" Type="http://schemas.openxmlformats.org/officeDocument/2006/relationships/hyperlink" Target="http://www.linkedin.com/company/katholiekonderwijsvlaanderen" TargetMode="External"/><Relationship Id="rId2" Type="http://schemas.openxmlformats.org/officeDocument/2006/relationships/image" Target="../media/image44.jpeg"/><Relationship Id="rId1" Type="http://schemas.openxmlformats.org/officeDocument/2006/relationships/slideMaster" Target="../slideMasters/slideMaster3.xml"/><Relationship Id="rId6" Type="http://schemas.openxmlformats.org/officeDocument/2006/relationships/image" Target="../media/image47.jpeg"/><Relationship Id="rId11" Type="http://schemas.openxmlformats.org/officeDocument/2006/relationships/hyperlink" Target="../../General/Publieke%20map/3de%20graad/twitter.com/BoeveLieven" TargetMode="External"/><Relationship Id="rId5" Type="http://schemas.openxmlformats.org/officeDocument/2006/relationships/hyperlink" Target="../../General/Publieke%20map/3de%20graad/fb.com/KatholiekOnderwijsVlaanderen" TargetMode="External"/><Relationship Id="rId10" Type="http://schemas.openxmlformats.org/officeDocument/2006/relationships/hyperlink" Target="../../General/Publieke%20map/3de%20graad/twitter.com/KathOndVla" TargetMode="External"/><Relationship Id="rId4" Type="http://schemas.openxmlformats.org/officeDocument/2006/relationships/image" Target="../media/image46.png"/><Relationship Id="rId9" Type="http://schemas.openxmlformats.org/officeDocument/2006/relationships/hyperlink" Target="https://www.instagram.com/kathondvla" TargetMode="Externa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0.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Beschrijf in 140 tekens waarover je presentatie gaat</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a:t>Schrijf hier je pakkende titel</a:t>
            </a:r>
            <a:endParaRPr lang="nl-BE"/>
          </a:p>
        </p:txBody>
      </p:sp>
    </p:spTree>
    <p:extLst>
      <p:ext uri="{BB962C8B-B14F-4D97-AF65-F5344CB8AC3E}">
        <p14:creationId xmlns:p14="http://schemas.microsoft.com/office/powerpoint/2010/main" val="9023810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C6DFD8D3-9285-3A13-7B46-A883731E1071}"/>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28920108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EC15E11-F4B6-E3FB-8869-3F1BB4E5611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spTree>
    <p:extLst>
      <p:ext uri="{BB962C8B-B14F-4D97-AF65-F5344CB8AC3E}">
        <p14:creationId xmlns:p14="http://schemas.microsoft.com/office/powerpoint/2010/main" val="1616565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A3356E3-31B9-79AE-6260-357C4DA916EE}"/>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4" name="Tijdelijke aanduiding voor afbeelding 3">
            <a:extLst>
              <a:ext uri="{FF2B5EF4-FFF2-40B4-BE49-F238E27FC236}">
                <a16:creationId xmlns:a16="http://schemas.microsoft.com/office/drawing/2014/main" id="{D2A68C2A-B007-F12D-E4BA-3355F79F9AF3}"/>
              </a:ext>
            </a:extLst>
          </p:cNvPr>
          <p:cNvSpPr>
            <a:spLocks noGrp="1" noRot="1" noMove="1" noResize="1" noEditPoints="1" noAdjustHandles="1" noChangeArrowheads="1" noChangeShapeType="1"/>
          </p:cNvSpPr>
          <p:nvPr>
            <p:ph type="pic" sz="quarter" idx="11" hasCustomPrompt="1"/>
          </p:nvPr>
        </p:nvSpPr>
        <p:spPr>
          <a:xfrm>
            <a:off x="-7938" y="179388"/>
            <a:ext cx="12199938" cy="4449762"/>
          </a:xfrm>
        </p:spPr>
        <p:txBody>
          <a:bodyPr/>
          <a:lstStyle>
            <a:lvl1pPr>
              <a:defRPr/>
            </a:lvl1pPr>
          </a:lstStyle>
          <a:p>
            <a:r>
              <a:rPr lang="nl-BE"/>
              <a:t>Plaats hier je afbeelding</a:t>
            </a:r>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5683730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Grp="1" noRot="1" noChangeAspect="1" noMove="1" noResize="1" noEditPoints="1" noAdjustHandles="1" noChangeArrowheads="1" noChangeShapeType="1" noCrop="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572073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7315200" y="1915771"/>
            <a:ext cx="4542183" cy="1107996"/>
          </a:xfrm>
          <a:prstGeom prst="rect">
            <a:avLst/>
          </a:prstGeom>
          <a:noFill/>
        </p:spPr>
        <p:txBody>
          <a:bodyPr wrap="square" rtlCol="0">
            <a:spAutoFit/>
          </a:bodyPr>
          <a:lstStyle/>
          <a:p>
            <a:pPr algn="ctr"/>
            <a:r>
              <a:rPr lang="nl-BE" sz="6600" b="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11227042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noGrp="1" noUngrp="1" noRot="1" noMove="1" noResize="1"/>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noGrp="1" noRot="1" noMove="1" noResize="1" noEditPoints="1" noAdjustHandles="1" noChangeArrowheads="1" noChangeShapeType="1"/>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1617133" y="1674824"/>
              <a:ext cx="4343400" cy="1107996"/>
            </a:xfrm>
            <a:prstGeom prst="rect">
              <a:avLst/>
            </a:prstGeom>
            <a:grpFill/>
          </p:spPr>
          <p:txBody>
            <a:bodyPr wrap="square" rtlCol="0">
              <a:spAutoFit/>
            </a:bodyPr>
            <a:lstStyle/>
            <a:p>
              <a:r>
                <a:rPr lang="nl-BE" sz="6600" b="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411092367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a:solidFill>
                  <a:schemeClr val="bg1"/>
                </a:solidFill>
                <a:latin typeface="Poppins ExtraBold" panose="00000900000000000000" pitchFamily="2" charset="0"/>
                <a:cs typeface="Poppins ExtraBold" panose="00000900000000000000" pitchFamily="2" charset="0"/>
              </a:rPr>
              <a:t>Lunch</a:t>
            </a:r>
            <a:endParaRPr lang="nl-BE" sz="6600" b="1">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98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404371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a:t>Noteer hier de belangrijkste zaken uit je presentatie. Wat moeten mensen zeker onthouden hebben?</a:t>
            </a:r>
          </a:p>
        </p:txBody>
      </p:sp>
      <p:sp>
        <p:nvSpPr>
          <p:cNvPr id="4"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Samenvatting</a:t>
            </a:r>
            <a:endParaRPr lang="nl-BE"/>
          </a:p>
        </p:txBody>
      </p:sp>
      <p:pic>
        <p:nvPicPr>
          <p:cNvPr id="7" name="Afbeelding 6">
            <a:extLst>
              <a:ext uri="{FF2B5EF4-FFF2-40B4-BE49-F238E27FC236}">
                <a16:creationId xmlns:a16="http://schemas.microsoft.com/office/drawing/2014/main" id="{B5E5386D-BBB3-40D7-92D3-CB6FC8A5F15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143220" y="302479"/>
            <a:ext cx="696599" cy="696599"/>
          </a:xfrm>
          <a:prstGeom prst="rect">
            <a:avLst/>
          </a:prstGeom>
        </p:spPr>
      </p:pic>
    </p:spTree>
    <p:extLst>
      <p:ext uri="{BB962C8B-B14F-4D97-AF65-F5344CB8AC3E}">
        <p14:creationId xmlns:p14="http://schemas.microsoft.com/office/powerpoint/2010/main" val="395995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4235783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
        <p:nvSpPr>
          <p:cNvPr id="13"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Inhoud</a:t>
            </a:r>
            <a:endParaRPr lang="nl-BE"/>
          </a:p>
        </p:txBody>
      </p:sp>
    </p:spTree>
    <p:extLst>
      <p:ext uri="{BB962C8B-B14F-4D97-AF65-F5344CB8AC3E}">
        <p14:creationId xmlns:p14="http://schemas.microsoft.com/office/powerpoint/2010/main" val="121285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56F834E8-5336-FAB1-7AF8-C04549A2AF1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22122641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7" name="Graphic 14">
            <a:extLst>
              <a:ext uri="{FF2B5EF4-FFF2-40B4-BE49-F238E27FC236}">
                <a16:creationId xmlns:a16="http://schemas.microsoft.com/office/drawing/2014/main" id="{428602E9-E100-A292-8223-613C820FE0D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a:solidFill>
                  <a:schemeClr val="tx1"/>
                </a:solidFill>
                <a:latin typeface="Roboto" pitchFamily="2" charset="0"/>
                <a:ea typeface="Roboto" pitchFamily="2" charset="0"/>
                <a:cs typeface="Poppins" panose="00000500000000000000" pitchFamily="2" charset="0"/>
              </a:rPr>
              <a:t>/</a:t>
            </a:r>
            <a:r>
              <a:rPr lang="nl-BE" sz="1600" u="none" err="1">
                <a:solidFill>
                  <a:schemeClr val="tx1"/>
                </a:solidFill>
                <a:latin typeface="Roboto" pitchFamily="2" charset="0"/>
                <a:ea typeface="Roboto" pitchFamily="2" charset="0"/>
                <a:cs typeface="Poppins" panose="00000500000000000000" pitchFamily="2" charset="0"/>
              </a:rPr>
              <a:t>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3077" y="4253955"/>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4998127"/>
            <a:ext cx="1456661"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4998127"/>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/company</a:t>
            </a:r>
            <a:br>
              <a:rPr lang="nl-BE" sz="1600" u="none" kern="1200">
                <a:solidFill>
                  <a:schemeClr val="tx1"/>
                </a:solidFill>
                <a:effectLst/>
                <a:latin typeface="Roboto" pitchFamily="2" charset="0"/>
                <a:ea typeface="Roboto" pitchFamily="2" charset="0"/>
                <a:cs typeface="Poppins" panose="00000500000000000000" pitchFamily="2" charset="0"/>
              </a:rPr>
            </a:br>
            <a:r>
              <a:rPr lang="nl-BE" sz="1600" u="none" kern="1200">
                <a:solidFill>
                  <a:schemeClr val="tx1"/>
                </a:solidFill>
                <a:effectLst/>
                <a:latin typeface="Roboto" pitchFamily="2" charset="0"/>
                <a:ea typeface="Roboto" pitchFamily="2" charset="0"/>
                <a:cs typeface="Poppins" panose="00000500000000000000" pitchFamily="2" charset="0"/>
              </a:rPr>
              <a:t>/</a:t>
            </a:r>
            <a:r>
              <a:rPr lang="nl-BE" sz="1600" u="none" kern="120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4998127"/>
            <a:ext cx="5619788" cy="954107"/>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p>
          <a:p>
            <a:pPr algn="ctr"/>
            <a:br>
              <a:rPr lang="nl-BE" sz="1600">
                <a:latin typeface="Roboto" pitchFamily="2" charset="0"/>
                <a:ea typeface="Roboto" pitchFamily="2" charset="0"/>
                <a:cs typeface="Poppins" panose="00000500000000000000" pitchFamily="2" charset="0"/>
              </a:rPr>
            </a:br>
            <a:endParaRPr lang="nl-BE" sz="800">
              <a:latin typeface="Roboto" pitchFamily="2" charset="0"/>
              <a:ea typeface="Roboto" pitchFamily="2" charset="0"/>
              <a:cs typeface="Poppins" panose="00000500000000000000" pitchFamily="2" charset="0"/>
            </a:endParaRPr>
          </a:p>
          <a:p>
            <a:pPr algn="ctr"/>
            <a:r>
              <a:rPr lang="nl-BE" sz="1600">
                <a:solidFill>
                  <a:schemeClr val="tx1"/>
                </a:solidFill>
                <a:latin typeface="Roboto" pitchFamily="2" charset="0"/>
                <a:ea typeface="Roboto" pitchFamily="2" charset="0"/>
                <a:cs typeface="Poppins" panose="00000500000000000000" pitchFamily="2" charset="0"/>
              </a:rPr>
              <a:t>/</a:t>
            </a:r>
            <a:r>
              <a:rPr lang="nl-BE" sz="1600" err="1">
                <a:solidFill>
                  <a:schemeClr val="tx1"/>
                </a:solidFill>
                <a:latin typeface="Roboto" pitchFamily="2" charset="0"/>
                <a:ea typeface="Roboto" pitchFamily="2" charset="0"/>
                <a:cs typeface="Poppins" panose="00000500000000000000" pitchFamily="2" charset="0"/>
              </a:rPr>
              <a:t>BoeveLieven</a:t>
            </a:r>
            <a:endParaRPr lang="nl-BE" sz="160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a:latin typeface="Poppins ExtraBold" panose="00000900000000000000" pitchFamily="2" charset="0"/>
                <a:ea typeface="Roboto Bk" pitchFamily="2" charset="0"/>
                <a:cs typeface="Poppins ExtraBold" panose="00000900000000000000" pitchFamily="2" charset="0"/>
              </a:rPr>
              <a:t>Ontdek onze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a:latin typeface="Poppins ExtraBold" panose="00000900000000000000" pitchFamily="2" charset="0"/>
                <a:ea typeface="Roboto Bk" pitchFamily="2" charset="0"/>
                <a:cs typeface="Poppins ExtraBold" panose="00000900000000000000" pitchFamily="2" charset="0"/>
              </a:rPr>
              <a:t> kanalen</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193962"/>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2963107"/>
            <a:ext cx="5619789" cy="584775"/>
          </a:xfrm>
          <a:prstGeom prst="rect">
            <a:avLst/>
          </a:prstGeom>
        </p:spPr>
        <p:txBody>
          <a:bodyPr wrap="square">
            <a:spAutoFit/>
          </a:bodyPr>
          <a:lstStyle/>
          <a:p>
            <a:pPr algn="ctr"/>
            <a:r>
              <a:rPr lang="nl-BE" sz="1600" u="none" baseline="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2963107"/>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193962"/>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30" t="-6869" r="-9756" b="-15796"/>
          <a:stretch/>
        </p:blipFill>
        <p:spPr bwMode="auto">
          <a:xfrm>
            <a:off x="8488725" y="3950038"/>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195872" y="4998127"/>
            <a:ext cx="1825829"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9120977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0442919-7D43-8AB2-0711-1AF1B8B0F2E4}"/>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a:latin typeface="Poppins ExtraBold" panose="00000900000000000000" pitchFamily="2" charset="0"/>
                <a:ea typeface="Roboto Bk" pitchFamily="2" charset="0"/>
                <a:cs typeface="Poppins ExtraBold" panose="00000900000000000000" pitchFamily="2" charset="0"/>
              </a:rPr>
              <a:t>Ook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a:latin typeface="Poppins ExtraBold" panose="00000900000000000000" pitchFamily="2" charset="0"/>
                <a:ea typeface="Roboto Bk" pitchFamily="2" charset="0"/>
                <a:cs typeface="Poppins ExtraBold" panose="00000900000000000000" pitchFamily="2" charset="0"/>
              </a:rPr>
              <a:t> voor jou</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a:solidFill>
                  <a:srgbClr val="242424"/>
                </a:solidFill>
                <a:effectLst/>
                <a:latin typeface="Calibri" panose="020F0502020204030204" pitchFamily="34" charset="0"/>
              </a:rPr>
              <a:t>Noteer hier </a:t>
            </a:r>
            <a:r>
              <a:rPr lang="nl-NL" b="0" i="0" err="1">
                <a:solidFill>
                  <a:srgbClr val="242424"/>
                </a:solidFill>
                <a:effectLst/>
                <a:latin typeface="Calibri" panose="020F0502020204030204" pitchFamily="34" charset="0"/>
              </a:rPr>
              <a:t>profesionaliseringen</a:t>
            </a:r>
            <a:r>
              <a:rPr lang="nl-NL" b="0" i="0">
                <a:solidFill>
                  <a:srgbClr val="242424"/>
                </a:solidFill>
                <a:effectLst/>
                <a:latin typeface="Calibri" panose="020F0502020204030204" pitchFamily="34" charset="0"/>
              </a:rPr>
              <a:t>, nascholingen, lerende netwerken … die ook interessant zijn voor je doelgroep/aanwezigen.</a:t>
            </a:r>
            <a:endParaRPr lang="nl-BE"/>
          </a:p>
        </p:txBody>
      </p:sp>
    </p:spTree>
    <p:extLst>
      <p:ext uri="{BB962C8B-B14F-4D97-AF65-F5344CB8AC3E}">
        <p14:creationId xmlns:p14="http://schemas.microsoft.com/office/powerpoint/2010/main" val="183181819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D608E6E0-F0DE-0100-6A9C-51F787F00B10}"/>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Iconen, nummering, logo’s</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98926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BF6C4908-1347-4984-89BB-4E5C76D3B4A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5" name="Afbeelding 14">
            <a:extLst>
              <a:ext uri="{FF2B5EF4-FFF2-40B4-BE49-F238E27FC236}">
                <a16:creationId xmlns:a16="http://schemas.microsoft.com/office/drawing/2014/main" id="{7339FF48-2CFB-4914-8886-7100897D02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523436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Beschrijf in 140 tekens waarover je presentatie gaat</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a:t>Schrijf hier je pakkende titel</a:t>
            </a:r>
            <a:endParaRPr lang="nl-BE"/>
          </a:p>
        </p:txBody>
      </p:sp>
      <p:sp>
        <p:nvSpPr>
          <p:cNvPr id="2" name="Tijdelijke aanduiding voor datum 1">
            <a:extLst>
              <a:ext uri="{FF2B5EF4-FFF2-40B4-BE49-F238E27FC236}">
                <a16:creationId xmlns:a16="http://schemas.microsoft.com/office/drawing/2014/main" id="{589F19D1-7D30-8365-43AF-F1282FEADD2B}"/>
              </a:ext>
            </a:extLst>
          </p:cNvPr>
          <p:cNvSpPr>
            <a:spLocks noGrp="1"/>
          </p:cNvSpPr>
          <p:nvPr>
            <p:ph type="dt" sz="half" idx="10"/>
          </p:nvPr>
        </p:nvSpPr>
        <p:spPr>
          <a:xfrm>
            <a:off x="10144664" y="6356357"/>
            <a:ext cx="1595894" cy="365125"/>
          </a:xfrm>
        </p:spPr>
        <p:txBody>
          <a:bodyPr/>
          <a:lstStyle>
            <a:lvl1pPr algn="r">
              <a:defRPr>
                <a:solidFill>
                  <a:schemeClr val="bg1"/>
                </a:solidFill>
              </a:defRPr>
            </a:lvl1pPr>
          </a:lstStyle>
          <a:p>
            <a:fld id="{C3E75889-BBC1-419D-8956-31DAFBFE7697}" type="datetime1">
              <a:rPr lang="nl-BE" smtClean="0"/>
              <a:pPr/>
              <a:t>8/05/2025</a:t>
            </a:fld>
            <a:endParaRPr lang="nl-BE"/>
          </a:p>
        </p:txBody>
      </p:sp>
    </p:spTree>
    <p:extLst>
      <p:ext uri="{BB962C8B-B14F-4D97-AF65-F5344CB8AC3E}">
        <p14:creationId xmlns:p14="http://schemas.microsoft.com/office/powerpoint/2010/main" val="1700271952"/>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7" y="405442"/>
            <a:ext cx="6771736"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INHOUD</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405194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16" name="Graphic 14">
            <a:extLst>
              <a:ext uri="{FF2B5EF4-FFF2-40B4-BE49-F238E27FC236}">
                <a16:creationId xmlns:a16="http://schemas.microsoft.com/office/drawing/2014/main" id="{E84657B0-854F-F336-1A84-A862DD77A42B}"/>
              </a:ext>
            </a:extLst>
          </p:cNvPr>
          <p:cNvSpPr/>
          <p:nvPr/>
        </p:nvSpPr>
        <p:spPr>
          <a:xfrm>
            <a:off x="-7979" y="-122"/>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20" name="Groep 19">
            <a:extLst>
              <a:ext uri="{FF2B5EF4-FFF2-40B4-BE49-F238E27FC236}">
                <a16:creationId xmlns:a16="http://schemas.microsoft.com/office/drawing/2014/main" id="{98865D31-7A2E-4AD9-5402-5EB255CA6A75}"/>
              </a:ext>
            </a:extLst>
          </p:cNvPr>
          <p:cNvGrpSpPr>
            <a:grpSpLocks/>
          </p:cNvGrpSpPr>
          <p:nvPr userDrawn="1"/>
        </p:nvGrpSpPr>
        <p:grpSpPr>
          <a:xfrm>
            <a:off x="-17028" y="6526131"/>
            <a:ext cx="12209028" cy="360000"/>
            <a:chOff x="0" y="0"/>
            <a:chExt cx="12192000" cy="360000"/>
          </a:xfrm>
        </p:grpSpPr>
        <p:sp>
          <p:nvSpPr>
            <p:cNvPr id="8" name="Rechthoek 7"/>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a:extLst>
                <a:ext uri="{FF2B5EF4-FFF2-40B4-BE49-F238E27FC236}">
                  <a16:creationId xmlns:a16="http://schemas.microsoft.com/office/drawing/2014/main" id="{DD250D44-4B6E-9995-5C86-300FF4461FC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a:extLst>
                <a:ext uri="{FF2B5EF4-FFF2-40B4-BE49-F238E27FC236}">
                  <a16:creationId xmlns:a16="http://schemas.microsoft.com/office/drawing/2014/main" id="{EEC09B4C-1122-CC89-CAED-31E42A1606F0}"/>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6" name="Rechthoek 5">
              <a:extLst>
                <a:ext uri="{FF2B5EF4-FFF2-40B4-BE49-F238E27FC236}">
                  <a16:creationId xmlns:a16="http://schemas.microsoft.com/office/drawing/2014/main" id="{3C72B1F3-46A5-9DB1-3F03-0846DFF9FD30}"/>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solidFill>
            <a:srgbClr val="E9DBE9"/>
          </a:solidFill>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Typ hier de krachtlijn van dit onderdeel van je presentatie</a:t>
            </a:r>
            <a:endParaRPr lang="nl-BE"/>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36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9302" y="188870"/>
            <a:ext cx="2453822" cy="941256"/>
          </a:xfrm>
          <a:prstGeom prst="rect">
            <a:avLst/>
          </a:prstGeom>
        </p:spPr>
      </p:pic>
    </p:spTree>
    <p:extLst>
      <p:ext uri="{BB962C8B-B14F-4D97-AF65-F5344CB8AC3E}">
        <p14:creationId xmlns:p14="http://schemas.microsoft.com/office/powerpoint/2010/main" val="1969049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a:t>Typ hier een duidelijke titel</a:t>
            </a:r>
            <a:endParaRPr lang="nl-BE"/>
          </a:p>
        </p:txBody>
      </p:sp>
      <p:sp>
        <p:nvSpPr>
          <p:cNvPr id="13" name="Tijdelijke aanduiding voor inhoud 2"/>
          <p:cNvSpPr>
            <a:spLocks noGrp="1"/>
          </p:cNvSpPr>
          <p:nvPr>
            <p:ph idx="1" hasCustomPrompt="1"/>
          </p:nvPr>
        </p:nvSpPr>
        <p:spPr>
          <a:xfrm>
            <a:off x="2673626" y="1505568"/>
            <a:ext cx="7442112" cy="4000710"/>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627741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294857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176C0F91-2CE0-3882-8B22-0813D8B8419D}"/>
              </a:ext>
            </a:extLst>
          </p:cNvPr>
          <p:cNvSpPr>
            <a:spLocks noGrp="1" noRot="1" noMove="1" noResize="1" noEditPoints="1" noAdjustHandles="1" noChangeArrowheads="1" noChangeShapeType="1"/>
          </p:cNvSpPr>
          <p:nvPr userDrawn="1"/>
        </p:nvSpPr>
        <p:spPr>
          <a:xfrm>
            <a:off x="-7979" y="1"/>
            <a:ext cx="3024180" cy="6858000"/>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noFill/>
          <a:ln>
            <a:noFill/>
          </a:ln>
        </p:spPr>
        <p:txBody>
          <a:bodyPr>
            <a:noAutofit/>
          </a:bodyPr>
          <a:lstStyle>
            <a:lvl1pPr>
              <a:defRPr lang="nl-BE" sz="3600" kern="1200" dirty="0">
                <a:solidFill>
                  <a:srgbClr val="AE2081"/>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Titel van dit onderdeel van je presentatie</a:t>
            </a:r>
            <a:endParaRPr lang="nl-BE"/>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28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9442289" y="482616"/>
            <a:ext cx="2453822" cy="941256"/>
          </a:xfrm>
          <a:prstGeom prst="rect">
            <a:avLst/>
          </a:prstGeom>
        </p:spPr>
      </p:pic>
      <p:grpSp>
        <p:nvGrpSpPr>
          <p:cNvPr id="3" name="Groep 2">
            <a:extLst>
              <a:ext uri="{FF2B5EF4-FFF2-40B4-BE49-F238E27FC236}">
                <a16:creationId xmlns:a16="http://schemas.microsoft.com/office/drawing/2014/main" id="{62803043-B80A-23F7-51B4-CB2E94F9B566}"/>
              </a:ext>
            </a:extLst>
          </p:cNvPr>
          <p:cNvGrpSpPr>
            <a:grpSpLocks noGrp="1" noUngrp="1" noRot="1" noMove="1" noResize="1"/>
          </p:cNvGrpSpPr>
          <p:nvPr userDrawn="1"/>
        </p:nvGrpSpPr>
        <p:grpSpPr>
          <a:xfrm>
            <a:off x="0" y="0"/>
            <a:ext cx="12192000" cy="180000"/>
            <a:chOff x="0" y="0"/>
            <a:chExt cx="12192000" cy="360000"/>
          </a:xfrm>
        </p:grpSpPr>
        <p:sp>
          <p:nvSpPr>
            <p:cNvPr id="9" name="Rechthoek 8">
              <a:extLst>
                <a:ext uri="{FF2B5EF4-FFF2-40B4-BE49-F238E27FC236}">
                  <a16:creationId xmlns:a16="http://schemas.microsoft.com/office/drawing/2014/main" id="{AEF896DA-00FD-966D-FF64-8DFD6B88838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7285FFD4-4368-CC81-8E1A-02838478EEE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Rechthoek 10">
              <a:extLst>
                <a:ext uri="{FF2B5EF4-FFF2-40B4-BE49-F238E27FC236}">
                  <a16:creationId xmlns:a16="http://schemas.microsoft.com/office/drawing/2014/main" id="{BBF6656D-4FBA-DAA4-7BA5-CB739A2379DD}"/>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54E95AEC-D2C6-9EDD-9955-1E8B81657AB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346323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676712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3807077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a:t>Maak hier je concluderend punt</a:t>
            </a:r>
            <a:endParaRPr lang="nl-BE"/>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437363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24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EC0022F-740B-C522-5BCB-E57DE5C28774}"/>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58338307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spTree>
    <p:extLst>
      <p:ext uri="{BB962C8B-B14F-4D97-AF65-F5344CB8AC3E}">
        <p14:creationId xmlns:p14="http://schemas.microsoft.com/office/powerpoint/2010/main" val="51076006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D2A68C2A-B007-F12D-E4BA-3355F79F9AF3}"/>
              </a:ext>
            </a:extLst>
          </p:cNvPr>
          <p:cNvSpPr>
            <a:spLocks noGrp="1"/>
          </p:cNvSpPr>
          <p:nvPr>
            <p:ph type="pic" sz="quarter" idx="11" hasCustomPrompt="1"/>
          </p:nvPr>
        </p:nvSpPr>
        <p:spPr>
          <a:xfrm>
            <a:off x="-7938" y="179388"/>
            <a:ext cx="12199938" cy="4449762"/>
          </a:xfrm>
        </p:spPr>
        <p:txBody>
          <a:bodyPr/>
          <a:lstStyle>
            <a:lvl1pPr>
              <a:defRPr/>
            </a:lvl1pPr>
          </a:lstStyle>
          <a:p>
            <a:r>
              <a:rPr lang="nl-BE"/>
              <a:t>Plaats hier je afbeelding</a:t>
            </a:r>
          </a:p>
        </p:txBody>
      </p:sp>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90363086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ChangeAspect="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407996982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7315200" y="1915771"/>
            <a:ext cx="4542183" cy="1107996"/>
          </a:xfrm>
          <a:prstGeom prst="rect">
            <a:avLst/>
          </a:prstGeom>
          <a:noFill/>
        </p:spPr>
        <p:txBody>
          <a:bodyPr wrap="square" rtlCol="0">
            <a:spAutoFit/>
          </a:bodyPr>
          <a:lstStyle/>
          <a:p>
            <a:pPr algn="ctr"/>
            <a:r>
              <a:rPr lang="nl-BE" sz="6600" b="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366358896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1617133" y="1674824"/>
              <a:ext cx="4343400" cy="1107996"/>
            </a:xfrm>
            <a:prstGeom prst="rect">
              <a:avLst/>
            </a:prstGeom>
            <a:grpFill/>
          </p:spPr>
          <p:txBody>
            <a:bodyPr wrap="square" rtlCol="0">
              <a:spAutoFit/>
            </a:bodyPr>
            <a:lstStyle/>
            <a:p>
              <a:r>
                <a:rPr lang="nl-BE" sz="6600" b="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27157342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3ABC0D2-A3DB-DA29-3B1B-FCA4F0F95E1F}"/>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a:t>Typ hier een duidelijke titel</a:t>
            </a:r>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43B91BBB-316A-A3B6-4CAD-BDE52062A082}"/>
              </a:ext>
            </a:extLst>
          </p:cNvPr>
          <p:cNvSpPr>
            <a:spLocks noGrp="1"/>
          </p:cNvSpPr>
          <p:nvPr>
            <p:ph type="body" sz="quarter" idx="10" hasCustomPrompt="1"/>
          </p:nvPr>
        </p:nvSpPr>
        <p:spPr>
          <a:xfrm>
            <a:off x="2673626" y="1523929"/>
            <a:ext cx="7378700" cy="3963988"/>
          </a:xfrm>
        </p:spPr>
        <p:txBody>
          <a:bodyPr/>
          <a:lstStyle>
            <a:lvl1pPr>
              <a:defRPr/>
            </a:lvl1pPr>
          </a:lstStyle>
          <a:p>
            <a:pPr lvl="0"/>
            <a:r>
              <a:rPr lang="nl-NL"/>
              <a:t>Noteer hier je belangrijkste items in </a:t>
            </a:r>
            <a:r>
              <a:rPr lang="nl-NL" err="1"/>
              <a:t>bullets</a:t>
            </a:r>
            <a:r>
              <a:rPr lang="nl-NL"/>
              <a:t> (en vertel de rest)</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9187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a:solidFill>
                  <a:schemeClr val="bg1"/>
                </a:solidFill>
                <a:latin typeface="Poppins ExtraBold" panose="00000900000000000000" pitchFamily="2" charset="0"/>
                <a:cs typeface="Poppins ExtraBold" panose="00000900000000000000" pitchFamily="2" charset="0"/>
              </a:rPr>
              <a:t>Lunch</a:t>
            </a:r>
            <a:endParaRPr lang="nl-BE" sz="6600" b="1">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54686878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212208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1051575" y="664010"/>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Samenvatting</a:t>
            </a:r>
          </a:p>
        </p:txBody>
      </p:sp>
      <p:pic>
        <p:nvPicPr>
          <p:cNvPr id="12" name="Afbeelding 11">
            <a:extLst>
              <a:ext uri="{FF2B5EF4-FFF2-40B4-BE49-F238E27FC236}">
                <a16:creationId xmlns:a16="http://schemas.microsoft.com/office/drawing/2014/main" id="{1C50222C-C41E-A4FE-CB5B-CFB33A16CBC7}"/>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27912" y="315711"/>
            <a:ext cx="696599" cy="696599"/>
          </a:xfrm>
          <a:prstGeom prst="rect">
            <a:avLst/>
          </a:prstGeom>
        </p:spPr>
      </p:pic>
      <p:grpSp>
        <p:nvGrpSpPr>
          <p:cNvPr id="7" name="Groep 6">
            <a:extLst>
              <a:ext uri="{FF2B5EF4-FFF2-40B4-BE49-F238E27FC236}">
                <a16:creationId xmlns:a16="http://schemas.microsoft.com/office/drawing/2014/main" id="{9A5A2C88-97AB-271A-5299-229FD45EE132}"/>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EC2DD8DD-02DC-CD1F-1B65-743F6B84C6AB}"/>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1093CDA2-1846-71C5-C362-C0C8A5CD469B}"/>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A5EAFD56-2544-3100-2F9C-5F07AC3781B2}"/>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119A2065-57AC-94C5-0ADF-CACDB342133C}"/>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tekst 2">
            <a:extLst>
              <a:ext uri="{FF2B5EF4-FFF2-40B4-BE49-F238E27FC236}">
                <a16:creationId xmlns:a16="http://schemas.microsoft.com/office/drawing/2014/main" id="{C08DA9EF-4ACC-7ABE-D5E7-ED36A78296A6}"/>
              </a:ext>
            </a:extLst>
          </p:cNvPr>
          <p:cNvSpPr>
            <a:spLocks noGrp="1"/>
          </p:cNvSpPr>
          <p:nvPr>
            <p:ph type="body" sz="quarter" idx="12" hasCustomPrompt="1"/>
          </p:nvPr>
        </p:nvSpPr>
        <p:spPr>
          <a:xfrm>
            <a:off x="1054100" y="1997075"/>
            <a:ext cx="6697663" cy="4432300"/>
          </a:xfrm>
        </p:spPr>
        <p:txBody>
          <a:bodyPr/>
          <a:lstStyle>
            <a:lvl1pPr marL="342900" indent="-342900">
              <a:buFont typeface="Arial" panose="020B0604020202020204" pitchFamily="34" charset="0"/>
              <a:buChar char="•"/>
              <a:defRPr/>
            </a:lvl1pPr>
          </a:lstStyle>
          <a:p>
            <a:pPr lvl="0"/>
            <a:r>
              <a:rPr lang="nl-NL"/>
              <a:t>Noteer hier de belangrijkste zaken uit je presentatie. Wat moeten mensen zeker onthouden hebben?</a:t>
            </a:r>
          </a:p>
        </p:txBody>
      </p:sp>
    </p:spTree>
    <p:extLst>
      <p:ext uri="{BB962C8B-B14F-4D97-AF65-F5344CB8AC3E}">
        <p14:creationId xmlns:p14="http://schemas.microsoft.com/office/powerpoint/2010/main" val="163014513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sp>
        <p:nvSpPr>
          <p:cNvPr id="11" name="Tijdelijke aanduiding voor dianummer 7">
            <a:extLst>
              <a:ext uri="{FF2B5EF4-FFF2-40B4-BE49-F238E27FC236}">
                <a16:creationId xmlns:a16="http://schemas.microsoft.com/office/drawing/2014/main" id="{6B3E55A9-2940-47A4-ADF9-0116464940C3}"/>
              </a:ext>
            </a:extLst>
          </p:cNvPr>
          <p:cNvSpPr>
            <a:spLocks noGrp="1" noRot="1" noMove="1" noResize="1" noEditPoints="1" noAdjustHandles="1" noChangeArrowheads="1" noChangeShapeType="1"/>
          </p:cNvSpPr>
          <p:nvPr>
            <p:ph type="sldNum" sz="quarter" idx="11"/>
          </p:nvPr>
        </p:nvSpPr>
        <p:spPr>
          <a:xfrm>
            <a:off x="-1" y="6429400"/>
            <a:ext cx="476213" cy="428600"/>
          </a:xfrm>
          <a:prstGeom prst="rect">
            <a:avLst/>
          </a:prstGeo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39960433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978837B-3033-EF90-424F-2C159C2B3313}"/>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101403493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a:solidFill>
                  <a:schemeClr val="tx1"/>
                </a:solidFill>
                <a:latin typeface="Roboto" pitchFamily="2" charset="0"/>
                <a:ea typeface="Roboto" pitchFamily="2" charset="0"/>
                <a:cs typeface="Poppins" panose="00000500000000000000" pitchFamily="2" charset="0"/>
              </a:rPr>
              <a:t>/</a:t>
            </a:r>
            <a:r>
              <a:rPr lang="nl-BE" sz="1600" u="none" err="1">
                <a:solidFill>
                  <a:schemeClr val="tx1"/>
                </a:solidFill>
                <a:latin typeface="Roboto" pitchFamily="2" charset="0"/>
                <a:ea typeface="Roboto" pitchFamily="2" charset="0"/>
                <a:cs typeface="Poppins" panose="00000500000000000000" pitchFamily="2" charset="0"/>
              </a:rPr>
              <a:t>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8028" y="4292143"/>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5072521"/>
            <a:ext cx="1456661"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5005338"/>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/company/</a:t>
            </a:r>
            <a:br>
              <a:rPr lang="nl-BE" sz="1600" u="none" kern="1200">
                <a:solidFill>
                  <a:schemeClr val="tx1"/>
                </a:solidFill>
                <a:effectLst/>
                <a:latin typeface="Roboto" pitchFamily="2" charset="0"/>
                <a:ea typeface="Roboto" pitchFamily="2" charset="0"/>
                <a:cs typeface="Poppins" panose="00000500000000000000" pitchFamily="2" charset="0"/>
              </a:rPr>
            </a:br>
            <a:r>
              <a:rPr lang="nl-BE" sz="1600" u="none" kern="120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5030385"/>
            <a:ext cx="5619788" cy="707886"/>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br>
              <a:rPr lang="nl-BE" sz="1600">
                <a:latin typeface="Roboto" pitchFamily="2" charset="0"/>
                <a:ea typeface="Roboto" pitchFamily="2" charset="0"/>
                <a:cs typeface="Poppins" panose="00000500000000000000" pitchFamily="2" charset="0"/>
              </a:rPr>
            </a:br>
            <a:endParaRPr lang="nl-BE" sz="800">
              <a:latin typeface="Roboto" pitchFamily="2" charset="0"/>
              <a:ea typeface="Roboto" pitchFamily="2" charset="0"/>
              <a:cs typeface="Poppins" panose="00000500000000000000" pitchFamily="2" charset="0"/>
            </a:endParaRPr>
          </a:p>
          <a:p>
            <a:pPr algn="ctr"/>
            <a:r>
              <a:rPr lang="nl-BE" sz="1600">
                <a:solidFill>
                  <a:schemeClr val="tx1"/>
                </a:solidFill>
                <a:latin typeface="Roboto" pitchFamily="2" charset="0"/>
                <a:ea typeface="Roboto" pitchFamily="2" charset="0"/>
                <a:cs typeface="Poppins" panose="00000500000000000000" pitchFamily="2" charset="0"/>
              </a:rPr>
              <a:t>/</a:t>
            </a:r>
            <a:r>
              <a:rPr lang="nl-BE" sz="1600" err="1">
                <a:solidFill>
                  <a:schemeClr val="tx1"/>
                </a:solidFill>
                <a:latin typeface="Roboto" pitchFamily="2" charset="0"/>
                <a:ea typeface="Roboto" pitchFamily="2" charset="0"/>
                <a:cs typeface="Poppins" panose="00000500000000000000" pitchFamily="2" charset="0"/>
              </a:rPr>
              <a:t>BoeveLieven</a:t>
            </a:r>
            <a:endParaRPr lang="nl-BE" sz="160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a:latin typeface="Poppins ExtraBold" panose="00000900000000000000" pitchFamily="2" charset="0"/>
                <a:ea typeface="Roboto Bk" pitchFamily="2" charset="0"/>
                <a:cs typeface="Poppins ExtraBold" panose="00000900000000000000" pitchFamily="2" charset="0"/>
              </a:rPr>
              <a:t>Ontdek onze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a:latin typeface="Poppins ExtraBold" panose="00000900000000000000" pitchFamily="2" charset="0"/>
                <a:ea typeface="Roboto Bk" pitchFamily="2" charset="0"/>
                <a:cs typeface="Poppins ExtraBold" panose="00000900000000000000" pitchFamily="2" charset="0"/>
              </a:rPr>
              <a:t> kanalen</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703917"/>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3473062"/>
            <a:ext cx="5619789" cy="584775"/>
          </a:xfrm>
          <a:prstGeom prst="rect">
            <a:avLst/>
          </a:prstGeom>
        </p:spPr>
        <p:txBody>
          <a:bodyPr wrap="square">
            <a:spAutoFit/>
          </a:bodyPr>
          <a:lstStyle/>
          <a:p>
            <a:pPr algn="ctr"/>
            <a:r>
              <a:rPr lang="nl-BE" sz="1600" u="none" baseline="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3473062"/>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703917"/>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3530" t="-6869" r="-9756" b="-15796"/>
          <a:stretch/>
        </p:blipFill>
        <p:spPr bwMode="auto">
          <a:xfrm>
            <a:off x="8745102" y="4069331"/>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406880" y="5030385"/>
            <a:ext cx="1825829"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73089901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a:latin typeface="Poppins ExtraBold" panose="00000900000000000000" pitchFamily="2" charset="0"/>
                <a:ea typeface="Roboto Bk" pitchFamily="2" charset="0"/>
                <a:cs typeface="Poppins ExtraBold" panose="00000900000000000000" pitchFamily="2" charset="0"/>
              </a:rPr>
              <a:t>Ook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a:latin typeface="Poppins ExtraBold" panose="00000900000000000000" pitchFamily="2" charset="0"/>
                <a:ea typeface="Roboto Bk" pitchFamily="2" charset="0"/>
                <a:cs typeface="Poppins ExtraBold" panose="00000900000000000000" pitchFamily="2" charset="0"/>
              </a:rPr>
              <a:t> voor jou</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2258407" y="5814999"/>
            <a:ext cx="7243812" cy="461665"/>
          </a:xfrm>
          <a:prstGeom prst="rect">
            <a:avLst/>
          </a:prstGeom>
        </p:spPr>
        <p:txBody>
          <a:bodyPr wrap="square">
            <a:spAutoFit/>
          </a:bodyPr>
          <a:lstStyle/>
          <a:p>
            <a:pPr algn="l"/>
            <a:r>
              <a:rPr lang="nl-BE" sz="2400" u="none" baseline="0">
                <a:solidFill>
                  <a:schemeClr val="tx1"/>
                </a:solidFill>
                <a:latin typeface="Roboto" pitchFamily="2" charset="0"/>
                <a:ea typeface="Roboto" pitchFamily="2" charset="0"/>
                <a:cs typeface="Times New Roman" panose="02020603050405020304" pitchFamily="18" charset="0"/>
              </a:rPr>
              <a:t>Bekijk ons volledig </a:t>
            </a:r>
            <a:r>
              <a:rPr lang="nl-BE" sz="2400" u="none" baseline="0">
                <a:solidFill>
                  <a:schemeClr val="tx1"/>
                </a:solidFill>
                <a:latin typeface="Roboto" pitchFamily="2" charset="0"/>
                <a:ea typeface="Roboto" pitchFamily="2" charset="0"/>
                <a:cs typeface="Times New Roman" panose="02020603050405020304" pitchFamily="18" charset="0"/>
                <a:hlinkClick r:id="rId3"/>
              </a:rPr>
              <a:t>professionaliseringsaanbod</a:t>
            </a:r>
            <a:endParaRPr lang="nl-BE" sz="2400" u="none" baseline="0">
              <a:solidFill>
                <a:schemeClr val="tx1"/>
              </a:solidFill>
              <a:latin typeface="Roboto" pitchFamily="2" charset="0"/>
              <a:ea typeface="Roboto"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a:solidFill>
                  <a:srgbClr val="242424"/>
                </a:solidFill>
                <a:effectLst/>
                <a:latin typeface="Calibri" panose="020F0502020204030204" pitchFamily="34" charset="0"/>
              </a:rPr>
              <a:t>Noteer hier </a:t>
            </a:r>
            <a:r>
              <a:rPr lang="nl-NL" b="0" i="0" err="1">
                <a:solidFill>
                  <a:srgbClr val="242424"/>
                </a:solidFill>
                <a:effectLst/>
                <a:latin typeface="Calibri" panose="020F0502020204030204" pitchFamily="34" charset="0"/>
              </a:rPr>
              <a:t>profesionaliseringen</a:t>
            </a:r>
            <a:r>
              <a:rPr lang="nl-NL" b="0" i="0">
                <a:solidFill>
                  <a:srgbClr val="242424"/>
                </a:solidFill>
                <a:effectLst/>
                <a:latin typeface="Calibri" panose="020F0502020204030204" pitchFamily="34" charset="0"/>
              </a:rPr>
              <a:t>, nascholingen, lerende netwerken … die ook interessant zijn voor je doelgroep/aanwezigen.</a:t>
            </a:r>
            <a:endParaRPr lang="nl-BE"/>
          </a:p>
        </p:txBody>
      </p:sp>
    </p:spTree>
    <p:extLst>
      <p:ext uri="{BB962C8B-B14F-4D97-AF65-F5344CB8AC3E}">
        <p14:creationId xmlns:p14="http://schemas.microsoft.com/office/powerpoint/2010/main" val="15035419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Iconen, nummering, logo’s</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245064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DAEE8AF-010A-4530-B3D2-9FC60F1E9D61}"/>
              </a:ext>
            </a:extLst>
          </p:cNvPr>
          <p:cNvGrpSpPr/>
          <p:nvPr userDrawn="1"/>
        </p:nvGrpSpPr>
        <p:grpSpPr>
          <a:xfrm>
            <a:off x="1" y="0"/>
            <a:ext cx="12192001" cy="6980396"/>
            <a:chOff x="0" y="0"/>
            <a:chExt cx="9144001" cy="6980396"/>
          </a:xfrm>
        </p:grpSpPr>
        <p:pic>
          <p:nvPicPr>
            <p:cNvPr id="6" name="Afbeelding 5">
              <a:extLst>
                <a:ext uri="{FF2B5EF4-FFF2-40B4-BE49-F238E27FC236}">
                  <a16:creationId xmlns:a16="http://schemas.microsoft.com/office/drawing/2014/main" id="{EC9A515A-53C8-4568-9C4E-0304E29F267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7765" b="40078"/>
            <a:stretch/>
          </p:blipFill>
          <p:spPr>
            <a:xfrm>
              <a:off x="3120491" y="2944513"/>
              <a:ext cx="6023509" cy="4035883"/>
            </a:xfrm>
            <a:prstGeom prst="rect">
              <a:avLst/>
            </a:prstGeom>
          </p:spPr>
        </p:pic>
        <p:pic>
          <p:nvPicPr>
            <p:cNvPr id="8" name="Afbeelding 7" descr="Afbeelding met computer&#10;&#10;Automatisch gegenereerde beschrijving">
              <a:extLst>
                <a:ext uri="{FF2B5EF4-FFF2-40B4-BE49-F238E27FC236}">
                  <a16:creationId xmlns:a16="http://schemas.microsoft.com/office/drawing/2014/main" id="{A443AFF4-1E18-4153-A89A-120E4C1F649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9758" r="67920"/>
            <a:stretch/>
          </p:blipFill>
          <p:spPr>
            <a:xfrm>
              <a:off x="6260073" y="0"/>
              <a:ext cx="2883928" cy="5637014"/>
            </a:xfrm>
            <a:prstGeom prst="rect">
              <a:avLst/>
            </a:prstGeom>
          </p:spPr>
        </p:pic>
        <p:pic>
          <p:nvPicPr>
            <p:cNvPr id="9" name="Afbeelding 8" descr="Afbeelding met tekening&#10;&#10;Automatisch gegenereerde beschrijving">
              <a:extLst>
                <a:ext uri="{FF2B5EF4-FFF2-40B4-BE49-F238E27FC236}">
                  <a16:creationId xmlns:a16="http://schemas.microsoft.com/office/drawing/2014/main" id="{0DEF7327-160E-4250-AC00-61621942ED80}"/>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45544" r="25569"/>
            <a:stretch/>
          </p:blipFill>
          <p:spPr>
            <a:xfrm>
              <a:off x="891209" y="0"/>
              <a:ext cx="8252791" cy="4876800"/>
            </a:xfrm>
            <a:prstGeom prst="rect">
              <a:avLst/>
            </a:prstGeom>
          </p:spPr>
        </p:pic>
        <p:pic>
          <p:nvPicPr>
            <p:cNvPr id="10" name="Afbeelding 9" descr="Afbeelding met tekening, paraplu&#10;&#10;Automatisch gegenereerde beschrijving">
              <a:extLst>
                <a:ext uri="{FF2B5EF4-FFF2-40B4-BE49-F238E27FC236}">
                  <a16:creationId xmlns:a16="http://schemas.microsoft.com/office/drawing/2014/main" id="{C05ECD02-9C97-43BF-90D9-9AD9A42047AD}"/>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39937" b="51171"/>
            <a:stretch/>
          </p:blipFill>
          <p:spPr>
            <a:xfrm>
              <a:off x="0" y="675868"/>
              <a:ext cx="7808788"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p:ph type="subTitle" idx="1"/>
          </p:nvPr>
        </p:nvSpPr>
        <p:spPr>
          <a:xfrm>
            <a:off x="2382965" y="3233576"/>
            <a:ext cx="7476225" cy="1206630"/>
          </a:xfrm>
          <a:noFill/>
        </p:spPr>
        <p:txBody>
          <a:bodyPr>
            <a:normAutofit/>
          </a:bodyPr>
          <a:lstStyle>
            <a:lvl1pPr marL="0" indent="0" algn="ctr">
              <a:buNone/>
              <a:defRPr sz="2100">
                <a:solidFill>
                  <a:schemeClr val="bg1"/>
                </a:solidFill>
                <a:latin typeface="+mn-lt"/>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Klikken om de ondertitelstijl van het model te bewerken</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p:ph type="title"/>
          </p:nvPr>
        </p:nvSpPr>
        <p:spPr>
          <a:xfrm>
            <a:off x="2382965" y="1801513"/>
            <a:ext cx="7476225" cy="1143000"/>
          </a:xfrm>
        </p:spPr>
        <p:txBody>
          <a:bodyPr/>
          <a:lstStyle>
            <a:lvl1pPr algn="ctr">
              <a:defRPr>
                <a:solidFill>
                  <a:schemeClr val="bg1"/>
                </a:solidFill>
              </a:defRPr>
            </a:lvl1pPr>
          </a:lstStyle>
          <a:p>
            <a:r>
              <a:rPr lang="nl-NL"/>
              <a:t>Klik om stijl te bewerken</a:t>
            </a:r>
            <a:endParaRPr lang="nl-BE"/>
          </a:p>
        </p:txBody>
      </p:sp>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66442" y="163398"/>
            <a:ext cx="4035285" cy="1206630"/>
          </a:xfrm>
          <a:prstGeom prst="rect">
            <a:avLst/>
          </a:prstGeom>
        </p:spPr>
      </p:pic>
    </p:spTree>
    <p:extLst>
      <p:ext uri="{BB962C8B-B14F-4D97-AF65-F5344CB8AC3E}">
        <p14:creationId xmlns:p14="http://schemas.microsoft.com/office/powerpoint/2010/main" val="3735750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23DEA054-35B1-4B17-AFDE-73B15A4BAB05}"/>
              </a:ext>
            </a:extLst>
          </p:cNvPr>
          <p:cNvSpPr>
            <a:spLocks noGrp="1"/>
          </p:cNvSpPr>
          <p:nvPr>
            <p:ph type="sldNum" sz="quarter" idx="11"/>
          </p:nvPr>
        </p:nvSpPr>
        <p:spPr>
          <a:xfrm>
            <a:off x="9442493" y="6429400"/>
            <a:ext cx="2749507" cy="428600"/>
          </a:xfrm>
        </p:spPr>
        <p:txBody>
          <a:bodyPr/>
          <a:lstStyle>
            <a:lvl1pPr>
              <a:defRPr b="0">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4" name="Afbeelding 13">
            <a:extLst>
              <a:ext uri="{FF2B5EF4-FFF2-40B4-BE49-F238E27FC236}">
                <a16:creationId xmlns:a16="http://schemas.microsoft.com/office/drawing/2014/main" id="{9FCFB219-4218-4A9B-9BA2-D12ADDFE81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35631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29D6572D-0C45-BA1B-1CB8-9234A229E07A}"/>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748155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BF6C4908-1347-4984-89BB-4E5C76D3B4A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5" name="Afbeelding 14">
            <a:extLst>
              <a:ext uri="{FF2B5EF4-FFF2-40B4-BE49-F238E27FC236}">
                <a16:creationId xmlns:a16="http://schemas.microsoft.com/office/drawing/2014/main" id="{7339FF48-2CFB-4914-8886-7100897D02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844472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BF6D60B6-2EEF-409B-9359-B4AE8D19209A}"/>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ABAB6DC7-88AD-453F-9C99-CF32E09EAA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18614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3243621F-8D22-4EEA-8E6B-FE07AFC60E46}"/>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132BE229-07F5-49E5-8B44-401BCC567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040623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
                <a:schemeClr val="tx1"/>
              </a:buClr>
              <a:defRPr>
                <a:latin typeface="+mn-lt"/>
                <a:cs typeface="Arial" pitchFamily="34" charset="0"/>
              </a:defRPr>
            </a:lvl1pPr>
            <a:lvl2pPr algn="l">
              <a:buClr>
                <a:srgbClr val="BF18B3"/>
              </a:buClr>
              <a:defRPr>
                <a:solidFill>
                  <a:srgbClr val="9A05A5"/>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solidFill>
                  <a:srgbClr val="BF18B3"/>
                </a:solidFill>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4FD128D8-B75F-4C1D-984C-7A579129C5A0}"/>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AAA527FF-365D-4F14-8B7F-261D61E74C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91172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
                <a:schemeClr val="tx1"/>
              </a:buClr>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05B1906D-B818-42BA-8E20-2245CFC89BE1}"/>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A1509D84-DEEE-472E-BA17-EC03292EDC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641077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solidFill>
                  <a:schemeClr val="tx1"/>
                </a:solidFill>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marL="1543012" indent="-171446">
              <a:buClr>
                <a:srgbClr val="BF18B3"/>
              </a:buClr>
              <a:buFont typeface="Arial" panose="020B0604020202020204" pitchFamily="34" charset="0"/>
              <a:buChar char="•"/>
              <a:defRPr>
                <a:solidFill>
                  <a:srgbClr val="BF18B3"/>
                </a:solidFill>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749393B0-8A85-48A2-9E13-A3EE3968C040}"/>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1F90D697-3B07-4DC6-AF20-9C564BFB18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71444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6261C328-FA45-47EC-8EF2-9E74CF48609B}"/>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B5F04AEE-65E2-4B23-9A49-11375E902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880006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70B81D0C-180F-4D0E-B7A6-107FAE20422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C5976A66-BEFC-41B7-9F71-985BE447AE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547567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13" name="Rechthoek 12"/>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C736D11D-B9D1-40D0-B942-123AE8CBDD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753021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FF7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90BA98C2-DF9E-47B5-B257-7AB7A57628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7920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E2BDC41-978F-95BB-93B4-98EAE2CC252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829861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F87AA9C2-7983-469A-B6C4-5A0F003343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41585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71A92A59-9E42-433F-A821-7AF24C5D62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041823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AB6982A1-D816-4727-994B-6BAFFB2D42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268080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12" name="Rechthoek 11"/>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p:cNvSpPr/>
          <p:nvPr userDrawn="1"/>
        </p:nvSpPr>
        <p:spPr>
          <a:xfrm>
            <a:off x="11712043"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p:cNvSpPr txBox="1">
            <a:spLocks/>
          </p:cNvSpPr>
          <p:nvPr userDrawn="1"/>
        </p:nvSpPr>
        <p:spPr>
          <a:xfrm>
            <a:off x="9347200" y="6429400"/>
            <a:ext cx="2844800" cy="428600"/>
          </a:xfrm>
          <a:prstGeom prst="rect">
            <a:avLst/>
          </a:prstGeom>
        </p:spPr>
        <p:txBody>
          <a:bodyPr vert="horz" lIns="68580" tIns="34290" rIns="68580" bIns="34290" rtlCol="0" anchor="ctr"/>
          <a:lstStyle>
            <a:lvl1pPr>
              <a:defRPr>
                <a:solidFill>
                  <a:schemeClr val="bg1"/>
                </a:solidFill>
              </a:defRPr>
            </a:lvl1pPr>
          </a:lstStyle>
          <a:p>
            <a:pPr algn="r">
              <a:defRPr/>
            </a:pPr>
            <a:fld id="{189E3A5C-986B-47BE-8F96-3787467B82A8}" type="slidenum">
              <a:rPr lang="nl-BE" sz="900" smtClean="0">
                <a:solidFill>
                  <a:prstClr val="white"/>
                </a:solidFill>
              </a:rPr>
              <a:pPr algn="r">
                <a:defRPr/>
              </a:pPr>
              <a:t>‹#›</a:t>
            </a:fld>
            <a:endParaRPr lang="nl-BE" sz="900">
              <a:solidFill>
                <a:prstClr val="white"/>
              </a:solidFill>
            </a:endParaRPr>
          </a:p>
        </p:txBody>
      </p:sp>
      <p:sp>
        <p:nvSpPr>
          <p:cNvPr id="9"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6" name="Afbeelding 15">
            <a:extLst>
              <a:ext uri="{FF2B5EF4-FFF2-40B4-BE49-F238E27FC236}">
                <a16:creationId xmlns:a16="http://schemas.microsoft.com/office/drawing/2014/main" id="{D532DCA1-4E10-4088-AB94-716AE7DD6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350736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chtergrond verticaal leeg 2">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6"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7" name="Tijdelijke aanduiding voor dianummer 7"/>
          <p:cNvSpPr>
            <a:spLocks noGrp="1"/>
          </p:cNvSpPr>
          <p:nvPr>
            <p:ph type="sldNum" sz="quarter" idx="11"/>
          </p:nvPr>
        </p:nvSpPr>
        <p:spPr>
          <a:xfrm>
            <a:off x="-1" y="6429400"/>
            <a:ext cx="476213"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506658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chtergrond verticaal leeg 3">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5"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8" name="Tijdelijke aanduiding voor dianummer 7"/>
          <p:cNvSpPr>
            <a:spLocks noGrp="1"/>
          </p:cNvSpPr>
          <p:nvPr>
            <p:ph type="sldNum" sz="quarter" idx="11"/>
          </p:nvPr>
        </p:nvSpPr>
        <p:spPr>
          <a:xfrm>
            <a:off x="1" y="6416838"/>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3621360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chtergrond verticaal leeg 5">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5"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8" name="Tijdelijke aanduiding voor dianummer 7"/>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40383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4406907"/>
            <a:ext cx="10363200" cy="1362075"/>
          </a:xfrm>
        </p:spPr>
        <p:txBody>
          <a:bodyPr anchor="t">
            <a:normAutofit/>
          </a:bodyPr>
          <a:lstStyle>
            <a:lvl1pPr algn="l" defTabSz="685783" rtl="0" eaLnBrk="1" latinLnBrk="0" hangingPunct="1">
              <a:spcBef>
                <a:spcPct val="0"/>
              </a:spcBef>
              <a:buNone/>
              <a:defRPr kumimoji="0" lang="nl-BE" sz="1500" b="1" kern="1200" cap="none" baseline="0" dirty="0" smtClean="0">
                <a:solidFill>
                  <a:srgbClr val="00BECB"/>
                </a:solidFill>
                <a:effectLst/>
                <a:latin typeface="+mj-lt"/>
                <a:ea typeface="+mj-ea"/>
                <a:cs typeface="Arial" pitchFamily="34" charset="0"/>
              </a:defRPr>
            </a:lvl1pPr>
          </a:lstStyle>
          <a:p>
            <a:r>
              <a:rPr lang="nl-NL"/>
              <a:t>Klik om de stijl te bewerken</a:t>
            </a:r>
            <a:endParaRPr lang="nl-BE"/>
          </a:p>
        </p:txBody>
      </p:sp>
      <p:sp>
        <p:nvSpPr>
          <p:cNvPr id="3" name="Tijdelijke aanduiding voor tekst 2"/>
          <p:cNvSpPr>
            <a:spLocks noGrp="1"/>
          </p:cNvSpPr>
          <p:nvPr>
            <p:ph type="body" idx="1" hasCustomPrompt="1"/>
          </p:nvPr>
        </p:nvSpPr>
        <p:spPr>
          <a:xfrm>
            <a:off x="963084" y="2906713"/>
            <a:ext cx="10363200" cy="1500187"/>
          </a:xfrm>
          <a:solidFill>
            <a:srgbClr val="57C3CB"/>
          </a:solidFill>
        </p:spPr>
        <p:txBody>
          <a:bodyPr anchor="b">
            <a:normAutofit/>
          </a:bodyPr>
          <a:lstStyle>
            <a:lvl1pPr marL="0" indent="0" algn="l" defTabSz="685783" rtl="0" eaLnBrk="1" latinLnBrk="0" hangingPunct="1">
              <a:spcBef>
                <a:spcPct val="0"/>
              </a:spcBef>
              <a:buNone/>
              <a:defRPr kumimoji="0" lang="nl-NL" sz="2400" b="1" kern="1200" cap="none" baseline="0" dirty="0">
                <a:solidFill>
                  <a:schemeClr val="tx1"/>
                </a:solidFill>
                <a:effectLst/>
                <a:latin typeface="+mj-lt"/>
                <a:ea typeface="+mj-ea"/>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Klik om de modelstijlen te bewerken</a:t>
            </a:r>
          </a:p>
        </p:txBody>
      </p:sp>
      <p:pic>
        <p:nvPicPr>
          <p:cNvPr id="7" name="Afbeelding 6">
            <a:extLst>
              <a:ext uri="{FF2B5EF4-FFF2-40B4-BE49-F238E27FC236}">
                <a16:creationId xmlns:a16="http://schemas.microsoft.com/office/drawing/2014/main" id="{8DF5284B-F5DE-4607-A793-05FB1CA320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473" t="27071"/>
          <a:stretch/>
        </p:blipFill>
        <p:spPr>
          <a:xfrm>
            <a:off x="0" y="-1"/>
            <a:ext cx="2474709" cy="2063129"/>
          </a:xfrm>
          <a:prstGeom prst="rect">
            <a:avLst/>
          </a:prstGeom>
        </p:spPr>
      </p:pic>
      <p:sp>
        <p:nvSpPr>
          <p:cNvPr id="5" name="Tijdelijke aanduiding voor dianummer 7">
            <a:extLst>
              <a:ext uri="{FF2B5EF4-FFF2-40B4-BE49-F238E27FC236}">
                <a16:creationId xmlns:a16="http://schemas.microsoft.com/office/drawing/2014/main" id="{0E8AB34B-3AE1-4ED1-97FC-9D3776387CD7}"/>
              </a:ext>
            </a:extLst>
          </p:cNvPr>
          <p:cNvSpPr>
            <a:spLocks noGrp="1"/>
          </p:cNvSpPr>
          <p:nvPr>
            <p:ph type="sldNum" sz="quarter" idx="11"/>
          </p:nvPr>
        </p:nvSpPr>
        <p:spPr>
          <a:xfrm>
            <a:off x="9442493" y="6429400"/>
            <a:ext cx="2749507" cy="428600"/>
          </a:xfrm>
        </p:spPr>
        <p:txBody>
          <a:bodyPr/>
          <a:lstStyle>
            <a:lvl1pPr>
              <a:defRPr>
                <a:solidFill>
                  <a:schemeClr val="bg1">
                    <a:lumMod val="65000"/>
                  </a:schemeClr>
                </a:solidFill>
              </a:defRPr>
            </a:lvl1pPr>
          </a:lstStyle>
          <a:p>
            <a:fld id="{189E3A5C-986B-47BE-8F96-3787467B82A8}" type="slidenum">
              <a:rPr lang="nl-BE" smtClean="0"/>
              <a:pPr/>
              <a:t>‹#›</a:t>
            </a:fld>
            <a:endParaRPr lang="nl-BE"/>
          </a:p>
        </p:txBody>
      </p:sp>
    </p:spTree>
    <p:extLst>
      <p:ext uri="{BB962C8B-B14F-4D97-AF65-F5344CB8AC3E}">
        <p14:creationId xmlns:p14="http://schemas.microsoft.com/office/powerpoint/2010/main" val="953250569"/>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640792" y="1600206"/>
            <a:ext cx="4546363" cy="4525963"/>
          </a:xfrm>
        </p:spPr>
        <p:txBody>
          <a:bodyPr/>
          <a:lstStyle>
            <a:lvl1pPr>
              <a:defRPr sz="2100"/>
            </a:lvl1pPr>
            <a:lvl2pPr>
              <a:defRPr sz="1800">
                <a:solidFill>
                  <a:srgbClr val="BF18B3"/>
                </a:solidFill>
              </a:defRPr>
            </a:lvl2pPr>
            <a:lvl3pPr>
              <a:defRPr sz="1500">
                <a:solidFill>
                  <a:srgbClr val="FF8414"/>
                </a:solidFill>
              </a:defRPr>
            </a:lvl3pPr>
            <a:lvl4pPr>
              <a:defRPr sz="1350">
                <a:solidFill>
                  <a:schemeClr val="tx1"/>
                </a:solidFill>
              </a:defRPr>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483411" y="1600206"/>
            <a:ext cx="5098991" cy="4525963"/>
          </a:xfrm>
        </p:spPr>
        <p:txBody>
          <a:bodyPr/>
          <a:lstStyle>
            <a:lvl1pPr>
              <a:defRPr sz="2100"/>
            </a:lvl1pPr>
            <a:lvl2pPr>
              <a:defRPr sz="1800">
                <a:solidFill>
                  <a:srgbClr val="BF18B3"/>
                </a:solidFill>
              </a:defRPr>
            </a:lvl2pPr>
            <a:lvl3pPr>
              <a:defRPr sz="1500">
                <a:solidFill>
                  <a:srgbClr val="FF8414"/>
                </a:solidFill>
              </a:defRPr>
            </a:lvl3pPr>
            <a:lvl4pPr>
              <a:defRPr sz="1350">
                <a:solidFill>
                  <a:schemeClr val="tx1"/>
                </a:solidFill>
              </a:defRPr>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Rechthoek 8"/>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p:cNvSpPr/>
          <p:nvPr userDrawn="1"/>
        </p:nvSpPr>
        <p:spPr>
          <a:xfrm>
            <a:off x="11712043"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7" name="Tijdelijke aanduiding voor dianummer 7">
            <a:extLst>
              <a:ext uri="{FF2B5EF4-FFF2-40B4-BE49-F238E27FC236}">
                <a16:creationId xmlns:a16="http://schemas.microsoft.com/office/drawing/2014/main" id="{9290590C-EEED-4943-A5A5-C401AE020A29}"/>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3275142494"/>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3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DE82471-47BD-9825-3A5C-E5BA57306329}"/>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1892470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3_Leeg met pagina">
    <p:spTree>
      <p:nvGrpSpPr>
        <p:cNvPr id="1" name=""/>
        <p:cNvGrpSpPr/>
        <p:nvPr/>
      </p:nvGrpSpPr>
      <p:grpSpPr>
        <a:xfrm>
          <a:off x="0" y="0"/>
          <a:ext cx="0" cy="0"/>
          <a:chOff x="0" y="0"/>
          <a:chExt cx="0" cy="0"/>
        </a:xfrm>
      </p:grpSpPr>
      <p:sp>
        <p:nvSpPr>
          <p:cNvPr id="2" name="Tijdelijke aanduiding voor dianummer 7">
            <a:extLst>
              <a:ext uri="{FF2B5EF4-FFF2-40B4-BE49-F238E27FC236}">
                <a16:creationId xmlns:a16="http://schemas.microsoft.com/office/drawing/2014/main" id="{5C264F1D-9B75-4A00-BC95-C207341EB188}"/>
              </a:ext>
            </a:extLst>
          </p:cNvPr>
          <p:cNvSpPr>
            <a:spLocks noGrp="1"/>
          </p:cNvSpPr>
          <p:nvPr>
            <p:ph type="sldNum" sz="quarter" idx="11"/>
          </p:nvPr>
        </p:nvSpPr>
        <p:spPr>
          <a:xfrm>
            <a:off x="9442493" y="6429400"/>
            <a:ext cx="2749507" cy="428600"/>
          </a:xfrm>
        </p:spPr>
        <p:txBody>
          <a:bodyPr/>
          <a:lstStyle>
            <a:lvl1pPr>
              <a:defRPr>
                <a:solidFill>
                  <a:schemeClr val="bg1">
                    <a:lumMod val="65000"/>
                  </a:schemeClr>
                </a:solidFill>
              </a:defRPr>
            </a:lvl1pPr>
          </a:lstStyle>
          <a:p>
            <a:fld id="{189E3A5C-986B-47BE-8F96-3787467B82A8}" type="slidenum">
              <a:rPr lang="nl-BE" smtClean="0"/>
              <a:pPr/>
              <a:t>‹#›</a:t>
            </a:fld>
            <a:endParaRPr lang="nl-BE"/>
          </a:p>
        </p:txBody>
      </p:sp>
    </p:spTree>
    <p:extLst>
      <p:ext uri="{BB962C8B-B14F-4D97-AF65-F5344CB8AC3E}">
        <p14:creationId xmlns:p14="http://schemas.microsoft.com/office/powerpoint/2010/main" val="30518932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to_01">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A053FBA-9163-4521-8BD8-31A13D7727A1}"/>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51990"/>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60164"/>
            <a:ext cx="8210747" cy="1206630"/>
          </a:xfrm>
          <a:solidFill>
            <a:srgbClr val="B1B64A"/>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4" name="Afbeelding 3"/>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6" name="Tijdelijke aanduiding voor dianummer 7">
            <a:extLst>
              <a:ext uri="{FF2B5EF4-FFF2-40B4-BE49-F238E27FC236}">
                <a16:creationId xmlns:a16="http://schemas.microsoft.com/office/drawing/2014/main" id="{AFCDB4E1-F841-4BA9-8B0B-6846FD6C7895}"/>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3767093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to_02">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3EEFED-7A93-482F-91FF-3949A76A0F36}"/>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1" y="5043758"/>
            <a:ext cx="12192001" cy="608174"/>
          </a:xfrm>
          <a:solidFill>
            <a:srgbClr val="57C3CB"/>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51932"/>
            <a:ext cx="8210747" cy="1206630"/>
          </a:xfrm>
          <a:solidFill>
            <a:srgbClr val="B1B64A"/>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C7377C9C-4649-46E1-83D3-803EF2FA27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50B90F99-9EE5-4F94-8D8E-045298778D0C}"/>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9272336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to_03">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387A672-10BB-4281-BB00-1882F8DF1468}"/>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35513"/>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43687"/>
            <a:ext cx="8210747" cy="1206630"/>
          </a:xfrm>
          <a:solidFill>
            <a:srgbClr val="57C3CB"/>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FF6ED192-F22F-451D-8B6A-EB32BEF32C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CE2BD698-F9E2-44FE-9E96-6640CBD9828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2390838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to_04">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2CFB41A-6D3E-4C03-AADD-E915543D1281}"/>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35520"/>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43694"/>
            <a:ext cx="8210747" cy="1206630"/>
          </a:xfrm>
          <a:solidFill>
            <a:srgbClr val="B22A89"/>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1DC57131-F293-426F-A075-147B411F80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2179C5D4-D824-4424-94AE-993B89D8EA5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28010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Foto_05">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D7BAD7B-13E8-4E93-8C02-E7FA08107E45}"/>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1" y="5043758"/>
            <a:ext cx="12192001" cy="608174"/>
          </a:xfrm>
          <a:solidFill>
            <a:srgbClr val="B22A89"/>
          </a:solidFill>
        </p:spPr>
        <p:txBody>
          <a:bodyPr>
            <a:normAutofit/>
          </a:bodyPr>
          <a:lstStyle>
            <a:lvl1pPr algn="l" rtl="0" eaLnBrk="1" latinLnBrk="0" hangingPunct="1">
              <a:spcBef>
                <a:spcPct val="0"/>
              </a:spcBef>
              <a:buNone/>
              <a:defRPr kumimoji="0" lang="nl-BE" sz="1800" b="1" kern="1200" cap="all" baseline="0" dirty="0" smtClean="0">
                <a:solidFill>
                  <a:schemeClr val="bg1"/>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51932"/>
            <a:ext cx="8210747" cy="1206630"/>
          </a:xfrm>
          <a:solidFill>
            <a:srgbClr val="57C3CB"/>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C7377C9C-4649-46E1-83D3-803EF2FA27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51D5D546-F3E3-438F-9B2E-F32CDF7968A8}"/>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272166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Begin: gsm?">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970845" y="279403"/>
            <a:ext cx="10814755" cy="64633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rPr>
              <a:t>Staat jouw gsm al op trillen?</a:t>
            </a:r>
          </a:p>
        </p:txBody>
      </p:sp>
      <p:sp>
        <p:nvSpPr>
          <p:cNvPr id="7" name="Rechthoek 6"/>
          <p:cNvSpPr/>
          <p:nvPr userDrawn="1"/>
        </p:nvSpPr>
        <p:spPr>
          <a:xfrm rot="5400000">
            <a:off x="2313234" y="4515874"/>
            <a:ext cx="364252"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0133" y="2180950"/>
            <a:ext cx="2754489" cy="2065867"/>
          </a:xfrm>
          <a:prstGeom prst="rect">
            <a:avLst/>
          </a:prstGeom>
        </p:spPr>
      </p:pic>
      <p:pic>
        <p:nvPicPr>
          <p:cNvPr id="10" name="Afbeelding 9">
            <a:extLst>
              <a:ext uri="{FF2B5EF4-FFF2-40B4-BE49-F238E27FC236}">
                <a16:creationId xmlns:a16="http://schemas.microsoft.com/office/drawing/2014/main" id="{FADD168F-AEB1-4BCE-ADF6-1E87E720BB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31168" b="27588"/>
          <a:stretch/>
        </p:blipFill>
        <p:spPr>
          <a:xfrm>
            <a:off x="10209653" y="5297782"/>
            <a:ext cx="1982347" cy="1560218"/>
          </a:xfrm>
          <a:prstGeom prst="rect">
            <a:avLst/>
          </a:prstGeom>
        </p:spPr>
      </p:pic>
      <p:sp>
        <p:nvSpPr>
          <p:cNvPr id="9" name="Tijdelijke aanduiding voor dianummer 7">
            <a:extLst>
              <a:ext uri="{FF2B5EF4-FFF2-40B4-BE49-F238E27FC236}">
                <a16:creationId xmlns:a16="http://schemas.microsoft.com/office/drawing/2014/main" id="{695CA081-4324-4C20-AFA8-6775A66A3095}"/>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4015147255"/>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Pauz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p:cNvSpPr/>
          <p:nvPr userDrawn="1"/>
        </p:nvSpPr>
        <p:spPr>
          <a:xfrm rot="16200000" flipH="1" flipV="1">
            <a:off x="3559072" y="-976238"/>
            <a:ext cx="2027934" cy="6748676"/>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2156177" y="1674824"/>
            <a:ext cx="5791200" cy="1107996"/>
          </a:xfrm>
          <a:prstGeom prst="rect">
            <a:avLst/>
          </a:prstGeom>
          <a:noFill/>
        </p:spPr>
        <p:txBody>
          <a:bodyPr wrap="square" rtlCol="0">
            <a:spAutoFit/>
          </a:bodyPr>
          <a:lstStyle/>
          <a:p>
            <a:r>
              <a:rPr lang="nl-BE" sz="6600" b="1"/>
              <a:t>PAUZE</a:t>
            </a:r>
          </a:p>
        </p:txBody>
      </p:sp>
      <p:sp>
        <p:nvSpPr>
          <p:cNvPr id="6" name="Tijdelijke aanduiding voor dianummer 7">
            <a:extLst>
              <a:ext uri="{FF2B5EF4-FFF2-40B4-BE49-F238E27FC236}">
                <a16:creationId xmlns:a16="http://schemas.microsoft.com/office/drawing/2014/main" id="{AAFF8051-55BD-45F4-8EEE-78B4057ACB4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51927234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Pauz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nvGrpSpPr>
          <p:cNvPr id="6" name="Groep 5"/>
          <p:cNvGrpSpPr/>
          <p:nvPr userDrawn="1"/>
        </p:nvGrpSpPr>
        <p:grpSpPr>
          <a:xfrm>
            <a:off x="1221279" y="4169667"/>
            <a:ext cx="6748677" cy="2027934"/>
            <a:chOff x="899025" y="1384133"/>
            <a:chExt cx="5061508" cy="2027934"/>
          </a:xfrm>
          <a:solidFill>
            <a:srgbClr val="57C3CB"/>
          </a:solidFill>
        </p:grpSpPr>
        <p:sp>
          <p:nvSpPr>
            <p:cNvPr id="5" name="Rechthoek 4"/>
            <p:cNvSpPr/>
            <p:nvPr userDrawn="1"/>
          </p:nvSpPr>
          <p:spPr>
            <a:xfrm rot="16200000" flipH="1" flipV="1">
              <a:off x="2415812" y="-132654"/>
              <a:ext cx="2027934" cy="5061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1617133" y="1674824"/>
              <a:ext cx="4343400" cy="1107996"/>
            </a:xfrm>
            <a:prstGeom prst="rect">
              <a:avLst/>
            </a:prstGeom>
            <a:grpFill/>
          </p:spPr>
          <p:txBody>
            <a:bodyPr wrap="square" rtlCol="0">
              <a:spAutoFit/>
            </a:bodyPr>
            <a:lstStyle/>
            <a:p>
              <a:r>
                <a:rPr lang="nl-BE" sz="6600" b="1"/>
                <a:t>PAUZE</a:t>
              </a:r>
            </a:p>
          </p:txBody>
        </p:sp>
      </p:grpSp>
      <p:sp>
        <p:nvSpPr>
          <p:cNvPr id="7" name="Tijdelijke aanduiding voor dianummer 7">
            <a:extLst>
              <a:ext uri="{FF2B5EF4-FFF2-40B4-BE49-F238E27FC236}">
                <a16:creationId xmlns:a16="http://schemas.microsoft.com/office/drawing/2014/main" id="{6AECD817-02ED-471E-9881-0AE5EB3D8587}"/>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433115281"/>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Lunch">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p:cNvSpPr/>
          <p:nvPr userDrawn="1"/>
        </p:nvSpPr>
        <p:spPr>
          <a:xfrm rot="16200000" flipH="1" flipV="1">
            <a:off x="5636230" y="-1069371"/>
            <a:ext cx="2027934" cy="6748676"/>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4109159" y="1581691"/>
            <a:ext cx="5791200" cy="1107996"/>
          </a:xfrm>
          <a:prstGeom prst="rect">
            <a:avLst/>
          </a:prstGeom>
          <a:noFill/>
        </p:spPr>
        <p:txBody>
          <a:bodyPr wrap="square" rtlCol="0">
            <a:spAutoFit/>
          </a:bodyPr>
          <a:lstStyle/>
          <a:p>
            <a:r>
              <a:rPr lang="nl-BE" sz="6600" b="1"/>
              <a:t>LUNCH</a:t>
            </a:r>
          </a:p>
        </p:txBody>
      </p:sp>
      <p:sp>
        <p:nvSpPr>
          <p:cNvPr id="6" name="Tijdelijke aanduiding voor dianummer 7">
            <a:extLst>
              <a:ext uri="{FF2B5EF4-FFF2-40B4-BE49-F238E27FC236}">
                <a16:creationId xmlns:a16="http://schemas.microsoft.com/office/drawing/2014/main" id="{302C5638-4FC3-44A9-A76F-1D02A3A50A4D}"/>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79009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0976D1E-66EB-0DB3-B100-449FF9AA9668}"/>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a:t>Maak hier je concluderend punt</a:t>
            </a:r>
            <a:endParaRPr lang="nl-BE"/>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6167562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Sociale media">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1"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pic>
        <p:nvPicPr>
          <p:cNvPr id="5" name="Tijdelijke aanduiding voor inhoud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36876" y="3006746"/>
            <a:ext cx="1080283" cy="543242"/>
          </a:xfrm>
          <a:prstGeom prst="rect">
            <a:avLst/>
          </a:prstGeom>
        </p:spPr>
      </p:pic>
      <p:pic>
        <p:nvPicPr>
          <p:cNvPr id="6" name="Afbeelding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76673" y="1195472"/>
            <a:ext cx="1040531" cy="644997"/>
          </a:xfrm>
          <a:prstGeom prst="rect">
            <a:avLst/>
          </a:prstGeom>
        </p:spPr>
      </p:pic>
      <p:sp>
        <p:nvSpPr>
          <p:cNvPr id="9" name="Rechthoek 8"/>
          <p:cNvSpPr/>
          <p:nvPr userDrawn="1"/>
        </p:nvSpPr>
        <p:spPr>
          <a:xfrm>
            <a:off x="1966563" y="1915025"/>
            <a:ext cx="3055645" cy="289310"/>
          </a:xfrm>
          <a:prstGeom prst="rect">
            <a:avLst/>
          </a:prstGeom>
        </p:spPr>
        <p:txBody>
          <a:bodyPr wrap="none">
            <a:spAutoFit/>
          </a:bodyPr>
          <a:lstStyle/>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5" action="ppaction://hlinkfile"/>
              </a:rPr>
              <a:t>fb.com/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5" action="ppaction://hlinkfile"/>
              </a:rPr>
              <a:t>KatholiekOnderwijsVlaanderen</a:t>
            </a:r>
            <a:endParaRPr lang="nl-BE" sz="1280">
              <a:latin typeface="Trebuchet MS" panose="020B0603020202020204" pitchFamily="34" charset="0"/>
            </a:endParaRPr>
          </a:p>
        </p:txBody>
      </p:sp>
      <p:pic>
        <p:nvPicPr>
          <p:cNvPr id="10" name="Picture 2" descr="Afbeeldingsresultaat voor linkedin">
            <a:extLst>
              <a:ext uri="{FF2B5EF4-FFF2-40B4-BE49-F238E27FC236}">
                <a16:creationId xmlns:a16="http://schemas.microsoft.com/office/drawing/2014/main" id="{B9DCD81A-82A1-42D2-8390-70B91B63EDC9}"/>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8031943" y="995985"/>
            <a:ext cx="1491996" cy="924849"/>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8A6E0076-844B-4A37-9AEE-9DCE3488E361}"/>
              </a:ext>
            </a:extLst>
          </p:cNvPr>
          <p:cNvSpPr/>
          <p:nvPr userDrawn="1"/>
        </p:nvSpPr>
        <p:spPr>
          <a:xfrm>
            <a:off x="4510450" y="1920833"/>
            <a:ext cx="8754076" cy="300082"/>
          </a:xfrm>
          <a:prstGeom prst="rect">
            <a:avLst/>
          </a:prstGeom>
        </p:spPr>
        <p:txBody>
          <a:bodyPr wrap="square">
            <a:spAutoFit/>
          </a:bodyPr>
          <a:lstStyle/>
          <a:p>
            <a:pPr algn="ctr"/>
            <a:r>
              <a:rPr lang="nl-BE" sz="1350" u="sng" kern="1200">
                <a:solidFill>
                  <a:schemeClr val="tx1"/>
                </a:solidFill>
                <a:effectLst/>
                <a:latin typeface="+mn-lt"/>
                <a:ea typeface="+mn-ea"/>
                <a:cs typeface="+mn-cs"/>
                <a:hlinkClick r:id="rId7"/>
              </a:rPr>
              <a:t>linkedin.com/company/katholiekonderwijsvlaanderen</a:t>
            </a:r>
            <a:r>
              <a:rPr lang="nl-BE" sz="1280">
                <a:latin typeface="Trebuchet MS" panose="020B0603020202020204" pitchFamily="34" charset="0"/>
                <a:cs typeface="Times New Roman" panose="02020603050405020304" pitchFamily="18" charset="0"/>
              </a:rPr>
              <a:t> </a:t>
            </a:r>
          </a:p>
        </p:txBody>
      </p:sp>
      <p:pic>
        <p:nvPicPr>
          <p:cNvPr id="1030" name="Picture 6" descr="Instagram Logo New PNG Transparent Background Download | Instagram ...">
            <a:extLst>
              <a:ext uri="{FF2B5EF4-FFF2-40B4-BE49-F238E27FC236}">
                <a16:creationId xmlns:a16="http://schemas.microsoft.com/office/drawing/2014/main" id="{1B79DBB6-784E-49D9-AD9F-EF7F84BE002D}"/>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4843" y="2684162"/>
            <a:ext cx="1154436" cy="86582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p:nvPr userDrawn="1"/>
        </p:nvSpPr>
        <p:spPr>
          <a:xfrm>
            <a:off x="5274334" y="3700451"/>
            <a:ext cx="6955452" cy="307777"/>
          </a:xfrm>
          <a:prstGeom prst="rect">
            <a:avLst/>
          </a:prstGeom>
        </p:spPr>
        <p:txBody>
          <a:bodyPr>
            <a:spAutoFit/>
          </a:bodyPr>
          <a:lstStyle/>
          <a:p>
            <a:pPr algn="ctr"/>
            <a:r>
              <a:rPr lang="nl-BE" sz="1400">
                <a:hlinkClick r:id="rId9"/>
              </a:rPr>
              <a:t>instagram.com/kathondvla</a:t>
            </a:r>
            <a:endParaRPr lang="nl-BE" sz="1280">
              <a:latin typeface="Trebuchet MS" panose="020B0603020202020204" pitchFamily="34" charset="0"/>
            </a:endParaRPr>
          </a:p>
        </p:txBody>
      </p:sp>
      <p:sp>
        <p:nvSpPr>
          <p:cNvPr id="15" name="Rechthoek 14">
            <a:extLst>
              <a:ext uri="{FF2B5EF4-FFF2-40B4-BE49-F238E27FC236}">
                <a16:creationId xmlns:a16="http://schemas.microsoft.com/office/drawing/2014/main" id="{ACB0E945-1A3D-41B0-810B-F52973500D8D}"/>
              </a:ext>
            </a:extLst>
          </p:cNvPr>
          <p:cNvSpPr/>
          <p:nvPr userDrawn="1"/>
        </p:nvSpPr>
        <p:spPr>
          <a:xfrm>
            <a:off x="238106" y="3735961"/>
            <a:ext cx="6955452" cy="486287"/>
          </a:xfrm>
          <a:prstGeom prst="rect">
            <a:avLst/>
          </a:prstGeom>
        </p:spPr>
        <p:txBody>
          <a:bodyPr>
            <a:spAutoFit/>
          </a:bodyPr>
          <a:lstStyle/>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10" action="ppaction://hlinkfile"/>
              </a:rPr>
              <a:t>twitter.com/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10" action="ppaction://hlinkfile"/>
              </a:rPr>
              <a:t>KathOndVla</a:t>
            </a:r>
            <a:endParaRPr lang="nl-BE" sz="1280">
              <a:latin typeface="Trebuchet MS" panose="020B0603020202020204" pitchFamily="34" charset="0"/>
              <a:ea typeface="Calibri" panose="020F0502020204030204" pitchFamily="34" charset="0"/>
              <a:cs typeface="Times New Roman" panose="02020603050405020304" pitchFamily="18" charset="0"/>
            </a:endParaRPr>
          </a:p>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11" action="ppaction://hlinkfile"/>
              </a:rPr>
              <a:t>twitter.com/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11" action="ppaction://hlinkfile"/>
              </a:rPr>
              <a:t>BoeveLieven</a:t>
            </a:r>
            <a:endParaRPr lang="nl-BE" sz="1280">
              <a:latin typeface="Trebuchet MS" panose="020B0603020202020204" pitchFamily="34" charset="0"/>
            </a:endParaRPr>
          </a:p>
        </p:txBody>
      </p:sp>
      <p:sp>
        <p:nvSpPr>
          <p:cNvPr id="12" name="Tijdelijke aanduiding voor dianummer 7">
            <a:extLst>
              <a:ext uri="{FF2B5EF4-FFF2-40B4-BE49-F238E27FC236}">
                <a16:creationId xmlns:a16="http://schemas.microsoft.com/office/drawing/2014/main" id="{2EF4D76D-69E3-4772-AE19-801281A0A144}"/>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663185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Eind: Samenvatting">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972059" y="3429001"/>
            <a:ext cx="9315180" cy="83099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4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mn-lt"/>
                <a:ea typeface="+mn-ea"/>
                <a:cs typeface="+mn-cs"/>
              </a:rPr>
              <a:t>SAMENVATTING</a:t>
            </a:r>
          </a:p>
        </p:txBody>
      </p:sp>
      <p:sp>
        <p:nvSpPr>
          <p:cNvPr id="7" name="Rechthoek 6"/>
          <p:cNvSpPr/>
          <p:nvPr userDrawn="1"/>
        </p:nvSpPr>
        <p:spPr>
          <a:xfrm rot="5400000">
            <a:off x="2313234" y="4515874"/>
            <a:ext cx="364252"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9" name="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r="31168" b="27588"/>
          <a:stretch/>
        </p:blipFill>
        <p:spPr>
          <a:xfrm>
            <a:off x="10209653" y="5297782"/>
            <a:ext cx="1982347" cy="1560218"/>
          </a:xfrm>
          <a:prstGeom prst="rect">
            <a:avLst/>
          </a:prstGeom>
        </p:spPr>
      </p:pic>
      <p:sp>
        <p:nvSpPr>
          <p:cNvPr id="10" name="Tijdelijke aanduiding voor dianummer 7">
            <a:extLst>
              <a:ext uri="{FF2B5EF4-FFF2-40B4-BE49-F238E27FC236}">
                <a16:creationId xmlns:a16="http://schemas.microsoft.com/office/drawing/2014/main" id="{EB4DB525-2CB9-472F-B1A7-BC2116E1E280}"/>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3646973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Eind: vragen?">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4575032" y="1560218"/>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mn-lt"/>
                <a:ea typeface="+mn-ea"/>
                <a:cs typeface="+mn-cs"/>
              </a:rPr>
              <a:t>VRAGEN?</a:t>
            </a:r>
          </a:p>
        </p:txBody>
      </p:sp>
      <p:sp>
        <p:nvSpPr>
          <p:cNvPr id="7" name="Rechthoek 6"/>
          <p:cNvSpPr/>
          <p:nvPr userDrawn="1"/>
        </p:nvSpPr>
        <p:spPr>
          <a:xfrm rot="5400000">
            <a:off x="2313234" y="4515874"/>
            <a:ext cx="364252"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9" name="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r="31168" b="26317"/>
          <a:stretch/>
        </p:blipFill>
        <p:spPr>
          <a:xfrm>
            <a:off x="10209654" y="5297782"/>
            <a:ext cx="1982345" cy="1587606"/>
          </a:xfrm>
          <a:prstGeom prst="rect">
            <a:avLst/>
          </a:prstGeom>
        </p:spPr>
      </p:pic>
      <p:sp>
        <p:nvSpPr>
          <p:cNvPr id="10" name="Tijdelijke aanduiding voor dianummer 7">
            <a:extLst>
              <a:ext uri="{FF2B5EF4-FFF2-40B4-BE49-F238E27FC236}">
                <a16:creationId xmlns:a16="http://schemas.microsoft.com/office/drawing/2014/main" id="{EB4DB525-2CB9-472F-B1A7-BC2116E1E280}"/>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80622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8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8/05/2025</a:t>
            </a:fld>
            <a:endParaRPr lang="nl-BE">
              <a:solidFill>
                <a:prstClr val="black">
                  <a:tint val="75000"/>
                </a:prstClr>
              </a:solidFill>
            </a:endParaRPr>
          </a:p>
        </p:txBody>
      </p:sp>
    </p:spTree>
    <p:extLst>
      <p:ext uri="{BB962C8B-B14F-4D97-AF65-F5344CB8AC3E}">
        <p14:creationId xmlns:p14="http://schemas.microsoft.com/office/powerpoint/2010/main" val="3588806600"/>
      </p:ext>
    </p:extLst>
  </p:cSld>
  <p:clrMap bg1="lt1" tx1="dk1" bg2="lt2" tx2="dk2" accent1="accent1" accent2="accent2" accent3="accent3" accent4="accent4" accent5="accent5" accent6="accent6" hlink="hlink" folHlink="folHlink"/>
  <p:sldLayoutIdLst>
    <p:sldLayoutId id="2147483775" r:id="rId1"/>
    <p:sldLayoutId id="2147483834" r:id="rId2"/>
    <p:sldLayoutId id="2147483779" r:id="rId3"/>
    <p:sldLayoutId id="2147483776" r:id="rId4"/>
    <p:sldLayoutId id="2147483832" r:id="rId5"/>
    <p:sldLayoutId id="2147483833" r:id="rId6"/>
    <p:sldLayoutId id="2147483837" r:id="rId7"/>
    <p:sldLayoutId id="2147483836" r:id="rId8"/>
    <p:sldLayoutId id="2147483825" r:id="rId9"/>
    <p:sldLayoutId id="2147483808" r:id="rId10"/>
    <p:sldLayoutId id="2147483831" r:id="rId11"/>
    <p:sldLayoutId id="2147483835" r:id="rId12"/>
    <p:sldLayoutId id="2147483801" r:id="rId13"/>
    <p:sldLayoutId id="2147483802" r:id="rId14"/>
    <p:sldLayoutId id="2147483803" r:id="rId15"/>
    <p:sldLayoutId id="2147483804" r:id="rId16"/>
    <p:sldLayoutId id="2147483822" r:id="rId17"/>
    <p:sldLayoutId id="2147483840" r:id="rId18"/>
    <p:sldLayoutId id="2147483806" r:id="rId19"/>
    <p:sldLayoutId id="2147483827" r:id="rId20"/>
    <p:sldLayoutId id="2147483828" r:id="rId21"/>
    <p:sldLayoutId id="2147483838" r:id="rId22"/>
    <p:sldLayoutId id="2147483839" r:id="rId23"/>
    <p:sldLayoutId id="2147483901" r:id="rId24"/>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8/05/2025</a:t>
            </a:fld>
            <a:endParaRPr lang="nl-BE">
              <a:solidFill>
                <a:prstClr val="black">
                  <a:tint val="75000"/>
                </a:prstClr>
              </a:solidFill>
            </a:endParaRPr>
          </a:p>
        </p:txBody>
      </p:sp>
    </p:spTree>
    <p:extLst>
      <p:ext uri="{BB962C8B-B14F-4D97-AF65-F5344CB8AC3E}">
        <p14:creationId xmlns:p14="http://schemas.microsoft.com/office/powerpoint/2010/main" val="48562412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40792"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1640792"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E8FEA9-9C48-405D-8656-CED08CEFD47F}" type="datetime1">
              <a:rPr lang="nl-BE" smtClean="0">
                <a:solidFill>
                  <a:prstClr val="black">
                    <a:tint val="75000"/>
                  </a:prstClr>
                </a:solidFill>
              </a:rPr>
              <a:t>8/05/2025</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8763019" y="285729"/>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E3A5C-986B-47BE-8F96-3787467B82A8}"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55955413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Lst>
  <p:hf hdr="0" ftr="0" dt="0"/>
  <p:txStyles>
    <p:titleStyle>
      <a:lvl1pPr algn="l" defTabSz="685783" rtl="0" eaLnBrk="1" latinLnBrk="0" hangingPunct="1">
        <a:spcBef>
          <a:spcPct val="0"/>
        </a:spcBef>
        <a:buNone/>
        <a:defRPr kumimoji="0" lang="nl-BE" sz="2400" b="1" kern="1200" cap="none" baseline="0" dirty="0" smtClean="0">
          <a:solidFill>
            <a:schemeClr val="tx1"/>
          </a:solidFill>
          <a:effectLst/>
          <a:latin typeface="Trebuchet MS" panose="020B0603020202020204" pitchFamily="34" charset="0"/>
          <a:ea typeface="+mj-ea"/>
          <a:cs typeface="Arial" pitchFamily="34"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Trebuchet MS" panose="020B0603020202020204" pitchFamily="34" charset="0"/>
          <a:ea typeface="+mn-ea"/>
          <a:cs typeface="+mn-cs"/>
        </a:defRPr>
      </a:lvl1pPr>
      <a:lvl2pPr marL="557199" indent="-214308" algn="l" defTabSz="685783" rtl="0" eaLnBrk="1" latinLnBrk="0" hangingPunct="1">
        <a:spcBef>
          <a:spcPct val="20000"/>
        </a:spcBef>
        <a:buClr>
          <a:srgbClr val="BF18B3"/>
        </a:buClr>
        <a:buFont typeface="Arial" pitchFamily="34" charset="0"/>
        <a:buChar char="–"/>
        <a:defRPr sz="2100" kern="1200">
          <a:solidFill>
            <a:srgbClr val="B22A89"/>
          </a:solidFill>
          <a:latin typeface="Trebuchet MS" panose="020B0603020202020204" pitchFamily="34" charset="0"/>
          <a:ea typeface="+mn-ea"/>
          <a:cs typeface="+mn-cs"/>
        </a:defRPr>
      </a:lvl2pPr>
      <a:lvl3pPr marL="857228" indent="-171446" algn="l" defTabSz="685783" rtl="0" eaLnBrk="1" latinLnBrk="0" hangingPunct="1">
        <a:spcBef>
          <a:spcPct val="20000"/>
        </a:spcBef>
        <a:buClr>
          <a:srgbClr val="F18E00"/>
        </a:buClr>
        <a:buFont typeface="Arial" pitchFamily="34" charset="0"/>
        <a:buChar char="•"/>
        <a:defRPr sz="1800" kern="1200">
          <a:solidFill>
            <a:srgbClr val="EF8A37"/>
          </a:solidFill>
          <a:latin typeface="Trebuchet MS" panose="020B0603020202020204" pitchFamily="34" charset="0"/>
          <a:ea typeface="+mn-ea"/>
          <a:cs typeface="+mn-cs"/>
        </a:defRPr>
      </a:lvl3pPr>
      <a:lvl4pPr marL="1200120" indent="-171446" algn="l" defTabSz="685783" rtl="0" eaLnBrk="1" latinLnBrk="0" hangingPunct="1">
        <a:spcBef>
          <a:spcPct val="20000"/>
        </a:spcBef>
        <a:buClr>
          <a:schemeClr val="tx1"/>
        </a:buClr>
        <a:buFont typeface="Arial" pitchFamily="34" charset="0"/>
        <a:buChar char="–"/>
        <a:defRPr sz="1500" kern="1200">
          <a:solidFill>
            <a:schemeClr val="tx1"/>
          </a:solidFill>
          <a:latin typeface="Trebuchet MS" panose="020B0603020202020204" pitchFamily="34" charset="0"/>
          <a:ea typeface="+mn-ea"/>
          <a:cs typeface="+mn-cs"/>
        </a:defRPr>
      </a:lvl4pPr>
      <a:lvl5pPr marL="1543012" indent="-171446" algn="l" defTabSz="685783" rtl="0" eaLnBrk="1" latinLnBrk="0" hangingPunct="1">
        <a:spcBef>
          <a:spcPct val="20000"/>
        </a:spcBef>
        <a:buClr>
          <a:srgbClr val="BF18B3"/>
        </a:buClr>
        <a:buFont typeface="Arial" panose="020B0604020202020204" pitchFamily="34" charset="0"/>
        <a:buChar char="•"/>
        <a:defRPr sz="1500" kern="1200">
          <a:solidFill>
            <a:srgbClr val="B22A89"/>
          </a:solidFill>
          <a:latin typeface="Trebuchet MS" panose="020B0603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8214604" cy="5701316"/>
          </a:xfrm>
          <a:prstGeom prst="rect">
            <a:avLst/>
          </a:prstGeom>
        </p:spPr>
        <p:txBody>
          <a:bodyPr vert="horz" lIns="91440" tIns="45720" rIns="91440" bIns="45720" rtlCol="0" anchor="t">
            <a:normAutofit fontScale="625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Casus</a:t>
            </a:r>
          </a:p>
          <a:p>
            <a:pPr marL="0" indent="0" algn="ctr">
              <a:buNone/>
            </a:pPr>
            <a:endParaRPr lang="nl-NL" sz="3100" b="1">
              <a:solidFill>
                <a:prstClr val="black"/>
              </a:solidFill>
              <a:latin typeface="Calibri Light"/>
              <a:ea typeface="Roboto"/>
              <a:cs typeface="Calibri Light"/>
            </a:endParaRPr>
          </a:p>
          <a:p>
            <a:pPr marL="0" indent="0" fontAlgn="base">
              <a:buNone/>
            </a:pPr>
            <a:r>
              <a:rPr lang="nl-NL">
                <a:latin typeface="Roboto"/>
                <a:ea typeface="Roboto"/>
                <a:cs typeface="Roboto"/>
              </a:rPr>
              <a:t>Tim, een jongen van</a:t>
            </a:r>
            <a:r>
              <a:rPr lang="nl-NL" b="1">
                <a:latin typeface="Roboto"/>
                <a:ea typeface="Roboto"/>
                <a:cs typeface="Roboto"/>
              </a:rPr>
              <a:t> 8 jaar</a:t>
            </a:r>
            <a:r>
              <a:rPr lang="nl-NL">
                <a:latin typeface="Roboto"/>
                <a:ea typeface="Roboto"/>
                <a:cs typeface="Roboto"/>
              </a:rPr>
              <a:t>, zit in het 3</a:t>
            </a:r>
            <a:r>
              <a:rPr lang="nl-NL" baseline="30000">
                <a:latin typeface="Roboto"/>
                <a:ea typeface="Roboto"/>
                <a:cs typeface="Roboto"/>
              </a:rPr>
              <a:t>de</a:t>
            </a:r>
            <a:r>
              <a:rPr lang="nl-NL">
                <a:latin typeface="Roboto"/>
                <a:ea typeface="Roboto"/>
                <a:cs typeface="Roboto"/>
              </a:rPr>
              <a:t> leerjaar. Enkele </a:t>
            </a:r>
            <a:r>
              <a:rPr lang="nl-NL" b="1">
                <a:latin typeface="Roboto"/>
                <a:ea typeface="Roboto"/>
                <a:cs typeface="Roboto"/>
              </a:rPr>
              <a:t>observaties </a:t>
            </a:r>
            <a:r>
              <a:rPr lang="nl-NL">
                <a:latin typeface="Roboto"/>
                <a:ea typeface="Roboto"/>
                <a:cs typeface="Roboto"/>
              </a:rPr>
              <a:t>van de </a:t>
            </a:r>
            <a:r>
              <a:rPr lang="nl-NL" b="1">
                <a:latin typeface="Roboto"/>
                <a:ea typeface="Roboto"/>
                <a:cs typeface="Roboto"/>
              </a:rPr>
              <a:t>juf</a:t>
            </a:r>
            <a:r>
              <a:rPr lang="nl-NL">
                <a:latin typeface="Roboto"/>
                <a:ea typeface="Roboto"/>
                <a:cs typeface="Roboto"/>
              </a:rPr>
              <a:t>:</a:t>
            </a:r>
          </a:p>
          <a:p>
            <a:pPr marL="0" indent="0" fontAlgn="base">
              <a:buNone/>
            </a:pPr>
            <a:endParaRPr lang="nl-NL"/>
          </a:p>
          <a:p>
            <a:pPr marL="0" indent="0" fontAlgn="base">
              <a:buNone/>
            </a:pPr>
            <a:r>
              <a:rPr lang="nl-NL">
                <a:latin typeface="Roboto"/>
                <a:ea typeface="Roboto"/>
                <a:cs typeface="Roboto"/>
              </a:rPr>
              <a:t>De klas gaat in het begin van het schooljaar even naar het bos in de buurt van de school. Tim ziet daar een grote, oude boom en zegt: "</a:t>
            </a:r>
            <a:r>
              <a:rPr lang="nl-NL" b="1">
                <a:latin typeface="Roboto"/>
                <a:ea typeface="Roboto"/>
                <a:cs typeface="Roboto"/>
              </a:rPr>
              <a:t>Kijk juf, die boom lijkt echt moe! Hij heeft al zo veel jaren staan wachten</a:t>
            </a:r>
            <a:r>
              <a:rPr lang="nl-NL">
                <a:latin typeface="Roboto"/>
                <a:ea typeface="Roboto"/>
                <a:cs typeface="Roboto"/>
              </a:rPr>
              <a:t>." </a:t>
            </a:r>
          </a:p>
          <a:p>
            <a:pPr marL="0" indent="0" fontAlgn="base">
              <a:buNone/>
            </a:pPr>
            <a:endParaRPr lang="nl-NL"/>
          </a:p>
          <a:p>
            <a:pPr marL="0" indent="0" fontAlgn="base">
              <a:buNone/>
            </a:pPr>
            <a:r>
              <a:rPr lang="nl-NL">
                <a:latin typeface="Roboto"/>
                <a:ea typeface="Roboto"/>
                <a:cs typeface="Roboto"/>
              </a:rPr>
              <a:t>Tijdens de wiskundeles merkt de juf op dat </a:t>
            </a:r>
            <a:r>
              <a:rPr lang="nl-NL" b="1">
                <a:latin typeface="Roboto"/>
                <a:ea typeface="Roboto"/>
                <a:cs typeface="Roboto"/>
              </a:rPr>
              <a:t>eenvoudige rekenproblemen</a:t>
            </a:r>
            <a:r>
              <a:rPr lang="nl-NL">
                <a:latin typeface="Roboto"/>
                <a:ea typeface="Roboto"/>
                <a:cs typeface="Roboto"/>
              </a:rPr>
              <a:t> met fysieke objecten (zoals blokjes tellen) </a:t>
            </a:r>
            <a:r>
              <a:rPr lang="nl-NL" b="1">
                <a:latin typeface="Roboto"/>
                <a:ea typeface="Roboto"/>
                <a:cs typeface="Roboto"/>
              </a:rPr>
              <a:t>lukken</a:t>
            </a:r>
            <a:r>
              <a:rPr lang="nl-NL">
                <a:latin typeface="Roboto"/>
                <a:ea typeface="Roboto"/>
                <a:cs typeface="Roboto"/>
              </a:rPr>
              <a:t>. Als hij een aantal stapels Lego blokjes uit elkaar haalt en weer in elkaar zet kan Tim aangeven dat de hoeveelheid gelijk blijft. </a:t>
            </a:r>
            <a:r>
              <a:rPr lang="nl-NL" b="1">
                <a:latin typeface="Roboto"/>
                <a:ea typeface="Roboto"/>
                <a:cs typeface="Roboto"/>
              </a:rPr>
              <a:t>Ook bij eenvoudige optelsommen geeft Tim aan dat bv. 4 + 5  en 5 + 4 op dezelfde uitkomst komt. </a:t>
            </a:r>
          </a:p>
          <a:p>
            <a:pPr marL="0" indent="0" fontAlgn="base">
              <a:buNone/>
            </a:pPr>
            <a:endParaRPr lang="nl-NL"/>
          </a:p>
          <a:p>
            <a:pPr marL="0" indent="0" fontAlgn="base">
              <a:buNone/>
            </a:pPr>
            <a:r>
              <a:rPr lang="nl-NL">
                <a:latin typeface="Roboto"/>
                <a:ea typeface="Roboto"/>
                <a:cs typeface="Roboto"/>
              </a:rPr>
              <a:t>Hij speelt vaak liever </a:t>
            </a:r>
            <a:r>
              <a:rPr lang="nl-NL" b="1">
                <a:latin typeface="Roboto"/>
                <a:ea typeface="Roboto"/>
                <a:cs typeface="Roboto"/>
              </a:rPr>
              <a:t>alleen </a:t>
            </a:r>
            <a:r>
              <a:rPr lang="nl-NL">
                <a:latin typeface="Roboto"/>
                <a:ea typeface="Roboto"/>
                <a:cs typeface="Roboto"/>
              </a:rPr>
              <a:t>en begrijpt soms niet goed hoe hij met zijn klasgenoten moet omgaan.  </a:t>
            </a:r>
          </a:p>
          <a:p>
            <a:pPr marL="0" indent="0" fontAlgn="base">
              <a:buNone/>
            </a:pPr>
            <a:endParaRPr lang="nl-NL"/>
          </a:p>
          <a:p>
            <a:pPr marL="0" indent="0" fontAlgn="base">
              <a:buNone/>
            </a:pPr>
            <a:r>
              <a:rPr lang="nl-NL">
                <a:latin typeface="Roboto"/>
                <a:ea typeface="Roboto"/>
                <a:cs typeface="Roboto"/>
              </a:rPr>
              <a:t>Toen de juf een </a:t>
            </a:r>
            <a:r>
              <a:rPr lang="nl-NL" b="1">
                <a:latin typeface="Roboto"/>
                <a:ea typeface="Roboto"/>
                <a:cs typeface="Roboto"/>
              </a:rPr>
              <a:t>experiment </a:t>
            </a:r>
            <a:r>
              <a:rPr lang="nl-NL">
                <a:latin typeface="Roboto"/>
                <a:ea typeface="Roboto"/>
                <a:cs typeface="Roboto"/>
              </a:rPr>
              <a:t>deed waarbij ze water van een breed glas in een smal glas goot, dacht Tim dat er </a:t>
            </a:r>
            <a:r>
              <a:rPr lang="nl-NL" b="1">
                <a:latin typeface="Roboto"/>
                <a:ea typeface="Roboto"/>
                <a:cs typeface="Roboto"/>
              </a:rPr>
              <a:t>in het smalle glas nu meer water zat. </a:t>
            </a:r>
          </a:p>
          <a:p>
            <a:pPr marL="0" indent="0" fontAlgn="base">
              <a:buNone/>
            </a:pPr>
            <a:endParaRPr lang="nl-NL" b="1">
              <a:cs typeface="Roboto"/>
            </a:endParaRPr>
          </a:p>
          <a:p>
            <a:pPr marL="0" indent="0" fontAlgn="base">
              <a:buNone/>
            </a:pPr>
            <a:r>
              <a:rPr lang="nl-NL">
                <a:latin typeface="Roboto"/>
                <a:ea typeface="Roboto"/>
                <a:cs typeface="Roboto"/>
              </a:rPr>
              <a:t>Toen de juf in gesprek ging met de collega van het </a:t>
            </a:r>
            <a:r>
              <a:rPr lang="nl-NL" b="1">
                <a:latin typeface="Roboto"/>
                <a:ea typeface="Roboto"/>
                <a:cs typeface="Roboto"/>
              </a:rPr>
              <a:t>3</a:t>
            </a:r>
            <a:r>
              <a:rPr lang="nl-NL" b="1" baseline="30000">
                <a:latin typeface="Roboto"/>
                <a:ea typeface="Roboto"/>
                <a:cs typeface="Roboto"/>
              </a:rPr>
              <a:t>de</a:t>
            </a:r>
            <a:r>
              <a:rPr lang="nl-NL" b="1">
                <a:latin typeface="Roboto"/>
                <a:ea typeface="Roboto"/>
                <a:cs typeface="Roboto"/>
              </a:rPr>
              <a:t> kleuter </a:t>
            </a:r>
            <a:r>
              <a:rPr lang="nl-NL">
                <a:latin typeface="Roboto"/>
                <a:ea typeface="Roboto"/>
                <a:cs typeface="Roboto"/>
              </a:rPr>
              <a:t>kreeg ze te horen dat Tim dan ook al </a:t>
            </a:r>
            <a:r>
              <a:rPr lang="nl-NL" b="1">
                <a:latin typeface="Roboto"/>
                <a:ea typeface="Roboto"/>
                <a:cs typeface="Roboto"/>
              </a:rPr>
              <a:t>moeite </a:t>
            </a:r>
            <a:r>
              <a:rPr lang="nl-NL">
                <a:latin typeface="Roboto"/>
                <a:ea typeface="Roboto"/>
                <a:cs typeface="Roboto"/>
              </a:rPr>
              <a:t>had met het opbouwen van </a:t>
            </a:r>
            <a:r>
              <a:rPr lang="nl-NL" b="1">
                <a:latin typeface="Roboto"/>
                <a:ea typeface="Roboto"/>
                <a:cs typeface="Roboto"/>
              </a:rPr>
              <a:t>relaties met zijn leeftijdsgenoten</a:t>
            </a:r>
            <a:r>
              <a:rPr lang="nl-NL">
                <a:latin typeface="Roboto"/>
                <a:ea typeface="Roboto"/>
                <a:cs typeface="Roboto"/>
              </a:rPr>
              <a:t>. Terwijl veel kinderen in de kleuterklas leren om samen te spelen en eenvoudige sociale regels te begrijpen, speelde Tim vooral naast andere kinderen in plaats van echt samen met hen. Hij leek ook moeite te hebben met het delen van speelgoed of het begrijpen van beurtelings spelen, wat normaal gesproken aan het eind van de peuter- en begin van de kleuterfase wordt ontwikkeld. </a:t>
            </a:r>
          </a:p>
          <a:p>
            <a:pPr marL="0" indent="0">
              <a:buNone/>
            </a:pPr>
            <a:endParaRPr lang="nl-NL" sz="1600">
              <a:solidFill>
                <a:prstClr val="black"/>
              </a:solidFill>
              <a:latin typeface="Calibri Light"/>
              <a:cs typeface="Calibri Light"/>
            </a:endParaRPr>
          </a:p>
          <a:p>
            <a:pPr marL="0" indent="0">
              <a:buNone/>
            </a:pPr>
            <a:endParaRPr lang="nl-BE">
              <a:cs typeface="Roboto" pitchFamily="2" charset="0"/>
            </a:endParaRPr>
          </a:p>
        </p:txBody>
      </p:sp>
      <p:pic>
        <p:nvPicPr>
          <p:cNvPr id="3" name="Afbeelding 1" descr="Afbeelding met persoon, kleding, Menselijk gezicht, peuter&#10;&#10;Door AI gegenereerde inhoud is mogelijk onjuist.">
            <a:extLst>
              <a:ext uri="{FF2B5EF4-FFF2-40B4-BE49-F238E27FC236}">
                <a16:creationId xmlns:a16="http://schemas.microsoft.com/office/drawing/2014/main" id="{63FA298E-DE8A-588A-00FF-DEE378402729}"/>
              </a:ext>
            </a:extLst>
          </p:cNvPr>
          <p:cNvPicPr>
            <a:picLocks noChangeAspect="1"/>
          </p:cNvPicPr>
          <p:nvPr/>
        </p:nvPicPr>
        <p:blipFill>
          <a:blip r:embed="rId2"/>
          <a:stretch>
            <a:fillRect/>
          </a:stretch>
        </p:blipFill>
        <p:spPr>
          <a:xfrm>
            <a:off x="8882814" y="179075"/>
            <a:ext cx="3310027" cy="4931614"/>
          </a:xfrm>
          <a:prstGeom prst="rect">
            <a:avLst/>
          </a:prstGeom>
        </p:spPr>
      </p:pic>
    </p:spTree>
    <p:extLst>
      <p:ext uri="{BB962C8B-B14F-4D97-AF65-F5344CB8AC3E}">
        <p14:creationId xmlns:p14="http://schemas.microsoft.com/office/powerpoint/2010/main" val="182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EC106-07D4-17B6-9834-78B96F73A806}"/>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41E044E5-A4CD-AFF0-FFF1-902C7C95D1C9}"/>
              </a:ext>
            </a:extLst>
          </p:cNvPr>
          <p:cNvGraphicFramePr>
            <a:graphicFrameLocks noGrp="1"/>
          </p:cNvGraphicFramePr>
          <p:nvPr>
            <p:extLst>
              <p:ext uri="{D42A27DB-BD31-4B8C-83A1-F6EECF244321}">
                <p14:modId xmlns:p14="http://schemas.microsoft.com/office/powerpoint/2010/main" val="3697864045"/>
              </p:ext>
            </p:extLst>
          </p:nvPr>
        </p:nvGraphicFramePr>
        <p:xfrm>
          <a:off x="151421" y="693749"/>
          <a:ext cx="11904910" cy="43586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BE" sz="2000" b="1" i="0" u="none" strike="noStrike" kern="1200">
                          <a:solidFill>
                            <a:schemeClr val="dk1"/>
                          </a:solidFill>
                          <a:latin typeface="Calibri"/>
                          <a:ea typeface="+mn-ea"/>
                          <a:cs typeface="+mn-cs"/>
                        </a:rPr>
                        <a:t>Verklaar het gedrag van de jongeren vanuit de theorie van Erikson. </a:t>
                      </a:r>
                    </a:p>
                    <a:p>
                      <a:pPr lvl="0">
                        <a:buNone/>
                      </a:pPr>
                      <a:endParaRPr lang="nl-NL" sz="2000" b="0" i="0" u="none" strike="noStrike" kern="1200" noProof="0">
                        <a:solidFill>
                          <a:srgbClr val="000000"/>
                        </a:solidFill>
                        <a:latin typeface="Calibri"/>
                      </a:endParaRPr>
                    </a:p>
                    <a:p>
                      <a:pPr lvl="0">
                        <a:buNone/>
                      </a:pPr>
                      <a:r>
                        <a:rPr lang="nl-NL" sz="2000" b="0" i="1" u="none" strike="noStrike" noProof="0">
                          <a:solidFill>
                            <a:schemeClr val="dk1"/>
                          </a:solidFill>
                          <a:latin typeface="Calibri"/>
                        </a:rPr>
                        <a:t>Mogelijke deelvragen waarmee leerlingen zouden kunnen werken</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1) Wat is de kern van de theorie die je betrekt bij de analyse? </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2) Zoek verbanden tussen de theorie en de casus. </a:t>
                      </a:r>
                      <a:endParaRPr lang="en-US" sz="2000" b="0" i="0" u="none" strike="noStrike" noProof="0">
                        <a:solidFill>
                          <a:srgbClr val="000000"/>
                        </a:solidFill>
                        <a:latin typeface="Calibri"/>
                      </a:endParaRPr>
                    </a:p>
                    <a:p>
                      <a:pPr marL="0" lvl="0" indent="0">
                        <a:buNone/>
                      </a:pPr>
                      <a:r>
                        <a:rPr lang="nl-NL" sz="2000" b="0" i="1" u="none" strike="noStrike" kern="1200" noProof="0">
                          <a:solidFill>
                            <a:schemeClr val="bg1">
                              <a:lumMod val="76000"/>
                            </a:schemeClr>
                          </a:solidFill>
                          <a:latin typeface="Calibri"/>
                          <a:ea typeface="+mn-ea"/>
                          <a:cs typeface="+mn-cs"/>
                        </a:rPr>
                        <a:t>Welk gedrag/uitspraken vind je in de casus terug die passen bij het stadium identiteit versus identiteitsverwarring.</a:t>
                      </a:r>
                    </a:p>
                    <a:p>
                      <a:pPr marL="0" lvl="0" indent="0">
                        <a:buNone/>
                      </a:pPr>
                      <a:r>
                        <a:rPr lang="nl-NL" sz="2000" b="0" i="1" u="none" strike="noStrike" kern="1200" noProof="0">
                          <a:solidFill>
                            <a:schemeClr val="bg1">
                              <a:lumMod val="76000"/>
                            </a:schemeClr>
                          </a:solidFill>
                          <a:latin typeface="Calibri"/>
                          <a:ea typeface="+mn-ea"/>
                          <a:cs typeface="+mn-cs"/>
                        </a:rPr>
                        <a:t>Leg uit waarom je dit gedrag/deze uitspraken daarbij kan laten aansluiten. </a:t>
                      </a:r>
                    </a:p>
                    <a:p>
                      <a:pPr lvl="0">
                        <a:buNone/>
                      </a:pPr>
                      <a:r>
                        <a:rPr lang="nl-NL" sz="2000" b="0" i="1" u="none" strike="noStrike" noProof="0">
                          <a:solidFill>
                            <a:schemeClr val="dk1"/>
                          </a:solidFill>
                          <a:latin typeface="Calibri"/>
                        </a:rPr>
                        <a:t>3) Formuleer een conclusie </a:t>
                      </a:r>
                      <a:r>
                        <a:rPr lang="nl-NL" sz="2000" b="0" i="1" u="none" strike="noStrike" kern="1200" noProof="0">
                          <a:solidFill>
                            <a:schemeClr val="bg1">
                              <a:lumMod val="76000"/>
                            </a:schemeClr>
                          </a:solidFill>
                          <a:latin typeface="Calibri"/>
                          <a:ea typeface="+mn-ea"/>
                          <a:cs typeface="+mn-cs"/>
                        </a:rPr>
                        <a:t>(waarbij je verklaart of het gedrag van de jongeren al dan niet normaal gedrag is binnen deze levensloopfase, volgens de theorie van Erikson)</a:t>
                      </a:r>
                      <a:endParaRPr lang="nl-NL" sz="2000" b="0" i="1" u="none" strike="noStrike" noProof="0">
                        <a:solidFill>
                          <a:schemeClr val="dk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69837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124887" y="408540"/>
            <a:ext cx="11942225" cy="6449460"/>
          </a:xfrm>
          <a:prstGeom prst="rect">
            <a:avLst/>
          </a:prstGeom>
        </p:spPr>
        <p:txBody>
          <a:bodyPr vert="horz" lIns="91440" tIns="45720" rIns="91440" bIns="45720" rtlCol="0" anchor="t">
            <a:normAutofit fontScale="850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solidFill>
                  <a:prstClr val="black"/>
                </a:solidFill>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1700" b="1">
              <a:solidFill>
                <a:prstClr val="black"/>
              </a:solidFill>
              <a:latin typeface="Calibri"/>
              <a:ea typeface="Roboto"/>
              <a:cs typeface="Calibri Light"/>
            </a:endParaRPr>
          </a:p>
          <a:p>
            <a:pPr marL="0" indent="0">
              <a:buNone/>
            </a:pPr>
            <a:r>
              <a:rPr lang="en-US" sz="2100" b="1" err="1">
                <a:solidFill>
                  <a:schemeClr val="dk1"/>
                </a:solidFill>
                <a:latin typeface="Calibri"/>
                <a:ea typeface="Calibri"/>
                <a:cs typeface="Calibri"/>
              </a:rPr>
              <a:t>Theorie</a:t>
            </a:r>
            <a:r>
              <a:rPr lang="en-US" sz="2100" b="1">
                <a:solidFill>
                  <a:schemeClr val="dk1"/>
                </a:solidFill>
                <a:latin typeface="Calibri"/>
                <a:ea typeface="Calibri"/>
                <a:cs typeface="Calibri"/>
              </a:rPr>
              <a:t> van Erikson:</a:t>
            </a:r>
            <a:br>
              <a:rPr lang="en-US" sz="2100" b="1">
                <a:latin typeface="Calibri"/>
                <a:ea typeface="Calibri"/>
                <a:cs typeface="Calibri"/>
              </a:rPr>
            </a:br>
            <a:endParaRPr lang="nl-NL" sz="2100" b="1">
              <a:solidFill>
                <a:schemeClr val="dk1"/>
              </a:solidFill>
              <a:latin typeface="Calibri"/>
              <a:ea typeface="Calibri"/>
              <a:cs typeface="Calibri"/>
            </a:endParaRPr>
          </a:p>
          <a:p>
            <a:pPr marL="0" indent="0">
              <a:buNone/>
            </a:pPr>
            <a:r>
              <a:rPr lang="nl-NL" sz="2100">
                <a:solidFill>
                  <a:schemeClr val="dk1"/>
                </a:solidFill>
                <a:latin typeface="Calibri"/>
                <a:ea typeface="Calibri"/>
                <a:cs typeface="Calibri"/>
              </a:rPr>
              <a:t>De theorie van Erik Erikson beschrijft de psychosociale ontwikkeling van de mens in acht levensfasen, van baby tot ouderdom. In elke fase staat een psychosociaal conflict centraal die de persoon moet oplossen om gezond verder te groeien. We weten uit de casus dat het gaat over de levensloopfase van de adolescent. </a:t>
            </a:r>
            <a:r>
              <a:rPr lang="en-US" sz="2100" err="1">
                <a:solidFill>
                  <a:schemeClr val="dk1"/>
                </a:solidFill>
                <a:latin typeface="Calibri"/>
                <a:ea typeface="Calibri"/>
                <a:cs typeface="Calibri"/>
              </a:rPr>
              <a:t>Tijdens</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deze</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fase</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staat</a:t>
            </a:r>
            <a:r>
              <a:rPr lang="en-US" sz="2100">
                <a:solidFill>
                  <a:schemeClr val="dk1"/>
                </a:solidFill>
                <a:latin typeface="Calibri"/>
                <a:ea typeface="Calibri"/>
                <a:cs typeface="Calibri"/>
              </a:rPr>
              <a:t> het </a:t>
            </a:r>
            <a:r>
              <a:rPr lang="en-US" sz="2100" err="1">
                <a:solidFill>
                  <a:schemeClr val="dk1"/>
                </a:solidFill>
                <a:latin typeface="Calibri"/>
                <a:ea typeface="Calibri"/>
                <a:cs typeface="Calibri"/>
              </a:rPr>
              <a:t>psychosociaal</a:t>
            </a:r>
            <a:r>
              <a:rPr lang="en-US" sz="2100">
                <a:solidFill>
                  <a:schemeClr val="dk1"/>
                </a:solidFill>
                <a:latin typeface="Calibri"/>
                <a:ea typeface="Calibri"/>
                <a:cs typeface="Calibri"/>
              </a:rPr>
              <a:t> conflict </a:t>
            </a:r>
            <a:r>
              <a:rPr lang="en-US" sz="2100" err="1">
                <a:solidFill>
                  <a:schemeClr val="dk1"/>
                </a:solidFill>
                <a:latin typeface="Calibri"/>
                <a:ea typeface="Calibri"/>
                <a:cs typeface="Calibri"/>
              </a:rPr>
              <a:t>identiteit</a:t>
            </a:r>
            <a:r>
              <a:rPr lang="en-US" sz="2100">
                <a:solidFill>
                  <a:schemeClr val="dk1"/>
                </a:solidFill>
                <a:latin typeface="Calibri"/>
                <a:ea typeface="Calibri"/>
                <a:cs typeface="Calibri"/>
              </a:rPr>
              <a:t> versus </a:t>
            </a:r>
            <a:r>
              <a:rPr lang="en-US" sz="2100" err="1">
                <a:solidFill>
                  <a:schemeClr val="dk1"/>
                </a:solidFill>
                <a:latin typeface="Calibri"/>
                <a:ea typeface="Calibri"/>
                <a:cs typeface="Calibri"/>
              </a:rPr>
              <a:t>identiteitsverwarring</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centraal</a:t>
            </a:r>
            <a:r>
              <a:rPr lang="en-US" sz="2100">
                <a:solidFill>
                  <a:schemeClr val="dk1"/>
                </a:solidFill>
                <a:latin typeface="Calibri"/>
                <a:ea typeface="Calibri"/>
                <a:cs typeface="Calibri"/>
              </a:rPr>
              <a:t>. </a:t>
            </a:r>
          </a:p>
          <a:p>
            <a:pPr marL="0" indent="0">
              <a:buNone/>
            </a:pPr>
            <a:endParaRPr lang="en-US" sz="2100">
              <a:solidFill>
                <a:schemeClr val="dk1"/>
              </a:solidFill>
              <a:latin typeface="Calibri"/>
              <a:ea typeface="Calibri"/>
              <a:cs typeface="Calibri"/>
            </a:endParaRPr>
          </a:p>
          <a:p>
            <a:pPr marL="0" indent="0">
              <a:buNone/>
            </a:pPr>
            <a:r>
              <a:rPr lang="en-US" sz="2100">
                <a:solidFill>
                  <a:schemeClr val="dk1"/>
                </a:solidFill>
                <a:latin typeface="Calibri"/>
                <a:ea typeface="Calibri"/>
                <a:cs typeface="Calibri"/>
              </a:rPr>
              <a:t>Wat is </a:t>
            </a:r>
            <a:r>
              <a:rPr lang="en-US" sz="2100" err="1">
                <a:solidFill>
                  <a:schemeClr val="dk1"/>
                </a:solidFill>
                <a:latin typeface="Calibri"/>
                <a:ea typeface="Calibri"/>
                <a:cs typeface="Calibri"/>
              </a:rPr>
              <a:t>typisch</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voor</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deze</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fase</a:t>
            </a:r>
            <a:r>
              <a:rPr lang="en-US" sz="2100">
                <a:solidFill>
                  <a:schemeClr val="dk1"/>
                </a:solidFill>
                <a:latin typeface="Calibri"/>
                <a:ea typeface="Calibri"/>
                <a:cs typeface="Calibri"/>
              </a:rPr>
              <a:t>?</a:t>
            </a:r>
          </a:p>
          <a:p>
            <a:pPr>
              <a:buFontTx/>
              <a:buChar char="-"/>
            </a:pPr>
            <a:r>
              <a:rPr lang="en-US" sz="2100" b="1" err="1">
                <a:solidFill>
                  <a:schemeClr val="dk1"/>
                </a:solidFill>
                <a:latin typeface="Calibri"/>
                <a:ea typeface="Calibri"/>
                <a:cs typeface="Calibri"/>
              </a:rPr>
              <a:t>Zoektocht</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naar</a:t>
            </a:r>
            <a:r>
              <a:rPr lang="en-US" sz="2100" b="1">
                <a:solidFill>
                  <a:schemeClr val="dk1"/>
                </a:solidFill>
                <a:latin typeface="Calibri"/>
                <a:ea typeface="Calibri"/>
                <a:cs typeface="Calibri"/>
              </a:rPr>
              <a:t> hun </a:t>
            </a:r>
            <a:r>
              <a:rPr lang="en-US" sz="2100" b="1" err="1">
                <a:solidFill>
                  <a:schemeClr val="dk1"/>
                </a:solidFill>
                <a:latin typeface="Calibri"/>
                <a:ea typeface="Calibri"/>
                <a:cs typeface="Calibri"/>
              </a:rPr>
              <a:t>identiteit</a:t>
            </a:r>
            <a:r>
              <a:rPr lang="en-US" sz="2100" b="1">
                <a:solidFill>
                  <a:schemeClr val="dk1"/>
                </a:solidFill>
                <a:latin typeface="Calibri"/>
                <a:ea typeface="Calibri"/>
                <a:cs typeface="Calibri"/>
              </a:rPr>
              <a:t>. </a:t>
            </a:r>
            <a:r>
              <a:rPr lang="en-US" sz="2100" err="1">
                <a:solidFill>
                  <a:schemeClr val="dk1"/>
                </a:solidFill>
                <a:latin typeface="Calibri"/>
                <a:ea typeface="Calibri"/>
                <a:cs typeface="Calibri"/>
              </a:rPr>
              <a:t>Jongeren</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stellen</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vragen</a:t>
            </a:r>
            <a:r>
              <a:rPr lang="en-US" sz="2100">
                <a:solidFill>
                  <a:schemeClr val="dk1"/>
                </a:solidFill>
                <a:latin typeface="Calibri"/>
                <a:ea typeface="Calibri"/>
                <a:cs typeface="Calibri"/>
              </a:rPr>
              <a:t> </a:t>
            </a:r>
            <a:r>
              <a:rPr lang="en-US" sz="2100" err="1">
                <a:solidFill>
                  <a:schemeClr val="dk1"/>
                </a:solidFill>
                <a:latin typeface="Calibri"/>
                <a:ea typeface="Calibri"/>
                <a:cs typeface="Calibri"/>
              </a:rPr>
              <a:t>als</a:t>
            </a:r>
            <a:r>
              <a:rPr lang="en-US" sz="2100">
                <a:solidFill>
                  <a:schemeClr val="dk1"/>
                </a:solidFill>
                <a:latin typeface="Calibri"/>
                <a:ea typeface="Calibri"/>
                <a:cs typeface="Calibri"/>
              </a:rPr>
              <a:t>:</a:t>
            </a:r>
          </a:p>
          <a:p>
            <a:pPr lvl="1">
              <a:buFontTx/>
              <a:buChar char="-"/>
            </a:pPr>
            <a:r>
              <a:rPr lang="en-US">
                <a:solidFill>
                  <a:schemeClr val="dk1"/>
                </a:solidFill>
                <a:latin typeface="Calibri"/>
                <a:ea typeface="Calibri"/>
                <a:cs typeface="Calibri"/>
              </a:rPr>
              <a:t>Wie ben </a:t>
            </a:r>
            <a:r>
              <a:rPr lang="en-US" err="1">
                <a:solidFill>
                  <a:schemeClr val="dk1"/>
                </a:solidFill>
                <a:latin typeface="Calibri"/>
                <a:ea typeface="Calibri"/>
                <a:cs typeface="Calibri"/>
              </a:rPr>
              <a:t>ik</a:t>
            </a:r>
            <a:r>
              <a:rPr lang="en-US">
                <a:solidFill>
                  <a:schemeClr val="dk1"/>
                </a:solidFill>
                <a:latin typeface="Calibri"/>
                <a:ea typeface="Calibri"/>
                <a:cs typeface="Calibri"/>
              </a:rPr>
              <a:t>?</a:t>
            </a:r>
          </a:p>
          <a:p>
            <a:pPr lvl="1">
              <a:buFontTx/>
              <a:buChar char="-"/>
            </a:pPr>
            <a:r>
              <a:rPr lang="en-US" err="1">
                <a:solidFill>
                  <a:schemeClr val="dk1"/>
                </a:solidFill>
                <a:latin typeface="Calibri"/>
                <a:ea typeface="Calibri"/>
                <a:cs typeface="Calibri"/>
              </a:rPr>
              <a:t>Waar</a:t>
            </a:r>
            <a:r>
              <a:rPr lang="en-US">
                <a:solidFill>
                  <a:schemeClr val="dk1"/>
                </a:solidFill>
                <a:latin typeface="Calibri"/>
                <a:ea typeface="Calibri"/>
                <a:cs typeface="Calibri"/>
              </a:rPr>
              <a:t> hoor </a:t>
            </a:r>
            <a:r>
              <a:rPr lang="en-US" err="1">
                <a:solidFill>
                  <a:schemeClr val="dk1"/>
                </a:solidFill>
                <a:latin typeface="Calibri"/>
                <a:ea typeface="Calibri"/>
                <a:cs typeface="Calibri"/>
              </a:rPr>
              <a:t>ik</a:t>
            </a:r>
            <a:r>
              <a:rPr lang="en-US">
                <a:solidFill>
                  <a:schemeClr val="dk1"/>
                </a:solidFill>
                <a:latin typeface="Calibri"/>
                <a:ea typeface="Calibri"/>
                <a:cs typeface="Calibri"/>
              </a:rPr>
              <a:t> </a:t>
            </a:r>
            <a:r>
              <a:rPr lang="en-US" err="1">
                <a:solidFill>
                  <a:schemeClr val="dk1"/>
                </a:solidFill>
                <a:latin typeface="Calibri"/>
                <a:ea typeface="Calibri"/>
                <a:cs typeface="Calibri"/>
              </a:rPr>
              <a:t>bij</a:t>
            </a:r>
            <a:r>
              <a:rPr lang="en-US">
                <a:solidFill>
                  <a:schemeClr val="dk1"/>
                </a:solidFill>
                <a:latin typeface="Calibri"/>
                <a:ea typeface="Calibri"/>
                <a:cs typeface="Calibri"/>
              </a:rPr>
              <a:t>?</a:t>
            </a:r>
          </a:p>
          <a:p>
            <a:pPr lvl="1">
              <a:buFontTx/>
              <a:buChar char="-"/>
            </a:pPr>
            <a:r>
              <a:rPr lang="en-US">
                <a:solidFill>
                  <a:schemeClr val="dk1"/>
                </a:solidFill>
                <a:latin typeface="Calibri"/>
                <a:ea typeface="Calibri"/>
                <a:cs typeface="Calibri"/>
              </a:rPr>
              <a:t>Wat </a:t>
            </a:r>
            <a:r>
              <a:rPr lang="en-US" err="1">
                <a:solidFill>
                  <a:schemeClr val="dk1"/>
                </a:solidFill>
                <a:latin typeface="Calibri"/>
                <a:ea typeface="Calibri"/>
                <a:cs typeface="Calibri"/>
              </a:rPr>
              <a:t>wil</a:t>
            </a:r>
            <a:r>
              <a:rPr lang="en-US">
                <a:solidFill>
                  <a:schemeClr val="dk1"/>
                </a:solidFill>
                <a:latin typeface="Calibri"/>
                <a:ea typeface="Calibri"/>
                <a:cs typeface="Calibri"/>
              </a:rPr>
              <a:t> </a:t>
            </a:r>
            <a:r>
              <a:rPr lang="en-US" err="1">
                <a:solidFill>
                  <a:schemeClr val="dk1"/>
                </a:solidFill>
                <a:latin typeface="Calibri"/>
                <a:ea typeface="Calibri"/>
                <a:cs typeface="Calibri"/>
              </a:rPr>
              <a:t>ik</a:t>
            </a:r>
            <a:r>
              <a:rPr lang="en-US">
                <a:solidFill>
                  <a:schemeClr val="dk1"/>
                </a:solidFill>
                <a:latin typeface="Calibri"/>
                <a:ea typeface="Calibri"/>
                <a:cs typeface="Calibri"/>
              </a:rPr>
              <a:t> later </a:t>
            </a:r>
            <a:r>
              <a:rPr lang="en-US" err="1">
                <a:solidFill>
                  <a:schemeClr val="dk1"/>
                </a:solidFill>
                <a:latin typeface="Calibri"/>
                <a:ea typeface="Calibri"/>
                <a:cs typeface="Calibri"/>
              </a:rPr>
              <a:t>doen</a:t>
            </a:r>
            <a:r>
              <a:rPr lang="en-US">
                <a:solidFill>
                  <a:schemeClr val="dk1"/>
                </a:solidFill>
                <a:latin typeface="Calibri"/>
                <a:ea typeface="Calibri"/>
                <a:cs typeface="Calibri"/>
              </a:rPr>
              <a:t>?</a:t>
            </a:r>
          </a:p>
          <a:p>
            <a:pPr>
              <a:buFontTx/>
              <a:buChar char="-"/>
            </a:pPr>
            <a:r>
              <a:rPr lang="en-US" sz="2100" b="1" err="1">
                <a:solidFill>
                  <a:schemeClr val="dk1"/>
                </a:solidFill>
                <a:latin typeface="Calibri"/>
                <a:ea typeface="Calibri"/>
                <a:cs typeface="Calibri"/>
              </a:rPr>
              <a:t>Experimenteren</a:t>
            </a:r>
            <a:r>
              <a:rPr lang="en-US" sz="2100" b="1">
                <a:solidFill>
                  <a:schemeClr val="dk1"/>
                </a:solidFill>
                <a:latin typeface="Calibri"/>
                <a:ea typeface="Calibri"/>
                <a:cs typeface="Calibri"/>
              </a:rPr>
              <a:t> met </a:t>
            </a:r>
            <a:r>
              <a:rPr lang="en-US" sz="2100" b="1" err="1">
                <a:solidFill>
                  <a:schemeClr val="dk1"/>
                </a:solidFill>
                <a:latin typeface="Calibri"/>
                <a:ea typeface="Calibri"/>
                <a:cs typeface="Calibri"/>
              </a:rPr>
              <a:t>rollen</a:t>
            </a:r>
            <a:r>
              <a:rPr lang="en-US" sz="2100" b="1">
                <a:solidFill>
                  <a:schemeClr val="dk1"/>
                </a:solidFill>
                <a:latin typeface="Calibri"/>
                <a:ea typeface="Calibri"/>
                <a:cs typeface="Calibri"/>
              </a:rPr>
              <a:t>: </a:t>
            </a:r>
            <a:r>
              <a:rPr lang="nl-NL" sz="2100">
                <a:solidFill>
                  <a:schemeClr val="dk1"/>
                </a:solidFill>
                <a:latin typeface="Calibri"/>
                <a:ea typeface="Calibri"/>
                <a:cs typeface="Calibri"/>
              </a:rPr>
              <a:t>Ze proberen verschillende gedragingen, overtuigingen, stijlen en interesses uit (bv. kleding, muziek …) </a:t>
            </a:r>
          </a:p>
          <a:p>
            <a:pPr>
              <a:buFontTx/>
              <a:buChar char="-"/>
            </a:pPr>
            <a:r>
              <a:rPr lang="nl-NL" sz="2100" b="1">
                <a:solidFill>
                  <a:schemeClr val="dk1"/>
                </a:solidFill>
                <a:latin typeface="Calibri"/>
                <a:ea typeface="Calibri"/>
                <a:cs typeface="Calibri"/>
              </a:rPr>
              <a:t>Afzetten tegen autoriteit: </a:t>
            </a:r>
            <a:r>
              <a:rPr lang="nl-NL" sz="2100">
                <a:solidFill>
                  <a:schemeClr val="dk1"/>
                </a:solidFill>
                <a:latin typeface="Calibri"/>
                <a:ea typeface="Calibri"/>
                <a:cs typeface="Calibri"/>
              </a:rPr>
              <a:t>Jongeren gaan zich vaak afzetten tegen ouders, leerkrachten of andere volwassenen. Dit helpt hen om hun eigen waarden en normen te vormen.</a:t>
            </a:r>
          </a:p>
          <a:p>
            <a:pPr>
              <a:buFontTx/>
              <a:buChar char="-"/>
            </a:pPr>
            <a:r>
              <a:rPr lang="nl-NL" sz="2100" b="1">
                <a:solidFill>
                  <a:schemeClr val="dk1"/>
                </a:solidFill>
                <a:latin typeface="Calibri"/>
                <a:ea typeface="Calibri"/>
                <a:cs typeface="Calibri"/>
              </a:rPr>
              <a:t>Behoefte aan autonomie en verbondenheid: </a:t>
            </a:r>
            <a:r>
              <a:rPr lang="nl-NL" sz="2100">
                <a:solidFill>
                  <a:schemeClr val="dk1"/>
                </a:solidFill>
                <a:latin typeface="Calibri"/>
                <a:ea typeface="Calibri"/>
                <a:cs typeface="Calibri"/>
              </a:rPr>
              <a:t>Ze willen zelfstandig beslissingen nemen, maar tegelijk ergens bij horen en erkend worden. </a:t>
            </a:r>
          </a:p>
          <a:p>
            <a:pPr>
              <a:buFontTx/>
              <a:buChar char="-"/>
            </a:pPr>
            <a:r>
              <a:rPr lang="nl-NL" sz="2100" b="1">
                <a:solidFill>
                  <a:schemeClr val="dk1"/>
                </a:solidFill>
                <a:latin typeface="Calibri"/>
                <a:ea typeface="Calibri"/>
                <a:cs typeface="Calibri"/>
              </a:rPr>
              <a:t>Identiteitsverwarring</a:t>
            </a:r>
            <a:r>
              <a:rPr lang="nl-NL" sz="2100">
                <a:solidFill>
                  <a:schemeClr val="dk1"/>
                </a:solidFill>
                <a:latin typeface="Calibri"/>
                <a:ea typeface="Calibri"/>
                <a:cs typeface="Calibri"/>
              </a:rPr>
              <a:t> (indien de fase moeizaam verloopt):</a:t>
            </a:r>
          </a:p>
          <a:p>
            <a:pPr lvl="1">
              <a:buFontTx/>
              <a:buChar char="-"/>
            </a:pPr>
            <a:r>
              <a:rPr lang="nl-NL">
                <a:solidFill>
                  <a:schemeClr val="dk1"/>
                </a:solidFill>
                <a:latin typeface="Calibri"/>
                <a:ea typeface="Calibri"/>
                <a:cs typeface="Calibri"/>
              </a:rPr>
              <a:t>Twijfel aan zichzelf en zijn/haar rol in de samenleving.</a:t>
            </a:r>
          </a:p>
          <a:p>
            <a:pPr lvl="1">
              <a:buFontTx/>
              <a:buChar char="-"/>
            </a:pPr>
            <a:r>
              <a:rPr lang="nl-NL">
                <a:solidFill>
                  <a:schemeClr val="dk1"/>
                </a:solidFill>
                <a:latin typeface="Calibri"/>
                <a:ea typeface="Calibri"/>
                <a:cs typeface="Calibri"/>
              </a:rPr>
              <a:t>Innerlijke conflicten, onzekerheid of gevoelens van richtingloosheid.</a:t>
            </a:r>
          </a:p>
          <a:p>
            <a:pPr>
              <a:buFontTx/>
              <a:buChar char="-"/>
            </a:pPr>
            <a:r>
              <a:rPr lang="nl-NL" sz="2100" b="1">
                <a:solidFill>
                  <a:schemeClr val="dk1"/>
                </a:solidFill>
                <a:latin typeface="Calibri"/>
                <a:ea typeface="Calibri"/>
                <a:cs typeface="Calibri"/>
              </a:rPr>
              <a:t>Belang van vrienden en leeftijdsgenoten</a:t>
            </a:r>
            <a:r>
              <a:rPr lang="nl-NL" sz="2100">
                <a:solidFill>
                  <a:schemeClr val="dk1"/>
                </a:solidFill>
                <a:latin typeface="Calibri"/>
                <a:ea typeface="Calibri"/>
                <a:cs typeface="Calibri"/>
              </a:rPr>
              <a:t>: Vrienden en sociale groepen krijgen een belangrijke rol in de identiteitsvorming</a:t>
            </a:r>
            <a:r>
              <a:rPr lang="nl-NL" sz="2000"/>
              <a:t>.</a:t>
            </a:r>
          </a:p>
          <a:p>
            <a:pPr>
              <a:buFontTx/>
              <a:buChar char="-"/>
            </a:pPr>
            <a:endParaRPr lang="nl-NL" sz="2100">
              <a:solidFill>
                <a:schemeClr val="dk1"/>
              </a:solidFill>
              <a:latin typeface="Calibri"/>
              <a:ea typeface="Calibri"/>
              <a:cs typeface="Calibri"/>
            </a:endParaRPr>
          </a:p>
          <a:p>
            <a:pPr marL="0" indent="0">
              <a:buNone/>
            </a:pPr>
            <a:endParaRPr lang="nl-NL" sz="2100">
              <a:solidFill>
                <a:schemeClr val="dk1"/>
              </a:solidFill>
              <a:latin typeface="Calibri"/>
              <a:ea typeface="Calibri"/>
              <a:cs typeface="Calibri"/>
            </a:endParaRPr>
          </a:p>
          <a:p>
            <a:pPr marL="457200" indent="-457200">
              <a:buAutoNum type="arabicPeriod"/>
            </a:pPr>
            <a:endParaRPr lang="nl-NL" sz="2100">
              <a:solidFill>
                <a:schemeClr val="dk1"/>
              </a:solidFill>
              <a:latin typeface="Calibri"/>
              <a:ea typeface="Calibri"/>
              <a:cs typeface="Calibri"/>
            </a:endParaRPr>
          </a:p>
          <a:p>
            <a:pPr marL="0" indent="0">
              <a:buNone/>
            </a:pPr>
            <a:endParaRPr lang="nl-NL" sz="2100">
              <a:solidFill>
                <a:schemeClr val="dk1"/>
              </a:solidFill>
              <a:latin typeface="Calibri"/>
              <a:ea typeface="Calibri"/>
              <a:cs typeface="Calibri"/>
            </a:endParaRPr>
          </a:p>
          <a:p>
            <a:pPr marL="457200" indent="-457200">
              <a:buAutoNum type="arabicPeriod"/>
            </a:pPr>
            <a:endParaRPr lang="nl-NL" sz="2100">
              <a:solidFill>
                <a:schemeClr val="dk1"/>
              </a:solidFill>
              <a:latin typeface="Calibri"/>
              <a:ea typeface="Calibri"/>
              <a:cs typeface="Calibri"/>
            </a:endParaRPr>
          </a:p>
          <a:p>
            <a:pPr marL="0" indent="0">
              <a:buNone/>
            </a:pPr>
            <a:endParaRPr lang="nl-NL">
              <a:solidFill>
                <a:srgbClr val="000000"/>
              </a:solidFill>
              <a:cs typeface="Roboto" pitchFamily="2" charset="0"/>
            </a:endParaRPr>
          </a:p>
          <a:p>
            <a:pPr marL="0" indent="0">
              <a:buNone/>
            </a:pPr>
            <a:endParaRPr lang="nl-BE">
              <a:solidFill>
                <a:srgbClr val="000000"/>
              </a:solidFill>
              <a:cs typeface="Roboto" pitchFamily="2" charset="0"/>
            </a:endParaRPr>
          </a:p>
        </p:txBody>
      </p:sp>
    </p:spTree>
    <p:extLst>
      <p:ext uri="{BB962C8B-B14F-4D97-AF65-F5344CB8AC3E}">
        <p14:creationId xmlns:p14="http://schemas.microsoft.com/office/powerpoint/2010/main" val="267031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511D1-30FA-5289-1640-EC5C5CF95223}"/>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CA762EB3-BA29-CC75-49E7-BF9E7C28FB10}"/>
              </a:ext>
            </a:extLst>
          </p:cNvPr>
          <p:cNvSpPr txBox="1">
            <a:spLocks/>
          </p:cNvSpPr>
          <p:nvPr/>
        </p:nvSpPr>
        <p:spPr>
          <a:xfrm>
            <a:off x="252850" y="406692"/>
            <a:ext cx="11942225" cy="6449460"/>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solidFill>
                  <a:prstClr val="black"/>
                </a:solidFill>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1700" b="1">
              <a:solidFill>
                <a:prstClr val="black"/>
              </a:solidFill>
              <a:latin typeface="Calibri"/>
              <a:ea typeface="Roboto"/>
              <a:cs typeface="Calibri Light"/>
            </a:endParaRPr>
          </a:p>
          <a:p>
            <a:pPr marL="0" indent="0">
              <a:buNone/>
            </a:pPr>
            <a:endParaRPr lang="nl-NL" sz="1800">
              <a:solidFill>
                <a:srgbClr val="000000"/>
              </a:solidFill>
              <a:latin typeface="Aptos"/>
              <a:ea typeface="Roboto"/>
              <a:cs typeface="Roboto"/>
            </a:endParaRPr>
          </a:p>
          <a:p>
            <a:pPr marL="0" indent="0">
              <a:buNone/>
            </a:pPr>
            <a:r>
              <a:rPr lang="en-US" sz="2100" b="1">
                <a:solidFill>
                  <a:schemeClr val="dk1"/>
                </a:solidFill>
                <a:latin typeface="Calibri"/>
                <a:ea typeface="Calibri"/>
                <a:cs typeface="Calibri"/>
              </a:rPr>
              <a:t>Zoek </a:t>
            </a:r>
            <a:r>
              <a:rPr lang="en-US" sz="2100" b="1" err="1">
                <a:solidFill>
                  <a:schemeClr val="dk1"/>
                </a:solidFill>
                <a:latin typeface="Calibri"/>
                <a:ea typeface="Calibri"/>
                <a:cs typeface="Calibri"/>
              </a:rPr>
              <a:t>verbanden</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tussen</a:t>
            </a:r>
            <a:r>
              <a:rPr lang="en-US" sz="2100" b="1">
                <a:solidFill>
                  <a:schemeClr val="dk1"/>
                </a:solidFill>
                <a:latin typeface="Calibri"/>
                <a:ea typeface="Calibri"/>
                <a:cs typeface="Calibri"/>
              </a:rPr>
              <a:t> de </a:t>
            </a:r>
            <a:r>
              <a:rPr lang="en-US" sz="2100" b="1" err="1">
                <a:solidFill>
                  <a:schemeClr val="dk1"/>
                </a:solidFill>
                <a:latin typeface="Calibri"/>
                <a:ea typeface="Calibri"/>
                <a:cs typeface="Calibri"/>
              </a:rPr>
              <a:t>theorie</a:t>
            </a:r>
            <a:r>
              <a:rPr lang="en-US" sz="2100" b="1">
                <a:solidFill>
                  <a:schemeClr val="dk1"/>
                </a:solidFill>
                <a:latin typeface="Calibri"/>
                <a:ea typeface="Calibri"/>
                <a:cs typeface="Calibri"/>
              </a:rPr>
              <a:t> van Erikson en de casus </a:t>
            </a:r>
            <a:endParaRPr lang="en-US" sz="2100">
              <a:solidFill>
                <a:schemeClr val="dk1"/>
              </a:solidFill>
              <a:latin typeface="Roboto"/>
              <a:ea typeface="Roboto"/>
              <a:cs typeface="Roboto"/>
            </a:endParaRPr>
          </a:p>
          <a:p>
            <a:pPr marL="0" indent="0">
              <a:buNone/>
            </a:pPr>
            <a:endParaRPr lang="en-US" sz="1800">
              <a:solidFill>
                <a:srgbClr val="000000"/>
              </a:solidFill>
              <a:latin typeface="Calibri"/>
              <a:ea typeface="Roboto"/>
              <a:cs typeface="Calibri"/>
            </a:endParaRPr>
          </a:p>
          <a:p>
            <a:pPr marL="0" indent="0">
              <a:buNone/>
            </a:pPr>
            <a:r>
              <a:rPr lang="en-US" sz="1800">
                <a:solidFill>
                  <a:srgbClr val="000000"/>
                </a:solidFill>
                <a:latin typeface="Calibri"/>
                <a:ea typeface="Roboto"/>
                <a:cs typeface="Calibri"/>
              </a:rPr>
              <a:t>Daan </a:t>
            </a:r>
            <a:r>
              <a:rPr lang="en-US" sz="1800" err="1">
                <a:solidFill>
                  <a:srgbClr val="000000"/>
                </a:solidFill>
                <a:latin typeface="Calibri"/>
                <a:ea typeface="Roboto"/>
                <a:cs typeface="Calibri"/>
              </a:rPr>
              <a:t>moet</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een</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groep</a:t>
            </a:r>
            <a:r>
              <a:rPr lang="en-US" sz="1800">
                <a:solidFill>
                  <a:srgbClr val="000000"/>
                </a:solidFill>
                <a:latin typeface="Calibri"/>
                <a:ea typeface="Roboto"/>
                <a:cs typeface="Calibri"/>
              </a:rPr>
              <a:t> 15 – 16 </a:t>
            </a:r>
            <a:r>
              <a:rPr lang="en-US" sz="1800" err="1">
                <a:solidFill>
                  <a:srgbClr val="000000"/>
                </a:solidFill>
                <a:latin typeface="Calibri"/>
                <a:ea typeface="Roboto"/>
                <a:cs typeface="Calibri"/>
              </a:rPr>
              <a:t>jarigen</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begeleiden</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tijdens</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een</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sportdag</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Tijdens</a:t>
            </a:r>
            <a:r>
              <a:rPr lang="en-US" sz="1800">
                <a:solidFill>
                  <a:srgbClr val="000000"/>
                </a:solidFill>
                <a:latin typeface="Calibri"/>
                <a:ea typeface="Roboto"/>
                <a:cs typeface="Calibri"/>
              </a:rPr>
              <a:t> de </a:t>
            </a:r>
            <a:r>
              <a:rPr lang="en-US" sz="1800" err="1">
                <a:solidFill>
                  <a:srgbClr val="000000"/>
                </a:solidFill>
                <a:latin typeface="Calibri"/>
                <a:ea typeface="Roboto"/>
                <a:cs typeface="Calibri"/>
              </a:rPr>
              <a:t>levensloopfase</a:t>
            </a:r>
            <a:r>
              <a:rPr lang="en-US" sz="1800">
                <a:solidFill>
                  <a:srgbClr val="000000"/>
                </a:solidFill>
                <a:latin typeface="Calibri"/>
                <a:ea typeface="Roboto"/>
                <a:cs typeface="Calibri"/>
              </a:rPr>
              <a:t> van de adolescent </a:t>
            </a:r>
            <a:r>
              <a:rPr lang="en-US" sz="1800" err="1">
                <a:solidFill>
                  <a:srgbClr val="000000"/>
                </a:solidFill>
                <a:latin typeface="Calibri"/>
                <a:ea typeface="Roboto"/>
                <a:cs typeface="Calibri"/>
              </a:rPr>
              <a:t>staat</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volgens</a:t>
            </a:r>
            <a:r>
              <a:rPr lang="en-US" sz="1800">
                <a:solidFill>
                  <a:srgbClr val="000000"/>
                </a:solidFill>
                <a:latin typeface="Calibri"/>
                <a:ea typeface="Roboto"/>
                <a:cs typeface="Calibri"/>
              </a:rPr>
              <a:t> Erik Erikson het </a:t>
            </a:r>
            <a:r>
              <a:rPr lang="en-US" sz="1800" err="1">
                <a:solidFill>
                  <a:srgbClr val="000000"/>
                </a:solidFill>
                <a:latin typeface="Calibri"/>
                <a:ea typeface="Roboto"/>
                <a:cs typeface="Calibri"/>
              </a:rPr>
              <a:t>psychosociaal</a:t>
            </a:r>
            <a:r>
              <a:rPr lang="en-US" sz="1800">
                <a:solidFill>
                  <a:srgbClr val="000000"/>
                </a:solidFill>
                <a:latin typeface="Calibri"/>
                <a:ea typeface="Roboto"/>
                <a:cs typeface="Calibri"/>
              </a:rPr>
              <a:t> conflict </a:t>
            </a:r>
            <a:r>
              <a:rPr lang="en-US" sz="1800" err="1">
                <a:solidFill>
                  <a:srgbClr val="000000"/>
                </a:solidFill>
                <a:latin typeface="Calibri"/>
                <a:ea typeface="Roboto"/>
                <a:cs typeface="Calibri"/>
              </a:rPr>
              <a:t>identiteit</a:t>
            </a:r>
            <a:r>
              <a:rPr lang="en-US" sz="1800">
                <a:solidFill>
                  <a:srgbClr val="000000"/>
                </a:solidFill>
                <a:latin typeface="Calibri"/>
                <a:ea typeface="Roboto"/>
                <a:cs typeface="Calibri"/>
              </a:rPr>
              <a:t> versus </a:t>
            </a:r>
            <a:r>
              <a:rPr lang="en-US" sz="1800" err="1">
                <a:solidFill>
                  <a:srgbClr val="000000"/>
                </a:solidFill>
                <a:latin typeface="Calibri"/>
                <a:ea typeface="Roboto"/>
                <a:cs typeface="Calibri"/>
              </a:rPr>
              <a:t>identiteitsverwarring</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centraal</a:t>
            </a:r>
            <a:r>
              <a:rPr lang="en-US" sz="1800">
                <a:solidFill>
                  <a:srgbClr val="000000"/>
                </a:solidFill>
                <a:latin typeface="Calibri"/>
                <a:ea typeface="Roboto"/>
                <a:cs typeface="Calibri"/>
              </a:rPr>
              <a:t>. </a:t>
            </a:r>
            <a:r>
              <a:rPr lang="nl-NL" sz="1800">
                <a:solidFill>
                  <a:srgbClr val="000000"/>
                </a:solidFill>
                <a:latin typeface="Calibri"/>
                <a:ea typeface="Roboto"/>
                <a:cs typeface="Calibri"/>
              </a:rPr>
              <a:t>Ze zijn bezig met het ontdekken van wie ze zijn en hoe ze willen leven. Als men deze fase op een goede manier afrondt, leidt dat tot een sterk gevoel van identiteit; falen kan leiden tot verwarring over de eigen rol en toekomst.</a:t>
            </a:r>
            <a:endParaRPr lang="en-US" sz="1800">
              <a:solidFill>
                <a:srgbClr val="000000"/>
              </a:solidFill>
              <a:latin typeface="Calibri"/>
              <a:ea typeface="Roboto"/>
              <a:cs typeface="Calibri"/>
            </a:endParaRPr>
          </a:p>
          <a:p>
            <a:pPr marL="0" indent="0">
              <a:buNone/>
            </a:pPr>
            <a:endParaRPr lang="en-US" sz="1800">
              <a:solidFill>
                <a:srgbClr val="000000"/>
              </a:solidFill>
              <a:latin typeface="Calibri"/>
              <a:ea typeface="Roboto"/>
              <a:cs typeface="Calibri"/>
            </a:endParaRPr>
          </a:p>
          <a:p>
            <a:pPr marL="0" indent="0">
              <a:buNone/>
            </a:pPr>
            <a:r>
              <a:rPr lang="en-US" sz="1800">
                <a:solidFill>
                  <a:srgbClr val="000000"/>
                </a:solidFill>
                <a:latin typeface="Calibri"/>
                <a:ea typeface="Roboto"/>
                <a:cs typeface="Calibri"/>
              </a:rPr>
              <a:t>We </a:t>
            </a:r>
            <a:r>
              <a:rPr lang="en-US" sz="1800" err="1">
                <a:solidFill>
                  <a:srgbClr val="000000"/>
                </a:solidFill>
                <a:latin typeface="Calibri"/>
                <a:ea typeface="Roboto"/>
                <a:cs typeface="Calibri"/>
              </a:rPr>
              <a:t>zien</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een</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aantal</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uitspraken</a:t>
            </a:r>
            <a:r>
              <a:rPr lang="en-US" sz="1800">
                <a:solidFill>
                  <a:srgbClr val="000000"/>
                </a:solidFill>
                <a:latin typeface="Calibri"/>
                <a:ea typeface="Roboto"/>
                <a:cs typeface="Calibri"/>
              </a:rPr>
              <a:t>/</a:t>
            </a:r>
            <a:r>
              <a:rPr lang="en-US" sz="1800" err="1">
                <a:solidFill>
                  <a:srgbClr val="000000"/>
                </a:solidFill>
                <a:latin typeface="Calibri"/>
                <a:ea typeface="Roboto"/>
                <a:cs typeface="Calibri"/>
              </a:rPr>
              <a:t>gedragingen</a:t>
            </a:r>
            <a:r>
              <a:rPr lang="en-US" sz="1800">
                <a:solidFill>
                  <a:srgbClr val="000000"/>
                </a:solidFill>
                <a:latin typeface="Calibri"/>
                <a:ea typeface="Roboto"/>
                <a:cs typeface="Calibri"/>
              </a:rPr>
              <a:t> die </a:t>
            </a:r>
            <a:r>
              <a:rPr lang="en-US" sz="1800" err="1">
                <a:solidFill>
                  <a:srgbClr val="000000"/>
                </a:solidFill>
                <a:latin typeface="Calibri"/>
                <a:ea typeface="Roboto"/>
                <a:cs typeface="Calibri"/>
              </a:rPr>
              <a:t>aansluiten</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bij</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deze</a:t>
            </a:r>
            <a:r>
              <a:rPr lang="en-US" sz="1800">
                <a:solidFill>
                  <a:srgbClr val="000000"/>
                </a:solidFill>
                <a:latin typeface="Calibri"/>
                <a:ea typeface="Roboto"/>
                <a:cs typeface="Calibri"/>
              </a:rPr>
              <a:t> </a:t>
            </a:r>
            <a:r>
              <a:rPr lang="en-US" sz="1800" err="1">
                <a:solidFill>
                  <a:srgbClr val="000000"/>
                </a:solidFill>
                <a:latin typeface="Calibri"/>
                <a:ea typeface="Roboto"/>
                <a:cs typeface="Calibri"/>
              </a:rPr>
              <a:t>fase</a:t>
            </a:r>
            <a:r>
              <a:rPr lang="en-US" sz="1800">
                <a:solidFill>
                  <a:srgbClr val="000000"/>
                </a:solidFill>
                <a:latin typeface="Calibri"/>
                <a:ea typeface="Roboto"/>
                <a:cs typeface="Calibri"/>
              </a:rPr>
              <a:t>.</a:t>
            </a:r>
          </a:p>
          <a:p>
            <a:pPr marL="0" indent="0">
              <a:buNone/>
            </a:pPr>
            <a:endParaRPr lang="en-US" sz="1800" i="1">
              <a:solidFill>
                <a:srgbClr val="000000"/>
              </a:solidFill>
              <a:latin typeface="Calibri"/>
              <a:ea typeface="Roboto"/>
              <a:cs typeface="Calibri"/>
            </a:endParaRPr>
          </a:p>
          <a:p>
            <a:pPr marL="256540" indent="-256540">
              <a:buFont typeface="Arial" panose="020B0604020202020204"/>
              <a:buChar char="•"/>
            </a:pPr>
            <a:r>
              <a:rPr lang="nl-NL" sz="1800" b="1">
                <a:solidFill>
                  <a:srgbClr val="000000"/>
                </a:solidFill>
                <a:latin typeface="Calibri"/>
                <a:ea typeface="Roboto"/>
                <a:cs typeface="Calibri"/>
              </a:rPr>
              <a:t>Afzetten tegen autoriteit: </a:t>
            </a:r>
            <a:br>
              <a:rPr lang="nl-NL" sz="1800">
                <a:solidFill>
                  <a:srgbClr val="000000"/>
                </a:solidFill>
                <a:latin typeface="Calibri"/>
                <a:ea typeface="Roboto"/>
                <a:cs typeface="Calibri"/>
              </a:rPr>
            </a:br>
            <a:r>
              <a:rPr lang="nl-NL" sz="1800">
                <a:solidFill>
                  <a:srgbClr val="000000"/>
                </a:solidFill>
                <a:latin typeface="Calibri"/>
                <a:ea typeface="Roboto"/>
                <a:cs typeface="Calibri"/>
              </a:rPr>
              <a:t>Door te zeggen "Waarom moeten we dit doen? Ik haat sporten", door te slenteren en door gesloten lichaamstaal te tonen, zetten jongeren zich af tegen de verwachtingen van volwassenen (zoals Daan). Ze willen hun eigen waarden en normen vormen.</a:t>
            </a:r>
          </a:p>
          <a:p>
            <a:pPr marL="256540" indent="-256540">
              <a:buFont typeface="Arial" panose="020B0604020202020204"/>
              <a:buChar char="•"/>
            </a:pPr>
            <a:r>
              <a:rPr lang="nl-NL" sz="1800" b="1">
                <a:solidFill>
                  <a:srgbClr val="000000"/>
                </a:solidFill>
                <a:latin typeface="Calibri"/>
                <a:ea typeface="Roboto"/>
                <a:cs typeface="Calibri"/>
              </a:rPr>
              <a:t>Behoefte aan autonomie en verbondenheid: </a:t>
            </a:r>
            <a:r>
              <a:rPr lang="nl-NL" sz="1800">
                <a:solidFill>
                  <a:srgbClr val="000000"/>
                </a:solidFill>
                <a:latin typeface="Calibri"/>
                <a:ea typeface="Roboto"/>
                <a:cs typeface="Calibri"/>
              </a:rPr>
              <a:t>Wanneer Daan autonomie aanbiedt (keuzevrijheid en alternatieven), komen de jongeren geleidelijk los. Er ontstaat een luchtige sfeer en de groep stelt zich meer open. Jongeren hebben behoefte aan autonomie en verbondenheid.</a:t>
            </a:r>
            <a:endParaRPr lang="en-US" sz="2100" i="1">
              <a:solidFill>
                <a:srgbClr val="000000"/>
              </a:solidFill>
              <a:latin typeface="Roboto"/>
              <a:ea typeface="Roboto"/>
              <a:cs typeface="Roboto"/>
            </a:endParaRPr>
          </a:p>
          <a:p>
            <a:pPr marL="0" indent="0">
              <a:buNone/>
            </a:pPr>
            <a:endParaRPr lang="en-US" sz="2100" b="0" i="0">
              <a:solidFill>
                <a:srgbClr val="000000"/>
              </a:solidFill>
              <a:effectLst/>
              <a:latin typeface="Roboto"/>
              <a:ea typeface="Roboto"/>
              <a:cs typeface="Roboto"/>
            </a:endParaRPr>
          </a:p>
          <a:p>
            <a:pPr marL="0" indent="0">
              <a:buNone/>
            </a:pPr>
            <a:endParaRPr lang="nl-NL" sz="1800">
              <a:solidFill>
                <a:prstClr val="black"/>
              </a:solidFill>
              <a:latin typeface="Aptos"/>
              <a:cs typeface="Calibri Light"/>
            </a:endParaRPr>
          </a:p>
          <a:p>
            <a:pPr marL="0" indent="0">
              <a:buNone/>
            </a:pPr>
            <a:endParaRPr lang="nl-NL" sz="1800">
              <a:latin typeface="Aptos"/>
              <a:cs typeface="Calibri Light"/>
            </a:endParaRPr>
          </a:p>
          <a:p>
            <a:pPr marL="0" indent="0">
              <a:buNone/>
            </a:pPr>
            <a:endParaRPr lang="nl-NL" sz="1600">
              <a:latin typeface="Calibri Light"/>
              <a:cs typeface="Calibri Light"/>
            </a:endParaRPr>
          </a:p>
          <a:p>
            <a:pPr marL="0" indent="0">
              <a:buNone/>
            </a:pPr>
            <a:endParaRPr lang="nl-BE">
              <a:cs typeface="Roboto" pitchFamily="2" charset="0"/>
            </a:endParaRPr>
          </a:p>
        </p:txBody>
      </p:sp>
    </p:spTree>
    <p:extLst>
      <p:ext uri="{BB962C8B-B14F-4D97-AF65-F5344CB8AC3E}">
        <p14:creationId xmlns:p14="http://schemas.microsoft.com/office/powerpoint/2010/main" val="337056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Calibri Light"/>
                <a:cs typeface="Calibri Light"/>
              </a:rPr>
              <a:t>Mogelijke </a:t>
            </a:r>
            <a:r>
              <a:rPr lang="nl-NL" sz="3100" b="1">
                <a:solidFill>
                  <a:schemeClr val="accent1"/>
                </a:solidFill>
                <a:latin typeface="Calibri Light"/>
                <a:ea typeface="Calibri Light"/>
                <a:cs typeface="Calibri Light"/>
              </a:rPr>
              <a:t>conclusie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fontAlgn="base">
              <a:buNone/>
            </a:pPr>
            <a:r>
              <a:rPr lang="nl-NL" sz="2000" b="1">
                <a:solidFill>
                  <a:srgbClr val="000000"/>
                </a:solidFill>
                <a:latin typeface="Calibri"/>
                <a:ea typeface="Roboto"/>
                <a:cs typeface="Calibri"/>
              </a:rPr>
              <a:t>Vraag: </a:t>
            </a:r>
            <a:endParaRPr lang="nl-NL" sz="2000" b="1">
              <a:latin typeface="Calibri"/>
              <a:ea typeface="Roboto"/>
              <a:cs typeface="Calibri"/>
            </a:endParaRPr>
          </a:p>
          <a:p>
            <a:pPr lvl="0">
              <a:buNone/>
            </a:pPr>
            <a:r>
              <a:rPr lang="nl-BE" sz="2000" i="0" u="none" strike="noStrike" kern="1200">
                <a:solidFill>
                  <a:schemeClr val="dk1"/>
                </a:solidFill>
                <a:latin typeface="Calibri"/>
                <a:ea typeface="+mn-ea"/>
                <a:cs typeface="+mn-cs"/>
              </a:rPr>
              <a:t>Verklaar het gedrag van de jongeren vanuit de theorie van Erikson. </a:t>
            </a:r>
          </a:p>
          <a:p>
            <a:pPr marL="0" indent="0">
              <a:buNone/>
            </a:pPr>
            <a:endParaRPr lang="nl-BE" sz="2000">
              <a:solidFill>
                <a:schemeClr val="dk1"/>
              </a:solidFill>
              <a:latin typeface="Calibri"/>
              <a:ea typeface="Roboto"/>
              <a:cs typeface="Calibri"/>
            </a:endParaRPr>
          </a:p>
          <a:p>
            <a:pPr marL="0" indent="0">
              <a:buNone/>
            </a:pPr>
            <a:r>
              <a:rPr lang="nl-BE" sz="2000" b="1">
                <a:solidFill>
                  <a:srgbClr val="000000"/>
                </a:solidFill>
                <a:latin typeface="Calibri"/>
                <a:ea typeface="Roboto"/>
                <a:cs typeface="Calibri"/>
              </a:rPr>
              <a:t>Conclusie: </a:t>
            </a:r>
          </a:p>
          <a:p>
            <a:pPr marL="0" indent="0">
              <a:buNone/>
            </a:pPr>
            <a:r>
              <a:rPr lang="nl-NL" sz="2000">
                <a:solidFill>
                  <a:schemeClr val="dk1"/>
                </a:solidFill>
                <a:latin typeface="Calibri"/>
                <a:ea typeface="+mn-ea"/>
              </a:rPr>
              <a:t>Het gedrag van de jongeren kan verklaard worden vanuit het psychosociale conflict ‘identiteit versus identiteitsverwarring’ van Erikson. Het afzetten tegen autoriteit (hun weerstand) en hun behoefte aan autonomie en verbondenheid (die ze tonen wanneer Daan hen keuzemogelijkheden biedt) zijn signalen van een normale, gezonde zoektocht naar hun eigen identiteit. Daan erkent dit en speelt hier op in. </a:t>
            </a:r>
            <a:endParaRPr lang="nl-NL">
              <a:latin typeface="Aptos"/>
              <a:cs typeface="Roboto" pitchFamily="2" charset="0"/>
            </a:endParaRPr>
          </a:p>
          <a:p>
            <a:pPr marL="0" indent="0" fontAlgn="base">
              <a:buNone/>
            </a:pPr>
            <a:endParaRPr lang="nl-NL">
              <a:latin typeface="Aptos"/>
              <a:cs typeface="Roboto" pitchFamily="2" charset="0"/>
            </a:endParaRPr>
          </a:p>
          <a:p>
            <a:pPr marL="0" indent="0" fontAlgn="base">
              <a:buNone/>
            </a:pPr>
            <a:endParaRPr lang="nl-BE">
              <a:cs typeface="Roboto" pitchFamily="2" charset="0"/>
            </a:endParaRPr>
          </a:p>
        </p:txBody>
      </p:sp>
    </p:spTree>
    <p:extLst>
      <p:ext uri="{BB962C8B-B14F-4D97-AF65-F5344CB8AC3E}">
        <p14:creationId xmlns:p14="http://schemas.microsoft.com/office/powerpoint/2010/main" val="258919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19580-5A8E-37F4-4D58-EE8319795EDD}"/>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313B09F3-BCA0-56F5-2693-40F9DD4C787B}"/>
              </a:ext>
            </a:extLst>
          </p:cNvPr>
          <p:cNvGraphicFramePr>
            <a:graphicFrameLocks noGrp="1"/>
          </p:cNvGraphicFramePr>
          <p:nvPr>
            <p:extLst>
              <p:ext uri="{D42A27DB-BD31-4B8C-83A1-F6EECF244321}">
                <p14:modId xmlns:p14="http://schemas.microsoft.com/office/powerpoint/2010/main" val="2720582446"/>
              </p:ext>
            </p:extLst>
          </p:nvPr>
        </p:nvGraphicFramePr>
        <p:xfrm>
          <a:off x="404037" y="693749"/>
          <a:ext cx="11652294" cy="5760720"/>
        </p:xfrm>
        <a:graphic>
          <a:graphicData uri="http://schemas.openxmlformats.org/drawingml/2006/table">
            <a:tbl>
              <a:tblPr firstRow="1" bandRow="1">
                <a:tableStyleId>{5C22544A-7EE6-4342-B048-85BDC9FD1C3A}</a:tableStyleId>
              </a:tblPr>
              <a:tblGrid>
                <a:gridCol w="4827182">
                  <a:extLst>
                    <a:ext uri="{9D8B030D-6E8A-4147-A177-3AD203B41FA5}">
                      <a16:colId xmlns:a16="http://schemas.microsoft.com/office/drawing/2014/main" val="3171494239"/>
                    </a:ext>
                  </a:extLst>
                </a:gridCol>
                <a:gridCol w="6825112">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1" u="none" strike="noStrike" noProof="0">
                        <a:solidFill>
                          <a:schemeClr val="dk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nl-NL" sz="1400" b="0" i="0" u="none" strike="noStrike" noProof="0">
                        <a:solidFill>
                          <a:srgbClr val="000000"/>
                        </a:solidFill>
                        <a:latin typeface="Trebuchet MS"/>
                      </a:endParaRPr>
                    </a:p>
                    <a:p>
                      <a:pPr lvl="0" algn="l">
                        <a:lnSpc>
                          <a:spcPct val="100000"/>
                        </a:lnSpc>
                        <a:spcBef>
                          <a:spcPts val="0"/>
                        </a:spcBef>
                        <a:spcAft>
                          <a:spcPts val="0"/>
                        </a:spcAft>
                        <a:buNone/>
                      </a:pPr>
                      <a:r>
                        <a:rPr lang="nl-NL" sz="2000" b="0" i="0" u="none" strike="noStrike" noProof="0">
                          <a:solidFill>
                            <a:schemeClr val="dk1"/>
                          </a:solidFill>
                          <a:latin typeface="Calibri"/>
                        </a:rPr>
                        <a:t>Je zou bij deze casus ook advies kunnen geven omtrent de aanpak van Daan:</a:t>
                      </a:r>
                      <a:endParaRPr lang="nl-NL"/>
                    </a:p>
                    <a:p>
                      <a:pPr lvl="0" algn="l">
                        <a:lnSpc>
                          <a:spcPct val="100000"/>
                        </a:lnSpc>
                        <a:spcBef>
                          <a:spcPts val="0"/>
                        </a:spcBef>
                        <a:spcAft>
                          <a:spcPts val="0"/>
                        </a:spcAft>
                        <a:buNone/>
                      </a:pPr>
                      <a:endParaRPr lang="nl-NL" sz="2000" b="0" i="0" u="none" strike="noStrike" noProof="0">
                        <a:solidFill>
                          <a:schemeClr val="dk1"/>
                        </a:solidFill>
                        <a:latin typeface="Calibri"/>
                      </a:endParaRPr>
                    </a:p>
                    <a:p>
                      <a:pPr lvl="0">
                        <a:buNone/>
                      </a:pPr>
                      <a:r>
                        <a:rPr lang="nl-NL" sz="1800" b="1" kern="1200">
                          <a:solidFill>
                            <a:schemeClr val="dk1"/>
                          </a:solidFill>
                          <a:latin typeface="+mn-lt"/>
                          <a:ea typeface="+mn-ea"/>
                          <a:cs typeface="+mn-cs"/>
                        </a:rPr>
                        <a:t>Lees enkele mogelijke adviezen </a:t>
                      </a:r>
                      <a:r>
                        <a:rPr lang="nl-NL" sz="1800" b="1"/>
                        <a:t>voor Daan om op een positieve manier om te gaan met deze situatie. Welke 2 adviezen zou je geven aan Daan, rekening houdend met de theorie van Erikson?  </a:t>
                      </a:r>
                    </a:p>
                    <a:p>
                      <a:pPr lvl="0">
                        <a:buNone/>
                      </a:pPr>
                      <a:endParaRPr lang="nl-NL" sz="1800" b="1"/>
                    </a:p>
                    <a:p>
                      <a:pPr lvl="0">
                        <a:buNone/>
                      </a:pPr>
                      <a:r>
                        <a:rPr lang="nl-NL" sz="1600" b="0" i="1" u="none" strike="noStrike" noProof="0">
                          <a:solidFill>
                            <a:srgbClr val="000000"/>
                          </a:solidFill>
                          <a:latin typeface="Calibri"/>
                        </a:rPr>
                        <a:t>Analyseren met als doel om een beargumenteerd advies te geven (adviezen geven)</a:t>
                      </a:r>
                      <a:br>
                        <a:rPr lang="nl-NL" sz="1600" b="0" i="1" u="none" strike="noStrike" noProof="0">
                          <a:solidFill>
                            <a:srgbClr val="000000"/>
                          </a:solidFill>
                          <a:latin typeface="Calibri"/>
                        </a:rPr>
                      </a:br>
                      <a:endParaRPr lang="nl-NL" sz="2000" b="0" i="0" u="none" strike="noStrike" noProof="0">
                        <a:solidFill>
                          <a:srgbClr val="000000"/>
                        </a:solidFill>
                        <a:latin typeface="Calibri"/>
                      </a:endParaRPr>
                    </a:p>
                    <a:p>
                      <a:pPr lvl="0">
                        <a:buNone/>
                      </a:pPr>
                      <a:r>
                        <a:rPr lang="nl-NL" sz="1600" b="0" i="1" u="none" strike="noStrike" noProof="0">
                          <a:solidFill>
                            <a:srgbClr val="000000"/>
                          </a:solidFill>
                          <a:latin typeface="Calibri"/>
                        </a:rPr>
                        <a:t>De ideeën die je geeft sluiten aan bij de verwachting van het leerplandoel als: het gaat over een ontwikkelingsdomein (de socio-emotionele ontwikkeling) binnen een bepaalde levensloopfase (adolescent) en je probeert ideeën te geven volgens de bril van </a:t>
                      </a:r>
                      <a:r>
                        <a:rPr lang="nl-NL" sz="1600" b="0" i="1" u="none" strike="noStrike" noProof="0">
                          <a:solidFill>
                            <a:schemeClr val="dk1"/>
                          </a:solidFill>
                          <a:latin typeface="Calibri"/>
                        </a:rPr>
                        <a:t>(kennis, inzichten, kaders, … uit) een</a:t>
                      </a:r>
                      <a:r>
                        <a:rPr lang="nl-NL" sz="1600" b="0" i="1" u="none" strike="noStrike" noProof="0">
                          <a:solidFill>
                            <a:srgbClr val="000000"/>
                          </a:solidFill>
                          <a:latin typeface="Calibri"/>
                        </a:rPr>
                        <a:t> ontwikkelingspsychologisch domein of een onderliggende aangereikte theorie. Hier is dit het tweede; we gebruiken inzichten uit de theorie van Erikson.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98858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B67F2-A33F-9440-F125-5CF7438770BE}"/>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65AAE8CC-F610-4402-C788-D45FC27DB3A8}"/>
              </a:ext>
            </a:extLst>
          </p:cNvPr>
          <p:cNvSpPr txBox="1">
            <a:spLocks/>
          </p:cNvSpPr>
          <p:nvPr/>
        </p:nvSpPr>
        <p:spPr>
          <a:xfrm>
            <a:off x="252850" y="628364"/>
            <a:ext cx="11942225" cy="6237820"/>
          </a:xfrm>
          <a:prstGeom prst="rect">
            <a:avLst/>
          </a:prstGeom>
        </p:spPr>
        <p:txBody>
          <a:bodyPr vert="horz" lIns="91440" tIns="45720" rIns="91440" bIns="45720" rtlCol="0" anchor="t">
            <a:normAutofit fontScale="625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latin typeface="Calibri Light"/>
                <a:ea typeface="Roboto"/>
                <a:cs typeface="Calibri Light"/>
              </a:rPr>
              <a:t>Mogelijke </a:t>
            </a:r>
            <a:r>
              <a:rPr lang="nl-NL" sz="3100" b="1">
                <a:solidFill>
                  <a:srgbClr val="AE2081"/>
                </a:solidFill>
                <a:latin typeface="Calibri Light"/>
                <a:ea typeface="Roboto"/>
                <a:cs typeface="Calibri Light"/>
              </a:rPr>
              <a:t>analyse</a:t>
            </a:r>
            <a:r>
              <a:rPr lang="nl-NL" sz="3100" b="1">
                <a:solidFill>
                  <a:prstClr val="black"/>
                </a:solidFill>
                <a:latin typeface="Calibri Light"/>
                <a:ea typeface="Roboto"/>
                <a:cs typeface="Calibri Light"/>
              </a:rPr>
              <a:t> (de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endParaRPr lang="en-US" sz="2000" b="1">
              <a:solidFill>
                <a:schemeClr val="dk1"/>
              </a:solidFill>
              <a:latin typeface="Calibri"/>
              <a:ea typeface="Calibri"/>
              <a:cs typeface="Calibri"/>
            </a:endParaRPr>
          </a:p>
          <a:p>
            <a:pPr marL="0" indent="0">
              <a:buNone/>
            </a:pPr>
            <a:r>
              <a:rPr lang="en-US" sz="2300" b="1">
                <a:solidFill>
                  <a:schemeClr val="dk1"/>
                </a:solidFill>
                <a:latin typeface="Calibri"/>
                <a:ea typeface="Calibri"/>
                <a:cs typeface="Calibri"/>
              </a:rPr>
              <a:t>Zoek </a:t>
            </a:r>
            <a:r>
              <a:rPr lang="en-US" sz="2300" b="1" err="1">
                <a:solidFill>
                  <a:schemeClr val="dk1"/>
                </a:solidFill>
                <a:latin typeface="Calibri"/>
                <a:ea typeface="Calibri"/>
                <a:cs typeface="Calibri"/>
              </a:rPr>
              <a:t>verbanden</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tussen</a:t>
            </a:r>
            <a:r>
              <a:rPr lang="en-US" sz="2300" b="1">
                <a:solidFill>
                  <a:schemeClr val="dk1"/>
                </a:solidFill>
                <a:latin typeface="Calibri"/>
                <a:ea typeface="Calibri"/>
                <a:cs typeface="Calibri"/>
              </a:rPr>
              <a:t> de </a:t>
            </a:r>
            <a:r>
              <a:rPr lang="en-US" sz="2300" b="1" err="1">
                <a:solidFill>
                  <a:schemeClr val="dk1"/>
                </a:solidFill>
                <a:latin typeface="Calibri"/>
                <a:ea typeface="Calibri"/>
                <a:cs typeface="Calibri"/>
              </a:rPr>
              <a:t>theorie</a:t>
            </a:r>
            <a:r>
              <a:rPr lang="en-US" sz="2300" b="1">
                <a:solidFill>
                  <a:schemeClr val="dk1"/>
                </a:solidFill>
                <a:latin typeface="Calibri"/>
                <a:ea typeface="Calibri"/>
                <a:cs typeface="Calibri"/>
              </a:rPr>
              <a:t> van Erikson en de casus</a:t>
            </a:r>
          </a:p>
          <a:p>
            <a:pPr marL="342900" indent="-342900">
              <a:buFont typeface="Calibri" pitchFamily="34" charset="0"/>
              <a:buChar char="-"/>
            </a:pPr>
            <a:endParaRPr lang="nl-BE" sz="2300">
              <a:solidFill>
                <a:srgbClr val="0070C0"/>
              </a:solidFill>
              <a:latin typeface="Calibri"/>
              <a:ea typeface="Roboto"/>
              <a:cs typeface="Calibri"/>
            </a:endParaRPr>
          </a:p>
          <a:p>
            <a:pPr>
              <a:lnSpc>
                <a:spcPct val="107000"/>
              </a:lnSpc>
              <a:spcAft>
                <a:spcPts val="800"/>
              </a:spcAft>
              <a:buFont typeface="Arial" panose="020B0604020202020204"/>
              <a:buChar char="•"/>
            </a:pPr>
            <a:r>
              <a:rPr lang="nl-BE" sz="2300" err="1">
                <a:solidFill>
                  <a:srgbClr val="0070C0"/>
                </a:solidFill>
                <a:latin typeface="Calibri"/>
                <a:ea typeface="Roboto"/>
                <a:cs typeface="Calibri"/>
              </a:rPr>
              <a:t>Adies</a:t>
            </a:r>
            <a:r>
              <a:rPr lang="nl-BE" sz="2300">
                <a:solidFill>
                  <a:srgbClr val="0070C0"/>
                </a:solidFill>
                <a:latin typeface="Calibri"/>
                <a:ea typeface="Roboto"/>
                <a:cs typeface="Calibri"/>
              </a:rPr>
              <a:t> 1: Positieve bekrachtiging</a:t>
            </a:r>
            <a:br>
              <a:rPr lang="nl-BE" sz="2300">
                <a:solidFill>
                  <a:srgbClr val="0070C0"/>
                </a:solidFill>
                <a:latin typeface="Calibri"/>
                <a:ea typeface="Roboto"/>
                <a:cs typeface="Calibri"/>
              </a:rPr>
            </a:br>
            <a:br>
              <a:rPr lang="nl-BE" sz="2300">
                <a:solidFill>
                  <a:srgbClr val="0070C0"/>
                </a:solidFill>
                <a:latin typeface="Calibri"/>
                <a:ea typeface="Roboto"/>
                <a:cs typeface="Calibri"/>
              </a:rPr>
            </a:br>
            <a:r>
              <a:rPr lang="nl-BE" sz="1800">
                <a:effectLst/>
                <a:latin typeface="Aptos" panose="020B0004020202020204" pitchFamily="34" charset="0"/>
                <a:ea typeface="Aptos" panose="020B0004020202020204" pitchFamily="34" charset="0"/>
                <a:cs typeface="Times New Roman" panose="02020603050405020304" pitchFamily="18" charset="0"/>
              </a:rPr>
              <a:t>Geef erkenning en complimenten voor inzet en creativiteit, niet alleen voor prestaties. Dit kan het zelfvertrouwen versterken.</a:t>
            </a:r>
            <a:br>
              <a:rPr lang="nl-BE" sz="1800" kern="100">
                <a:effectLst/>
                <a:latin typeface="Aptos" panose="020B0004020202020204" pitchFamily="34" charset="0"/>
                <a:ea typeface="Aptos" panose="020B0004020202020204" pitchFamily="34" charset="0"/>
                <a:cs typeface="Times New Roman" panose="02020603050405020304" pitchFamily="18" charset="0"/>
              </a:rPr>
            </a:br>
            <a:br>
              <a:rPr lang="nl-BE" sz="1800" kern="100">
                <a:effectLst/>
                <a:latin typeface="Aptos" panose="020B0004020202020204" pitchFamily="34" charset="0"/>
                <a:ea typeface="Aptos" panose="020B0004020202020204" pitchFamily="34" charset="0"/>
                <a:cs typeface="Times New Roman" panose="02020603050405020304" pitchFamily="18" charset="0"/>
              </a:rPr>
            </a:br>
            <a:r>
              <a:rPr lang="nl-BE" sz="1800" i="1" kern="100">
                <a:solidFill>
                  <a:srgbClr val="00B050"/>
                </a:solidFill>
                <a:effectLst/>
                <a:latin typeface="Aptos" panose="020B0004020202020204" pitchFamily="34" charset="0"/>
                <a:ea typeface="Aptos" panose="020B0004020202020204" pitchFamily="34" charset="0"/>
                <a:cs typeface="Times New Roman" panose="02020603050405020304" pitchFamily="18" charset="0"/>
              </a:rPr>
              <a:t>Vanuit Erikson</a:t>
            </a:r>
            <a:r>
              <a:rPr lang="nl-BE" sz="1800" i="1" kern="100">
                <a:solidFill>
                  <a:srgbClr val="00B050"/>
                </a:solidFill>
                <a:latin typeface="Aptos" panose="020B0004020202020204" pitchFamily="34" charset="0"/>
                <a:cs typeface="Times New Roman" panose="02020603050405020304" pitchFamily="18" charset="0"/>
              </a:rPr>
              <a:t>: Omdat jongeren worstelen met onzekerheid over wie ze zijn, helpt erkenning en waardering hen een positiever zelfbeeld te vormen. </a:t>
            </a:r>
            <a:br>
              <a:rPr lang="nl-BE" sz="1800" i="1" kern="100">
                <a:solidFill>
                  <a:srgbClr val="00B050"/>
                </a:solidFill>
                <a:latin typeface="Aptos" panose="020B0004020202020204" pitchFamily="34" charset="0"/>
                <a:cs typeface="Times New Roman" panose="02020603050405020304" pitchFamily="18" charset="0"/>
              </a:rPr>
            </a:br>
            <a:endParaRPr lang="nl-BE" sz="1800" i="1" kern="100">
              <a:solidFill>
                <a:srgbClr val="00B050"/>
              </a:solidFill>
              <a:latin typeface="Aptos" panose="020B0004020202020204" pitchFamily="34" charset="0"/>
              <a:cs typeface="Times New Roman" panose="02020603050405020304" pitchFamily="18" charset="0"/>
            </a:endParaRPr>
          </a:p>
          <a:p>
            <a:pPr>
              <a:lnSpc>
                <a:spcPct val="107000"/>
              </a:lnSpc>
              <a:spcAft>
                <a:spcPts val="800"/>
              </a:spcAft>
              <a:buFont typeface="Arial" panose="020B0604020202020204"/>
              <a:buChar char="•"/>
            </a:pPr>
            <a:r>
              <a:rPr lang="nl-BE" sz="2300">
                <a:solidFill>
                  <a:srgbClr val="0070C0"/>
                </a:solidFill>
                <a:latin typeface="Calibri"/>
                <a:ea typeface="Roboto"/>
                <a:cs typeface="Calibri"/>
              </a:rPr>
              <a:t>Advies 2: Zorg voor voldoende opwarming en </a:t>
            </a:r>
            <a:r>
              <a:rPr lang="nl-BE" sz="2300" err="1">
                <a:solidFill>
                  <a:srgbClr val="0070C0"/>
                </a:solidFill>
                <a:latin typeface="Calibri"/>
                <a:ea typeface="Roboto"/>
                <a:cs typeface="Calibri"/>
              </a:rPr>
              <a:t>cooling</a:t>
            </a:r>
            <a:r>
              <a:rPr lang="nl-BE" sz="2300">
                <a:solidFill>
                  <a:srgbClr val="0070C0"/>
                </a:solidFill>
                <a:latin typeface="Calibri"/>
                <a:ea typeface="Roboto"/>
                <a:cs typeface="Calibri"/>
              </a:rPr>
              <a:t> down</a:t>
            </a:r>
          </a:p>
          <a:p>
            <a:pPr>
              <a:lnSpc>
                <a:spcPct val="107000"/>
              </a:lnSpc>
              <a:spcAft>
                <a:spcPts val="800"/>
              </a:spcAft>
              <a:buNone/>
            </a:pPr>
            <a:r>
              <a:rPr lang="nl-BE" sz="2300" kern="100">
                <a:solidFill>
                  <a:srgbClr val="0070C0"/>
                </a:solidFill>
                <a:effectLst/>
                <a:latin typeface="Calibri"/>
                <a:ea typeface="Roboto"/>
                <a:cs typeface="Calibri"/>
              </a:rPr>
              <a:t>	</a:t>
            </a:r>
            <a:r>
              <a:rPr lang="nl-NL" sz="1900" kern="100">
                <a:latin typeface="Aptos" panose="020B0004020202020204" pitchFamily="34" charset="0"/>
                <a:cs typeface="Times New Roman" panose="02020603050405020304" pitchFamily="18" charset="0"/>
              </a:rPr>
              <a:t>In de puberteit zijn spieren en gewrichten extra gevoelig.</a:t>
            </a:r>
            <a:br>
              <a:rPr lang="nl-NL" sz="1900" kern="100">
                <a:latin typeface="Aptos" panose="020B0004020202020204" pitchFamily="34" charset="0"/>
                <a:cs typeface="Times New Roman" panose="02020603050405020304" pitchFamily="18" charset="0"/>
              </a:rPr>
            </a:br>
            <a:br>
              <a:rPr lang="nl-NL" sz="1900" kern="100">
                <a:latin typeface="Aptos" panose="020B0004020202020204" pitchFamily="34" charset="0"/>
                <a:cs typeface="Times New Roman" panose="02020603050405020304" pitchFamily="18" charset="0"/>
              </a:rPr>
            </a:br>
            <a:r>
              <a:rPr lang="nl-NL" sz="1900" i="1" kern="100">
                <a:solidFill>
                  <a:srgbClr val="FF0000"/>
                </a:solidFill>
                <a:latin typeface="Aptos" panose="020B0004020202020204" pitchFamily="34" charset="0"/>
                <a:cs typeface="Times New Roman" panose="02020603050405020304" pitchFamily="18" charset="0"/>
                <a:sym typeface="Wingdings" panose="05000000000000000000" pitchFamily="2" charset="2"/>
              </a:rPr>
              <a:t> advies met focus op de fysieke ontwikkeling</a:t>
            </a:r>
            <a:br>
              <a:rPr lang="nl-BE" sz="1900" kern="100">
                <a:latin typeface="Aptos" panose="020B0004020202020204" pitchFamily="34" charset="0"/>
                <a:cs typeface="Times New Roman" panose="02020603050405020304" pitchFamily="18" charset="0"/>
              </a:rPr>
            </a:br>
            <a:endParaRPr lang="nl-BE" sz="2300">
              <a:solidFill>
                <a:srgbClr val="0070C0"/>
              </a:solidFill>
              <a:latin typeface="Calibri"/>
              <a:ea typeface="Roboto"/>
              <a:cs typeface="Calibri"/>
            </a:endParaRPr>
          </a:p>
          <a:p>
            <a:pPr>
              <a:lnSpc>
                <a:spcPct val="107000"/>
              </a:lnSpc>
              <a:spcAft>
                <a:spcPts val="800"/>
              </a:spcAft>
            </a:pPr>
            <a:r>
              <a:rPr lang="nl-NL" sz="2300">
                <a:solidFill>
                  <a:srgbClr val="0070C0"/>
                </a:solidFill>
                <a:latin typeface="Calibri"/>
                <a:ea typeface="Roboto"/>
                <a:cs typeface="Calibri"/>
              </a:rPr>
              <a:t>Advies 3: Stimuleer zelfreflectie en kritisch denken</a:t>
            </a:r>
            <a:br>
              <a:rPr lang="nl-BE" sz="2300">
                <a:solidFill>
                  <a:srgbClr val="0070C0"/>
                </a:solidFill>
                <a:latin typeface="Calibri"/>
                <a:ea typeface="Roboto"/>
                <a:cs typeface="Calibri"/>
              </a:rPr>
            </a:br>
            <a:br>
              <a:rPr lang="nl-BE" sz="2300">
                <a:solidFill>
                  <a:srgbClr val="0070C0"/>
                </a:solidFill>
                <a:latin typeface="Calibri"/>
                <a:ea typeface="Roboto"/>
                <a:cs typeface="Calibri"/>
              </a:rPr>
            </a:br>
            <a:r>
              <a:rPr lang="nl-NL" sz="1900" kern="100">
                <a:latin typeface="Aptos" panose="020B0004020202020204" pitchFamily="34" charset="0"/>
                <a:cs typeface="Times New Roman" panose="02020603050405020304" pitchFamily="18" charset="0"/>
              </a:rPr>
              <a:t>Jongeren ontwikkelen abstract denken en redeneren steeds meer over waarom en hoe dingen gebeuren.</a:t>
            </a:r>
            <a:br>
              <a:rPr lang="nl-NL" sz="1900" kern="100">
                <a:latin typeface="Aptos" panose="020B0004020202020204" pitchFamily="34" charset="0"/>
                <a:cs typeface="Times New Roman" panose="02020603050405020304" pitchFamily="18" charset="0"/>
              </a:rPr>
            </a:br>
            <a:br>
              <a:rPr lang="nl-NL" sz="1900" kern="100">
                <a:latin typeface="Aptos" panose="020B0004020202020204" pitchFamily="34" charset="0"/>
                <a:cs typeface="Times New Roman" panose="02020603050405020304" pitchFamily="18" charset="0"/>
              </a:rPr>
            </a:br>
            <a:r>
              <a:rPr lang="nl-NL" sz="1900" i="1" kern="100">
                <a:solidFill>
                  <a:srgbClr val="FF0000"/>
                </a:solidFill>
                <a:latin typeface="Aptos" panose="020B0004020202020204" pitchFamily="34" charset="0"/>
                <a:cs typeface="Times New Roman" panose="02020603050405020304" pitchFamily="18" charset="0"/>
                <a:sym typeface="Wingdings" panose="05000000000000000000" pitchFamily="2" charset="2"/>
              </a:rPr>
              <a:t> advies met focus op de cognitieve ontwikkeling</a:t>
            </a:r>
            <a:br>
              <a:rPr lang="nl-BE" sz="1800" kern="100">
                <a:effectLst/>
                <a:latin typeface="Aptos" panose="020B0004020202020204" pitchFamily="34" charset="0"/>
                <a:ea typeface="Aptos" panose="020B0004020202020204" pitchFamily="34" charset="0"/>
                <a:cs typeface="Times New Roman" panose="02020603050405020304" pitchFamily="18" charset="0"/>
              </a:rPr>
            </a:br>
            <a:endParaRPr lang="nl-BE" sz="2300">
              <a:latin typeface="Calibri"/>
              <a:ea typeface="Roboto"/>
              <a:cs typeface="Calibri"/>
            </a:endParaRPr>
          </a:p>
          <a:p>
            <a:pPr>
              <a:lnSpc>
                <a:spcPct val="107000"/>
              </a:lnSpc>
              <a:spcAft>
                <a:spcPts val="800"/>
              </a:spcAft>
            </a:pPr>
            <a:r>
              <a:rPr lang="nl-BE" sz="2300">
                <a:solidFill>
                  <a:srgbClr val="0070C0"/>
                </a:solidFill>
                <a:latin typeface="Calibri"/>
                <a:ea typeface="Roboto"/>
                <a:cs typeface="Calibri"/>
              </a:rPr>
              <a:t>Advies 4: Samenwerking stimuleren</a:t>
            </a:r>
            <a:br>
              <a:rPr lang="nl-BE" sz="2300">
                <a:latin typeface="Calibri"/>
                <a:ea typeface="Roboto"/>
                <a:cs typeface="Calibri"/>
              </a:rPr>
            </a:br>
            <a:br>
              <a:rPr lang="nl-BE" sz="2300">
                <a:latin typeface="Calibri"/>
                <a:ea typeface="Roboto"/>
                <a:cs typeface="Calibri"/>
              </a:rPr>
            </a:br>
            <a:r>
              <a:rPr lang="nl-BE" sz="1800" kern="100">
                <a:effectLst/>
                <a:latin typeface="Aptos" panose="020B0004020202020204" pitchFamily="34" charset="0"/>
                <a:ea typeface="Aptos" panose="020B0004020202020204" pitchFamily="34" charset="0"/>
                <a:cs typeface="Times New Roman" panose="02020603050405020304" pitchFamily="18" charset="0"/>
              </a:rPr>
              <a:t>Richt je op groepsdynamiek en teambuilding. Veel jongeren vinden het leuker als ze samen kunnen werken en elkaar kunnen helpen.</a:t>
            </a:r>
            <a:br>
              <a:rPr lang="nl-BE" sz="1800" kern="100">
                <a:effectLst/>
                <a:latin typeface="Aptos" panose="020B0004020202020204" pitchFamily="34" charset="0"/>
                <a:ea typeface="Aptos" panose="020B0004020202020204" pitchFamily="34" charset="0"/>
                <a:cs typeface="Times New Roman" panose="02020603050405020304" pitchFamily="18" charset="0"/>
              </a:rPr>
            </a:br>
            <a:br>
              <a:rPr lang="nl-BE" sz="1800" kern="100">
                <a:effectLst/>
                <a:latin typeface="Aptos" panose="020B0004020202020204" pitchFamily="34" charset="0"/>
                <a:ea typeface="Aptos" panose="020B0004020202020204" pitchFamily="34" charset="0"/>
                <a:cs typeface="Times New Roman" panose="02020603050405020304" pitchFamily="18" charset="0"/>
              </a:rPr>
            </a:br>
            <a:r>
              <a:rPr lang="nl-BE" sz="1800" i="1" kern="100">
                <a:solidFill>
                  <a:srgbClr val="00B050"/>
                </a:solidFill>
                <a:effectLst/>
                <a:latin typeface="Aptos" panose="020B0004020202020204" pitchFamily="34" charset="0"/>
                <a:ea typeface="Aptos" panose="020B0004020202020204" pitchFamily="34" charset="0"/>
                <a:cs typeface="Times New Roman" panose="02020603050405020304" pitchFamily="18" charset="0"/>
              </a:rPr>
              <a:t>Vanuit Erikson: Adolescenten vinden vrienden en leeftijdsgenoten heel belangrijk. </a:t>
            </a:r>
            <a:r>
              <a:rPr lang="nl-BE" sz="1800" i="1">
                <a:solidFill>
                  <a:srgbClr val="00B050"/>
                </a:solidFill>
                <a:effectLst/>
                <a:latin typeface="Aptos" panose="020B0004020202020204" pitchFamily="34" charset="0"/>
                <a:ea typeface="Aptos" panose="020B0004020202020204" pitchFamily="34" charset="0"/>
                <a:cs typeface="Times New Roman" panose="02020603050405020304" pitchFamily="18" charset="0"/>
              </a:rPr>
              <a:t>Teambuilding vermindert het risico op schaamte en moedigt hen aan om zich open te stellen. </a:t>
            </a:r>
            <a:endParaRPr lang="nl-BE" sz="2300" i="1">
              <a:solidFill>
                <a:srgbClr val="00B050"/>
              </a:solidFill>
              <a:latin typeface="Calibri"/>
              <a:ea typeface="Roboto"/>
              <a:cs typeface="Calibri"/>
            </a:endParaRPr>
          </a:p>
        </p:txBody>
      </p:sp>
    </p:spTree>
    <p:extLst>
      <p:ext uri="{BB962C8B-B14F-4D97-AF65-F5344CB8AC3E}">
        <p14:creationId xmlns:p14="http://schemas.microsoft.com/office/powerpoint/2010/main" val="211143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2E919-F30A-0A7F-1AE0-F5898D21B779}"/>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A54D1136-21F0-C709-3EA4-4A5192385CFD}"/>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Calibri Light"/>
                <a:cs typeface="Calibri Light"/>
              </a:rPr>
              <a:t>Mogelijke </a:t>
            </a:r>
            <a:r>
              <a:rPr lang="nl-NL" sz="3100" b="1">
                <a:solidFill>
                  <a:schemeClr val="accent1"/>
                </a:solidFill>
                <a:latin typeface="Calibri Light"/>
                <a:ea typeface="Calibri Light"/>
                <a:cs typeface="Calibri Light"/>
              </a:rPr>
              <a:t>conclusie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lvl="0">
              <a:buNone/>
            </a:pPr>
            <a:r>
              <a:rPr lang="nl-NL" sz="1800" b="1">
                <a:solidFill>
                  <a:schemeClr val="dk1"/>
                </a:solidFill>
                <a:latin typeface="Calibri"/>
                <a:ea typeface="Calibri"/>
                <a:cs typeface="Calibri"/>
              </a:rPr>
              <a:t>Vraag:</a:t>
            </a:r>
          </a:p>
          <a:p>
            <a:pPr lvl="0">
              <a:buNone/>
            </a:pPr>
            <a:r>
              <a:rPr lang="nl-NL" sz="1800">
                <a:solidFill>
                  <a:schemeClr val="dk1"/>
                </a:solidFill>
                <a:latin typeface="Calibri"/>
                <a:ea typeface="Calibri"/>
                <a:cs typeface="Calibri"/>
              </a:rPr>
              <a:t>Lees enkele mogelijke adviezen voor Daan om op een positieve manier om te gaan met deze situatie. </a:t>
            </a:r>
          </a:p>
          <a:p>
            <a:pPr lvl="0">
              <a:buNone/>
            </a:pPr>
            <a:r>
              <a:rPr lang="nl-NL" sz="1800">
                <a:solidFill>
                  <a:schemeClr val="dk1"/>
                </a:solidFill>
                <a:latin typeface="Calibri"/>
                <a:ea typeface="Calibri"/>
                <a:cs typeface="Calibri"/>
              </a:rPr>
              <a:t>Welke  adviezen zou je geven aan Daan, rekening houdend met de theorie van Erikson?  </a:t>
            </a:r>
          </a:p>
          <a:p>
            <a:pPr marL="0" indent="0">
              <a:buNone/>
            </a:pPr>
            <a:endParaRPr lang="nl-NL" sz="1800">
              <a:solidFill>
                <a:schemeClr val="dk1"/>
              </a:solidFill>
              <a:latin typeface="Calibri"/>
              <a:ea typeface="Calibri"/>
              <a:cs typeface="Calibri"/>
            </a:endParaRPr>
          </a:p>
          <a:p>
            <a:pPr marL="0" indent="0">
              <a:buNone/>
            </a:pPr>
            <a:r>
              <a:rPr lang="nl-NL" sz="1800" b="1">
                <a:solidFill>
                  <a:schemeClr val="dk1"/>
                </a:solidFill>
                <a:latin typeface="Calibri"/>
                <a:ea typeface="Calibri"/>
                <a:cs typeface="Calibri"/>
              </a:rPr>
              <a:t>Conclusie:</a:t>
            </a:r>
            <a:br>
              <a:rPr lang="nl-NL" sz="1800" b="1">
                <a:latin typeface="Calibri"/>
                <a:ea typeface="Calibri"/>
                <a:cs typeface="Calibri"/>
              </a:rPr>
            </a:br>
            <a:r>
              <a:rPr lang="nl-NL" sz="1800">
                <a:solidFill>
                  <a:schemeClr val="dk1"/>
                </a:solidFill>
                <a:latin typeface="Calibri"/>
                <a:ea typeface="Calibri"/>
                <a:cs typeface="Calibri"/>
              </a:rPr>
              <a:t>Ik zou advies 1 en 4 geven aan Daan. Beide sluiten aan bij de theorie van Erikson (bij de onzekerheid in hun zoektocht naar hun identiteit en het belang van vrienden en leeftijdsgenoten. De andere adviezen sluiten eerder aan bij de fysieke en cognitieve ontwikkeling. </a:t>
            </a:r>
            <a:endParaRPr lang="nl-NL" sz="1800">
              <a:solidFill>
                <a:schemeClr val="dk1"/>
              </a:solidFill>
              <a:latin typeface="Calibri"/>
              <a:cs typeface="Calibri"/>
            </a:endParaRPr>
          </a:p>
        </p:txBody>
      </p:sp>
    </p:spTree>
    <p:extLst>
      <p:ext uri="{BB962C8B-B14F-4D97-AF65-F5344CB8AC3E}">
        <p14:creationId xmlns:p14="http://schemas.microsoft.com/office/powerpoint/2010/main" val="26887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1EAD4-F56A-8865-88D2-44C6DE753B4B}"/>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5B5AB97B-3587-7320-C4FC-08449B2C487C}"/>
              </a:ext>
            </a:extLst>
          </p:cNvPr>
          <p:cNvSpPr txBox="1">
            <a:spLocks/>
          </p:cNvSpPr>
          <p:nvPr/>
        </p:nvSpPr>
        <p:spPr>
          <a:xfrm>
            <a:off x="252850" y="513345"/>
            <a:ext cx="11942225" cy="597354"/>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b="1">
                <a:solidFill>
                  <a:prstClr val="black"/>
                </a:solidFill>
                <a:latin typeface="Calibri Light"/>
                <a:ea typeface="Roboto"/>
                <a:cs typeface="Calibri Light"/>
              </a:rPr>
              <a:t>Casus sportief dagdeel voor kleuters</a:t>
            </a:r>
            <a:endParaRPr lang="nl-BE" b="1">
              <a:solidFill>
                <a:prstClr val="black"/>
              </a:solidFill>
              <a:latin typeface="Calibri Light"/>
              <a:ea typeface="Roboto"/>
              <a:cs typeface="Calibri Light"/>
            </a:endParaRPr>
          </a:p>
        </p:txBody>
      </p:sp>
      <p:sp>
        <p:nvSpPr>
          <p:cNvPr id="3" name="Tekstvak 2">
            <a:extLst>
              <a:ext uri="{FF2B5EF4-FFF2-40B4-BE49-F238E27FC236}">
                <a16:creationId xmlns:a16="http://schemas.microsoft.com/office/drawing/2014/main" id="{49DAFF76-27A1-4CE5-BFE7-6C70A46AE589}"/>
              </a:ext>
            </a:extLst>
          </p:cNvPr>
          <p:cNvSpPr txBox="1"/>
          <p:nvPr/>
        </p:nvSpPr>
        <p:spPr>
          <a:xfrm>
            <a:off x="4897248" y="1349556"/>
            <a:ext cx="7300820" cy="106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nl-NL" sz="1400" b="1">
                <a:latin typeface="Arial"/>
                <a:ea typeface="Roboto"/>
                <a:cs typeface="Arial"/>
              </a:rPr>
            </a:br>
            <a:br>
              <a:rPr lang="nl-NL" sz="1400">
                <a:latin typeface="Arial"/>
                <a:ea typeface="Roboto"/>
                <a:cs typeface="Arial"/>
              </a:rPr>
            </a:br>
            <a:endParaRPr lang="nl-NL" sz="1400">
              <a:latin typeface="Arial"/>
              <a:ea typeface="Roboto"/>
              <a:cs typeface="Arial"/>
            </a:endParaRPr>
          </a:p>
          <a:p>
            <a:pPr>
              <a:spcBef>
                <a:spcPct val="20000"/>
              </a:spcBef>
            </a:pPr>
            <a:endParaRPr lang="nl-NL" sz="1700">
              <a:latin typeface="Roboto"/>
              <a:ea typeface="Roboto"/>
              <a:cs typeface="Roboto"/>
            </a:endParaRPr>
          </a:p>
        </p:txBody>
      </p:sp>
      <p:sp>
        <p:nvSpPr>
          <p:cNvPr id="2" name="Tekstvak 1">
            <a:extLst>
              <a:ext uri="{FF2B5EF4-FFF2-40B4-BE49-F238E27FC236}">
                <a16:creationId xmlns:a16="http://schemas.microsoft.com/office/drawing/2014/main" id="{C532AAFD-F421-245F-F328-9E5B271846B9}"/>
              </a:ext>
            </a:extLst>
          </p:cNvPr>
          <p:cNvSpPr txBox="1"/>
          <p:nvPr/>
        </p:nvSpPr>
        <p:spPr>
          <a:xfrm>
            <a:off x="187636" y="135993"/>
            <a:ext cx="8275772" cy="29092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B581756C-4994-CD41-9A43-FB3E8A3E72DA}"/>
              </a:ext>
            </a:extLst>
          </p:cNvPr>
          <p:cNvSpPr txBox="1"/>
          <p:nvPr/>
        </p:nvSpPr>
        <p:spPr>
          <a:xfrm>
            <a:off x="187636" y="1889373"/>
            <a:ext cx="8223166" cy="5121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endParaRPr lang="nl-NL" sz="1600" kern="100">
              <a:latin typeface="Aptos" panose="020B0004020202020204" pitchFamily="34" charset="0"/>
              <a:cs typeface="Times New Roman" panose="02020603050405020304" pitchFamily="18" charset="0"/>
            </a:endParaRPr>
          </a:p>
          <a:p>
            <a:pPr>
              <a:buNone/>
            </a:pPr>
            <a:endParaRPr lang="nl-NL" sz="1600" kern="100">
              <a:latin typeface="Aptos" panose="020B0004020202020204" pitchFamily="34" charset="0"/>
              <a:cs typeface="Times New Roman" panose="02020603050405020304" pitchFamily="18" charset="0"/>
            </a:endParaRPr>
          </a:p>
          <a:p>
            <a:pPr>
              <a:buNone/>
            </a:pPr>
            <a:r>
              <a:rPr lang="nl-NL" sz="1600" b="1" kern="100">
                <a:latin typeface="Aptos" panose="020B0004020202020204" pitchFamily="34" charset="0"/>
                <a:cs typeface="Times New Roman" panose="02020603050405020304" pitchFamily="18" charset="0"/>
              </a:rPr>
              <a:t>Observaties van één kleuter (</a:t>
            </a:r>
            <a:r>
              <a:rPr lang="nl-NL" sz="1600" b="1" kern="100" err="1">
                <a:latin typeface="Aptos" panose="020B0004020202020204" pitchFamily="34" charset="0"/>
                <a:cs typeface="Times New Roman" panose="02020603050405020304" pitchFamily="18" charset="0"/>
              </a:rPr>
              <a:t>Adas</a:t>
            </a:r>
            <a:r>
              <a:rPr lang="nl-NL" sz="1600" b="1" kern="100">
                <a:latin typeface="Aptos" panose="020B0004020202020204" pitchFamily="34" charset="0"/>
                <a:cs typeface="Times New Roman" panose="02020603050405020304" pitchFamily="18" charset="0"/>
              </a:rPr>
              <a:t>, 4 jaar)</a:t>
            </a:r>
          </a:p>
          <a:p>
            <a:pPr>
              <a:buNone/>
            </a:pPr>
            <a:r>
              <a:rPr lang="nl-NL" sz="1600" kern="100">
                <a:latin typeface="Aptos" panose="020B0004020202020204" pitchFamily="34" charset="0"/>
                <a:cs typeface="Times New Roman" panose="02020603050405020304" pitchFamily="18" charset="0"/>
              </a:rPr>
              <a:t>Mina merkt tijdens het ochtendprogramma het volgende op bij kleuter </a:t>
            </a:r>
            <a:r>
              <a:rPr lang="nl-NL" sz="1600" kern="100" err="1">
                <a:latin typeface="Aptos" panose="020B0004020202020204" pitchFamily="34" charset="0"/>
                <a:cs typeface="Times New Roman" panose="02020603050405020304" pitchFamily="18" charset="0"/>
              </a:rPr>
              <a:t>Adas</a:t>
            </a:r>
            <a:r>
              <a:rPr lang="nl-NL" sz="1600" kern="100">
                <a:latin typeface="Aptos" panose="020B0004020202020204" pitchFamily="34" charset="0"/>
                <a:cs typeface="Times New Roman" panose="02020603050405020304" pitchFamily="18" charset="0"/>
              </a:rPr>
              <a:t>:</a:t>
            </a:r>
          </a:p>
          <a:p>
            <a:br>
              <a:rPr lang="nl-NL" sz="1600" kern="100">
                <a:latin typeface="Aptos" panose="020B0004020202020204" pitchFamily="34" charset="0"/>
                <a:cs typeface="Times New Roman" panose="02020603050405020304" pitchFamily="18" charset="0"/>
              </a:rPr>
            </a:br>
            <a:r>
              <a:rPr lang="nl-NL" sz="1600" kern="100">
                <a:latin typeface="Aptos" panose="020B0004020202020204" pitchFamily="34" charset="0"/>
                <a:cs typeface="Times New Roman" panose="02020603050405020304" pitchFamily="18" charset="0"/>
              </a:rPr>
              <a:t>Tijdens het lopen over een evenwichtsbalk wankelt </a:t>
            </a:r>
            <a:r>
              <a:rPr lang="nl-NL" sz="1600" kern="100" err="1">
                <a:latin typeface="Aptos" panose="020B0004020202020204" pitchFamily="34" charset="0"/>
                <a:cs typeface="Times New Roman" panose="02020603050405020304" pitchFamily="18" charset="0"/>
              </a:rPr>
              <a:t>Adas</a:t>
            </a:r>
            <a:r>
              <a:rPr lang="nl-NL" sz="1600" kern="100">
                <a:latin typeface="Aptos" panose="020B0004020202020204" pitchFamily="34" charset="0"/>
                <a:cs typeface="Times New Roman" panose="02020603050405020304" pitchFamily="18" charset="0"/>
              </a:rPr>
              <a:t> al na één stap en springt hij er snel vanaf. </a:t>
            </a:r>
          </a:p>
          <a:p>
            <a:r>
              <a:rPr lang="nl-NL" sz="1600" kern="100">
                <a:latin typeface="Aptos"/>
                <a:cs typeface="Times New Roman"/>
              </a:rPr>
              <a:t>Bij een opdracht waarbij de kinderen over kleine hindernissen moeten springen (kegeltjes van 10 cm hoog, springen met beide voeten samen), stapt </a:t>
            </a:r>
            <a:r>
              <a:rPr lang="nl-NL" sz="1600" kern="100" err="1">
                <a:latin typeface="Aptos"/>
                <a:cs typeface="Times New Roman"/>
              </a:rPr>
              <a:t>Adas</a:t>
            </a:r>
            <a:r>
              <a:rPr lang="nl-NL" sz="1600" kern="100">
                <a:latin typeface="Aptos"/>
                <a:cs typeface="Times New Roman"/>
              </a:rPr>
              <a:t> er telkens rond in plaats van erover te springen. Zijn knieën buigen nauwelijks.</a:t>
            </a:r>
            <a:br>
              <a:rPr lang="nl-NL" sz="1600" kern="100">
                <a:latin typeface="Aptos" panose="020B0004020202020204" pitchFamily="34" charset="0"/>
                <a:cs typeface="Times New Roman" panose="02020603050405020304" pitchFamily="18" charset="0"/>
              </a:rPr>
            </a:br>
            <a:r>
              <a:rPr lang="nl-NL" sz="1600" kern="100">
                <a:latin typeface="Aptos"/>
                <a:cs typeface="Times New Roman"/>
              </a:rPr>
              <a:t>Tijdens een spel waarbij kinderen met een bal naar kegels moeten rollen, duwt </a:t>
            </a:r>
            <a:r>
              <a:rPr lang="nl-NL" sz="1600" kern="100" err="1">
                <a:latin typeface="Aptos"/>
                <a:cs typeface="Times New Roman"/>
              </a:rPr>
              <a:t>Adas</a:t>
            </a:r>
            <a:r>
              <a:rPr lang="nl-NL" sz="1600" kern="100">
                <a:latin typeface="Aptos"/>
                <a:cs typeface="Times New Roman"/>
              </a:rPr>
              <a:t> de bal met twee handen naar voren, maar de richting is slecht. Hij heeft moeite om zijn armbeweging te coördineren met zijn doel.</a:t>
            </a:r>
            <a:br>
              <a:rPr lang="nl-NL" sz="1600" kern="100">
                <a:latin typeface="Aptos" panose="020B0004020202020204" pitchFamily="34" charset="0"/>
                <a:cs typeface="Times New Roman" panose="02020603050405020304" pitchFamily="18" charset="0"/>
              </a:rPr>
            </a:br>
            <a:r>
              <a:rPr lang="nl-NL" sz="1600" kern="100">
                <a:latin typeface="Aptos"/>
                <a:cs typeface="Times New Roman"/>
              </a:rPr>
              <a:t>Na een korte loopsessie met de groep blijft </a:t>
            </a:r>
            <a:r>
              <a:rPr lang="nl-NL" sz="1600" kern="100" err="1">
                <a:latin typeface="Aptos"/>
                <a:cs typeface="Times New Roman"/>
              </a:rPr>
              <a:t>Adas</a:t>
            </a:r>
            <a:r>
              <a:rPr lang="nl-NL" sz="1600" kern="100">
                <a:latin typeface="Aptos"/>
                <a:cs typeface="Times New Roman"/>
              </a:rPr>
              <a:t> achter. Hij gaat vaker zitten en wrijft in zijn ogen. Hij lijkt sneller vermoeid dan zijn leeftijdsgenoten.</a:t>
            </a:r>
          </a:p>
          <a:p>
            <a:endParaRPr lang="nl-NL" sz="1600" kern="100">
              <a:latin typeface="Aptos" panose="020B0004020202020204" pitchFamily="34" charset="0"/>
              <a:cs typeface="Times New Roman" panose="02020603050405020304" pitchFamily="18" charset="0"/>
            </a:endParaRPr>
          </a:p>
          <a:p>
            <a:r>
              <a:rPr lang="nl-NL" sz="1600" kern="100">
                <a:latin typeface="Aptos" panose="020B0004020202020204" pitchFamily="34" charset="0"/>
                <a:cs typeface="Times New Roman" panose="02020603050405020304" pitchFamily="18" charset="0"/>
              </a:rPr>
              <a:t>Bij de andere kinderen lukken de oefeningen beter. Mina stelt zich de vraag of de observaties van </a:t>
            </a:r>
            <a:r>
              <a:rPr lang="nl-NL" sz="1600" kern="100" err="1">
                <a:latin typeface="Aptos" panose="020B0004020202020204" pitchFamily="34" charset="0"/>
                <a:cs typeface="Times New Roman" panose="02020603050405020304" pitchFamily="18" charset="0"/>
              </a:rPr>
              <a:t>Adas</a:t>
            </a:r>
            <a:r>
              <a:rPr lang="nl-NL" sz="1600" kern="100">
                <a:latin typeface="Aptos" panose="020B0004020202020204" pitchFamily="34" charset="0"/>
                <a:cs typeface="Times New Roman" panose="02020603050405020304" pitchFamily="18" charset="0"/>
              </a:rPr>
              <a:t> nog behoren tot de normale fysieke ontwikkeling van een 4-jarige.</a:t>
            </a:r>
          </a:p>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1500" b="1">
              <a:ea typeface="+mn-lt"/>
              <a:cs typeface="+mn-lt"/>
            </a:endParaRPr>
          </a:p>
        </p:txBody>
      </p:sp>
      <p:pic>
        <p:nvPicPr>
          <p:cNvPr id="3074" name="Picture 2" descr="Kleuterturnen">
            <a:extLst>
              <a:ext uri="{FF2B5EF4-FFF2-40B4-BE49-F238E27FC236}">
                <a16:creationId xmlns:a16="http://schemas.microsoft.com/office/drawing/2014/main" id="{34DC87D8-B371-E515-DE48-6C94FF7905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31"/>
          <a:stretch/>
        </p:blipFill>
        <p:spPr bwMode="auto">
          <a:xfrm>
            <a:off x="8421099" y="2713807"/>
            <a:ext cx="3781198" cy="319471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3">
            <a:extLst>
              <a:ext uri="{FF2B5EF4-FFF2-40B4-BE49-F238E27FC236}">
                <a16:creationId xmlns:a16="http://schemas.microsoft.com/office/drawing/2014/main" id="{FC634CFA-CCA9-8592-3295-67D2005E1B96}"/>
              </a:ext>
            </a:extLst>
          </p:cNvPr>
          <p:cNvSpPr txBox="1"/>
          <p:nvPr/>
        </p:nvSpPr>
        <p:spPr>
          <a:xfrm>
            <a:off x="187637" y="1353913"/>
            <a:ext cx="1164186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nl-NL" sz="1600" kern="100">
                <a:latin typeface="Aptos" panose="020B0004020202020204" pitchFamily="34" charset="0"/>
                <a:cs typeface="Times New Roman" panose="02020603050405020304" pitchFamily="18" charset="0"/>
              </a:rPr>
              <a:t>Op een frisse lentedag organiseert Mina een sportieve voor- en namiddag voor een groep van 4- tot 5-jarige kleuters in een sportzaal. Er staan verschillende speelse activiteiten op het programma, zoals een hindernissenparcours, tikkertje met ballonnen, en evenwichtsoefeningen met blokken en linten.</a:t>
            </a:r>
          </a:p>
          <a:p>
            <a:pPr>
              <a:buNone/>
            </a:pPr>
            <a:endParaRPr lang="nl-NL" sz="1600" kern="10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6546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8B82A-AA3C-05F0-9F13-ADE50E1F30EB}"/>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A10EE4C2-3A43-2D30-2031-E11AC74D427C}"/>
              </a:ext>
            </a:extLst>
          </p:cNvPr>
          <p:cNvGraphicFramePr>
            <a:graphicFrameLocks noGrp="1"/>
          </p:cNvGraphicFramePr>
          <p:nvPr>
            <p:extLst>
              <p:ext uri="{D42A27DB-BD31-4B8C-83A1-F6EECF244321}">
                <p14:modId xmlns:p14="http://schemas.microsoft.com/office/powerpoint/2010/main" val="2556307958"/>
              </p:ext>
            </p:extLst>
          </p:nvPr>
        </p:nvGraphicFramePr>
        <p:xfrm>
          <a:off x="158151" y="1538376"/>
          <a:ext cx="11888999" cy="3931920"/>
        </p:xfrm>
        <a:graphic>
          <a:graphicData uri="http://schemas.openxmlformats.org/drawingml/2006/table">
            <a:tbl>
              <a:tblPr firstRow="1" bandRow="1">
                <a:tableStyleId>{5C22544A-7EE6-4342-B048-85BDC9FD1C3A}</a:tableStyleId>
              </a:tblPr>
              <a:tblGrid>
                <a:gridCol w="8830235">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noProof="0">
                        <a:latin typeface="Calibri"/>
                      </a:endParaRPr>
                    </a:p>
                    <a:p>
                      <a:pPr lvl="0">
                        <a:buNone/>
                      </a:pPr>
                      <a:r>
                        <a:rPr lang="nl-BE" sz="2000" b="1" i="0" u="none" strike="noStrike" kern="1200">
                          <a:solidFill>
                            <a:schemeClr val="dk1"/>
                          </a:solidFill>
                          <a:latin typeface="Calibri"/>
                          <a:ea typeface="+mn-ea"/>
                          <a:cs typeface="+mn-cs"/>
                        </a:rPr>
                        <a:t>Verloopt de fysieke ontwikkeling van </a:t>
                      </a:r>
                      <a:r>
                        <a:rPr lang="nl-BE" sz="2000" b="1" i="0" u="none" strike="noStrike" kern="1200" err="1">
                          <a:solidFill>
                            <a:schemeClr val="dk1"/>
                          </a:solidFill>
                          <a:latin typeface="Calibri"/>
                          <a:ea typeface="+mn-ea"/>
                          <a:cs typeface="+mn-cs"/>
                        </a:rPr>
                        <a:t>Adas</a:t>
                      </a:r>
                      <a:r>
                        <a:rPr lang="nl-BE" sz="2000" b="1" i="0" u="none" strike="noStrike" kern="1200">
                          <a:solidFill>
                            <a:schemeClr val="dk1"/>
                          </a:solidFill>
                          <a:latin typeface="Calibri"/>
                          <a:ea typeface="+mn-ea"/>
                          <a:cs typeface="+mn-cs"/>
                        </a:rPr>
                        <a:t> volgens de richtleeftijden? Verklaar dit vanuit inzichten uit de fysieke ontwikkeling.</a:t>
                      </a:r>
                      <a:br>
                        <a:rPr lang="nl-BE" sz="2000" b="1" i="0" u="none" strike="noStrike" kern="1200">
                          <a:solidFill>
                            <a:schemeClr val="dk1"/>
                          </a:solidFill>
                          <a:latin typeface="Calibri"/>
                          <a:ea typeface="+mn-ea"/>
                          <a:cs typeface="+mn-cs"/>
                        </a:rPr>
                      </a:br>
                      <a:endParaRPr lang="nl-NL" sz="2000" b="0" i="0" u="none" strike="noStrike" noProof="0">
                        <a:latin typeface="Calibri"/>
                      </a:endParaRPr>
                    </a:p>
                    <a:p>
                      <a:pPr lvl="0">
                        <a:buNone/>
                      </a:pPr>
                      <a:r>
                        <a:rPr lang="nl-NL" sz="1600" b="0" i="1" u="none" strike="noStrike" kern="1200" noProof="0">
                          <a:solidFill>
                            <a:schemeClr val="dk1"/>
                          </a:solidFill>
                          <a:latin typeface="Calibri"/>
                          <a:ea typeface="+mn-ea"/>
                          <a:cs typeface="+mn-cs"/>
                        </a:rPr>
                        <a:t>Analyseren met als doel om een beargumenteerde inschatting te maken (een verklaring formuleren).</a:t>
                      </a:r>
                      <a:endParaRPr lang="nl-NL" sz="1600" b="0" i="1" u="none" strike="noStrike" kern="1200" noProof="0">
                        <a:solidFill>
                          <a:srgbClr val="000000"/>
                        </a:solidFill>
                        <a:latin typeface="Calibri"/>
                        <a:ea typeface="+mn-ea"/>
                        <a:cs typeface="+mn-cs"/>
                      </a:endParaRPr>
                    </a:p>
                    <a:p>
                      <a:pPr lvl="0">
                        <a:buNone/>
                      </a:pPr>
                      <a:endParaRPr lang="nl-NL" sz="1600" b="0" i="0" u="none" strike="noStrike" kern="1200" noProof="0">
                        <a:solidFill>
                          <a:srgbClr val="AE2081"/>
                        </a:solidFill>
                        <a:latin typeface="Calibri"/>
                      </a:endParaRPr>
                    </a:p>
                    <a:p>
                      <a:pPr lvl="0">
                        <a:buNone/>
                      </a:pPr>
                      <a:r>
                        <a:rPr lang="nl-NL" sz="1600" b="0" i="1" u="none" strike="noStrike" kern="1200" noProof="0">
                          <a:solidFill>
                            <a:schemeClr val="dk1"/>
                          </a:solidFill>
                          <a:latin typeface="Calibri"/>
                          <a:ea typeface="+mn-ea"/>
                          <a:cs typeface="+mn-cs"/>
                        </a:rPr>
                        <a:t>Wat je gaat vaststellen in het artikel sluit aan bij de verwachting van het leerplandoel: het gaat over een ontwikkelingsdomein (fysieke ontwikkeling) binnen een bepaalde levensloopfase (adolescent) en je probeert een verklaring te geven voor het gedrag volgens de bril van (kennis, inzichten, kaders, … uit) het ontwikkelingspsychologisch domein of een onderliggende aangereikte theorie. Hier is dit het eerste; </a:t>
                      </a:r>
                      <a:r>
                        <a:rPr lang="nl-NL" sz="1600" b="0" i="1" u="none" strike="noStrike" kern="1200" noProof="0">
                          <a:solidFill>
                            <a:srgbClr val="AE2081"/>
                          </a:solidFill>
                          <a:latin typeface="Calibri"/>
                          <a:ea typeface="+mn-ea"/>
                          <a:cs typeface="+mn-cs"/>
                        </a:rPr>
                        <a:t>we gebruiken inzichten uit de fysieke ontwikkeling.</a:t>
                      </a:r>
                    </a:p>
                    <a:p>
                      <a:pPr lvl="0">
                        <a:buNone/>
                      </a:pPr>
                      <a:endParaRPr lang="nl-NL" sz="2000" b="0" i="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13846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955E-25D3-CB02-5A10-88AE0CF475F0}"/>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D11513FC-A358-2003-080B-4413DC219224}"/>
              </a:ext>
            </a:extLst>
          </p:cNvPr>
          <p:cNvGraphicFramePr>
            <a:graphicFrameLocks noGrp="1"/>
          </p:cNvGraphicFramePr>
          <p:nvPr>
            <p:extLst>
              <p:ext uri="{D42A27DB-BD31-4B8C-83A1-F6EECF244321}">
                <p14:modId xmlns:p14="http://schemas.microsoft.com/office/powerpoint/2010/main" val="1849234441"/>
              </p:ext>
            </p:extLst>
          </p:nvPr>
        </p:nvGraphicFramePr>
        <p:xfrm>
          <a:off x="151421" y="693749"/>
          <a:ext cx="11904910" cy="399288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BE" sz="1800" b="1" i="0" u="none" strike="noStrike" kern="1200">
                          <a:solidFill>
                            <a:schemeClr val="dk1"/>
                          </a:solidFill>
                          <a:latin typeface="Calibri"/>
                          <a:ea typeface="+mn-ea"/>
                          <a:cs typeface="+mn-cs"/>
                        </a:rPr>
                        <a:t>Verloopt de fysieke ontwikkeling van </a:t>
                      </a:r>
                      <a:r>
                        <a:rPr lang="nl-BE" sz="1800" b="1" i="0" u="none" strike="noStrike" kern="1200" err="1">
                          <a:solidFill>
                            <a:schemeClr val="dk1"/>
                          </a:solidFill>
                          <a:latin typeface="Calibri"/>
                          <a:ea typeface="+mn-ea"/>
                          <a:cs typeface="+mn-cs"/>
                        </a:rPr>
                        <a:t>Adas</a:t>
                      </a:r>
                      <a:r>
                        <a:rPr lang="nl-BE" sz="1800" b="1" i="0" u="none" strike="noStrike" kern="1200">
                          <a:solidFill>
                            <a:schemeClr val="dk1"/>
                          </a:solidFill>
                          <a:latin typeface="Calibri"/>
                          <a:ea typeface="+mn-ea"/>
                          <a:cs typeface="+mn-cs"/>
                        </a:rPr>
                        <a:t> volgens de richtleeftijden? Verklaar dit vanuit inzichten uit de fysieke ontwikkeling.</a:t>
                      </a:r>
                    </a:p>
                    <a:p>
                      <a:pPr lvl="0">
                        <a:buNone/>
                      </a:pPr>
                      <a:endParaRPr lang="nl-NL" sz="2000" b="0" i="0" u="none" strike="noStrike" noProof="0">
                        <a:latin typeface="Calibri"/>
                      </a:endParaRPr>
                    </a:p>
                    <a:p>
                      <a:pPr lvl="0">
                        <a:buNone/>
                      </a:pPr>
                      <a:r>
                        <a:rPr lang="nl-NL" sz="2000" b="0" i="1" u="none" strike="noStrike" noProof="0">
                          <a:solidFill>
                            <a:schemeClr val="dk1"/>
                          </a:solidFill>
                          <a:latin typeface="Calibri"/>
                        </a:rPr>
                        <a:t>Mogelijke deelvragen waarmee leerlingen zouden kunnen werken</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1) Zoek verbanden tussen de fysieke ontwikkeling en de casus. </a:t>
                      </a:r>
                      <a:endParaRPr lang="en-US" sz="2000" b="0" i="0" u="none" strike="noStrike" noProof="0">
                        <a:solidFill>
                          <a:srgbClr val="000000"/>
                        </a:solidFill>
                        <a:latin typeface="Calibri"/>
                      </a:endParaRPr>
                    </a:p>
                    <a:p>
                      <a:pPr marL="342900" lvl="0" indent="-342900">
                        <a:buClr>
                          <a:srgbClr val="000000"/>
                        </a:buClr>
                        <a:buFont typeface="Calibri,Sans-Serif"/>
                        <a:buChar char="-"/>
                      </a:pPr>
                      <a:r>
                        <a:rPr lang="nl-NL" sz="2000" b="0" i="1" u="none" strike="noStrike" noProof="0">
                          <a:solidFill>
                            <a:schemeClr val="bg1">
                              <a:lumMod val="76000"/>
                            </a:schemeClr>
                          </a:solidFill>
                          <a:latin typeface="Calibri"/>
                        </a:rPr>
                        <a:t>Welke observaties m.b.t. de fysieke ontwikkeling vind je terug in de casus?</a:t>
                      </a:r>
                      <a:endParaRPr lang="en-US" sz="2000" b="0" i="0" u="none" strike="noStrike" noProof="0">
                        <a:solidFill>
                          <a:srgbClr val="000000"/>
                        </a:solidFill>
                        <a:latin typeface="Calibri"/>
                      </a:endParaRPr>
                    </a:p>
                    <a:p>
                      <a:pPr marL="342900" lvl="0" indent="-342900">
                        <a:buClr>
                          <a:srgbClr val="000000"/>
                        </a:buClr>
                        <a:buFont typeface="Calibri,Sans-Serif"/>
                        <a:buChar char="-"/>
                      </a:pPr>
                      <a:r>
                        <a:rPr lang="nl-NL" sz="2000" b="0" i="1" u="none" strike="noStrike" noProof="0">
                          <a:solidFill>
                            <a:schemeClr val="bg1">
                              <a:lumMod val="76000"/>
                            </a:schemeClr>
                          </a:solidFill>
                          <a:latin typeface="Calibri"/>
                        </a:rPr>
                        <a:t>Verloopt deze observatie volgens de richtleeftijden binnen de fysieke ontwikkeling van de kleuter? </a:t>
                      </a:r>
                    </a:p>
                    <a:p>
                      <a:pPr marL="0" lvl="0" indent="0">
                        <a:buClr>
                          <a:srgbClr val="000000"/>
                        </a:buClr>
                        <a:buFont typeface="Calibri,Sans-Serif"/>
                        <a:buNone/>
                      </a:pPr>
                      <a:r>
                        <a:rPr lang="nl-NL" sz="2000" b="0" i="1" u="none" strike="noStrike" noProof="0">
                          <a:solidFill>
                            <a:schemeClr val="dk1"/>
                          </a:solidFill>
                          <a:latin typeface="Calibri"/>
                        </a:rPr>
                        <a:t>2) Formuleer een conclusie. </a:t>
                      </a:r>
                      <a:r>
                        <a:rPr lang="nl-NL" sz="2000" b="0" i="1" u="none" strike="noStrike" noProof="0">
                          <a:solidFill>
                            <a:schemeClr val="bg1">
                              <a:lumMod val="76000"/>
                            </a:schemeClr>
                          </a:solidFill>
                          <a:latin typeface="Calibri"/>
                        </a:rPr>
                        <a:t>(In welke mate passen de observaties bij de fysieke ontwikkeling van een kleuter)</a:t>
                      </a:r>
                      <a:endParaRPr lang="nl-NL" sz="2000" b="0" i="1" u="none" strike="noStrike" noProof="0">
                        <a:solidFill>
                          <a:schemeClr val="dk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58345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2075246934"/>
              </p:ext>
            </p:extLst>
          </p:nvPr>
        </p:nvGraphicFramePr>
        <p:xfrm>
          <a:off x="142240" y="1538376"/>
          <a:ext cx="11904910" cy="46634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NL" sz="2000" b="1" i="0" u="none" strike="noStrike" kern="1200">
                          <a:solidFill>
                            <a:schemeClr val="dk1"/>
                          </a:solidFill>
                          <a:latin typeface="Calibri"/>
                          <a:ea typeface="+mn-ea"/>
                          <a:cs typeface="+mn-cs"/>
                        </a:rPr>
                        <a:t>Bekijk de casus over Tim. Verloopt de cognitieve ontwikkeling volgens de fasen van Piaget of stel je iets vast dat je zou signaleren aan de juf? Indien je iets zou signaleren: wat zou je signaleren en waarom? </a:t>
                      </a:r>
                      <a:r>
                        <a:rPr lang="nl-NL" sz="2000" b="0" i="0" u="none" strike="noStrike" kern="1200">
                          <a:solidFill>
                            <a:schemeClr val="dk1"/>
                          </a:solidFill>
                          <a:latin typeface="Calibri"/>
                          <a:ea typeface="+mn-ea"/>
                          <a:cs typeface="+mn-cs"/>
                        </a:rPr>
                        <a:t> </a:t>
                      </a:r>
                      <a:endParaRPr lang="nl-NL" sz="2000" b="0" i="0" u="none" strike="noStrike" kern="1200" noProof="0">
                        <a:solidFill>
                          <a:schemeClr val="dk1"/>
                        </a:solidFill>
                        <a:latin typeface="Calibri"/>
                        <a:ea typeface="+mn-ea"/>
                        <a:cs typeface="+mn-cs"/>
                      </a:endParaRPr>
                    </a:p>
                    <a:p>
                      <a:pPr lvl="0">
                        <a:buNone/>
                      </a:pPr>
                      <a:endParaRPr lang="nl-NL" sz="2000" b="0" i="0" u="none" strike="noStrike" noProof="0">
                        <a:latin typeface="Calibri"/>
                      </a:endParaRPr>
                    </a:p>
                    <a:p>
                      <a:pPr lvl="0">
                        <a:buNone/>
                      </a:pPr>
                      <a:r>
                        <a:rPr lang="nl-NL" sz="1600" b="0" i="1" u="none" strike="noStrike" noProof="0">
                          <a:latin typeface="Calibri"/>
                        </a:rPr>
                        <a:t>Analyseren met als doel om een beargumenteerde inschatting te maken (iets vaststellen dat je zou signaleren).</a:t>
                      </a:r>
                      <a:br>
                        <a:rPr lang="nl-NL" sz="1600" b="0" i="1" u="none" strike="noStrike" noProof="0">
                          <a:latin typeface="Calibri"/>
                        </a:rPr>
                      </a:br>
                      <a:br>
                        <a:rPr lang="nl-NL" sz="1600" b="0" i="1" u="none" strike="noStrike" noProof="0">
                          <a:latin typeface="Calibri"/>
                        </a:rPr>
                      </a:br>
                      <a:r>
                        <a:rPr lang="nl-NL" sz="1600" b="0" i="1" u="none" strike="noStrike" noProof="0">
                          <a:solidFill>
                            <a:schemeClr val="accent1"/>
                          </a:solidFill>
                          <a:latin typeface="Calibri"/>
                        </a:rPr>
                        <a:t>De casus betrekt hier niet een context die gelinkt is aan Sport(begeleiding) of Topsport. Dit kan!</a:t>
                      </a:r>
                      <a:br>
                        <a:rPr lang="nl-NL" sz="1600" b="0" i="1" u="none" strike="noStrike" noProof="0">
                          <a:latin typeface="Calibri"/>
                        </a:rPr>
                      </a:br>
                      <a:endParaRPr lang="nl-NL" sz="1600" b="0" i="1" u="none" strike="noStrike" noProof="0">
                        <a:latin typeface="Calibri"/>
                      </a:endParaRPr>
                    </a:p>
                    <a:p>
                      <a:pPr lvl="0">
                        <a:buNone/>
                      </a:pPr>
                      <a:r>
                        <a:rPr lang="nl-NL" sz="1600" b="0" i="1" u="none" strike="noStrike" noProof="0">
                          <a:latin typeface="Calibri"/>
                        </a:rPr>
                        <a:t>Wat je gaat vaststellen in de casus sluit aan bij de verwachting van het leerplandoel: het gaat over een ontwikkelingsdomein (de cognitieve ontwikkeling) binnen een bepaalde levensloopfase (lagere schoolkind) en je gaat kijken of de observaties/het gedrag aansluiten bij de levensloopfase volgens de bril van (kennis, inzichten, kaders, … uit) het ontwikkelingsdomein of een onderliggende theorie. Hier is dit het laatste; </a:t>
                      </a:r>
                      <a:r>
                        <a:rPr lang="nl-NL" sz="1600" b="0" i="1" u="none" strike="noStrike" noProof="0">
                          <a:solidFill>
                            <a:srgbClr val="AE2081"/>
                          </a:solidFill>
                          <a:latin typeface="Calibri"/>
                        </a:rPr>
                        <a:t>we gebruiken de (bril van de) theorie van Piaget. </a:t>
                      </a:r>
                      <a:endParaRPr lang="nl-NL" sz="2000" b="0" i="1" u="none" strike="noStrike" noProof="0">
                        <a:solidFill>
                          <a:srgbClr val="AE208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493747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D0631-B115-F578-786F-0EE508D2053C}"/>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CB86AB52-C64C-AE65-4C5E-C3C08A2E8D06}"/>
              </a:ext>
            </a:extLst>
          </p:cNvPr>
          <p:cNvSpPr txBox="1">
            <a:spLocks/>
          </p:cNvSpPr>
          <p:nvPr/>
        </p:nvSpPr>
        <p:spPr>
          <a:xfrm>
            <a:off x="252850" y="628364"/>
            <a:ext cx="11942225" cy="6021577"/>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latin typeface="Calibri Light"/>
                <a:ea typeface="Roboto"/>
                <a:cs typeface="Calibri Light"/>
              </a:rPr>
              <a:t>Mogelijke </a:t>
            </a:r>
            <a:r>
              <a:rPr lang="nl-NL" sz="3100" b="1">
                <a:solidFill>
                  <a:srgbClr val="AE2081"/>
                </a:solidFill>
                <a:latin typeface="Calibri Light"/>
                <a:ea typeface="Roboto"/>
                <a:cs typeface="Calibri Light"/>
              </a:rPr>
              <a:t>analyse </a:t>
            </a:r>
            <a:r>
              <a:rPr lang="nl-NL" sz="3100" b="1">
                <a:solidFill>
                  <a:prstClr val="black"/>
                </a:solidFill>
                <a:latin typeface="Calibri Light"/>
                <a:ea typeface="Roboto"/>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r>
              <a:rPr lang="en-US" sz="2000" b="1">
                <a:solidFill>
                  <a:schemeClr val="dk1"/>
                </a:solidFill>
                <a:latin typeface="Calibri"/>
                <a:ea typeface="Calibri"/>
                <a:cs typeface="Calibri"/>
              </a:rPr>
              <a:t>Zoek </a:t>
            </a:r>
            <a:r>
              <a:rPr lang="en-US" sz="2000" b="1" err="1">
                <a:solidFill>
                  <a:schemeClr val="dk1"/>
                </a:solidFill>
                <a:latin typeface="Calibri"/>
                <a:ea typeface="Calibri"/>
                <a:cs typeface="Calibri"/>
              </a:rPr>
              <a:t>verbanden</a:t>
            </a:r>
            <a:r>
              <a:rPr lang="en-US" sz="2000" b="1">
                <a:solidFill>
                  <a:schemeClr val="dk1"/>
                </a:solidFill>
                <a:latin typeface="Calibri"/>
                <a:ea typeface="Calibri"/>
                <a:cs typeface="Calibri"/>
              </a:rPr>
              <a:t> </a:t>
            </a:r>
            <a:r>
              <a:rPr lang="en-US" sz="2000" b="1" err="1">
                <a:solidFill>
                  <a:schemeClr val="dk1"/>
                </a:solidFill>
                <a:latin typeface="Calibri"/>
                <a:ea typeface="Calibri"/>
                <a:cs typeface="Calibri"/>
              </a:rPr>
              <a:t>tussen</a:t>
            </a:r>
            <a:r>
              <a:rPr lang="en-US" sz="2000" b="1">
                <a:solidFill>
                  <a:schemeClr val="dk1"/>
                </a:solidFill>
                <a:latin typeface="Calibri"/>
                <a:ea typeface="Calibri"/>
                <a:cs typeface="Calibri"/>
              </a:rPr>
              <a:t> de </a:t>
            </a:r>
            <a:r>
              <a:rPr lang="en-US" sz="2000" b="1" err="1">
                <a:solidFill>
                  <a:schemeClr val="dk1"/>
                </a:solidFill>
                <a:latin typeface="Calibri"/>
                <a:ea typeface="Calibri"/>
                <a:cs typeface="Calibri"/>
              </a:rPr>
              <a:t>fysieke</a:t>
            </a:r>
            <a:r>
              <a:rPr lang="en-US" sz="2000" b="1">
                <a:solidFill>
                  <a:schemeClr val="dk1"/>
                </a:solidFill>
                <a:latin typeface="Calibri"/>
                <a:ea typeface="Calibri"/>
                <a:cs typeface="Calibri"/>
              </a:rPr>
              <a:t> ontwikkeling en de casus</a:t>
            </a:r>
          </a:p>
          <a:p>
            <a:pPr marL="0" indent="0">
              <a:buNone/>
            </a:pPr>
            <a:endParaRPr lang="en-US" sz="2000" b="1">
              <a:solidFill>
                <a:schemeClr val="dk1"/>
              </a:solidFill>
              <a:latin typeface="Calibri"/>
              <a:ea typeface="Calibri"/>
              <a:cs typeface="Calibri"/>
            </a:endParaRPr>
          </a:p>
          <a:p>
            <a:pPr marL="256540" indent="-256540">
              <a:buFont typeface="Arial,Sans-Serif"/>
              <a:buChar char="•"/>
            </a:pPr>
            <a:r>
              <a:rPr lang="nl-NL" sz="1600" err="1">
                <a:solidFill>
                  <a:srgbClr val="00B050"/>
                </a:solidFill>
                <a:latin typeface="Aptos"/>
                <a:cs typeface="Roboto" pitchFamily="2" charset="0"/>
              </a:rPr>
              <a:t>Adas</a:t>
            </a:r>
            <a:r>
              <a:rPr lang="nl-NL" sz="1600">
                <a:solidFill>
                  <a:srgbClr val="00B050"/>
                </a:solidFill>
                <a:latin typeface="Aptos"/>
                <a:cs typeface="Roboto" pitchFamily="2" charset="0"/>
              </a:rPr>
              <a:t> heeft moeite met lopen over een evenwichtsbalk en springt er snel van af.</a:t>
            </a:r>
            <a:br>
              <a:rPr lang="nl-NL" sz="1600">
                <a:solidFill>
                  <a:schemeClr val="dk1"/>
                </a:solidFill>
                <a:latin typeface="Aptos"/>
                <a:cs typeface="Roboto" pitchFamily="2" charset="0"/>
              </a:rPr>
            </a:br>
            <a:br>
              <a:rPr lang="nl-NL" sz="1600">
                <a:solidFill>
                  <a:schemeClr val="dk1"/>
                </a:solidFill>
                <a:latin typeface="Aptos"/>
                <a:cs typeface="Roboto" pitchFamily="2" charset="0"/>
              </a:rPr>
            </a:br>
            <a:r>
              <a:rPr lang="nl-NL" sz="1600" b="1">
                <a:solidFill>
                  <a:schemeClr val="dk1"/>
                </a:solidFill>
                <a:latin typeface="Aptos"/>
                <a:cs typeface="Roboto" pitchFamily="2" charset="0"/>
              </a:rPr>
              <a:t>Grove motoriek – evenwichtsgevoel:</a:t>
            </a:r>
            <a:br>
              <a:rPr lang="nl-NL" sz="1600">
                <a:solidFill>
                  <a:schemeClr val="dk1"/>
                </a:solidFill>
                <a:latin typeface="Aptos"/>
                <a:cs typeface="Roboto" pitchFamily="2" charset="0"/>
              </a:rPr>
            </a:br>
            <a:r>
              <a:rPr lang="nl-NL" sz="1600">
                <a:solidFill>
                  <a:schemeClr val="dk1"/>
                </a:solidFill>
                <a:latin typeface="Aptos"/>
                <a:cs typeface="Roboto" pitchFamily="2" charset="0"/>
              </a:rPr>
              <a:t>Kleuters ontwikkelen hun evenwichtsgevoel pas geleidelijk, doordat spiercontrole en coördinatie nog in ontwikkeling zijn. Dit verbetert doorgaans </a:t>
            </a:r>
            <a:r>
              <a:rPr lang="nl-NL" sz="1600" b="1">
                <a:solidFill>
                  <a:schemeClr val="dk1"/>
                </a:solidFill>
                <a:latin typeface="Aptos"/>
                <a:cs typeface="Roboto" pitchFamily="2" charset="0"/>
              </a:rPr>
              <a:t>tussen 3 en 5 jaar</a:t>
            </a:r>
            <a:r>
              <a:rPr lang="nl-NL" sz="1600">
                <a:solidFill>
                  <a:schemeClr val="dk1"/>
                </a:solidFill>
                <a:latin typeface="Aptos"/>
                <a:cs typeface="Roboto" pitchFamily="2" charset="0"/>
              </a:rPr>
              <a:t>. Op deze leeftijd kunnen kinderen vaak nog niet goed hun evenwicht bewaren bij uitdagende bewegingen, zoals het lopen over een smalle balk. Deze observatie is dus normaal voor zijn leeftijd. </a:t>
            </a:r>
            <a:br>
              <a:rPr lang="nl-NL" sz="1600">
                <a:solidFill>
                  <a:schemeClr val="dk1"/>
                </a:solidFill>
                <a:latin typeface="Aptos"/>
                <a:cs typeface="Roboto" pitchFamily="2" charset="0"/>
              </a:rPr>
            </a:br>
            <a:endParaRPr lang="nl-NL" sz="1600">
              <a:solidFill>
                <a:schemeClr val="dk1"/>
              </a:solidFill>
              <a:latin typeface="Aptos"/>
              <a:cs typeface="Roboto" pitchFamily="2" charset="0"/>
            </a:endParaRPr>
          </a:p>
          <a:p>
            <a:pPr marL="256540" indent="-256540">
              <a:buFont typeface="Arial,Sans-Serif"/>
              <a:buChar char="•"/>
            </a:pPr>
            <a:r>
              <a:rPr lang="nl-NL" sz="1600" err="1">
                <a:solidFill>
                  <a:srgbClr val="00B050"/>
                </a:solidFill>
                <a:latin typeface="Aptos"/>
                <a:ea typeface="Roboto"/>
                <a:cs typeface="Roboto"/>
              </a:rPr>
              <a:t>Adas</a:t>
            </a:r>
            <a:r>
              <a:rPr lang="nl-NL" sz="1600">
                <a:solidFill>
                  <a:srgbClr val="00B050"/>
                </a:solidFill>
                <a:latin typeface="Aptos"/>
                <a:ea typeface="Roboto"/>
                <a:cs typeface="Roboto"/>
              </a:rPr>
              <a:t> stapt rond de kegels in plaats van erover te springen.</a:t>
            </a:r>
            <a:br>
              <a:rPr lang="nl-NL" sz="1200"/>
            </a:br>
            <a:br>
              <a:rPr lang="nl-NL" sz="1200"/>
            </a:br>
            <a:r>
              <a:rPr lang="nl-NL" sz="1600" b="1">
                <a:solidFill>
                  <a:schemeClr val="dk1"/>
                </a:solidFill>
                <a:latin typeface="Aptos"/>
                <a:ea typeface="Roboto"/>
                <a:cs typeface="Roboto"/>
              </a:rPr>
              <a:t>Grove motoriek – springen:</a:t>
            </a:r>
            <a:br>
              <a:rPr lang="nl-NL" sz="1600">
                <a:latin typeface="Aptos"/>
                <a:cs typeface="Roboto" pitchFamily="2" charset="0"/>
              </a:rPr>
            </a:br>
            <a:r>
              <a:rPr lang="nl-NL" sz="1600">
                <a:solidFill>
                  <a:schemeClr val="dk1"/>
                </a:solidFill>
                <a:latin typeface="Aptos"/>
                <a:ea typeface="Roboto"/>
                <a:cs typeface="Roboto"/>
              </a:rPr>
              <a:t>De vaardigheid om te springen met beide voeten tegelijk (bijvoorbeeld over een obstakel) ontwikkelt zich bij kinderen </a:t>
            </a:r>
            <a:r>
              <a:rPr lang="nl-NL" sz="1600" b="1">
                <a:solidFill>
                  <a:schemeClr val="dk1"/>
                </a:solidFill>
                <a:latin typeface="Aptos"/>
                <a:ea typeface="Roboto"/>
                <a:cs typeface="Roboto"/>
              </a:rPr>
              <a:t>tussen de 3 en 5 jaar</a:t>
            </a:r>
            <a:r>
              <a:rPr lang="nl-NL" sz="1600">
                <a:solidFill>
                  <a:schemeClr val="dk1"/>
                </a:solidFill>
                <a:latin typeface="Aptos"/>
                <a:ea typeface="Roboto"/>
                <a:cs typeface="Roboto"/>
              </a:rPr>
              <a:t>. Ze hebben nog niet de juiste spierkracht of coördinatie om goed te springen, wat </a:t>
            </a:r>
            <a:r>
              <a:rPr lang="nl-NL" sz="1600" err="1">
                <a:solidFill>
                  <a:schemeClr val="dk1"/>
                </a:solidFill>
                <a:latin typeface="Aptos"/>
                <a:ea typeface="Roboto"/>
                <a:cs typeface="Roboto"/>
              </a:rPr>
              <a:t>Adas</a:t>
            </a:r>
            <a:r>
              <a:rPr lang="nl-NL" sz="1600">
                <a:solidFill>
                  <a:schemeClr val="dk1"/>
                </a:solidFill>
                <a:latin typeface="Aptos"/>
                <a:ea typeface="Roboto"/>
                <a:cs typeface="Roboto"/>
              </a:rPr>
              <a:t> zijn voorkeur voor stappen in plaats van springen zou kunnen verklaren. Deze observatie is dus normaal voor zijn leeftijd.</a:t>
            </a:r>
          </a:p>
          <a:p>
            <a:pPr marL="256540" indent="-256540">
              <a:buFont typeface="Arial,Sans-Serif"/>
              <a:buChar char="•"/>
            </a:pPr>
            <a:endParaRPr lang="en-US" sz="2000">
              <a:solidFill>
                <a:schemeClr val="dk1"/>
              </a:solidFill>
              <a:latin typeface="Calibri"/>
              <a:ea typeface="Calibri"/>
              <a:cs typeface="Calibri"/>
            </a:endParaRPr>
          </a:p>
          <a:p>
            <a:pPr marL="0" indent="0">
              <a:buNone/>
            </a:pPr>
            <a:endParaRPr lang="en-US" sz="2000">
              <a:solidFill>
                <a:schemeClr val="dk1"/>
              </a:solidFill>
              <a:latin typeface="Calibri"/>
              <a:ea typeface="Calibri"/>
              <a:cs typeface="Calibri"/>
            </a:endParaRPr>
          </a:p>
          <a:p>
            <a:pPr marL="0" indent="0">
              <a:buNone/>
            </a:pPr>
            <a:endParaRPr lang="en-US" sz="2000">
              <a:solidFill>
                <a:schemeClr val="dk1"/>
              </a:solidFill>
              <a:latin typeface="Calibri"/>
              <a:ea typeface="Calibri"/>
              <a:cs typeface="Calibri"/>
            </a:endParaRPr>
          </a:p>
          <a:p>
            <a:pPr marL="0" indent="0">
              <a:buNone/>
            </a:pPr>
            <a:endParaRPr lang="en-US" sz="2000">
              <a:latin typeface="Calibri"/>
              <a:ea typeface="Calibri"/>
              <a:cs typeface="Calibri"/>
            </a:endParaRPr>
          </a:p>
          <a:p>
            <a:pPr marL="256540" indent="-256540">
              <a:buNone/>
            </a:pPr>
            <a:endParaRPr lang="en-US" b="1">
              <a:solidFill>
                <a:schemeClr val="dk1"/>
              </a:solidFill>
              <a:cs typeface="Roboto"/>
            </a:endParaRPr>
          </a:p>
          <a:p>
            <a:pPr marL="0" indent="0">
              <a:buNone/>
            </a:pPr>
            <a:endParaRPr lang="en-US" sz="2000">
              <a:solidFill>
                <a:srgbClr val="000000"/>
              </a:solidFill>
              <a:latin typeface="Calibri"/>
              <a:ea typeface="Calibri"/>
              <a:cs typeface="Calibri"/>
            </a:endParaRPr>
          </a:p>
          <a:p>
            <a:pPr marL="0" indent="0">
              <a:buNone/>
            </a:pPr>
            <a:endParaRPr lang="en-US" sz="2000">
              <a:solidFill>
                <a:srgbClr val="000000"/>
              </a:solidFill>
              <a:latin typeface="Calibri"/>
              <a:ea typeface="Calibri"/>
              <a:cs typeface="Calibri"/>
            </a:endParaRPr>
          </a:p>
          <a:p>
            <a:pPr marL="0" indent="0">
              <a:buNone/>
            </a:pPr>
            <a:endParaRPr lang="en-US" sz="2000">
              <a:solidFill>
                <a:srgbClr val="000000"/>
              </a:solidFill>
              <a:latin typeface="Calibri"/>
              <a:ea typeface="Calibri"/>
              <a:cs typeface="Calibri"/>
            </a:endParaRPr>
          </a:p>
          <a:p>
            <a:pPr marL="0" indent="0">
              <a:buNone/>
            </a:pPr>
            <a:endParaRPr lang="en-US" sz="1800">
              <a:solidFill>
                <a:srgbClr val="000000"/>
              </a:solidFill>
              <a:latin typeface="Calibri"/>
              <a:ea typeface="Calibri"/>
              <a:cs typeface="Calibri"/>
            </a:endParaRPr>
          </a:p>
          <a:p>
            <a:pPr marL="256540" indent="-256540">
              <a:buFont typeface="Calibri" pitchFamily="34" charset="0"/>
              <a:buChar char="-"/>
            </a:pPr>
            <a:endParaRPr lang="nl-NL" sz="1800">
              <a:solidFill>
                <a:srgbClr val="000000"/>
              </a:solidFill>
              <a:latin typeface="Calibri"/>
              <a:ea typeface="Calibri"/>
              <a:cs typeface="Calibri"/>
            </a:endParaRPr>
          </a:p>
          <a:p>
            <a:pPr marL="0" indent="0">
              <a:buNone/>
            </a:pPr>
            <a:endParaRPr lang="nl-NL" sz="2000" b="1">
              <a:solidFill>
                <a:srgbClr val="000000"/>
              </a:solidFill>
              <a:latin typeface="Calibri"/>
              <a:ea typeface="Calibri"/>
              <a:cs typeface="Calibri"/>
            </a:endParaRPr>
          </a:p>
          <a:p>
            <a:pPr marL="0" indent="0">
              <a:buNone/>
            </a:pPr>
            <a:endParaRPr lang="nl-NL" sz="2000" b="1">
              <a:solidFill>
                <a:srgbClr val="000000"/>
              </a:solidFill>
              <a:latin typeface="Calibri"/>
              <a:ea typeface="Calibri"/>
              <a:cs typeface="Calibri"/>
            </a:endParaRPr>
          </a:p>
          <a:p>
            <a:pPr marL="0" indent="0">
              <a:buNone/>
            </a:pPr>
            <a:endParaRPr lang="nl-NL" sz="1800">
              <a:solidFill>
                <a:srgbClr val="343434"/>
              </a:solidFill>
              <a:latin typeface="Calibri"/>
              <a:ea typeface="Noto Sans"/>
              <a:cs typeface="Noto Sans"/>
            </a:endParaRPr>
          </a:p>
          <a:p>
            <a:pPr marL="0" indent="0">
              <a:buNone/>
            </a:pPr>
            <a:endParaRPr lang="nl-NL" sz="1800">
              <a:solidFill>
                <a:srgbClr val="343434"/>
              </a:solidFill>
              <a:latin typeface="Calibri"/>
              <a:ea typeface="Noto Sans"/>
              <a:cs typeface="Noto Sans"/>
            </a:endParaRPr>
          </a:p>
          <a:p>
            <a:pPr marL="0" indent="0">
              <a:buNone/>
            </a:pPr>
            <a:endParaRPr lang="nl-BE">
              <a:solidFill>
                <a:srgbClr val="000000"/>
              </a:solidFill>
              <a:cs typeface="Roboto" pitchFamily="2" charset="0"/>
            </a:endParaRPr>
          </a:p>
        </p:txBody>
      </p:sp>
    </p:spTree>
    <p:extLst>
      <p:ext uri="{BB962C8B-B14F-4D97-AF65-F5344CB8AC3E}">
        <p14:creationId xmlns:p14="http://schemas.microsoft.com/office/powerpoint/2010/main" val="98890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610AA-5CB2-BE0E-4D0E-42F1B23DE722}"/>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862F7D2D-A920-0F0D-7FF3-9E9BBB6B2238}"/>
              </a:ext>
            </a:extLst>
          </p:cNvPr>
          <p:cNvSpPr txBox="1">
            <a:spLocks/>
          </p:cNvSpPr>
          <p:nvPr/>
        </p:nvSpPr>
        <p:spPr>
          <a:xfrm>
            <a:off x="252850" y="628364"/>
            <a:ext cx="11942225" cy="6021577"/>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latin typeface="Calibri Light"/>
                <a:ea typeface="Roboto"/>
                <a:cs typeface="Calibri Light"/>
              </a:rPr>
              <a:t>Mogelijke </a:t>
            </a:r>
            <a:r>
              <a:rPr lang="nl-NL" sz="3100" b="1">
                <a:solidFill>
                  <a:srgbClr val="AE2081"/>
                </a:solidFill>
                <a:latin typeface="Calibri Light"/>
                <a:ea typeface="Roboto"/>
                <a:cs typeface="Calibri Light"/>
              </a:rPr>
              <a:t>analyse </a:t>
            </a:r>
            <a:r>
              <a:rPr lang="nl-NL" sz="3100" b="1">
                <a:solidFill>
                  <a:prstClr val="black"/>
                </a:solidFill>
                <a:latin typeface="Calibri Light"/>
                <a:ea typeface="Roboto"/>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r>
              <a:rPr lang="en-US" sz="2000" b="1">
                <a:solidFill>
                  <a:schemeClr val="dk1"/>
                </a:solidFill>
                <a:latin typeface="Calibri"/>
                <a:ea typeface="Calibri"/>
                <a:cs typeface="Calibri"/>
              </a:rPr>
              <a:t>Zoek </a:t>
            </a:r>
            <a:r>
              <a:rPr lang="en-US" sz="2000" b="1" err="1">
                <a:solidFill>
                  <a:schemeClr val="dk1"/>
                </a:solidFill>
                <a:latin typeface="Calibri"/>
                <a:ea typeface="Calibri"/>
                <a:cs typeface="Calibri"/>
              </a:rPr>
              <a:t>verbanden</a:t>
            </a:r>
            <a:r>
              <a:rPr lang="en-US" sz="2000" b="1">
                <a:solidFill>
                  <a:schemeClr val="dk1"/>
                </a:solidFill>
                <a:latin typeface="Calibri"/>
                <a:ea typeface="Calibri"/>
                <a:cs typeface="Calibri"/>
              </a:rPr>
              <a:t> </a:t>
            </a:r>
            <a:r>
              <a:rPr lang="en-US" sz="2000" b="1" err="1">
                <a:solidFill>
                  <a:schemeClr val="dk1"/>
                </a:solidFill>
                <a:latin typeface="Calibri"/>
                <a:ea typeface="Calibri"/>
                <a:cs typeface="Calibri"/>
              </a:rPr>
              <a:t>tussen</a:t>
            </a:r>
            <a:r>
              <a:rPr lang="en-US" sz="2000" b="1">
                <a:solidFill>
                  <a:schemeClr val="dk1"/>
                </a:solidFill>
                <a:latin typeface="Calibri"/>
                <a:ea typeface="Calibri"/>
                <a:cs typeface="Calibri"/>
              </a:rPr>
              <a:t> de </a:t>
            </a:r>
            <a:r>
              <a:rPr lang="en-US" sz="2000" b="1" err="1">
                <a:solidFill>
                  <a:schemeClr val="dk1"/>
                </a:solidFill>
                <a:latin typeface="Calibri"/>
                <a:ea typeface="Calibri"/>
                <a:cs typeface="Calibri"/>
              </a:rPr>
              <a:t>fysieke</a:t>
            </a:r>
            <a:r>
              <a:rPr lang="en-US" sz="2000" b="1">
                <a:solidFill>
                  <a:schemeClr val="dk1"/>
                </a:solidFill>
                <a:latin typeface="Calibri"/>
                <a:ea typeface="Calibri"/>
                <a:cs typeface="Calibri"/>
              </a:rPr>
              <a:t> ontwikkeling en de casus</a:t>
            </a:r>
          </a:p>
          <a:p>
            <a:pPr marL="0" indent="0">
              <a:buNone/>
            </a:pPr>
            <a:endParaRPr lang="en-US" sz="2000" b="1">
              <a:solidFill>
                <a:schemeClr val="dk1"/>
              </a:solidFill>
              <a:latin typeface="Calibri"/>
              <a:ea typeface="Calibri"/>
              <a:cs typeface="Calibri"/>
            </a:endParaRPr>
          </a:p>
          <a:p>
            <a:pPr marL="256540" indent="-256540">
              <a:buFont typeface="Arial,Sans-Serif"/>
              <a:buChar char="•"/>
            </a:pPr>
            <a:r>
              <a:rPr lang="nl-NL" sz="1600" err="1">
                <a:solidFill>
                  <a:srgbClr val="00B050"/>
                </a:solidFill>
                <a:latin typeface="Aptos" panose="020B0004020202020204" pitchFamily="34" charset="0"/>
              </a:rPr>
              <a:t>Adas</a:t>
            </a:r>
            <a:r>
              <a:rPr lang="nl-NL" sz="1600">
                <a:solidFill>
                  <a:srgbClr val="00B050"/>
                </a:solidFill>
                <a:latin typeface="Aptos" panose="020B0004020202020204" pitchFamily="34" charset="0"/>
              </a:rPr>
              <a:t> heeft moeite met het rollen van een bal naar de kegels en haar armbewegingen zijn niet goed gecoördineerd.</a:t>
            </a:r>
            <a:br>
              <a:rPr lang="nl-NL" sz="1600">
                <a:solidFill>
                  <a:schemeClr val="dk1"/>
                </a:solidFill>
                <a:latin typeface="Aptos"/>
                <a:cs typeface="Roboto" pitchFamily="2" charset="0"/>
              </a:rPr>
            </a:br>
            <a:br>
              <a:rPr lang="nl-NL" sz="1600">
                <a:solidFill>
                  <a:schemeClr val="dk1"/>
                </a:solidFill>
                <a:latin typeface="Aptos"/>
                <a:cs typeface="Roboto" pitchFamily="2" charset="0"/>
              </a:rPr>
            </a:br>
            <a:r>
              <a:rPr lang="nl-NL" sz="1600" b="1">
                <a:solidFill>
                  <a:schemeClr val="dk1"/>
                </a:solidFill>
                <a:latin typeface="Aptos"/>
                <a:cs typeface="Roboto" pitchFamily="2" charset="0"/>
              </a:rPr>
              <a:t>Oog-handcoördinatie</a:t>
            </a:r>
            <a:br>
              <a:rPr lang="nl-NL" sz="1600">
                <a:solidFill>
                  <a:schemeClr val="dk1"/>
                </a:solidFill>
                <a:latin typeface="Aptos"/>
                <a:cs typeface="Roboto" pitchFamily="2" charset="0"/>
              </a:rPr>
            </a:br>
            <a:r>
              <a:rPr lang="nl-NL" sz="1600">
                <a:solidFill>
                  <a:schemeClr val="dk1"/>
                </a:solidFill>
                <a:latin typeface="Aptos"/>
                <a:cs typeface="Roboto" pitchFamily="2" charset="0"/>
              </a:rPr>
              <a:t>De fijne motoriek bij kleuters is nog volop in ontwikkeling. </a:t>
            </a:r>
            <a:r>
              <a:rPr lang="nl-NL" sz="1600" b="1">
                <a:solidFill>
                  <a:schemeClr val="dk1"/>
                </a:solidFill>
                <a:latin typeface="Aptos"/>
                <a:cs typeface="Roboto" pitchFamily="2" charset="0"/>
              </a:rPr>
              <a:t>Tussen de 3 en 5 jaar </a:t>
            </a:r>
            <a:r>
              <a:rPr lang="nl-NL" sz="1600">
                <a:solidFill>
                  <a:schemeClr val="dk1"/>
                </a:solidFill>
                <a:latin typeface="Aptos"/>
                <a:cs typeface="Roboto" pitchFamily="2" charset="0"/>
              </a:rPr>
              <a:t>begint de coördinatie van de handen en ogen te verbeteren, maar dit blijft een proces. Het precieze afstemmen van armbewegingen (zoals het rollen van een bal) kan voor kleuters moeilijk zijn omdat hun oog-handcoördinatie nog niet volledig ontwikkeld is. Deze observatie is normaal voor zijn leeftijd.</a:t>
            </a:r>
            <a:br>
              <a:rPr lang="nl-NL" sz="1600">
                <a:solidFill>
                  <a:schemeClr val="dk1"/>
                </a:solidFill>
                <a:latin typeface="Aptos"/>
                <a:cs typeface="Roboto" pitchFamily="2" charset="0"/>
              </a:rPr>
            </a:br>
            <a:endParaRPr lang="nl-NL" sz="1600">
              <a:solidFill>
                <a:schemeClr val="dk1"/>
              </a:solidFill>
              <a:latin typeface="Aptos"/>
              <a:cs typeface="Roboto" pitchFamily="2" charset="0"/>
            </a:endParaRPr>
          </a:p>
          <a:p>
            <a:pPr marL="256540" indent="-256540">
              <a:buFont typeface="Arial,Sans-Serif"/>
              <a:buChar char="•"/>
            </a:pPr>
            <a:r>
              <a:rPr lang="nl-NL" sz="1600" err="1">
                <a:solidFill>
                  <a:srgbClr val="00B050"/>
                </a:solidFill>
                <a:latin typeface="Aptos" panose="020B0004020202020204" pitchFamily="34" charset="0"/>
              </a:rPr>
              <a:t>Adas</a:t>
            </a:r>
            <a:r>
              <a:rPr lang="nl-NL" sz="1600">
                <a:solidFill>
                  <a:srgbClr val="00B050"/>
                </a:solidFill>
                <a:latin typeface="Aptos" panose="020B0004020202020204" pitchFamily="34" charset="0"/>
              </a:rPr>
              <a:t> blijft achter tijdens een korte loopsessie, gaat vaker zitten, en lijkt sneller vermoeid.</a:t>
            </a:r>
            <a:br>
              <a:rPr lang="nl-NL" sz="1200"/>
            </a:br>
            <a:br>
              <a:rPr lang="nl-NL" sz="1200"/>
            </a:br>
            <a:r>
              <a:rPr lang="nl-NL" sz="1600" b="1">
                <a:solidFill>
                  <a:schemeClr val="dk1"/>
                </a:solidFill>
                <a:latin typeface="Aptos"/>
                <a:cs typeface="Roboto" pitchFamily="2" charset="0"/>
              </a:rPr>
              <a:t>Uithoudingsvermogen</a:t>
            </a:r>
            <a:br>
              <a:rPr lang="nl-NL" sz="1600">
                <a:solidFill>
                  <a:schemeClr val="dk1"/>
                </a:solidFill>
                <a:latin typeface="Aptos"/>
                <a:cs typeface="Roboto" pitchFamily="2" charset="0"/>
              </a:rPr>
            </a:br>
            <a:r>
              <a:rPr lang="nl-NL" sz="1600">
                <a:solidFill>
                  <a:schemeClr val="dk1"/>
                </a:solidFill>
                <a:latin typeface="Aptos"/>
                <a:cs typeface="Roboto" pitchFamily="2" charset="0"/>
              </a:rPr>
              <a:t>Kleuters ontwikkelen hun uithoudingsvermogen pas naarmate ze ouder worden. Op de leeftijd van </a:t>
            </a:r>
            <a:r>
              <a:rPr lang="nl-NL" sz="1600" b="1">
                <a:solidFill>
                  <a:schemeClr val="dk1"/>
                </a:solidFill>
                <a:latin typeface="Aptos"/>
                <a:cs typeface="Roboto" pitchFamily="2" charset="0"/>
              </a:rPr>
              <a:t>4 jaar </a:t>
            </a:r>
            <a:r>
              <a:rPr lang="nl-NL" sz="1600">
                <a:solidFill>
                  <a:schemeClr val="dk1"/>
                </a:solidFill>
                <a:latin typeface="Aptos"/>
                <a:cs typeface="Roboto" pitchFamily="2" charset="0"/>
              </a:rPr>
              <a:t>hebben kinderen vaak nog beperkte energie voor langdurige activiteiten, zeker als het om intensieve beweging gaat. Hun hart-longcapaciteit is nog in ontwikkeling, waardoor ze sneller vermoeid kunnen raken tijdens fysieke inspanningen. Deze observatie past dus bij zijn leeftijd. </a:t>
            </a:r>
            <a:endParaRPr lang="en-US" sz="1600">
              <a:solidFill>
                <a:schemeClr val="dk1"/>
              </a:solidFill>
              <a:latin typeface="Aptos"/>
              <a:cs typeface="Roboto" pitchFamily="2" charset="0"/>
            </a:endParaRPr>
          </a:p>
          <a:p>
            <a:pPr marL="0" indent="0">
              <a:buNone/>
            </a:pPr>
            <a:endParaRPr lang="en-US" sz="2000">
              <a:solidFill>
                <a:schemeClr val="dk1"/>
              </a:solidFill>
              <a:latin typeface="Calibri"/>
              <a:ea typeface="Calibri"/>
              <a:cs typeface="Calibri"/>
            </a:endParaRPr>
          </a:p>
          <a:p>
            <a:pPr marL="0" indent="0">
              <a:buNone/>
            </a:pPr>
            <a:endParaRPr lang="en-US" sz="2000">
              <a:solidFill>
                <a:schemeClr val="dk1"/>
              </a:solidFill>
              <a:latin typeface="Calibri"/>
              <a:ea typeface="Calibri"/>
              <a:cs typeface="Calibri"/>
            </a:endParaRPr>
          </a:p>
          <a:p>
            <a:pPr marL="0" indent="0">
              <a:buNone/>
            </a:pPr>
            <a:endParaRPr lang="en-US" sz="2000">
              <a:latin typeface="Calibri"/>
              <a:ea typeface="Calibri"/>
              <a:cs typeface="Calibri"/>
            </a:endParaRPr>
          </a:p>
          <a:p>
            <a:pPr marL="256540" indent="-256540">
              <a:buNone/>
            </a:pPr>
            <a:endParaRPr lang="en-US" b="1">
              <a:solidFill>
                <a:schemeClr val="dk1"/>
              </a:solidFill>
              <a:cs typeface="Roboto"/>
            </a:endParaRPr>
          </a:p>
          <a:p>
            <a:pPr marL="0" indent="0">
              <a:buNone/>
            </a:pPr>
            <a:endParaRPr lang="en-US" sz="2000">
              <a:solidFill>
                <a:srgbClr val="000000"/>
              </a:solidFill>
              <a:latin typeface="Calibri"/>
              <a:ea typeface="Calibri"/>
              <a:cs typeface="Calibri"/>
            </a:endParaRPr>
          </a:p>
          <a:p>
            <a:pPr marL="0" indent="0">
              <a:buNone/>
            </a:pPr>
            <a:endParaRPr lang="en-US" sz="2000">
              <a:solidFill>
                <a:srgbClr val="000000"/>
              </a:solidFill>
              <a:latin typeface="Calibri"/>
              <a:ea typeface="Calibri"/>
              <a:cs typeface="Calibri"/>
            </a:endParaRPr>
          </a:p>
          <a:p>
            <a:pPr marL="0" indent="0">
              <a:buNone/>
            </a:pPr>
            <a:endParaRPr lang="en-US" sz="2000">
              <a:solidFill>
                <a:srgbClr val="000000"/>
              </a:solidFill>
              <a:latin typeface="Calibri"/>
              <a:ea typeface="Calibri"/>
              <a:cs typeface="Calibri"/>
            </a:endParaRPr>
          </a:p>
          <a:p>
            <a:pPr marL="0" indent="0">
              <a:buNone/>
            </a:pPr>
            <a:endParaRPr lang="en-US" sz="1800">
              <a:solidFill>
                <a:srgbClr val="000000"/>
              </a:solidFill>
              <a:latin typeface="Calibri"/>
              <a:ea typeface="Calibri"/>
              <a:cs typeface="Calibri"/>
            </a:endParaRPr>
          </a:p>
          <a:p>
            <a:pPr marL="256540" indent="-256540">
              <a:buFont typeface="Calibri" pitchFamily="34" charset="0"/>
              <a:buChar char="-"/>
            </a:pPr>
            <a:endParaRPr lang="nl-NL" sz="1800">
              <a:solidFill>
                <a:srgbClr val="000000"/>
              </a:solidFill>
              <a:latin typeface="Calibri"/>
              <a:ea typeface="Calibri"/>
              <a:cs typeface="Calibri"/>
            </a:endParaRPr>
          </a:p>
          <a:p>
            <a:pPr marL="0" indent="0">
              <a:buNone/>
            </a:pPr>
            <a:endParaRPr lang="nl-NL" sz="2000" b="1">
              <a:solidFill>
                <a:srgbClr val="000000"/>
              </a:solidFill>
              <a:latin typeface="Calibri"/>
              <a:ea typeface="Calibri"/>
              <a:cs typeface="Calibri"/>
            </a:endParaRPr>
          </a:p>
          <a:p>
            <a:pPr marL="0" indent="0">
              <a:buNone/>
            </a:pPr>
            <a:endParaRPr lang="nl-NL" sz="2000" b="1">
              <a:solidFill>
                <a:srgbClr val="000000"/>
              </a:solidFill>
              <a:latin typeface="Calibri"/>
              <a:ea typeface="Calibri"/>
              <a:cs typeface="Calibri"/>
            </a:endParaRPr>
          </a:p>
          <a:p>
            <a:pPr marL="0" indent="0">
              <a:buNone/>
            </a:pPr>
            <a:endParaRPr lang="nl-NL" sz="1800">
              <a:solidFill>
                <a:srgbClr val="343434"/>
              </a:solidFill>
              <a:latin typeface="Calibri"/>
              <a:ea typeface="Noto Sans"/>
              <a:cs typeface="Noto Sans"/>
            </a:endParaRPr>
          </a:p>
          <a:p>
            <a:pPr marL="0" indent="0">
              <a:buNone/>
            </a:pPr>
            <a:endParaRPr lang="nl-NL" sz="1800">
              <a:solidFill>
                <a:srgbClr val="343434"/>
              </a:solidFill>
              <a:latin typeface="Calibri"/>
              <a:ea typeface="Noto Sans"/>
              <a:cs typeface="Noto Sans"/>
            </a:endParaRPr>
          </a:p>
          <a:p>
            <a:pPr marL="0" indent="0">
              <a:buNone/>
            </a:pPr>
            <a:endParaRPr lang="nl-BE">
              <a:solidFill>
                <a:srgbClr val="000000"/>
              </a:solidFill>
              <a:cs typeface="Roboto" pitchFamily="2" charset="0"/>
            </a:endParaRPr>
          </a:p>
        </p:txBody>
      </p:sp>
    </p:spTree>
    <p:extLst>
      <p:ext uri="{BB962C8B-B14F-4D97-AF65-F5344CB8AC3E}">
        <p14:creationId xmlns:p14="http://schemas.microsoft.com/office/powerpoint/2010/main" val="119202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1080C-724C-2E07-1428-532E132E90EF}"/>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46CEFBC5-E275-D5F1-1EEF-C973F5AB9C77}"/>
              </a:ext>
            </a:extLst>
          </p:cNvPr>
          <p:cNvSpPr txBox="1">
            <a:spLocks/>
          </p:cNvSpPr>
          <p:nvPr/>
        </p:nvSpPr>
        <p:spPr>
          <a:xfrm>
            <a:off x="252850" y="628364"/>
            <a:ext cx="11942225" cy="6021577"/>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latin typeface="Calibri Light"/>
                <a:ea typeface="Roboto"/>
                <a:cs typeface="Calibri Light"/>
              </a:rPr>
              <a:t>Mogelijke </a:t>
            </a:r>
            <a:r>
              <a:rPr lang="nl-NL" sz="3100" b="1">
                <a:solidFill>
                  <a:srgbClr val="AE2081"/>
                </a:solidFill>
                <a:latin typeface="Calibri Light"/>
                <a:ea typeface="Roboto"/>
                <a:cs typeface="Calibri Light"/>
              </a:rPr>
              <a:t>conclusie </a:t>
            </a:r>
            <a:r>
              <a:rPr lang="nl-NL" sz="3100" b="1">
                <a:solidFill>
                  <a:prstClr val="black"/>
                </a:solidFill>
                <a:latin typeface="Calibri Light"/>
                <a:ea typeface="Roboto"/>
                <a:cs typeface="Calibri Light"/>
              </a:rPr>
              <a:t>(de verwachtingen als leraar bepaal je zelf)</a:t>
            </a:r>
          </a:p>
          <a:p>
            <a:pPr marL="0" indent="0" algn="ctr">
              <a:buNone/>
            </a:pPr>
            <a:endParaRPr lang="nl-NL" sz="3100" b="1">
              <a:solidFill>
                <a:prstClr val="black"/>
              </a:solidFill>
              <a:latin typeface="Calibri Light"/>
              <a:cs typeface="Calibri Light"/>
            </a:endParaRPr>
          </a:p>
          <a:p>
            <a:pPr marL="256540" indent="-256540">
              <a:buNone/>
            </a:pPr>
            <a:endParaRPr lang="en-US" b="1">
              <a:solidFill>
                <a:schemeClr val="dk1"/>
              </a:solidFill>
              <a:cs typeface="Roboto"/>
            </a:endParaRPr>
          </a:p>
          <a:p>
            <a:pPr marL="0" indent="0">
              <a:buNone/>
            </a:pPr>
            <a:r>
              <a:rPr lang="en-US" sz="2000" b="1" err="1">
                <a:solidFill>
                  <a:srgbClr val="000000"/>
                </a:solidFill>
                <a:latin typeface="Calibri"/>
                <a:ea typeface="Calibri"/>
                <a:cs typeface="Calibri"/>
              </a:rPr>
              <a:t>Vraag</a:t>
            </a:r>
            <a:r>
              <a:rPr lang="en-US" sz="2000" b="1">
                <a:solidFill>
                  <a:srgbClr val="000000"/>
                </a:solidFill>
                <a:latin typeface="Calibri"/>
                <a:ea typeface="Calibri"/>
                <a:cs typeface="Calibri"/>
              </a:rPr>
              <a:t>: </a:t>
            </a:r>
            <a:endParaRPr lang="en-US" sz="2000" b="1">
              <a:solidFill>
                <a:schemeClr val="dk1"/>
              </a:solidFill>
              <a:latin typeface="Calibri"/>
              <a:ea typeface="Calibri"/>
              <a:cs typeface="Calibri"/>
            </a:endParaRPr>
          </a:p>
          <a:p>
            <a:pPr marL="0" indent="0">
              <a:buNone/>
            </a:pPr>
            <a:r>
              <a:rPr lang="nl-BE" sz="1800" i="0" u="none" strike="noStrike" kern="1200">
                <a:solidFill>
                  <a:schemeClr val="dk1"/>
                </a:solidFill>
                <a:latin typeface="Calibri"/>
                <a:ea typeface="+mn-ea"/>
                <a:cs typeface="+mn-cs"/>
              </a:rPr>
              <a:t>Verloopt de fysieke ontwikkeling van </a:t>
            </a:r>
            <a:r>
              <a:rPr lang="nl-BE" sz="1800" i="0" u="none" strike="noStrike" kern="1200" err="1">
                <a:solidFill>
                  <a:schemeClr val="dk1"/>
                </a:solidFill>
                <a:latin typeface="Calibri"/>
                <a:ea typeface="+mn-ea"/>
                <a:cs typeface="+mn-cs"/>
              </a:rPr>
              <a:t>Adas</a:t>
            </a:r>
            <a:r>
              <a:rPr lang="nl-BE" sz="1800" i="0" u="none" strike="noStrike" kern="1200">
                <a:solidFill>
                  <a:schemeClr val="dk1"/>
                </a:solidFill>
                <a:latin typeface="Calibri"/>
                <a:ea typeface="+mn-ea"/>
                <a:cs typeface="+mn-cs"/>
              </a:rPr>
              <a:t> volgens de richtleeftijden? Verklaar dit vanuit inzichten uit de fysieke ontwikkeling.</a:t>
            </a:r>
          </a:p>
          <a:p>
            <a:pPr marL="0" indent="0">
              <a:buNone/>
            </a:pPr>
            <a:endParaRPr lang="nl-NL" sz="1800" b="1">
              <a:solidFill>
                <a:srgbClr val="AE2081"/>
              </a:solidFill>
              <a:latin typeface="Calibri"/>
              <a:ea typeface="Calibri"/>
              <a:cs typeface="Calibri"/>
            </a:endParaRPr>
          </a:p>
          <a:p>
            <a:pPr marL="0" indent="0">
              <a:buNone/>
            </a:pPr>
            <a:r>
              <a:rPr lang="nl-NL" sz="2000" b="1">
                <a:latin typeface="Calibri"/>
                <a:ea typeface="Calibri"/>
                <a:cs typeface="Calibri"/>
              </a:rPr>
              <a:t>Conclusie: </a:t>
            </a:r>
          </a:p>
          <a:p>
            <a:pPr marL="0" indent="0">
              <a:buNone/>
            </a:pPr>
            <a:r>
              <a:rPr lang="nl-NL" sz="1800">
                <a:solidFill>
                  <a:schemeClr val="dk1"/>
                </a:solidFill>
                <a:latin typeface="Calibri"/>
                <a:ea typeface="+mn-ea"/>
              </a:rPr>
              <a:t>De fysieke ontwikkeling van kleuters </a:t>
            </a:r>
            <a:r>
              <a:rPr lang="nl-NL" sz="1800" err="1">
                <a:solidFill>
                  <a:schemeClr val="dk1"/>
                </a:solidFill>
                <a:latin typeface="Calibri"/>
                <a:ea typeface="+mn-ea"/>
              </a:rPr>
              <a:t>variëert</a:t>
            </a:r>
            <a:r>
              <a:rPr lang="nl-NL" sz="1800">
                <a:solidFill>
                  <a:schemeClr val="dk1"/>
                </a:solidFill>
                <a:latin typeface="Calibri"/>
                <a:ea typeface="+mn-ea"/>
              </a:rPr>
              <a:t> van kind tot kind. Wat we bij </a:t>
            </a:r>
            <a:r>
              <a:rPr lang="nl-NL" sz="1800" err="1">
                <a:solidFill>
                  <a:schemeClr val="dk1"/>
                </a:solidFill>
                <a:latin typeface="Calibri"/>
                <a:ea typeface="+mn-ea"/>
              </a:rPr>
              <a:t>Adas</a:t>
            </a:r>
            <a:r>
              <a:rPr lang="nl-NL" sz="1800">
                <a:solidFill>
                  <a:schemeClr val="dk1"/>
                </a:solidFill>
                <a:latin typeface="Calibri"/>
                <a:ea typeface="+mn-ea"/>
              </a:rPr>
              <a:t> zien, is normaal voor een kind van zijn leeftijd, en zijn lichamelijke vaardigheden ontwikkelen zich waarschijnlijk verder naarmate hij groeit en meer kan oefenen. De observaties bevestigen dat zijn motorische en uithoudingscapaciteiten nog niet volledig ontwikkeld zijn, wat verklaart waarom bepaalde activiteiten, zoals het springen of balanceren, moeilijker voor hem zijn.</a:t>
            </a:r>
            <a:endParaRPr lang="en-US" sz="1800">
              <a:solidFill>
                <a:schemeClr val="dk1"/>
              </a:solidFill>
              <a:latin typeface="Calibri"/>
              <a:ea typeface="+mn-ea"/>
            </a:endParaRPr>
          </a:p>
          <a:p>
            <a:pPr marL="0" indent="0">
              <a:buNone/>
            </a:pPr>
            <a:endParaRPr lang="en-US" sz="1800">
              <a:solidFill>
                <a:srgbClr val="000000"/>
              </a:solidFill>
              <a:latin typeface="Calibri"/>
              <a:ea typeface="Calibri"/>
              <a:cs typeface="Calibri"/>
            </a:endParaRPr>
          </a:p>
          <a:p>
            <a:pPr marL="0" indent="0">
              <a:buNone/>
            </a:pPr>
            <a:endParaRPr lang="en-US" sz="2000">
              <a:solidFill>
                <a:srgbClr val="000000"/>
              </a:solidFill>
              <a:latin typeface="Calibri"/>
              <a:ea typeface="Calibri"/>
              <a:cs typeface="Calibri"/>
            </a:endParaRPr>
          </a:p>
          <a:p>
            <a:pPr marL="0" indent="0">
              <a:buNone/>
            </a:pPr>
            <a:endParaRPr lang="en-US" sz="1800">
              <a:solidFill>
                <a:srgbClr val="000000"/>
              </a:solidFill>
              <a:latin typeface="Calibri"/>
              <a:ea typeface="Calibri"/>
              <a:cs typeface="Calibri"/>
            </a:endParaRPr>
          </a:p>
          <a:p>
            <a:pPr marL="256540" indent="-256540">
              <a:buFont typeface="Calibri" pitchFamily="34" charset="0"/>
              <a:buChar char="-"/>
            </a:pPr>
            <a:endParaRPr lang="nl-NL" sz="1800">
              <a:solidFill>
                <a:srgbClr val="000000"/>
              </a:solidFill>
              <a:latin typeface="Calibri"/>
              <a:ea typeface="Calibri"/>
              <a:cs typeface="Calibri"/>
            </a:endParaRPr>
          </a:p>
          <a:p>
            <a:pPr marL="0" indent="0">
              <a:buNone/>
            </a:pPr>
            <a:endParaRPr lang="nl-NL" sz="2000" b="1">
              <a:solidFill>
                <a:srgbClr val="000000"/>
              </a:solidFill>
              <a:latin typeface="Calibri"/>
              <a:ea typeface="Calibri"/>
              <a:cs typeface="Calibri"/>
            </a:endParaRPr>
          </a:p>
          <a:p>
            <a:pPr marL="0" indent="0">
              <a:buNone/>
            </a:pPr>
            <a:endParaRPr lang="nl-NL" sz="2000" b="1">
              <a:solidFill>
                <a:srgbClr val="000000"/>
              </a:solidFill>
              <a:latin typeface="Calibri"/>
              <a:ea typeface="Calibri"/>
              <a:cs typeface="Calibri"/>
            </a:endParaRPr>
          </a:p>
          <a:p>
            <a:pPr marL="0" indent="0">
              <a:buNone/>
            </a:pPr>
            <a:endParaRPr lang="nl-NL" sz="1800">
              <a:solidFill>
                <a:srgbClr val="343434"/>
              </a:solidFill>
              <a:latin typeface="Noto Sans"/>
              <a:ea typeface="Noto Sans"/>
              <a:cs typeface="Noto Sans"/>
            </a:endParaRPr>
          </a:p>
          <a:p>
            <a:pPr marL="0" indent="0">
              <a:buNone/>
            </a:pPr>
            <a:endParaRPr lang="nl-NL" sz="1800">
              <a:solidFill>
                <a:srgbClr val="343434"/>
              </a:solidFill>
              <a:latin typeface="Calibri"/>
              <a:ea typeface="Noto Sans"/>
              <a:cs typeface="Noto Sans"/>
            </a:endParaRPr>
          </a:p>
          <a:p>
            <a:pPr marL="0" indent="0">
              <a:buNone/>
            </a:pPr>
            <a:endParaRPr lang="nl-BE">
              <a:solidFill>
                <a:srgbClr val="000000"/>
              </a:solidFill>
              <a:cs typeface="Roboto" pitchFamily="2" charset="0"/>
            </a:endParaRPr>
          </a:p>
        </p:txBody>
      </p:sp>
    </p:spTree>
    <p:extLst>
      <p:ext uri="{BB962C8B-B14F-4D97-AF65-F5344CB8AC3E}">
        <p14:creationId xmlns:p14="http://schemas.microsoft.com/office/powerpoint/2010/main" val="386656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0F2BA-CE0B-0639-C314-C1EFC028EFF6}"/>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688B5F01-9400-22EB-9962-21523BBC0AD4}"/>
              </a:ext>
            </a:extLst>
          </p:cNvPr>
          <p:cNvGraphicFramePr>
            <a:graphicFrameLocks noGrp="1"/>
          </p:cNvGraphicFramePr>
          <p:nvPr>
            <p:extLst>
              <p:ext uri="{D42A27DB-BD31-4B8C-83A1-F6EECF244321}">
                <p14:modId xmlns:p14="http://schemas.microsoft.com/office/powerpoint/2010/main" val="1921250998"/>
              </p:ext>
            </p:extLst>
          </p:nvPr>
        </p:nvGraphicFramePr>
        <p:xfrm>
          <a:off x="151421" y="693749"/>
          <a:ext cx="11904910" cy="55778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NL" sz="2000" b="1" i="0" u="none" strike="noStrike" kern="1200">
                          <a:solidFill>
                            <a:schemeClr val="dk1"/>
                          </a:solidFill>
                          <a:latin typeface="Calibri"/>
                          <a:ea typeface="+mn-ea"/>
                          <a:cs typeface="+mn-cs"/>
                        </a:rPr>
                        <a:t>Bekijk de casus over Tim. Verloopt de cognitieve ontwikkeling tijdens de buitenschoolse opvang volgens de fasen van Piaget of stel je iets vast dat je zou signaleren aan de juf? Indien je iets zou signaleren: wat zou je signaleren en waarom?</a:t>
                      </a:r>
                      <a:r>
                        <a:rPr lang="nl-NL" sz="2000" b="0" i="0" u="none" strike="noStrike" kern="1200">
                          <a:solidFill>
                            <a:schemeClr val="dk1"/>
                          </a:solidFill>
                          <a:latin typeface="Calibri"/>
                          <a:ea typeface="+mn-ea"/>
                          <a:cs typeface="+mn-cs"/>
                        </a:rPr>
                        <a:t>  </a:t>
                      </a:r>
                      <a:endParaRPr lang="nl-NL" sz="2000" b="0" i="0" u="none" strike="noStrike" kern="1200" noProof="0">
                        <a:solidFill>
                          <a:schemeClr val="dk1"/>
                        </a:solidFill>
                        <a:latin typeface="Calibri"/>
                        <a:ea typeface="+mn-ea"/>
                        <a:cs typeface="+mn-cs"/>
                      </a:endParaRPr>
                    </a:p>
                    <a:p>
                      <a:pPr lvl="0">
                        <a:buNone/>
                      </a:pPr>
                      <a:endParaRPr lang="nl-NL" sz="2000" b="0" i="0" u="none" strike="noStrike" noProof="0">
                        <a:latin typeface="Calibri"/>
                      </a:endParaRPr>
                    </a:p>
                    <a:p>
                      <a:pPr lvl="0">
                        <a:buNone/>
                      </a:pPr>
                      <a:r>
                        <a:rPr lang="nl-NL" sz="2000" b="0" i="1" u="none" strike="noStrike" noProof="0">
                          <a:solidFill>
                            <a:schemeClr val="dk1"/>
                          </a:solidFill>
                          <a:latin typeface="Calibri"/>
                        </a:rPr>
                        <a:t>Mogelijke </a:t>
                      </a:r>
                      <a:r>
                        <a:rPr lang="nl-NL" sz="2000" b="1" i="1" u="none" strike="noStrike" noProof="0">
                          <a:solidFill>
                            <a:schemeClr val="dk1"/>
                          </a:solidFill>
                          <a:latin typeface="Calibri"/>
                        </a:rPr>
                        <a:t>deelvragen </a:t>
                      </a:r>
                      <a:r>
                        <a:rPr lang="nl-NL" sz="2000" b="0" i="1" u="none" strike="noStrike" noProof="0">
                          <a:solidFill>
                            <a:schemeClr val="dk1"/>
                          </a:solidFill>
                          <a:latin typeface="Calibri"/>
                        </a:rPr>
                        <a:t>waarmee leerlingen zouden kunnen werken</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1) Wat is de kern van de theorie die je betrekt bij de analyse? </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2) Zoek verbanden tussen de theorie en de casus. </a:t>
                      </a:r>
                      <a:endParaRPr lang="en-US" sz="2000" b="0" i="0" u="none" strike="noStrike" noProof="0">
                        <a:solidFill>
                          <a:srgbClr val="000000"/>
                        </a:solidFill>
                        <a:latin typeface="Calibri"/>
                      </a:endParaRPr>
                    </a:p>
                    <a:p>
                      <a:pPr marL="342900" lvl="0" indent="-342900">
                        <a:buFont typeface="Calibri"/>
                        <a:buChar char="-"/>
                      </a:pPr>
                      <a:r>
                        <a:rPr lang="nl-NL" sz="2000" b="0" i="1" u="none" strike="noStrike" kern="1200" noProof="0">
                          <a:solidFill>
                            <a:schemeClr val="bg1">
                              <a:lumMod val="76000"/>
                            </a:schemeClr>
                          </a:solidFill>
                          <a:latin typeface="Calibri"/>
                          <a:ea typeface="+mn-ea"/>
                          <a:cs typeface="+mn-cs"/>
                        </a:rPr>
                        <a:t>Welke gedragingen vind je terug in de casus die te maken hebben met de cognitieve ontwikkeling van Piaget? </a:t>
                      </a:r>
                      <a:endParaRPr lang="en-US" sz="2000" b="0" i="1" u="none" strike="noStrike" kern="1200" noProof="0">
                        <a:solidFill>
                          <a:schemeClr val="bg1">
                            <a:lumMod val="76000"/>
                          </a:schemeClr>
                        </a:solidFill>
                        <a:latin typeface="Calibri"/>
                        <a:ea typeface="+mn-ea"/>
                        <a:cs typeface="+mn-cs"/>
                      </a:endParaRPr>
                    </a:p>
                    <a:p>
                      <a:pPr marL="342900" lvl="0" indent="-342900">
                        <a:buFont typeface="Calibri"/>
                        <a:buChar char="-"/>
                      </a:pPr>
                      <a:r>
                        <a:rPr lang="nl-NL" sz="2000" b="0" i="1" u="none" strike="noStrike" kern="1200" noProof="0">
                          <a:solidFill>
                            <a:schemeClr val="bg1">
                              <a:lumMod val="76000"/>
                            </a:schemeClr>
                          </a:solidFill>
                          <a:latin typeface="Calibri"/>
                          <a:ea typeface="+mn-ea"/>
                          <a:cs typeface="+mn-cs"/>
                        </a:rPr>
                        <a:t>Leg uit of de gedragingen passen bij de fase van Piaget waar Tim volgens zijn leeftijd zich in bevindt.</a:t>
                      </a:r>
                    </a:p>
                    <a:p>
                      <a:pPr lvl="0">
                        <a:buNone/>
                      </a:pPr>
                      <a:r>
                        <a:rPr lang="nl-NL" sz="2000" b="0" i="1" u="none" strike="noStrike" noProof="0">
                          <a:solidFill>
                            <a:schemeClr val="dk1"/>
                          </a:solidFill>
                          <a:latin typeface="Calibri"/>
                        </a:rPr>
                        <a:t>3) Formuleer een conclusie. </a:t>
                      </a:r>
                      <a:r>
                        <a:rPr lang="nl-NL" sz="2000" b="0" i="1" u="none" strike="noStrike" noProof="0">
                          <a:solidFill>
                            <a:schemeClr val="bg1">
                              <a:lumMod val="76000"/>
                            </a:schemeClr>
                          </a:solidFill>
                          <a:latin typeface="Calibri"/>
                        </a:rPr>
                        <a:t>(waarbij je aangeeft dat je de gedragingen die niet passen bij de fase van Piaget waar Tim in zit zou signaleren)</a:t>
                      </a:r>
                    </a:p>
                    <a:p>
                      <a:pPr lvl="0">
                        <a:buNone/>
                      </a:pPr>
                      <a:endParaRPr lang="nl-NL" sz="2000" b="0" i="1" u="none" strike="noStrike" noProof="0">
                        <a:solidFill>
                          <a:schemeClr val="dk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03940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6021577"/>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latin typeface="Calibri Light"/>
                <a:ea typeface="Roboto"/>
                <a:cs typeface="Calibri Light"/>
              </a:rPr>
              <a:t>Mogelijke </a:t>
            </a:r>
            <a:r>
              <a:rPr lang="nl-NL" sz="3100" b="1">
                <a:solidFill>
                  <a:srgbClr val="AE2081"/>
                </a:solidFill>
                <a:latin typeface="Calibri Light"/>
                <a:ea typeface="Roboto"/>
                <a:cs typeface="Calibri Light"/>
              </a:rPr>
              <a:t>analyse</a:t>
            </a:r>
            <a:r>
              <a:rPr lang="nl-NL" sz="3100" b="1">
                <a:solidFill>
                  <a:prstClr val="black"/>
                </a:solidFill>
                <a:latin typeface="Calibri Light"/>
                <a:ea typeface="Roboto"/>
                <a:cs typeface="Calibri Light"/>
              </a:rPr>
              <a:t> (de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r>
              <a:rPr lang="en-US" sz="2000" b="1" err="1">
                <a:solidFill>
                  <a:schemeClr val="dk1"/>
                </a:solidFill>
                <a:latin typeface="Calibri"/>
                <a:ea typeface="Calibri"/>
                <a:cs typeface="Calibri"/>
              </a:rPr>
              <a:t>Theorie</a:t>
            </a:r>
            <a:r>
              <a:rPr lang="en-US" sz="2000" b="1">
                <a:solidFill>
                  <a:schemeClr val="dk1"/>
                </a:solidFill>
                <a:latin typeface="Calibri"/>
                <a:ea typeface="Calibri"/>
                <a:cs typeface="Calibri"/>
              </a:rPr>
              <a:t> van Piaget:</a:t>
            </a:r>
            <a:endParaRPr lang="nl-BE">
              <a:solidFill>
                <a:schemeClr val="dk1"/>
              </a:solidFill>
            </a:endParaRPr>
          </a:p>
          <a:p>
            <a:pPr marL="0" indent="0">
              <a:buNone/>
            </a:pPr>
            <a:r>
              <a:rPr lang="en-US" sz="1800">
                <a:solidFill>
                  <a:srgbClr val="343434"/>
                </a:solidFill>
                <a:latin typeface="Calibri"/>
                <a:ea typeface="Noto Sans"/>
                <a:cs typeface="Noto Sans"/>
              </a:rPr>
              <a:t>De </a:t>
            </a:r>
            <a:r>
              <a:rPr lang="en-US" sz="1800" err="1">
                <a:solidFill>
                  <a:srgbClr val="343434"/>
                </a:solidFill>
                <a:latin typeface="Calibri"/>
                <a:ea typeface="Noto Sans"/>
                <a:cs typeface="Noto Sans"/>
              </a:rPr>
              <a:t>theorie</a:t>
            </a:r>
            <a:r>
              <a:rPr lang="en-US" sz="1800">
                <a:solidFill>
                  <a:srgbClr val="343434"/>
                </a:solidFill>
                <a:latin typeface="Calibri"/>
                <a:ea typeface="Noto Sans"/>
                <a:cs typeface="Noto Sans"/>
              </a:rPr>
              <a:t> van Piaget </a:t>
            </a:r>
            <a:r>
              <a:rPr lang="en-US" sz="1800" err="1">
                <a:solidFill>
                  <a:srgbClr val="343434"/>
                </a:solidFill>
                <a:latin typeface="Calibri"/>
                <a:ea typeface="Noto Sans"/>
                <a:cs typeface="Noto Sans"/>
              </a:rPr>
              <a:t>vertelt</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ons</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iets</a:t>
            </a:r>
            <a:r>
              <a:rPr lang="en-US" sz="1800">
                <a:solidFill>
                  <a:srgbClr val="343434"/>
                </a:solidFill>
                <a:latin typeface="Calibri"/>
                <a:ea typeface="Noto Sans"/>
                <a:cs typeface="Noto Sans"/>
              </a:rPr>
              <a:t> over hoe </a:t>
            </a:r>
            <a:r>
              <a:rPr lang="en-US" sz="1800" err="1">
                <a:solidFill>
                  <a:srgbClr val="343434"/>
                </a:solidFill>
                <a:latin typeface="Calibri"/>
                <a:ea typeface="Noto Sans"/>
                <a:cs typeface="Noto Sans"/>
              </a:rPr>
              <a:t>kinderen</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leren</a:t>
            </a:r>
            <a:r>
              <a:rPr lang="en-US" sz="1800">
                <a:solidFill>
                  <a:srgbClr val="343434"/>
                </a:solidFill>
                <a:latin typeface="Calibri"/>
                <a:ea typeface="Noto Sans"/>
                <a:cs typeface="Noto Sans"/>
              </a:rPr>
              <a:t>. Hij </a:t>
            </a:r>
            <a:r>
              <a:rPr lang="en-US" sz="1800" err="1">
                <a:solidFill>
                  <a:srgbClr val="343434"/>
                </a:solidFill>
                <a:latin typeface="Calibri"/>
                <a:ea typeface="Noto Sans"/>
                <a:cs typeface="Noto Sans"/>
              </a:rPr>
              <a:t>sprak</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hierbij</a:t>
            </a:r>
            <a:r>
              <a:rPr lang="en-US" sz="1800">
                <a:solidFill>
                  <a:srgbClr val="343434"/>
                </a:solidFill>
                <a:latin typeface="Calibri"/>
                <a:ea typeface="Noto Sans"/>
                <a:cs typeface="Noto Sans"/>
              </a:rPr>
              <a:t> over 3 </a:t>
            </a:r>
            <a:r>
              <a:rPr lang="en-US" sz="1800" err="1">
                <a:solidFill>
                  <a:srgbClr val="343434"/>
                </a:solidFill>
                <a:latin typeface="Calibri"/>
                <a:ea typeface="Noto Sans"/>
                <a:cs typeface="Noto Sans"/>
              </a:rPr>
              <a:t>mechanismen</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assimilatie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accommodatie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en</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equilibratie</a:t>
            </a:r>
            <a:r>
              <a:rPr lang="en-US" sz="1800">
                <a:solidFill>
                  <a:srgbClr val="343434"/>
                </a:solidFill>
                <a:latin typeface="Calibri"/>
                <a:ea typeface="Noto Sans"/>
                <a:cs typeface="Noto Sans"/>
              </a:rPr>
              <a:t>. </a:t>
            </a:r>
            <a:endParaRPr lang="en-US" sz="1800">
              <a:latin typeface="Calibri"/>
              <a:cs typeface="Roboto"/>
            </a:endParaRPr>
          </a:p>
          <a:p>
            <a:pPr marL="0" indent="0">
              <a:buNone/>
            </a:pPr>
            <a:r>
              <a:rPr lang="en-US" sz="1800">
                <a:solidFill>
                  <a:srgbClr val="343434"/>
                </a:solidFill>
                <a:latin typeface="Calibri"/>
                <a:ea typeface="Noto Sans"/>
                <a:cs typeface="Noto Sans"/>
              </a:rPr>
              <a:t>Piaget </a:t>
            </a:r>
            <a:r>
              <a:rPr lang="en-US" sz="1800" err="1">
                <a:solidFill>
                  <a:srgbClr val="343434"/>
                </a:solidFill>
                <a:latin typeface="Calibri"/>
                <a:ea typeface="Noto Sans"/>
                <a:cs typeface="Noto Sans"/>
              </a:rPr>
              <a:t>formuleerde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ook</a:t>
            </a:r>
            <a:r>
              <a:rPr lang="en-US" sz="1800">
                <a:solidFill>
                  <a:srgbClr val="343434"/>
                </a:solidFill>
                <a:latin typeface="Calibri"/>
                <a:ea typeface="Noto Sans"/>
                <a:cs typeface="Noto Sans"/>
              </a:rPr>
              <a:t> vier </a:t>
            </a:r>
            <a:r>
              <a:rPr lang="en-US" sz="1800" err="1">
                <a:solidFill>
                  <a:srgbClr val="343434"/>
                </a:solidFill>
                <a:latin typeface="Calibri"/>
                <a:ea typeface="Noto Sans"/>
                <a:cs typeface="Noto Sans"/>
              </a:rPr>
              <a:t>verschillende</a:t>
            </a:r>
            <a:r>
              <a:rPr lang="en-US" sz="1800">
                <a:solidFill>
                  <a:srgbClr val="343434"/>
                </a:solidFill>
                <a:latin typeface="Calibri"/>
                <a:ea typeface="Noto Sans"/>
                <a:cs typeface="Noto Sans"/>
              </a:rPr>
              <a:t> stadia in de </a:t>
            </a:r>
            <a:r>
              <a:rPr lang="en-US" sz="1800" err="1">
                <a:solidFill>
                  <a:srgbClr val="343434"/>
                </a:solidFill>
                <a:latin typeface="Calibri"/>
                <a:ea typeface="Noto Sans"/>
                <a:cs typeface="Noto Sans"/>
              </a:rPr>
              <a:t>ontwikkeling</a:t>
            </a:r>
            <a:r>
              <a:rPr lang="en-US" sz="1800">
                <a:solidFill>
                  <a:srgbClr val="343434"/>
                </a:solidFill>
                <a:latin typeface="Calibri"/>
                <a:ea typeface="Noto Sans"/>
                <a:cs typeface="Noto Sans"/>
              </a:rPr>
              <a:t> van het kind (+ </a:t>
            </a:r>
            <a:r>
              <a:rPr lang="en-US" sz="1800" err="1">
                <a:solidFill>
                  <a:srgbClr val="343434"/>
                </a:solidFill>
                <a:latin typeface="Calibri"/>
                <a:ea typeface="Noto Sans"/>
                <a:cs typeface="Noto Sans"/>
              </a:rPr>
              <a:t>indicatie</a:t>
            </a:r>
            <a:r>
              <a:rPr lang="en-US" sz="1800">
                <a:solidFill>
                  <a:srgbClr val="343434"/>
                </a:solidFill>
                <a:latin typeface="Calibri"/>
                <a:ea typeface="Noto Sans"/>
                <a:cs typeface="Noto Sans"/>
              </a:rPr>
              <a:t> van </a:t>
            </a:r>
            <a:r>
              <a:rPr lang="en-US" sz="1800" err="1">
                <a:solidFill>
                  <a:srgbClr val="343434"/>
                </a:solidFill>
                <a:latin typeface="Calibri"/>
                <a:ea typeface="Noto Sans"/>
                <a:cs typeface="Noto Sans"/>
              </a:rPr>
              <a:t>leeftijd</a:t>
            </a:r>
            <a:r>
              <a:rPr lang="en-US" sz="1800">
                <a:solidFill>
                  <a:srgbClr val="343434"/>
                </a:solidFill>
                <a:latin typeface="Calibri"/>
                <a:ea typeface="Noto Sans"/>
                <a:cs typeface="Noto Sans"/>
              </a:rPr>
              <a:t>): </a:t>
            </a:r>
          </a:p>
          <a:p>
            <a:pPr marL="171450" indent="-171450">
              <a:buFont typeface="Calibri" pitchFamily="34" charset="0"/>
              <a:buChar char="-"/>
            </a:pPr>
            <a:r>
              <a:rPr lang="en-US" sz="1800" err="1">
                <a:solidFill>
                  <a:srgbClr val="343434"/>
                </a:solidFill>
                <a:latin typeface="Calibri"/>
                <a:ea typeface="Noto Sans"/>
                <a:cs typeface="Noto Sans"/>
              </a:rPr>
              <a:t>Sensomotorische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fase</a:t>
            </a:r>
            <a:r>
              <a:rPr lang="en-US" sz="1800">
                <a:solidFill>
                  <a:srgbClr val="343434"/>
                </a:solidFill>
                <a:latin typeface="Calibri"/>
                <a:ea typeface="Noto Sans"/>
                <a:cs typeface="Noto Sans"/>
              </a:rPr>
              <a:t> (0-2 </a:t>
            </a:r>
            <a:r>
              <a:rPr lang="en-US" sz="1800" err="1">
                <a:solidFill>
                  <a:srgbClr val="343434"/>
                </a:solidFill>
                <a:latin typeface="Calibri"/>
                <a:ea typeface="Noto Sans"/>
                <a:cs typeface="Noto Sans"/>
              </a:rPr>
              <a:t>jaar</a:t>
            </a:r>
            <a:r>
              <a:rPr lang="en-US" sz="1800">
                <a:solidFill>
                  <a:srgbClr val="343434"/>
                </a:solidFill>
                <a:latin typeface="Calibri"/>
                <a:ea typeface="Noto Sans"/>
                <a:cs typeface="Noto Sans"/>
              </a:rPr>
              <a:t>)</a:t>
            </a:r>
          </a:p>
          <a:p>
            <a:pPr marL="171450" indent="-171450">
              <a:buFont typeface="Calibri" pitchFamily="34" charset="0"/>
              <a:buChar char="-"/>
            </a:pPr>
            <a:r>
              <a:rPr lang="en-US" sz="1800">
                <a:solidFill>
                  <a:srgbClr val="343434"/>
                </a:solidFill>
                <a:latin typeface="Calibri"/>
                <a:ea typeface="Noto Sans"/>
                <a:cs typeface="Noto Sans"/>
              </a:rPr>
              <a:t>Pre-</a:t>
            </a:r>
            <a:r>
              <a:rPr lang="en-US" sz="1800" err="1">
                <a:solidFill>
                  <a:srgbClr val="343434"/>
                </a:solidFill>
                <a:latin typeface="Calibri"/>
                <a:ea typeface="Noto Sans"/>
                <a:cs typeface="Noto Sans"/>
              </a:rPr>
              <a:t>operationele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fase</a:t>
            </a:r>
            <a:r>
              <a:rPr lang="en-US" sz="1800">
                <a:solidFill>
                  <a:srgbClr val="343434"/>
                </a:solidFill>
                <a:latin typeface="Calibri"/>
                <a:ea typeface="Noto Sans"/>
                <a:cs typeface="Noto Sans"/>
              </a:rPr>
              <a:t> (2-7 </a:t>
            </a:r>
            <a:r>
              <a:rPr lang="en-US" sz="1800" err="1">
                <a:solidFill>
                  <a:srgbClr val="343434"/>
                </a:solidFill>
                <a:latin typeface="Calibri"/>
                <a:ea typeface="Noto Sans"/>
                <a:cs typeface="Noto Sans"/>
              </a:rPr>
              <a:t>jaar</a:t>
            </a:r>
            <a:r>
              <a:rPr lang="en-US" sz="1800">
                <a:solidFill>
                  <a:srgbClr val="343434"/>
                </a:solidFill>
                <a:latin typeface="Calibri"/>
                <a:ea typeface="Noto Sans"/>
                <a:cs typeface="Noto Sans"/>
              </a:rPr>
              <a:t>)</a:t>
            </a:r>
          </a:p>
          <a:p>
            <a:pPr marL="171450" indent="-171450">
              <a:buFont typeface="Calibri" pitchFamily="34" charset="0"/>
              <a:buChar char="-"/>
            </a:pPr>
            <a:r>
              <a:rPr lang="en-US" sz="1800" err="1">
                <a:solidFill>
                  <a:srgbClr val="343434"/>
                </a:solidFill>
                <a:latin typeface="Calibri"/>
                <a:ea typeface="Noto Sans"/>
                <a:cs typeface="Noto Sans"/>
              </a:rPr>
              <a:t>Concreet-operationele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fase</a:t>
            </a:r>
            <a:r>
              <a:rPr lang="en-US" sz="1800">
                <a:solidFill>
                  <a:srgbClr val="343434"/>
                </a:solidFill>
                <a:latin typeface="Calibri"/>
                <a:ea typeface="Noto Sans"/>
                <a:cs typeface="Noto Sans"/>
              </a:rPr>
              <a:t> (7 – 12 </a:t>
            </a:r>
            <a:r>
              <a:rPr lang="en-US" sz="1800" err="1">
                <a:solidFill>
                  <a:srgbClr val="343434"/>
                </a:solidFill>
                <a:latin typeface="Calibri"/>
                <a:ea typeface="Noto Sans"/>
                <a:cs typeface="Noto Sans"/>
              </a:rPr>
              <a:t>jaar</a:t>
            </a:r>
            <a:r>
              <a:rPr lang="en-US" sz="1800">
                <a:solidFill>
                  <a:srgbClr val="343434"/>
                </a:solidFill>
                <a:latin typeface="Calibri"/>
                <a:ea typeface="Noto Sans"/>
                <a:cs typeface="Noto Sans"/>
              </a:rPr>
              <a:t>)</a:t>
            </a:r>
          </a:p>
          <a:p>
            <a:pPr marL="171450" indent="-171450">
              <a:buFont typeface="Calibri" pitchFamily="34" charset="0"/>
              <a:buChar char="-"/>
            </a:pPr>
            <a:r>
              <a:rPr lang="en-US" sz="1800" err="1">
                <a:solidFill>
                  <a:srgbClr val="343434"/>
                </a:solidFill>
                <a:latin typeface="Calibri"/>
                <a:ea typeface="Noto Sans"/>
                <a:cs typeface="Noto Sans"/>
              </a:rPr>
              <a:t>Formeel-operationele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fase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vanaf</a:t>
            </a:r>
            <a:r>
              <a:rPr lang="en-US" sz="1800">
                <a:solidFill>
                  <a:srgbClr val="343434"/>
                </a:solidFill>
                <a:latin typeface="Calibri"/>
                <a:ea typeface="Noto Sans"/>
                <a:cs typeface="Noto Sans"/>
              </a:rPr>
              <a:t> 12 </a:t>
            </a:r>
            <a:r>
              <a:rPr lang="en-US" sz="1800" err="1">
                <a:solidFill>
                  <a:srgbClr val="343434"/>
                </a:solidFill>
                <a:latin typeface="Calibri"/>
                <a:ea typeface="Noto Sans"/>
                <a:cs typeface="Noto Sans"/>
              </a:rPr>
              <a:t>jaar</a:t>
            </a:r>
            <a:r>
              <a:rPr lang="en-US" sz="1800">
                <a:solidFill>
                  <a:srgbClr val="343434"/>
                </a:solidFill>
                <a:latin typeface="Calibri"/>
                <a:ea typeface="Noto Sans"/>
                <a:cs typeface="Noto Sans"/>
              </a:rPr>
              <a:t>)</a:t>
            </a:r>
          </a:p>
          <a:p>
            <a:pPr marL="0" indent="0">
              <a:buNone/>
            </a:pPr>
            <a:endParaRPr lang="en-US" sz="1800">
              <a:solidFill>
                <a:srgbClr val="343434"/>
              </a:solidFill>
              <a:latin typeface="Calibri"/>
              <a:ea typeface="Noto Sans"/>
              <a:cs typeface="Noto Sans"/>
            </a:endParaRPr>
          </a:p>
        </p:txBody>
      </p:sp>
    </p:spTree>
    <p:extLst>
      <p:ext uri="{BB962C8B-B14F-4D97-AF65-F5344CB8AC3E}">
        <p14:creationId xmlns:p14="http://schemas.microsoft.com/office/powerpoint/2010/main" val="106967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0CBE3-D360-D33A-6FED-23F1BFDBD6D3}"/>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CE4E4FF7-12FC-083C-B0F5-8C14E5B9209F}"/>
              </a:ext>
            </a:extLst>
          </p:cNvPr>
          <p:cNvSpPr txBox="1">
            <a:spLocks/>
          </p:cNvSpPr>
          <p:nvPr/>
        </p:nvSpPr>
        <p:spPr>
          <a:xfrm>
            <a:off x="252850" y="628364"/>
            <a:ext cx="11942225" cy="6021577"/>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latin typeface="Calibri Light"/>
                <a:ea typeface="Roboto"/>
                <a:cs typeface="Calibri Light"/>
              </a:rPr>
              <a:t>Mogelijke </a:t>
            </a:r>
            <a:r>
              <a:rPr lang="nl-NL" sz="3100" b="1">
                <a:solidFill>
                  <a:srgbClr val="AE2081"/>
                </a:solidFill>
                <a:latin typeface="Calibri Light"/>
                <a:ea typeface="Roboto"/>
                <a:cs typeface="Calibri Light"/>
              </a:rPr>
              <a:t>analyse</a:t>
            </a:r>
            <a:r>
              <a:rPr lang="nl-NL" sz="3100" b="1">
                <a:solidFill>
                  <a:prstClr val="black"/>
                </a:solidFill>
                <a:latin typeface="Calibri Light"/>
                <a:ea typeface="Roboto"/>
                <a:cs typeface="Calibri Light"/>
              </a:rPr>
              <a:t> (de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endParaRPr lang="en-US" sz="1800">
              <a:solidFill>
                <a:srgbClr val="343434"/>
              </a:solidFill>
              <a:latin typeface="Calibri"/>
              <a:ea typeface="Noto Sans"/>
              <a:cs typeface="Noto Sans"/>
            </a:endParaRPr>
          </a:p>
          <a:p>
            <a:pPr marL="0" indent="0">
              <a:buNone/>
            </a:pPr>
            <a:r>
              <a:rPr lang="en-US" sz="2000" b="1">
                <a:solidFill>
                  <a:schemeClr val="dk1"/>
                </a:solidFill>
                <a:latin typeface="Calibri"/>
                <a:ea typeface="Calibri"/>
                <a:cs typeface="Calibri"/>
              </a:rPr>
              <a:t>Zoek </a:t>
            </a:r>
            <a:r>
              <a:rPr lang="en-US" sz="2000" b="1" err="1">
                <a:solidFill>
                  <a:schemeClr val="dk1"/>
                </a:solidFill>
                <a:latin typeface="Calibri"/>
                <a:ea typeface="Calibri"/>
                <a:cs typeface="Calibri"/>
              </a:rPr>
              <a:t>verbanden</a:t>
            </a:r>
            <a:r>
              <a:rPr lang="en-US" sz="2000" b="1">
                <a:solidFill>
                  <a:schemeClr val="dk1"/>
                </a:solidFill>
                <a:latin typeface="Calibri"/>
                <a:ea typeface="Calibri"/>
                <a:cs typeface="Calibri"/>
              </a:rPr>
              <a:t> </a:t>
            </a:r>
            <a:r>
              <a:rPr lang="en-US" sz="2000" b="1" err="1">
                <a:solidFill>
                  <a:schemeClr val="dk1"/>
                </a:solidFill>
                <a:latin typeface="Calibri"/>
                <a:ea typeface="Calibri"/>
                <a:cs typeface="Calibri"/>
              </a:rPr>
              <a:t>tussen</a:t>
            </a:r>
            <a:r>
              <a:rPr lang="en-US" sz="2000" b="1">
                <a:solidFill>
                  <a:schemeClr val="dk1"/>
                </a:solidFill>
                <a:latin typeface="Calibri"/>
                <a:ea typeface="Calibri"/>
                <a:cs typeface="Calibri"/>
              </a:rPr>
              <a:t> de </a:t>
            </a:r>
            <a:r>
              <a:rPr lang="en-US" sz="2000" b="1" err="1">
                <a:solidFill>
                  <a:schemeClr val="dk1"/>
                </a:solidFill>
                <a:latin typeface="Calibri"/>
                <a:ea typeface="Calibri"/>
                <a:cs typeface="Calibri"/>
              </a:rPr>
              <a:t>theorie</a:t>
            </a:r>
            <a:r>
              <a:rPr lang="en-US" sz="2000" b="1">
                <a:solidFill>
                  <a:schemeClr val="dk1"/>
                </a:solidFill>
                <a:latin typeface="Calibri"/>
                <a:ea typeface="Calibri"/>
                <a:cs typeface="Calibri"/>
              </a:rPr>
              <a:t> van Piaget en de casus</a:t>
            </a:r>
          </a:p>
          <a:p>
            <a:pPr marL="256540" indent="-256540">
              <a:buFont typeface="Calibri" pitchFamily="34" charset="0"/>
              <a:buChar char="-"/>
            </a:pPr>
            <a:r>
              <a:rPr lang="nl-BE" sz="1800">
                <a:solidFill>
                  <a:srgbClr val="343434"/>
                </a:solidFill>
                <a:latin typeface="Calibri"/>
                <a:ea typeface="Noto Sans"/>
                <a:cs typeface="Noto Sans"/>
              </a:rPr>
              <a:t>Tim = 8 jaar: concreet-operationeel stadium Piaget</a:t>
            </a:r>
            <a:r>
              <a:rPr lang="nl-NL" sz="1800">
                <a:solidFill>
                  <a:srgbClr val="343434"/>
                </a:solidFill>
                <a:latin typeface="Calibri"/>
                <a:ea typeface="Noto Sans"/>
                <a:cs typeface="Noto Sans"/>
              </a:rPr>
              <a:t> </a:t>
            </a:r>
          </a:p>
          <a:p>
            <a:pPr marL="256540" indent="-256540" fontAlgn="base">
              <a:buFont typeface="Calibri" pitchFamily="34" charset="0"/>
              <a:buChar char="-"/>
            </a:pPr>
            <a:r>
              <a:rPr lang="nl-BE" sz="1800">
                <a:solidFill>
                  <a:srgbClr val="FF0000"/>
                </a:solidFill>
                <a:latin typeface="Calibri"/>
                <a:ea typeface="Noto Sans"/>
                <a:cs typeface="Noto Sans"/>
              </a:rPr>
              <a:t>"Kijk juf, die boom lijkt echt moe! Hij heeft al zo veel jaren staan wachten." </a:t>
            </a:r>
            <a:r>
              <a:rPr lang="nl-BE" sz="1800">
                <a:solidFill>
                  <a:srgbClr val="343434"/>
                </a:solidFill>
                <a:latin typeface="Calibri"/>
                <a:ea typeface="Noto Sans"/>
                <a:cs typeface="Noto Sans"/>
              </a:rPr>
              <a:t>Dit is een voorbeeld van animisme en past bij de pre-operationele fase (2-7 jaar). </a:t>
            </a:r>
            <a:r>
              <a:rPr lang="nl-NL" sz="1800">
                <a:solidFill>
                  <a:srgbClr val="343434"/>
                </a:solidFill>
                <a:latin typeface="Calibri"/>
                <a:ea typeface="Noto Sans"/>
                <a:cs typeface="Noto Sans"/>
              </a:rPr>
              <a:t>Animisme is de aangeboren neiging van mensen om leven toe te kennen aan niet-levende dingen. Deze gedraging past dus niet bij de fase waar Tim volgens zijn leeftijd al in zit. </a:t>
            </a:r>
          </a:p>
          <a:p>
            <a:pPr marL="256540" indent="-256540" fontAlgn="base">
              <a:buFont typeface="Calibri" pitchFamily="34" charset="0"/>
              <a:buChar char="-"/>
            </a:pPr>
            <a:r>
              <a:rPr lang="nl-NL" sz="1800">
                <a:solidFill>
                  <a:srgbClr val="00B050"/>
                </a:solidFill>
                <a:latin typeface="Calibri"/>
                <a:ea typeface="Noto Sans"/>
                <a:cs typeface="Noto Sans"/>
              </a:rPr>
              <a:t>Eenvoudige rekenproblemen met fysieke objecten (zoals blokjes tellen) lukken. Als hij een aantal stapels Lego blokjes uit elkaar haalt en weer in elkaar zet kan Tim aangeven dat de hoeveelheid gelijk blijft. Ook bij eenvoudige optelsommen geeft Tim aan dat bv. 4 + 5  en 5 + 4 op dezelfde uitkomst komt. </a:t>
            </a:r>
            <a:r>
              <a:rPr lang="nl-NL" sz="1800">
                <a:solidFill>
                  <a:srgbClr val="343434"/>
                </a:solidFill>
                <a:latin typeface="Calibri"/>
                <a:ea typeface="Noto Sans"/>
                <a:cs typeface="Noto Sans"/>
              </a:rPr>
              <a:t>Tellen/Rekenen hoort bij de concreet-operationele fase, de fase waar Tim zich in bevindt.</a:t>
            </a:r>
          </a:p>
          <a:p>
            <a:pPr marL="256540" indent="-256540">
              <a:buFont typeface="Calibri" pitchFamily="34" charset="0"/>
              <a:buChar char="-"/>
            </a:pPr>
            <a:r>
              <a:rPr lang="nl-NL" sz="1800">
                <a:solidFill>
                  <a:srgbClr val="343434"/>
                </a:solidFill>
                <a:latin typeface="Calibri"/>
                <a:ea typeface="Noto Sans"/>
                <a:cs typeface="Noto Sans"/>
              </a:rPr>
              <a:t>Het experiment met de glazen waarbij </a:t>
            </a:r>
            <a:r>
              <a:rPr lang="nl-NL" sz="1800">
                <a:solidFill>
                  <a:srgbClr val="FF0000"/>
                </a:solidFill>
                <a:latin typeface="Calibri"/>
                <a:ea typeface="Noto Sans"/>
                <a:cs typeface="Noto Sans"/>
              </a:rPr>
              <a:t>Tim denkt dat er in het smalle glas meer water zit </a:t>
            </a:r>
            <a:r>
              <a:rPr lang="nl-NL" sz="1800">
                <a:solidFill>
                  <a:srgbClr val="343434"/>
                </a:solidFill>
                <a:latin typeface="Calibri"/>
                <a:ea typeface="Noto Sans"/>
                <a:cs typeface="Noto Sans"/>
              </a:rPr>
              <a:t>is een voorbeeld van non-conservatie. Dit is w</a:t>
            </a:r>
            <a:r>
              <a:rPr lang="nl-NL" sz="1800">
                <a:solidFill>
                  <a:srgbClr val="343434"/>
                </a:solidFill>
                <a:latin typeface="Calibri"/>
                <a:ea typeface="Calibri"/>
                <a:cs typeface="Calibri"/>
              </a:rPr>
              <a:t>anneer een kind nog niet in staat is hoeveelheden bij objecten juist in te schatten, ook na een verandering bv. veranderen van glas. </a:t>
            </a:r>
            <a:r>
              <a:rPr lang="nl-NL" sz="1800">
                <a:solidFill>
                  <a:srgbClr val="343434"/>
                </a:solidFill>
                <a:latin typeface="Calibri"/>
                <a:ea typeface="Noto Sans"/>
                <a:cs typeface="Noto Sans"/>
              </a:rPr>
              <a:t>Kinderen leren conservatie in het concreet-operationeel stadium, het stadium waar Tim nu in zit. Hier kan tijdens dit stadium verder op geoefend worden.  </a:t>
            </a:r>
          </a:p>
          <a:p>
            <a:pPr marL="0" indent="0">
              <a:buNone/>
            </a:pPr>
            <a:endParaRPr lang="nl-NL" sz="1600">
              <a:solidFill>
                <a:srgbClr val="000000"/>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87152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363285" y="716712"/>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a:t>
            </a:r>
            <a:r>
              <a:rPr lang="nl-NL" sz="3100" b="1">
                <a:solidFill>
                  <a:schemeClr val="accent1"/>
                </a:solidFill>
                <a:latin typeface="Calibri Light"/>
                <a:ea typeface="Roboto"/>
                <a:cs typeface="Calibri Light"/>
              </a:rPr>
              <a:t>conclusie </a:t>
            </a:r>
            <a:r>
              <a:rPr lang="nl-NL" sz="2900" b="1">
                <a:solidFill>
                  <a:prstClr val="black"/>
                </a:solidFill>
                <a:latin typeface="Calibri Light"/>
                <a:ea typeface="Roboto"/>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fontAlgn="base">
              <a:buNone/>
            </a:pPr>
            <a:r>
              <a:rPr lang="nl-BE" sz="2000" b="1">
                <a:solidFill>
                  <a:srgbClr val="000000"/>
                </a:solidFill>
                <a:latin typeface="Aptos"/>
                <a:ea typeface="Roboto"/>
              </a:rPr>
              <a:t>Vraag: </a:t>
            </a:r>
            <a:r>
              <a:rPr lang="nl-NL" sz="2000">
                <a:solidFill>
                  <a:schemeClr val="dk1"/>
                </a:solidFill>
                <a:latin typeface="Calibri"/>
                <a:ea typeface="Calibri"/>
                <a:cs typeface="Calibri"/>
              </a:rPr>
              <a:t>Bekijk de casus over Tim. Verloopt de cognitieve ontwikkeling volgens de fasen van Piaget of stel je iets vast dat je zou signaleren aan de juf? Indien je iets zou signaleren: wat zou je signaleren en waarom?</a:t>
            </a:r>
            <a:r>
              <a:rPr lang="nl-NL" sz="2000" b="1">
                <a:solidFill>
                  <a:schemeClr val="dk1"/>
                </a:solidFill>
                <a:latin typeface="Calibri"/>
                <a:ea typeface="Calibri"/>
                <a:cs typeface="Calibri"/>
              </a:rPr>
              <a:t> </a:t>
            </a:r>
            <a:r>
              <a:rPr lang="nl-NL" sz="2000">
                <a:solidFill>
                  <a:schemeClr val="dk1"/>
                </a:solidFill>
                <a:latin typeface="Calibri"/>
                <a:ea typeface="Calibri"/>
                <a:cs typeface="Calibri"/>
              </a:rPr>
              <a:t> </a:t>
            </a:r>
          </a:p>
          <a:p>
            <a:pPr marL="0" indent="0">
              <a:buNone/>
            </a:pPr>
            <a:endParaRPr lang="nl-NL" sz="2000">
              <a:solidFill>
                <a:schemeClr val="dk1"/>
              </a:solidFill>
              <a:latin typeface="Calibri"/>
              <a:ea typeface="Calibri"/>
              <a:cs typeface="Calibri"/>
            </a:endParaRPr>
          </a:p>
          <a:p>
            <a:pPr marL="0" indent="0">
              <a:buNone/>
            </a:pPr>
            <a:r>
              <a:rPr lang="nl-BE" sz="2000" b="1">
                <a:solidFill>
                  <a:srgbClr val="000000"/>
                </a:solidFill>
                <a:latin typeface="Aptos"/>
                <a:ea typeface="Roboto"/>
              </a:rPr>
              <a:t>Conclusie: </a:t>
            </a:r>
            <a:r>
              <a:rPr lang="nl-BE" sz="2000">
                <a:solidFill>
                  <a:srgbClr val="000000"/>
                </a:solidFill>
                <a:latin typeface="Aptos"/>
                <a:ea typeface="Roboto"/>
              </a:rPr>
              <a:t>Tim</a:t>
            </a:r>
            <a:r>
              <a:rPr lang="nl-BE" sz="2000" b="0" i="0">
                <a:solidFill>
                  <a:srgbClr val="000000"/>
                </a:solidFill>
                <a:effectLst/>
                <a:latin typeface="Aptos"/>
                <a:ea typeface="Roboto"/>
              </a:rPr>
              <a:t> zou zich volgens </a:t>
            </a:r>
            <a:r>
              <a:rPr lang="nl-BE" sz="2000" b="0" i="0" err="1">
                <a:solidFill>
                  <a:srgbClr val="000000"/>
                </a:solidFill>
                <a:effectLst/>
                <a:latin typeface="Aptos"/>
                <a:ea typeface="Roboto"/>
              </a:rPr>
              <a:t>Piaget's</a:t>
            </a:r>
            <a:r>
              <a:rPr lang="nl-BE" sz="2000" b="0" i="0">
                <a:solidFill>
                  <a:srgbClr val="000000"/>
                </a:solidFill>
                <a:effectLst/>
                <a:latin typeface="Aptos"/>
                <a:ea typeface="Roboto"/>
              </a:rPr>
              <a:t> stadia moeten bevinden in het </a:t>
            </a:r>
            <a:r>
              <a:rPr lang="nl-BE" sz="2000" b="0" i="1">
                <a:solidFill>
                  <a:srgbClr val="000000"/>
                </a:solidFill>
                <a:effectLst/>
                <a:latin typeface="Aptos"/>
                <a:ea typeface="Roboto"/>
              </a:rPr>
              <a:t>concreet-operationeel stadium</a:t>
            </a:r>
            <a:r>
              <a:rPr lang="nl-BE" sz="2000" b="0" i="0">
                <a:solidFill>
                  <a:srgbClr val="000000"/>
                </a:solidFill>
                <a:effectLst/>
                <a:latin typeface="Aptos"/>
                <a:ea typeface="Roboto"/>
              </a:rPr>
              <a:t> (vanaf 7 jaar). Een aantal gedragingen passen bij dit stadium (</a:t>
            </a:r>
            <a:r>
              <a:rPr lang="nl-BE" sz="2000" b="0" i="0">
                <a:solidFill>
                  <a:srgbClr val="33CC33"/>
                </a:solidFill>
                <a:effectLst/>
                <a:latin typeface="Aptos"/>
                <a:ea typeface="Roboto"/>
              </a:rPr>
              <a:t>zie groen</a:t>
            </a:r>
            <a:r>
              <a:rPr lang="nl-BE" sz="2000" b="0" i="0">
                <a:solidFill>
                  <a:srgbClr val="000000"/>
                </a:solidFill>
                <a:effectLst/>
                <a:latin typeface="Aptos"/>
                <a:ea typeface="Roboto"/>
              </a:rPr>
              <a:t>). We stellen vast dat er bij Tim nog sprake is van animisme en non-conservatie (</a:t>
            </a:r>
            <a:r>
              <a:rPr lang="nl-BE" sz="2000" b="0" i="0">
                <a:solidFill>
                  <a:srgbClr val="FF0000"/>
                </a:solidFill>
                <a:effectLst/>
                <a:latin typeface="Aptos"/>
                <a:ea typeface="Roboto"/>
              </a:rPr>
              <a:t>zie rood</a:t>
            </a:r>
            <a:r>
              <a:rPr lang="nl-BE" sz="2000" b="0" i="0">
                <a:solidFill>
                  <a:srgbClr val="000000"/>
                </a:solidFill>
                <a:effectLst/>
                <a:latin typeface="Aptos"/>
                <a:ea typeface="Roboto"/>
              </a:rPr>
              <a:t>). Gezien animisme en non-conservatie horen bij het vorige stadium van Piaget, het pre-operationele stadium, zouden we beide zaken signaleren aan collega’s om in de gaten te houden en gericht verder op te oefenen.</a:t>
            </a:r>
            <a:endParaRPr lang="nl-NL" sz="2000">
              <a:solidFill>
                <a:prstClr val="black"/>
              </a:solidFill>
              <a:latin typeface="Calibri Light"/>
              <a:cs typeface="Calibri Light"/>
            </a:endParaRPr>
          </a:p>
          <a:p>
            <a:pPr marL="256540" indent="-256540">
              <a:buFont typeface="Calibri" pitchFamily="34" charset="0"/>
              <a:buChar char="-"/>
            </a:pPr>
            <a:endParaRPr lang="nl-BE">
              <a:latin typeface="Aptos"/>
              <a:cs typeface="Roboto" pitchFamily="2" charset="0"/>
            </a:endParaRPr>
          </a:p>
          <a:p>
            <a:pPr marL="256540" indent="-256540">
              <a:buFont typeface="Calibri" pitchFamily="34" charset="0"/>
              <a:buChar char="-"/>
            </a:pPr>
            <a:endParaRPr lang="nl-NL" sz="1800" i="1">
              <a:latin typeface="Segoe UI"/>
              <a:cs typeface="Segoe UI"/>
            </a:endParaRPr>
          </a:p>
          <a:p>
            <a:pPr marL="0" indent="0">
              <a:buNone/>
            </a:pPr>
            <a:endParaRPr lang="nl-BE">
              <a:cs typeface="Roboto" pitchFamily="2" charset="0"/>
            </a:endParaRPr>
          </a:p>
          <a:p>
            <a:pPr marL="0" indent="0">
              <a:buNone/>
            </a:pPr>
            <a:endParaRPr lang="nl-BE">
              <a:latin typeface="Aptos"/>
              <a:cs typeface="Roboto" pitchFamily="2" charset="0"/>
            </a:endParaRPr>
          </a:p>
          <a:p>
            <a:pPr marL="0" indent="0">
              <a:buNone/>
            </a:pPr>
            <a:endParaRPr lang="nl-BE">
              <a:cs typeface="Roboto" pitchFamily="2" charset="0"/>
            </a:endParaRPr>
          </a:p>
        </p:txBody>
      </p:sp>
      <p:sp>
        <p:nvSpPr>
          <p:cNvPr id="2" name="TextBox 1">
            <a:extLst>
              <a:ext uri="{FF2B5EF4-FFF2-40B4-BE49-F238E27FC236}">
                <a16:creationId xmlns:a16="http://schemas.microsoft.com/office/drawing/2014/main" id="{4802DB8B-65A6-BB09-931D-08FE10603AF0}"/>
              </a:ext>
            </a:extLst>
          </p:cNvPr>
          <p:cNvSpPr txBox="1"/>
          <p:nvPr/>
        </p:nvSpPr>
        <p:spPr>
          <a:xfrm>
            <a:off x="364335" y="4681547"/>
            <a:ext cx="11510218" cy="2012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56540" indent="-256540" algn="l">
              <a:spcBef>
                <a:spcPct val="20000"/>
              </a:spcBef>
              <a:buFont typeface="Calibri,Sans-Serif"/>
              <a:buChar char="-"/>
            </a:pPr>
            <a:endParaRPr lang="nl-BE" sz="2400">
              <a:latin typeface="Aptos"/>
            </a:endParaRPr>
          </a:p>
          <a:p>
            <a:pPr>
              <a:spcBef>
                <a:spcPct val="20000"/>
              </a:spcBef>
            </a:pPr>
            <a:r>
              <a:rPr lang="nl-BE" i="1">
                <a:latin typeface="Segoe UI"/>
                <a:cs typeface="Segoe UI"/>
              </a:rPr>
              <a:t>Ter info: I</a:t>
            </a:r>
            <a:r>
              <a:rPr lang="nl-NL" i="1">
                <a:latin typeface="Segoe UI"/>
                <a:cs typeface="Segoe UI"/>
              </a:rPr>
              <a:t>n de casus zijn ook elementen opgenomen m.b.t. de socio-emotionele ontwikkeling. Op die manier maak je de casus 'complexer'. De leerlingen moeten er de verbanden met de cognitieve ontwikkeling (hier: Piaget) kunnen uithalen en een besluit formuleren. </a:t>
            </a:r>
            <a:endParaRPr lang="nl-NL">
              <a:latin typeface="Segoe UI"/>
              <a:cs typeface="Segoe UI"/>
            </a:endParaRPr>
          </a:p>
          <a:p>
            <a:pPr>
              <a:spcBef>
                <a:spcPct val="20000"/>
              </a:spcBef>
            </a:pPr>
            <a:endParaRPr lang="nl-NL">
              <a:latin typeface="Segoe UI"/>
              <a:cs typeface="Segoe UI"/>
            </a:endParaRPr>
          </a:p>
          <a:p>
            <a:pPr>
              <a:spcBef>
                <a:spcPct val="20000"/>
              </a:spcBef>
            </a:pPr>
            <a:endParaRPr lang="nl-NL" i="1">
              <a:latin typeface="Segoe UI"/>
              <a:cs typeface="Segoe UI"/>
            </a:endParaRPr>
          </a:p>
        </p:txBody>
      </p:sp>
    </p:spTree>
    <p:extLst>
      <p:ext uri="{BB962C8B-B14F-4D97-AF65-F5344CB8AC3E}">
        <p14:creationId xmlns:p14="http://schemas.microsoft.com/office/powerpoint/2010/main" val="13244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3048831992"/>
              </p:ext>
            </p:extLst>
          </p:nvPr>
        </p:nvGraphicFramePr>
        <p:xfrm>
          <a:off x="142240" y="1538377"/>
          <a:ext cx="11904910" cy="2708864"/>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91908">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099264">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NL" sz="2000" b="0" i="0" u="none" strike="noStrike" kern="1200">
                          <a:solidFill>
                            <a:schemeClr val="dk1"/>
                          </a:solidFill>
                          <a:latin typeface="Calibri"/>
                          <a:ea typeface="+mn-ea"/>
                          <a:cs typeface="+mn-cs"/>
                        </a:rPr>
                        <a:t>Een andere mogelijke formulering voor dezelfde vraag zou kunnen zijn:</a:t>
                      </a:r>
                    </a:p>
                    <a:p>
                      <a:pPr lvl="0">
                        <a:buNone/>
                      </a:pPr>
                      <a:endParaRPr lang="nl-NL" sz="2000" b="0" i="0" u="none" strike="noStrike" kern="1200">
                        <a:solidFill>
                          <a:schemeClr val="dk1"/>
                        </a:solidFill>
                        <a:latin typeface="Calibri"/>
                        <a:ea typeface="+mn-ea"/>
                        <a:cs typeface="+mn-cs"/>
                      </a:endParaRPr>
                    </a:p>
                    <a:p>
                      <a:pPr lvl="0">
                        <a:buNone/>
                      </a:pPr>
                      <a:r>
                        <a:rPr lang="nl-NL" sz="2000" b="1" i="0" u="none" strike="noStrike" kern="1200">
                          <a:solidFill>
                            <a:schemeClr val="dk1"/>
                          </a:solidFill>
                          <a:latin typeface="Calibri"/>
                          <a:ea typeface="+mn-ea"/>
                          <a:cs typeface="+mn-cs"/>
                        </a:rPr>
                        <a:t>Bekijk de casus over Tim vanuit een ontwikkelingspsychologische theorie. Zou je iets signaleren en waarom?</a:t>
                      </a:r>
                      <a:r>
                        <a:rPr lang="nl-NL" sz="2000" b="0" i="0" u="none" strike="noStrike" kern="1200">
                          <a:solidFill>
                            <a:schemeClr val="dk1"/>
                          </a:solidFill>
                          <a:latin typeface="Calibri"/>
                          <a:ea typeface="+mn-ea"/>
                          <a:cs typeface="+mn-cs"/>
                        </a:rPr>
                        <a:t> (moeilijkere vraagstelling: theorie onbekend) </a:t>
                      </a:r>
                      <a:endParaRPr lang="nl-NL" sz="2000" b="0" i="0" u="none" strike="noStrike" kern="1200" noProof="0">
                        <a:solidFill>
                          <a:schemeClr val="dk1"/>
                        </a:solidFill>
                        <a:latin typeface="Calibri"/>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
        <p:nvSpPr>
          <p:cNvPr id="2" name="Tekstvak 1">
            <a:extLst>
              <a:ext uri="{FF2B5EF4-FFF2-40B4-BE49-F238E27FC236}">
                <a16:creationId xmlns:a16="http://schemas.microsoft.com/office/drawing/2014/main" id="{09D08AB8-9D21-CDD4-F4F4-82CB92D30AC2}"/>
              </a:ext>
            </a:extLst>
          </p:cNvPr>
          <p:cNvSpPr txBox="1"/>
          <p:nvPr/>
        </p:nvSpPr>
        <p:spPr>
          <a:xfrm>
            <a:off x="1421525" y="5147855"/>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Tree>
    <p:extLst>
      <p:ext uri="{BB962C8B-B14F-4D97-AF65-F5344CB8AC3E}">
        <p14:creationId xmlns:p14="http://schemas.microsoft.com/office/powerpoint/2010/main" val="258439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513345"/>
            <a:ext cx="11942225" cy="597354"/>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b="1">
                <a:solidFill>
                  <a:prstClr val="black"/>
                </a:solidFill>
                <a:latin typeface="Calibri Light"/>
                <a:ea typeface="Roboto"/>
                <a:cs typeface="Calibri Light"/>
              </a:rPr>
              <a:t>Casus </a:t>
            </a:r>
            <a:r>
              <a:rPr lang="nl-BE" b="1">
                <a:solidFill>
                  <a:prstClr val="black"/>
                </a:solidFill>
                <a:latin typeface="Calibri Light"/>
                <a:ea typeface="Roboto"/>
                <a:cs typeface="Calibri Light"/>
              </a:rPr>
              <a:t>de sport- en spelleider en de ongemotiveerde tieners</a:t>
            </a:r>
            <a:endParaRPr lang="nl-NL" b="1">
              <a:solidFill>
                <a:prstClr val="black"/>
              </a:solidFill>
              <a:latin typeface="Calibri Light"/>
              <a:ea typeface="Roboto"/>
              <a:cs typeface="Calibri Light"/>
            </a:endParaRPr>
          </a:p>
        </p:txBody>
      </p:sp>
      <p:sp>
        <p:nvSpPr>
          <p:cNvPr id="3" name="Tekstvak 2">
            <a:extLst>
              <a:ext uri="{FF2B5EF4-FFF2-40B4-BE49-F238E27FC236}">
                <a16:creationId xmlns:a16="http://schemas.microsoft.com/office/drawing/2014/main" id="{0EA34A4F-952D-638D-8E57-BB0F829C9299}"/>
              </a:ext>
            </a:extLst>
          </p:cNvPr>
          <p:cNvSpPr txBox="1"/>
          <p:nvPr/>
        </p:nvSpPr>
        <p:spPr>
          <a:xfrm>
            <a:off x="4897248" y="1349556"/>
            <a:ext cx="7300820" cy="106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nl-NL" sz="1400" b="1">
                <a:latin typeface="Arial"/>
                <a:ea typeface="Roboto"/>
                <a:cs typeface="Arial"/>
              </a:rPr>
            </a:br>
            <a:br>
              <a:rPr lang="nl-NL" sz="1400">
                <a:latin typeface="Arial"/>
                <a:ea typeface="Roboto"/>
                <a:cs typeface="Arial"/>
              </a:rPr>
            </a:br>
            <a:endParaRPr lang="nl-NL" sz="1400">
              <a:latin typeface="Arial"/>
              <a:ea typeface="Roboto"/>
              <a:cs typeface="Arial"/>
            </a:endParaRPr>
          </a:p>
          <a:p>
            <a:pPr>
              <a:spcBef>
                <a:spcPct val="20000"/>
              </a:spcBef>
            </a:pPr>
            <a:endParaRPr lang="nl-NL" sz="1700">
              <a:latin typeface="Roboto"/>
              <a:ea typeface="Roboto"/>
              <a:cs typeface="Roboto"/>
            </a:endParaRPr>
          </a:p>
        </p:txBody>
      </p:sp>
      <p:sp>
        <p:nvSpPr>
          <p:cNvPr id="2" name="Tekstvak 1">
            <a:extLst>
              <a:ext uri="{FF2B5EF4-FFF2-40B4-BE49-F238E27FC236}">
                <a16:creationId xmlns:a16="http://schemas.microsoft.com/office/drawing/2014/main" id="{09EFC506-C10C-0468-DB7D-DDC7F3F81D77}"/>
              </a:ext>
            </a:extLst>
          </p:cNvPr>
          <p:cNvSpPr txBox="1"/>
          <p:nvPr/>
        </p:nvSpPr>
        <p:spPr>
          <a:xfrm>
            <a:off x="187636" y="618036"/>
            <a:ext cx="8275772" cy="29092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BE" sz="1600" kern="100">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Sport - VTI Ieper">
            <a:extLst>
              <a:ext uri="{FF2B5EF4-FFF2-40B4-BE49-F238E27FC236}">
                <a16:creationId xmlns:a16="http://schemas.microsoft.com/office/drawing/2014/main" id="{953608BD-8BEA-8824-9B32-FE3724F3F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629" y="4440460"/>
            <a:ext cx="3679371" cy="245483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61EA45A-296B-7BDA-94E8-FC3A9CE3B48A}"/>
              </a:ext>
            </a:extLst>
          </p:cNvPr>
          <p:cNvSpPr txBox="1"/>
          <p:nvPr/>
        </p:nvSpPr>
        <p:spPr>
          <a:xfrm>
            <a:off x="187636" y="1562364"/>
            <a:ext cx="11486409" cy="34708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buNone/>
            </a:pPr>
            <a:r>
              <a:rPr lang="nl-BE" sz="1600" kern="100">
                <a:effectLst/>
                <a:latin typeface="Aptos" panose="020B0004020202020204" pitchFamily="34" charset="0"/>
                <a:ea typeface="Aptos" panose="020B0004020202020204" pitchFamily="34" charset="0"/>
                <a:cs typeface="Times New Roman" panose="02020603050405020304" pitchFamily="18" charset="0"/>
              </a:rPr>
              <a:t>Op een zonnige dag organiseert sport- en spelleider Daan een sportdag voor een groep vijftien- en zestienjarigen. Bij aankomst merkt hij dat een groot deel van de jongeren ongeïnteresseerd oogt. Sommigen slenteren, anderen staan met hun armen over elkaar en een enkeling zegt openlijk: “Waarom moeten we dit doen? Ik haat sporten.”</a:t>
            </a:r>
          </a:p>
          <a:p>
            <a:pPr>
              <a:lnSpc>
                <a:spcPct val="107000"/>
              </a:lnSpc>
              <a:spcAft>
                <a:spcPts val="800"/>
              </a:spcAft>
              <a:buNone/>
            </a:pPr>
            <a:r>
              <a:rPr lang="nl-BE" sz="1600" kern="100">
                <a:effectLst/>
                <a:latin typeface="Aptos" panose="020B0004020202020204" pitchFamily="34" charset="0"/>
                <a:ea typeface="Aptos" panose="020B0004020202020204" pitchFamily="34" charset="0"/>
                <a:cs typeface="Times New Roman" panose="02020603050405020304" pitchFamily="18" charset="0"/>
              </a:rPr>
              <a:t>Daan erkent dat het gedrag van de jongeren te verklaren is vanuit de socio-emotionele ontwikkeling. Om er goed op in te spelen kiest hij voor een benadering die hun autonomie en de groepsdynamiek respecteert. </a:t>
            </a:r>
          </a:p>
          <a:p>
            <a:pPr>
              <a:lnSpc>
                <a:spcPct val="107000"/>
              </a:lnSpc>
              <a:spcAft>
                <a:spcPts val="800"/>
              </a:spcAft>
              <a:buNone/>
            </a:pPr>
            <a:r>
              <a:rPr lang="nl-BE" sz="1600" kern="100">
                <a:effectLst/>
                <a:latin typeface="Aptos" panose="020B0004020202020204" pitchFamily="34" charset="0"/>
                <a:ea typeface="Aptos" panose="020B0004020202020204" pitchFamily="34" charset="0"/>
                <a:cs typeface="Times New Roman" panose="02020603050405020304" pitchFamily="18" charset="0"/>
              </a:rPr>
              <a:t>In plaats van hen simpelweg instructies te geven, stelt hij vragen: “Wat vinden jullie leuk aan beweging? Hoe zouden jullie deze sportdag invullen als jullie het zelf mochten bedenken?”</a:t>
            </a:r>
          </a:p>
          <a:p>
            <a:pPr>
              <a:lnSpc>
                <a:spcPct val="107000"/>
              </a:lnSpc>
              <a:spcAft>
                <a:spcPts val="800"/>
              </a:spcAft>
            </a:pPr>
            <a:r>
              <a:rPr lang="nl-BE" sz="1600" kern="100">
                <a:effectLst/>
                <a:latin typeface="Aptos" panose="020B0004020202020204" pitchFamily="34" charset="0"/>
                <a:ea typeface="Aptos" panose="020B0004020202020204" pitchFamily="34" charset="0"/>
                <a:cs typeface="Times New Roman" panose="02020603050405020304" pitchFamily="18" charset="0"/>
              </a:rPr>
              <a:t>Langzaam maar zeker komen enkele jongeren los. Daan biedt keuzemogelijkheden, zoals een alternatief parcours waarin inzet en creativiteit belangrijker is dan de </a:t>
            </a:r>
            <a:r>
              <a:rPr lang="nl-BE" sz="1600" kern="100">
                <a:latin typeface="Aptos" panose="020B0004020202020204" pitchFamily="34" charset="0"/>
                <a:ea typeface="Aptos" panose="020B0004020202020204" pitchFamily="34" charset="0"/>
                <a:cs typeface="Times New Roman" panose="02020603050405020304" pitchFamily="18" charset="0"/>
              </a:rPr>
              <a:t>individuele fysieke prestaties. </a:t>
            </a:r>
            <a:endParaRPr lang="nl-NL" sz="1500" b="1">
              <a:ea typeface="+mn-lt"/>
              <a:cs typeface="+mn-lt"/>
            </a:endParaRPr>
          </a:p>
          <a:p>
            <a:pPr>
              <a:lnSpc>
                <a:spcPct val="107000"/>
              </a:lnSpc>
              <a:spcAft>
                <a:spcPts val="800"/>
              </a:spcAft>
              <a:buNone/>
            </a:pPr>
            <a:endParaRPr lang="nl-BE" sz="16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1500" b="1">
              <a:ea typeface="+mn-lt"/>
              <a:cs typeface="+mn-lt"/>
            </a:endParaRPr>
          </a:p>
        </p:txBody>
      </p:sp>
    </p:spTree>
    <p:extLst>
      <p:ext uri="{BB962C8B-B14F-4D97-AF65-F5344CB8AC3E}">
        <p14:creationId xmlns:p14="http://schemas.microsoft.com/office/powerpoint/2010/main" val="13048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2999642177"/>
              </p:ext>
            </p:extLst>
          </p:nvPr>
        </p:nvGraphicFramePr>
        <p:xfrm>
          <a:off x="158151" y="1538376"/>
          <a:ext cx="11888999" cy="5151120"/>
        </p:xfrm>
        <a:graphic>
          <a:graphicData uri="http://schemas.openxmlformats.org/drawingml/2006/table">
            <a:tbl>
              <a:tblPr firstRow="1" bandRow="1">
                <a:tableStyleId>{5C22544A-7EE6-4342-B048-85BDC9FD1C3A}</a:tableStyleId>
              </a:tblPr>
              <a:tblGrid>
                <a:gridCol w="8830235">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noProof="0">
                        <a:latin typeface="Calibri"/>
                      </a:endParaRPr>
                    </a:p>
                    <a:p>
                      <a:pPr lvl="0">
                        <a:buNone/>
                      </a:pPr>
                      <a:r>
                        <a:rPr lang="nl-BE" sz="2000" b="1" i="0" u="none" strike="noStrike" kern="1200">
                          <a:solidFill>
                            <a:schemeClr val="dk1"/>
                          </a:solidFill>
                          <a:latin typeface="Calibri"/>
                          <a:ea typeface="+mn-ea"/>
                          <a:cs typeface="+mn-cs"/>
                        </a:rPr>
                        <a:t>Verklaar het gedrag van de jongeren vanuit de theorie van Erikson. </a:t>
                      </a:r>
                    </a:p>
                    <a:p>
                      <a:pPr lvl="0">
                        <a:buNone/>
                      </a:pPr>
                      <a:endParaRPr lang="nl-BE" sz="2000" b="1" i="0" u="none" strike="noStrike" kern="1200">
                        <a:solidFill>
                          <a:schemeClr val="dk1"/>
                        </a:solidFill>
                        <a:latin typeface="Calibri"/>
                        <a:ea typeface="+mn-ea"/>
                        <a:cs typeface="+mn-cs"/>
                      </a:endParaRPr>
                    </a:p>
                    <a:p>
                      <a:pPr lvl="0">
                        <a:buNone/>
                      </a:pPr>
                      <a:r>
                        <a:rPr lang="nl-BE" sz="2000" b="1" i="0" u="none" strike="noStrike" kern="1200">
                          <a:solidFill>
                            <a:schemeClr val="dk1"/>
                          </a:solidFill>
                          <a:latin typeface="Calibri"/>
                          <a:ea typeface="+mn-ea"/>
                          <a:cs typeface="+mn-cs"/>
                        </a:rPr>
                        <a:t>Andere mogelijke formulering:</a:t>
                      </a:r>
                    </a:p>
                    <a:p>
                      <a:pPr marL="0" marR="0" lvl="0" indent="0" algn="l" defTabSz="685783" rtl="0" eaLnBrk="1" fontAlgn="auto" latinLnBrk="0" hangingPunct="1">
                        <a:lnSpc>
                          <a:spcPct val="100000"/>
                        </a:lnSpc>
                        <a:spcBef>
                          <a:spcPts val="0"/>
                        </a:spcBef>
                        <a:spcAft>
                          <a:spcPts val="0"/>
                        </a:spcAft>
                        <a:buClrTx/>
                        <a:buSzTx/>
                        <a:buFontTx/>
                        <a:buNone/>
                        <a:tabLst/>
                        <a:defRPr/>
                      </a:pPr>
                      <a:r>
                        <a:rPr lang="nl-BE" sz="2000" b="1" i="0" u="none" strike="noStrike" kern="1200">
                          <a:solidFill>
                            <a:schemeClr val="dk1"/>
                          </a:solidFill>
                          <a:latin typeface="Calibri"/>
                          <a:ea typeface="+mn-ea"/>
                          <a:cs typeface="+mn-cs"/>
                        </a:rPr>
                        <a:t>Verklaar of het gedrag van de jongeren al dan niet normaal gedrag is binnen de levensloopfase van de adolescent volgens de theorie van Erikson </a:t>
                      </a:r>
                    </a:p>
                    <a:p>
                      <a:pPr lvl="0">
                        <a:buNone/>
                      </a:pPr>
                      <a:br>
                        <a:rPr lang="nl-BE" sz="2000" b="1" i="0" u="none" strike="noStrike" kern="1200">
                          <a:solidFill>
                            <a:schemeClr val="dk1"/>
                          </a:solidFill>
                          <a:latin typeface="Calibri"/>
                          <a:ea typeface="+mn-ea"/>
                          <a:cs typeface="+mn-cs"/>
                        </a:rPr>
                      </a:br>
                      <a:endParaRPr lang="nl-NL" sz="2000" b="0" i="0" u="none" strike="noStrike" noProof="0">
                        <a:latin typeface="Calibri"/>
                      </a:endParaRPr>
                    </a:p>
                    <a:p>
                      <a:pPr lvl="0">
                        <a:buNone/>
                      </a:pPr>
                      <a:r>
                        <a:rPr lang="nl-NL" sz="1600" b="0" i="1" u="none" strike="noStrike" kern="1200" noProof="0">
                          <a:solidFill>
                            <a:schemeClr val="dk1"/>
                          </a:solidFill>
                          <a:latin typeface="Calibri"/>
                          <a:ea typeface="+mn-ea"/>
                          <a:cs typeface="+mn-cs"/>
                        </a:rPr>
                        <a:t>Analyseren met als doel om een beargumenteerde inschatting te maken (een verklaring formuleren).</a:t>
                      </a:r>
                      <a:endParaRPr lang="nl-NL" sz="1600" b="0" i="1" u="none" strike="noStrike" kern="1200" noProof="0">
                        <a:solidFill>
                          <a:srgbClr val="000000"/>
                        </a:solidFill>
                        <a:latin typeface="Calibri"/>
                        <a:ea typeface="+mn-ea"/>
                        <a:cs typeface="+mn-cs"/>
                      </a:endParaRPr>
                    </a:p>
                    <a:p>
                      <a:pPr lvl="0">
                        <a:buNone/>
                      </a:pPr>
                      <a:endParaRPr lang="nl-NL" sz="1600" b="0" i="0" u="none" strike="noStrike" kern="1200" noProof="0">
                        <a:solidFill>
                          <a:srgbClr val="AE2081"/>
                        </a:solidFill>
                        <a:latin typeface="Calibri"/>
                      </a:endParaRPr>
                    </a:p>
                    <a:p>
                      <a:pPr lvl="0">
                        <a:buNone/>
                      </a:pPr>
                      <a:r>
                        <a:rPr lang="nl-NL" sz="1600" b="0" i="1" u="none" strike="noStrike" kern="1200" noProof="0">
                          <a:solidFill>
                            <a:schemeClr val="dk1"/>
                          </a:solidFill>
                          <a:latin typeface="Calibri"/>
                          <a:ea typeface="+mn-ea"/>
                          <a:cs typeface="+mn-cs"/>
                        </a:rPr>
                        <a:t>Wat je gaat vaststellen in het artikel sluit aan bij de verwachting van het leerplandoel: het gaat over een ontwikkelingsdomein (socio-emotionele ontwikkeling) binnen een bepaalde levensloopfase (adolescent) en je probeert een verklaring te geven voor het gedrag volgens de bril van (kennis, inzichten, kaders, … uit) het ontwikkelingspsychologisch domein of een onderliggende aangereikte theorie. Hier is dit het laatste; </a:t>
                      </a:r>
                      <a:r>
                        <a:rPr lang="nl-NL" sz="1600" b="0" i="1" u="none" strike="noStrike" kern="1200" noProof="0">
                          <a:solidFill>
                            <a:srgbClr val="AE2081"/>
                          </a:solidFill>
                          <a:latin typeface="Calibri"/>
                          <a:ea typeface="+mn-ea"/>
                          <a:cs typeface="+mn-cs"/>
                        </a:rPr>
                        <a:t>we gebruiken de theorie van Erikson. </a:t>
                      </a:r>
                    </a:p>
                    <a:p>
                      <a:pPr lvl="0">
                        <a:buNone/>
                      </a:pPr>
                      <a:endParaRPr lang="nl-NL" sz="2000" b="0" i="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659139596"/>
      </p:ext>
    </p:extLst>
  </p:cSld>
  <p:clrMapOvr>
    <a:masterClrMapping/>
  </p:clrMapOvr>
</p:sld>
</file>

<file path=ppt/theme/theme1.xml><?xml version="1.0" encoding="utf-8"?>
<a:theme xmlns:a="http://schemas.openxmlformats.org/drawingml/2006/main" name="2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8B316118-E5CC-447C-B594-6CB3F8FC91A1}" vid="{45619784-22B5-40E4-9216-C4A12042F9B4}"/>
    </a:ext>
  </a:extLst>
</a:theme>
</file>

<file path=ppt/theme/theme2.xml><?xml version="1.0" encoding="utf-8"?>
<a:theme xmlns:a="http://schemas.openxmlformats.org/drawingml/2006/main" name="3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8B316118-E5CC-447C-B594-6CB3F8FC91A1}" vid="{4F024854-CE54-4419-939B-D4D0286177AD}"/>
    </a:ext>
  </a:extLst>
</a:theme>
</file>

<file path=ppt/theme/theme3.xml><?xml version="1.0" encoding="utf-8"?>
<a:theme xmlns:a="http://schemas.openxmlformats.org/drawingml/2006/main" name="6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_2020_4-3.potx" id="{5B03B6B9-2846-4CE2-BD2B-983815E105AF}" vid="{8703D5A7-50F5-4D45-AE6C-9E9971EE0EB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77cb3d-eb86-42eb-997a-a692a6216bf2">
      <Terms xmlns="http://schemas.microsoft.com/office/infopath/2007/PartnerControls"/>
    </lcf76f155ced4ddcb4097134ff3c332f>
    <TaxCatchAll xmlns="9043eea9-c6a2-41bd-a216-33d45f9f09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B5CA2B52F5574DB165C31E956FD7F3" ma:contentTypeVersion="18" ma:contentTypeDescription="Een nieuw document maken." ma:contentTypeScope="" ma:versionID="5d3fec7843b3a55e2eaaf5fe3fe94ae7">
  <xsd:schema xmlns:xsd="http://www.w3.org/2001/XMLSchema" xmlns:xs="http://www.w3.org/2001/XMLSchema" xmlns:p="http://schemas.microsoft.com/office/2006/metadata/properties" xmlns:ns2="5577cb3d-eb86-42eb-997a-a692a6216bf2" xmlns:ns3="eb49ae03-a505-4617-a4c8-335ce93e5b29" xmlns:ns4="9043eea9-c6a2-41bd-a216-33d45f9f09e1" targetNamespace="http://schemas.microsoft.com/office/2006/metadata/properties" ma:root="true" ma:fieldsID="16f2f94184526326cf997719ed1ea7a7" ns2:_="" ns3:_="" ns4:_="">
    <xsd:import namespace="5577cb3d-eb86-42eb-997a-a692a6216bf2"/>
    <xsd:import namespace="eb49ae03-a505-4617-a4c8-335ce93e5b29"/>
    <xsd:import namespace="9043eea9-c6a2-41bd-a216-33d45f9f09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7cb3d-eb86-42eb-997a-a692a6216b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44900684-5160-4c4d-8029-43da39098b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9ae03-a505-4617-a4c8-335ce93e5b29"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3eea9-c6a2-41bd-a216-33d45f9f09e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ec5c01e-b6da-4320-ad13-fad51859b966}" ma:internalName="TaxCatchAll" ma:showField="CatchAllData" ma:web="eb49ae03-a505-4617-a4c8-335ce93e5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4AA00-E5C3-4D31-B477-686BA5DED1A4}">
  <ds:schemaRefs>
    <ds:schemaRef ds:uri="http://schemas.microsoft.com/sharepoint/v3/contenttype/forms"/>
  </ds:schemaRefs>
</ds:datastoreItem>
</file>

<file path=customXml/itemProps2.xml><?xml version="1.0" encoding="utf-8"?>
<ds:datastoreItem xmlns:ds="http://schemas.openxmlformats.org/officeDocument/2006/customXml" ds:itemID="{9914A5CD-710E-4B88-8FD7-CCA54C5FDB04}">
  <ds:schemaRefs>
    <ds:schemaRef ds:uri="5577cb3d-eb86-42eb-997a-a692a6216bf2"/>
    <ds:schemaRef ds:uri="9043eea9-c6a2-41bd-a216-33d45f9f09e1"/>
    <ds:schemaRef ds:uri="eb49ae03-a505-4617-a4c8-335ce93e5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ADB7C2-DEF2-4E4C-9D17-55433DCD5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7cb3d-eb86-42eb-997a-a692a6216bf2"/>
    <ds:schemaRef ds:uri="eb49ae03-a505-4617-a4c8-335ce93e5b29"/>
    <ds:schemaRef ds:uri="9043eea9-c6a2-41bd-a216-33d45f9f0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Presentatiemodel2024 16_9 (1)</Template>
  <Application>Microsoft Office PowerPoint</Application>
  <PresentationFormat>Widescreen</PresentationFormat>
  <Slides>22</Slides>
  <Notes>2</Notes>
  <HiddenSlides>0</HiddenSlide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2_kathondvla_09-2018</vt:lpstr>
      <vt:lpstr>3_kathondvla_09-2018</vt:lpstr>
      <vt:lpstr>6_kathondvla_09-2018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Jolien Dewaegeneere</dc:creator>
  <cp:revision>4</cp:revision>
  <dcterms:created xsi:type="dcterms:W3CDTF">2024-10-14T12:06:03Z</dcterms:created>
  <dcterms:modified xsi:type="dcterms:W3CDTF">2025-05-08T12:38:11Z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0x01010055B5CA2B52F5574DB165C31E956FD7F3</vt:lpwstr>
  </property>
  <property fmtid="{D5CDD505-2E9C-101B-9397-08002B2CF9AE}" pid="3" name="MediaServiceImageTags">
    <vt:lpwstr/>
  </property>
</Properties>
</file>