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1394" autoAdjust="0"/>
  </p:normalViewPr>
  <p:slideViewPr>
    <p:cSldViewPr>
      <p:cViewPr varScale="1">
        <p:scale>
          <a:sx n="86" d="100"/>
          <a:sy n="86" d="100"/>
        </p:scale>
        <p:origin x="230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CE29F-BB1C-4CE6-B98B-195F1ADCC15A}" type="datetimeFigureOut">
              <a:rPr lang="nl-BE" smtClean="0"/>
              <a:t>16/02/2023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865A1-3D60-4A68-B36E-FD3C31898F6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3515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Laat je groepsgenoten</a:t>
            </a:r>
            <a:r>
              <a:rPr lang="nl-BE" baseline="0" dirty="0"/>
              <a:t> deze dia zien, de tekst lezen en de foto’s bekijken.</a:t>
            </a:r>
          </a:p>
          <a:p>
            <a:r>
              <a:rPr lang="nl-BE" baseline="0" dirty="0"/>
              <a:t>Vraag hen wat ze zien of herkennen op de foto.</a:t>
            </a:r>
          </a:p>
          <a:p>
            <a:r>
              <a:rPr lang="nl-BE" baseline="0" dirty="0"/>
              <a:t>Vraag hen wat ze al weten over Perseus. </a:t>
            </a:r>
          </a:p>
          <a:p>
            <a:r>
              <a:rPr lang="nl-BE" baseline="0" dirty="0"/>
              <a:t>Ze vertaalden immers een tekst op p. 165 over de geboorte van Perseus en kunnen je hier vast en zeker iets over vertellen.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865A1-3D60-4A68-B36E-FD3C31898F61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7352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nl-BE" baseline="0" dirty="0"/>
              <a:t>Laat je groepsgenoten de twee zinnen lezen in stilte.</a:t>
            </a:r>
          </a:p>
          <a:p>
            <a:pPr marL="228600" indent="-228600">
              <a:buAutoNum type="arabicParenR"/>
            </a:pPr>
            <a:r>
              <a:rPr lang="nl-BE" baseline="0" dirty="0"/>
              <a:t>Geef hen even de tijd om de zinnen te begrijpen en te vertalen.</a:t>
            </a:r>
          </a:p>
          <a:p>
            <a:pPr marL="228600" indent="-228600">
              <a:buAutoNum type="arabicParenR"/>
            </a:pPr>
            <a:r>
              <a:rPr lang="nl-BE" baseline="0" dirty="0"/>
              <a:t>Stel twee inhoudsvragen bij deze alinea.</a:t>
            </a:r>
          </a:p>
          <a:p>
            <a:pPr marL="228600" indent="-228600">
              <a:buAutoNum type="arabicParenR"/>
            </a:pPr>
            <a:r>
              <a:rPr lang="nl-BE" baseline="0" dirty="0"/>
              <a:t>Stel twee taalstudievragen die aansluiten bij de taalstudie van </a:t>
            </a:r>
            <a:r>
              <a:rPr lang="nl-BE" baseline="0" dirty="0" err="1"/>
              <a:t>caput</a:t>
            </a:r>
            <a:r>
              <a:rPr lang="nl-BE" baseline="0" dirty="0"/>
              <a:t> 5.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865A1-3D60-4A68-B36E-FD3C31898F61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3981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nl-BE" baseline="0" dirty="0"/>
              <a:t>Laat je groepsgenoten de zinnen lezen in stilte.</a:t>
            </a:r>
          </a:p>
          <a:p>
            <a:pPr marL="228600" indent="-228600">
              <a:buAutoNum type="arabicParenR"/>
            </a:pPr>
            <a:r>
              <a:rPr lang="nl-BE" baseline="0" dirty="0"/>
              <a:t>Geef hen even de tijd om de zinnen te begrijpen en te vertalen.</a:t>
            </a:r>
          </a:p>
          <a:p>
            <a:pPr marL="228600" indent="-228600">
              <a:buAutoNum type="arabicParenR"/>
            </a:pPr>
            <a:r>
              <a:rPr lang="nl-BE" baseline="0" dirty="0"/>
              <a:t>Stel twee inhoudsvragen over </a:t>
            </a:r>
            <a:r>
              <a:rPr lang="nl-BE" baseline="0" dirty="0" err="1"/>
              <a:t>leestip</a:t>
            </a:r>
            <a:r>
              <a:rPr lang="nl-BE" baseline="0" dirty="0"/>
              <a:t> 11 (portfolio p. 14).</a:t>
            </a:r>
          </a:p>
          <a:p>
            <a:pPr marL="228600" indent="-228600">
              <a:buAutoNum type="arabicParenR"/>
            </a:pPr>
            <a:r>
              <a:rPr lang="nl-BE" baseline="0" dirty="0"/>
              <a:t>Stel één inhoudsvraag over </a:t>
            </a:r>
            <a:r>
              <a:rPr lang="nl-BE" baseline="0" dirty="0" err="1"/>
              <a:t>leestip</a:t>
            </a:r>
            <a:r>
              <a:rPr lang="nl-BE" baseline="0" dirty="0"/>
              <a:t> 12 (portfolio p. 14)</a:t>
            </a:r>
          </a:p>
          <a:p>
            <a:pPr marL="228600" indent="-228600">
              <a:buAutoNum type="arabicParenR"/>
            </a:pPr>
            <a:r>
              <a:rPr lang="nl-BE" baseline="0" dirty="0"/>
              <a:t>Stel één taalstudievraag over naamvallen en hun functies.</a:t>
            </a:r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865A1-3D60-4A68-B36E-FD3C31898F61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9392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nl-BE" baseline="0" dirty="0"/>
              <a:t>Laat je groepsgenoten de zinnen lezen in stilte.</a:t>
            </a:r>
          </a:p>
          <a:p>
            <a:pPr marL="228600" indent="-228600">
              <a:buAutoNum type="arabicParenR"/>
            </a:pPr>
            <a:r>
              <a:rPr lang="nl-BE" baseline="0" dirty="0"/>
              <a:t>Geef hen even de tijd om de zinnen te begrijpen en te vertalen.</a:t>
            </a:r>
          </a:p>
          <a:p>
            <a:pPr marL="228600" indent="-228600">
              <a:buAutoNum type="arabicParenR"/>
            </a:pPr>
            <a:r>
              <a:rPr lang="nl-BE" baseline="0" dirty="0"/>
              <a:t>Stel twee taalstudievragen over </a:t>
            </a:r>
            <a:r>
              <a:rPr lang="nl-BE" baseline="0" dirty="0" err="1"/>
              <a:t>leestip</a:t>
            </a:r>
            <a:r>
              <a:rPr lang="nl-BE" baseline="0" dirty="0"/>
              <a:t> 16 (portfolio p. 15).</a:t>
            </a:r>
          </a:p>
          <a:p>
            <a:pPr marL="228600" indent="-228600">
              <a:buAutoNum type="arabicParenR"/>
            </a:pPr>
            <a:r>
              <a:rPr lang="nl-BE" baseline="0" dirty="0"/>
              <a:t>Stel één taalstudievraag over de werkwoorden.</a:t>
            </a:r>
          </a:p>
          <a:p>
            <a:pPr marL="228600" indent="-228600">
              <a:buAutoNum type="arabicParenR"/>
            </a:pPr>
            <a:r>
              <a:rPr lang="nl-BE" baseline="0" dirty="0"/>
              <a:t>Stel één taalstudievraag over </a:t>
            </a:r>
            <a:r>
              <a:rPr lang="nl-BE" baseline="0" dirty="0" err="1"/>
              <a:t>leestip</a:t>
            </a:r>
            <a:r>
              <a:rPr lang="nl-BE" baseline="0" dirty="0"/>
              <a:t> 3 (portfolio p. 14).</a:t>
            </a:r>
          </a:p>
          <a:p>
            <a:pPr marL="228600" indent="-228600">
              <a:buAutoNum type="arabicParenR"/>
            </a:pPr>
            <a:r>
              <a:rPr lang="nl-BE" baseline="0" dirty="0"/>
              <a:t>Stel één inhoudsvraag over </a:t>
            </a:r>
            <a:r>
              <a:rPr lang="nl-BE" baseline="0" dirty="0" err="1"/>
              <a:t>leestip</a:t>
            </a:r>
            <a:r>
              <a:rPr lang="nl-BE" baseline="0" dirty="0"/>
              <a:t> 6 (portfolio p. 14).</a:t>
            </a:r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865A1-3D60-4A68-B36E-FD3C31898F61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713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nl-BE" baseline="0" dirty="0"/>
              <a:t>Laat je groepsgenoten de zinnen lezen in stilte.</a:t>
            </a:r>
          </a:p>
          <a:p>
            <a:pPr marL="228600" indent="-228600">
              <a:buAutoNum type="arabicParenR"/>
            </a:pPr>
            <a:r>
              <a:rPr lang="nl-BE" baseline="0" dirty="0"/>
              <a:t>Geef hen even de tijd om de zinnen te begrijpen en te vertalen.</a:t>
            </a:r>
          </a:p>
          <a:p>
            <a:pPr marL="228600" indent="-228600">
              <a:buAutoNum type="arabicParenR"/>
            </a:pPr>
            <a:r>
              <a:rPr lang="nl-BE" baseline="0" dirty="0"/>
              <a:t>Stel twee inhoudsvragen.</a:t>
            </a:r>
          </a:p>
          <a:p>
            <a:pPr marL="228600" indent="-228600">
              <a:buAutoNum type="arabicParenR"/>
            </a:pPr>
            <a:r>
              <a:rPr lang="nl-BE" baseline="0" dirty="0"/>
              <a:t>Stel één taalstudievraag over </a:t>
            </a:r>
            <a:r>
              <a:rPr lang="nl-BE" baseline="0" dirty="0" err="1"/>
              <a:t>leestip</a:t>
            </a:r>
            <a:r>
              <a:rPr lang="nl-BE" baseline="0" dirty="0"/>
              <a:t> 14 (portfolio p. 15).</a:t>
            </a:r>
          </a:p>
          <a:p>
            <a:pPr marL="228600" indent="-228600">
              <a:buAutoNum type="arabicParenR"/>
            </a:pPr>
            <a:r>
              <a:rPr lang="nl-BE" baseline="0" dirty="0"/>
              <a:t>Stel één taalstudievraag over </a:t>
            </a:r>
            <a:r>
              <a:rPr lang="nl-BE" baseline="0" dirty="0" err="1"/>
              <a:t>leestip</a:t>
            </a:r>
            <a:r>
              <a:rPr lang="nl-BE" baseline="0" dirty="0"/>
              <a:t> 15 (portfolio p. 15).</a:t>
            </a:r>
          </a:p>
          <a:p>
            <a:pPr marL="228600" indent="-228600">
              <a:buAutoNum type="arabicParenR"/>
            </a:pPr>
            <a:r>
              <a:rPr lang="nl-BE" baseline="0" dirty="0"/>
              <a:t>Stel twee taalstudievragen over </a:t>
            </a:r>
            <a:r>
              <a:rPr lang="nl-BE" baseline="0" dirty="0" err="1"/>
              <a:t>leestip</a:t>
            </a:r>
            <a:r>
              <a:rPr lang="nl-BE" baseline="0" dirty="0"/>
              <a:t> 13 (portfolio p. 14)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865A1-3D60-4A68-B36E-FD3C31898F61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71422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nl-BE" baseline="0" dirty="0"/>
              <a:t>Laat je groepsgenoten de zinnen lezen in stilte.</a:t>
            </a:r>
          </a:p>
          <a:p>
            <a:pPr marL="228600" indent="-228600">
              <a:buAutoNum type="arabicParenR"/>
            </a:pPr>
            <a:r>
              <a:rPr lang="nl-BE" baseline="0" dirty="0"/>
              <a:t>Geef hen even de tijd om de zinnen te begrijpen en te vertalen.</a:t>
            </a:r>
          </a:p>
          <a:p>
            <a:pPr marL="228600" indent="-228600">
              <a:buAutoNum type="arabicParenR"/>
            </a:pPr>
            <a:r>
              <a:rPr lang="nl-BE" baseline="0" dirty="0"/>
              <a:t>Stel twee inhoudsvragen.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865A1-3D60-4A68-B36E-FD3C31898F61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58649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nl-BE" baseline="0" dirty="0"/>
              <a:t>Laat je groepsgenoten de zinnen lezen in stilte.</a:t>
            </a:r>
          </a:p>
          <a:p>
            <a:pPr marL="228600" indent="-228600">
              <a:buAutoNum type="arabicParenR"/>
            </a:pPr>
            <a:r>
              <a:rPr lang="nl-BE" baseline="0" dirty="0"/>
              <a:t>Geef hen even de tijd om de zinnen te begrijpen en te vertalen.</a:t>
            </a:r>
          </a:p>
          <a:p>
            <a:pPr marL="228600" indent="-228600">
              <a:buAutoNum type="arabicParenR"/>
            </a:pPr>
            <a:r>
              <a:rPr lang="nl-BE" baseline="0" dirty="0"/>
              <a:t>Stel één inhoudsvraag.</a:t>
            </a:r>
          </a:p>
          <a:p>
            <a:pPr marL="228600" indent="-228600">
              <a:buAutoNum type="arabicParenR"/>
            </a:pPr>
            <a:r>
              <a:rPr lang="nl-BE" baseline="0" dirty="0"/>
              <a:t>Stel twee taalstudievragen over </a:t>
            </a:r>
            <a:r>
              <a:rPr lang="nl-BE" baseline="0" dirty="0" err="1"/>
              <a:t>leestip</a:t>
            </a:r>
            <a:r>
              <a:rPr lang="nl-BE" baseline="0" dirty="0"/>
              <a:t> 9 (portfolio p. 14).</a:t>
            </a:r>
          </a:p>
          <a:p>
            <a:pPr marL="228600" indent="-228600">
              <a:buAutoNum type="arabicParenR"/>
            </a:pPr>
            <a:r>
              <a:rPr lang="nl-BE" baseline="0" dirty="0"/>
              <a:t>Bedenk nu een creatieve slotopdracht bij deze leestekst.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865A1-3D60-4A68-B36E-FD3C31898F61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5581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6FC4-64D5-40D4-AE5D-49D58CEB9F25}" type="datetimeFigureOut">
              <a:rPr lang="nl-BE" smtClean="0"/>
              <a:t>16/02/2023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BFE2-FB23-4652-B5AE-4D071459E1D1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6FC4-64D5-40D4-AE5D-49D58CEB9F25}" type="datetimeFigureOut">
              <a:rPr lang="nl-BE" smtClean="0"/>
              <a:t>16/02/2023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BFE2-FB23-4652-B5AE-4D071459E1D1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6FC4-64D5-40D4-AE5D-49D58CEB9F25}" type="datetimeFigureOut">
              <a:rPr lang="nl-BE" smtClean="0"/>
              <a:t>16/02/2023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BFE2-FB23-4652-B5AE-4D071459E1D1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6FC4-64D5-40D4-AE5D-49D58CEB9F25}" type="datetimeFigureOut">
              <a:rPr lang="nl-BE" smtClean="0"/>
              <a:t>16/02/2023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BFE2-FB23-4652-B5AE-4D071459E1D1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6FC4-64D5-40D4-AE5D-49D58CEB9F25}" type="datetimeFigureOut">
              <a:rPr lang="nl-BE" smtClean="0"/>
              <a:t>16/02/2023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BFE2-FB23-4652-B5AE-4D071459E1D1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6FC4-64D5-40D4-AE5D-49D58CEB9F25}" type="datetimeFigureOut">
              <a:rPr lang="nl-BE" smtClean="0"/>
              <a:t>16/02/2023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BFE2-FB23-4652-B5AE-4D071459E1D1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6FC4-64D5-40D4-AE5D-49D58CEB9F25}" type="datetimeFigureOut">
              <a:rPr lang="nl-BE" smtClean="0"/>
              <a:t>16/02/2023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BFE2-FB23-4652-B5AE-4D071459E1D1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6FC4-64D5-40D4-AE5D-49D58CEB9F25}" type="datetimeFigureOut">
              <a:rPr lang="nl-BE" smtClean="0"/>
              <a:t>16/02/2023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BFE2-FB23-4652-B5AE-4D071459E1D1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6FC4-64D5-40D4-AE5D-49D58CEB9F25}" type="datetimeFigureOut">
              <a:rPr lang="nl-BE" smtClean="0"/>
              <a:t>16/02/2023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BFE2-FB23-4652-B5AE-4D071459E1D1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6FC4-64D5-40D4-AE5D-49D58CEB9F25}" type="datetimeFigureOut">
              <a:rPr lang="nl-BE" smtClean="0"/>
              <a:t>16/02/2023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BFE2-FB23-4652-B5AE-4D071459E1D1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6FC4-64D5-40D4-AE5D-49D58CEB9F25}" type="datetimeFigureOut">
              <a:rPr lang="nl-BE" smtClean="0"/>
              <a:t>16/02/2023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BFE2-FB23-4652-B5AE-4D071459E1D1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36FC4-64D5-40D4-AE5D-49D58CEB9F25}" type="datetimeFigureOut">
              <a:rPr lang="nl-BE" smtClean="0"/>
              <a:t>16/02/2023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DBFE2-FB23-4652-B5AE-4D071459E1D1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9862" t="20297" r="3438" b="54109"/>
          <a:stretch>
            <a:fillRect/>
          </a:stretch>
        </p:blipFill>
        <p:spPr bwMode="auto">
          <a:xfrm>
            <a:off x="-1" y="0"/>
            <a:ext cx="9204539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44684" t="20469" r="32872" b="29328"/>
          <a:stretch>
            <a:fillRect/>
          </a:stretch>
        </p:blipFill>
        <p:spPr bwMode="auto">
          <a:xfrm>
            <a:off x="395536" y="2204863"/>
            <a:ext cx="3312368" cy="444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30712" t="16734" r="45663" b="37985"/>
          <a:stretch>
            <a:fillRect/>
          </a:stretch>
        </p:blipFill>
        <p:spPr bwMode="auto">
          <a:xfrm>
            <a:off x="6012160" y="2708920"/>
            <a:ext cx="288032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 l="32872" t="32281" r="43503" b="39172"/>
          <a:stretch>
            <a:fillRect/>
          </a:stretch>
        </p:blipFill>
        <p:spPr bwMode="auto">
          <a:xfrm>
            <a:off x="3491880" y="3284984"/>
            <a:ext cx="288032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40550" t="16045" r="21060" b="66217"/>
          <a:stretch/>
        </p:blipFill>
        <p:spPr bwMode="auto">
          <a:xfrm>
            <a:off x="827584" y="2132856"/>
            <a:ext cx="7272808" cy="20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6"/>
          <p:cNvSpPr/>
          <p:nvPr/>
        </p:nvSpPr>
        <p:spPr>
          <a:xfrm>
            <a:off x="2627784" y="3573016"/>
            <a:ext cx="561662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40550" t="11610" r="21060" b="85296"/>
          <a:stretch/>
        </p:blipFill>
        <p:spPr bwMode="auto">
          <a:xfrm>
            <a:off x="827584" y="1484784"/>
            <a:ext cx="7272808" cy="35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40550" t="28081" r="21060" b="48479"/>
          <a:stretch>
            <a:fillRect/>
          </a:stretch>
        </p:blipFill>
        <p:spPr bwMode="auto">
          <a:xfrm>
            <a:off x="899592" y="1988840"/>
            <a:ext cx="727280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hoek 3"/>
          <p:cNvSpPr/>
          <p:nvPr/>
        </p:nvSpPr>
        <p:spPr>
          <a:xfrm>
            <a:off x="323528" y="1988840"/>
            <a:ext cx="2376264" cy="6104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chthoek 4"/>
          <p:cNvSpPr/>
          <p:nvPr/>
        </p:nvSpPr>
        <p:spPr>
          <a:xfrm>
            <a:off x="4860032" y="4042657"/>
            <a:ext cx="3312368" cy="6104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40550" t="11610" r="21060" b="85296"/>
          <a:stretch/>
        </p:blipFill>
        <p:spPr bwMode="auto">
          <a:xfrm>
            <a:off x="904663" y="1196752"/>
            <a:ext cx="7272808" cy="35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40550" t="45819" r="21060" b="32281"/>
          <a:stretch/>
        </p:blipFill>
        <p:spPr bwMode="auto">
          <a:xfrm>
            <a:off x="899592" y="1988840"/>
            <a:ext cx="7272808" cy="248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40550" t="11610" r="21060" b="85296"/>
          <a:stretch/>
        </p:blipFill>
        <p:spPr bwMode="auto">
          <a:xfrm>
            <a:off x="904663" y="1196752"/>
            <a:ext cx="7272808" cy="35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hoek 3"/>
          <p:cNvSpPr/>
          <p:nvPr/>
        </p:nvSpPr>
        <p:spPr>
          <a:xfrm>
            <a:off x="899592" y="1988840"/>
            <a:ext cx="3960440" cy="6104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899592" y="1988840"/>
            <a:ext cx="3960440" cy="6104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/>
          <a:srcRect l="23119" t="19551" r="32361" b="77385"/>
          <a:stretch/>
        </p:blipFill>
        <p:spPr>
          <a:xfrm>
            <a:off x="755576" y="836712"/>
            <a:ext cx="7277879" cy="40073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/>
          <a:srcRect t="9264" b="44417"/>
          <a:stretch/>
        </p:blipFill>
        <p:spPr>
          <a:xfrm>
            <a:off x="806833" y="1802536"/>
            <a:ext cx="7226622" cy="3096344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2879812" y="4474705"/>
            <a:ext cx="5153643" cy="7544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1525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899592" y="1988840"/>
            <a:ext cx="3960440" cy="6104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/>
          <a:srcRect l="23119" t="19551" r="32361" b="77385"/>
          <a:stretch/>
        </p:blipFill>
        <p:spPr>
          <a:xfrm>
            <a:off x="755576" y="1135704"/>
            <a:ext cx="7277879" cy="40073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23119" t="44991" r="32361" b="39904"/>
          <a:stretch/>
        </p:blipFill>
        <p:spPr>
          <a:xfrm>
            <a:off x="755576" y="2258849"/>
            <a:ext cx="7162901" cy="1944216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326521" y="1988840"/>
            <a:ext cx="2531483" cy="7544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hoek 6"/>
          <p:cNvSpPr/>
          <p:nvPr/>
        </p:nvSpPr>
        <p:spPr>
          <a:xfrm>
            <a:off x="3851920" y="3573016"/>
            <a:ext cx="4181535" cy="7544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1580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899592" y="1988840"/>
            <a:ext cx="3960440" cy="6104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/>
          <a:srcRect l="23119" t="19551" r="32361" b="77385"/>
          <a:stretch/>
        </p:blipFill>
        <p:spPr>
          <a:xfrm>
            <a:off x="755576" y="836712"/>
            <a:ext cx="7277879" cy="40073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23119" t="55325" r="32361" b="29570"/>
          <a:stretch/>
        </p:blipFill>
        <p:spPr>
          <a:xfrm>
            <a:off x="786778" y="1915242"/>
            <a:ext cx="7168755" cy="1945805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539552" y="1700808"/>
            <a:ext cx="3312368" cy="7544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0044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370</Words>
  <Application>Microsoft Macintosh PowerPoint</Application>
  <PresentationFormat>Diavoorstelling (4:3)</PresentationFormat>
  <Paragraphs>40</Paragraphs>
  <Slides>7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Kristien</dc:creator>
  <cp:lastModifiedBy>Dietske LEHEMBRE</cp:lastModifiedBy>
  <cp:revision>5</cp:revision>
  <dcterms:created xsi:type="dcterms:W3CDTF">2023-02-06T19:52:27Z</dcterms:created>
  <dcterms:modified xsi:type="dcterms:W3CDTF">2023-02-16T19:31:27Z</dcterms:modified>
</cp:coreProperties>
</file>