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80" r:id="rId8"/>
    <p:sldId id="281" r:id="rId9"/>
    <p:sldId id="264" r:id="rId10"/>
    <p:sldId id="266" r:id="rId11"/>
    <p:sldId id="269" r:id="rId12"/>
    <p:sldId id="270" r:id="rId13"/>
    <p:sldId id="271" r:id="rId14"/>
    <p:sldId id="268" r:id="rId15"/>
    <p:sldId id="272" r:id="rId16"/>
    <p:sldId id="273" r:id="rId17"/>
    <p:sldId id="267" r:id="rId18"/>
    <p:sldId id="274" r:id="rId19"/>
    <p:sldId id="282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A28772F-F171-451D-A530-E0732398E941}" type="datetimeFigureOut">
              <a:rPr lang="nl-BE" smtClean="0"/>
              <a:pPr/>
              <a:t>17/02/2019</a:t>
            </a:fld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5A6A841-890B-4889-ACD1-CA2C60B88D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ETYMOLOGIE BIOLOGISCHE EN WETENSCHAPPELIJKE TERMEN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stomatoloog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 smtClean="0"/>
          </a:p>
          <a:p>
            <a:pPr>
              <a:buNone/>
            </a:pPr>
            <a:r>
              <a:rPr lang="el-GR" dirty="0" smtClean="0"/>
              <a:t>τὸ στόμα, στόματος</a:t>
            </a:r>
            <a:r>
              <a:rPr lang="el-GR" dirty="0" smtClean="0"/>
              <a:t>:</a:t>
            </a:r>
            <a:endParaRPr lang="nl-BE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nl-BE" dirty="0" smtClean="0"/>
              <a:t>mond</a:t>
            </a:r>
            <a:r>
              <a:rPr lang="el-GR" dirty="0" smtClean="0"/>
              <a:t>, </a:t>
            </a:r>
            <a:r>
              <a:rPr lang="nl-BE" dirty="0" smtClean="0"/>
              <a:t>bek</a:t>
            </a:r>
          </a:p>
          <a:p>
            <a:pPr>
              <a:buNone/>
            </a:pPr>
            <a:r>
              <a:rPr lang="nl-BE" dirty="0" smtClean="0"/>
              <a:t>mond-</a:t>
            </a:r>
            <a:r>
              <a:rPr lang="nl-BE" dirty="0" smtClean="0"/>
              <a:t>, kaak- en 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aangezichtschirurg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074" name="Picture 2" descr="Afbeeldingsresultaat voor 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492181" cy="4267572"/>
          </a:xfrm>
          <a:prstGeom prst="rect">
            <a:avLst/>
          </a:prstGeom>
          <a:noFill/>
        </p:spPr>
      </p:pic>
      <p:pic>
        <p:nvPicPr>
          <p:cNvPr id="3078" name="Picture 6" descr="Afbeeldingsresultaat voor 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5"/>
            <a:ext cx="4202589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uroloog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75765"/>
          </a:xfrm>
        </p:spPr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el-GR" dirty="0" smtClean="0"/>
              <a:t>τὸ οὖρον</a:t>
            </a:r>
            <a:r>
              <a:rPr lang="nl-BE" dirty="0" smtClean="0"/>
              <a:t>: urine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chirurg die zich toelegt </a:t>
            </a:r>
            <a:r>
              <a:rPr lang="nl-BE" dirty="0" smtClean="0"/>
              <a:t>op</a:t>
            </a:r>
          </a:p>
          <a:p>
            <a:pPr>
              <a:buNone/>
            </a:pPr>
            <a:r>
              <a:rPr lang="nl-BE" dirty="0" smtClean="0"/>
              <a:t>aandoeningen </a:t>
            </a:r>
            <a:r>
              <a:rPr lang="nl-BE" dirty="0" smtClean="0"/>
              <a:t>van het </a:t>
            </a:r>
            <a:r>
              <a:rPr lang="nl-BE" dirty="0" smtClean="0"/>
              <a:t>urinewegsysteem</a:t>
            </a:r>
          </a:p>
          <a:p>
            <a:pPr>
              <a:buNone/>
            </a:pPr>
            <a:r>
              <a:rPr lang="nl-BE" dirty="0" smtClean="0"/>
              <a:t>bij mensen</a:t>
            </a:r>
            <a:r>
              <a:rPr lang="nl-BE" dirty="0" smtClean="0"/>
              <a:t> </a:t>
            </a:r>
            <a:r>
              <a:rPr lang="nl-BE" dirty="0" smtClean="0"/>
              <a:t>enerzijds </a:t>
            </a:r>
            <a:r>
              <a:rPr lang="nl-BE" dirty="0" smtClean="0"/>
              <a:t>en de </a:t>
            </a:r>
            <a:r>
              <a:rPr lang="nl-BE" dirty="0" smtClean="0"/>
              <a:t>mannelijke</a:t>
            </a:r>
          </a:p>
          <a:p>
            <a:pPr>
              <a:buNone/>
            </a:pPr>
            <a:r>
              <a:rPr lang="nl-BE" dirty="0" smtClean="0"/>
              <a:t>geslachtsorganen </a:t>
            </a:r>
            <a:r>
              <a:rPr lang="nl-BE" dirty="0" smtClean="0"/>
              <a:t>anderzijds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4" descr="Afbeeldingsresultaat voor urinewe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829130"/>
            <a:ext cx="2699791" cy="3028870"/>
          </a:xfrm>
          <a:prstGeom prst="rect">
            <a:avLst/>
          </a:prstGeom>
          <a:noFill/>
        </p:spPr>
      </p:pic>
      <p:pic>
        <p:nvPicPr>
          <p:cNvPr id="26626" name="Picture 2" descr="Afbeeldingsresultaat voor bla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7912"/>
            <a:ext cx="4139952" cy="273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dermatoloog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τὸ δέρμα, δέρματος: </a:t>
            </a:r>
            <a:r>
              <a:rPr lang="nl-BE" dirty="0" smtClean="0"/>
              <a:t>huid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arts gespecialiseerd in </a:t>
            </a:r>
            <a:r>
              <a:rPr lang="nl-BE" dirty="0" smtClean="0"/>
              <a:t>aandoeningen</a:t>
            </a:r>
          </a:p>
          <a:p>
            <a:pPr>
              <a:buNone/>
            </a:pPr>
            <a:r>
              <a:rPr lang="nl-BE" dirty="0" smtClean="0"/>
              <a:t>van </a:t>
            </a:r>
            <a:r>
              <a:rPr lang="nl-BE" dirty="0" smtClean="0"/>
              <a:t>de huid, de nagels en het haar</a:t>
            </a:r>
          </a:p>
          <a:p>
            <a:endParaRPr lang="nl-BE" dirty="0"/>
          </a:p>
        </p:txBody>
      </p:sp>
      <p:pic>
        <p:nvPicPr>
          <p:cNvPr id="25602" name="Picture 2" descr="De huid bestaande uit de drie lagen zoals beschreven. (afbeelding shutterst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90001"/>
            <a:ext cx="4139952" cy="3667998"/>
          </a:xfrm>
          <a:prstGeom prst="rect">
            <a:avLst/>
          </a:prstGeom>
          <a:noFill/>
        </p:spPr>
      </p:pic>
      <p:pic>
        <p:nvPicPr>
          <p:cNvPr id="25606" name="Picture 6" descr="Afbeeldingsresultaat voor hu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39841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ofthalmoloog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ὁ ὀφθαλμός</a:t>
            </a:r>
            <a:r>
              <a:rPr lang="nl-BE" dirty="0" smtClean="0"/>
              <a:t>: </a:t>
            </a:r>
            <a:r>
              <a:rPr lang="nl-BE" dirty="0" smtClean="0"/>
              <a:t>oog</a:t>
            </a:r>
          </a:p>
          <a:p>
            <a:pPr>
              <a:buNone/>
            </a:pPr>
            <a:r>
              <a:rPr lang="nl-BE" dirty="0" smtClean="0"/>
              <a:t>arts </a:t>
            </a:r>
            <a:r>
              <a:rPr lang="nl-BE" dirty="0" smtClean="0"/>
              <a:t>die is gespecialiseerd in de </a:t>
            </a:r>
            <a:r>
              <a:rPr lang="nl-BE" dirty="0" smtClean="0"/>
              <a:t>diagnose,</a:t>
            </a:r>
          </a:p>
          <a:p>
            <a:pPr>
              <a:buNone/>
            </a:pPr>
            <a:r>
              <a:rPr lang="nl-BE" dirty="0" smtClean="0"/>
              <a:t>behandeling </a:t>
            </a:r>
            <a:r>
              <a:rPr lang="nl-BE" dirty="0" smtClean="0"/>
              <a:t>en het onderzoek </a:t>
            </a:r>
            <a:r>
              <a:rPr lang="nl-BE" dirty="0" smtClean="0"/>
              <a:t>van</a:t>
            </a:r>
          </a:p>
          <a:p>
            <a:pPr>
              <a:buNone/>
            </a:pPr>
            <a:r>
              <a:rPr lang="nl-BE" dirty="0" smtClean="0"/>
              <a:t>oogafwijkingen </a:t>
            </a:r>
            <a:r>
              <a:rPr lang="nl-BE" dirty="0" smtClean="0"/>
              <a:t>en oogziekten; oogarts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27650" name="Picture 2" descr="Afbeeldingsresultaat voor o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4427984" cy="2590842"/>
          </a:xfrm>
          <a:prstGeom prst="rect">
            <a:avLst/>
          </a:prstGeom>
          <a:noFill/>
        </p:spPr>
      </p:pic>
      <p:pic>
        <p:nvPicPr>
          <p:cNvPr id="27652" name="Picture 4" descr="Afbeeldingsresultaat voor o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454335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neuroloog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τὸ νεῦρον</a:t>
            </a:r>
            <a:r>
              <a:rPr lang="nl-BE" dirty="0" smtClean="0"/>
              <a:t>: spier, pees, </a:t>
            </a:r>
            <a:r>
              <a:rPr lang="nl-BE" dirty="0" smtClean="0"/>
              <a:t>snaar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arts die zich bezighoudt met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diagnose </a:t>
            </a:r>
            <a:r>
              <a:rPr lang="nl-BE" dirty="0" smtClean="0"/>
              <a:t>en behandeling </a:t>
            </a:r>
            <a:r>
              <a:rPr lang="nl-BE" dirty="0" smtClean="0"/>
              <a:t>van</a:t>
            </a:r>
          </a:p>
          <a:p>
            <a:pPr>
              <a:buNone/>
            </a:pPr>
            <a:r>
              <a:rPr lang="nl-BE" dirty="0" smtClean="0"/>
              <a:t>aandoeningen </a:t>
            </a:r>
            <a:r>
              <a:rPr lang="nl-BE" dirty="0" smtClean="0"/>
              <a:t>van de hersenen, </a:t>
            </a:r>
            <a:r>
              <a:rPr lang="nl-BE" dirty="0" smtClean="0"/>
              <a:t>het</a:t>
            </a:r>
          </a:p>
          <a:p>
            <a:pPr>
              <a:buNone/>
            </a:pPr>
            <a:r>
              <a:rPr lang="nl-BE" dirty="0" smtClean="0"/>
              <a:t>ruggenmerg</a:t>
            </a:r>
            <a:r>
              <a:rPr lang="nl-BE" dirty="0" smtClean="0"/>
              <a:t>, het zenuwstelsel en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spieren</a:t>
            </a: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pic>
        <p:nvPicPr>
          <p:cNvPr id="1026" name="Picture 2" descr="Afbeeldingsresultaat voor zen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581128"/>
            <a:ext cx="3902488" cy="2276872"/>
          </a:xfrm>
          <a:prstGeom prst="rect">
            <a:avLst/>
          </a:prstGeom>
          <a:noFill/>
        </p:spPr>
      </p:pic>
      <p:pic>
        <p:nvPicPr>
          <p:cNvPr id="1028" name="Picture 4" descr="Afbeeldingsresultaat voor zenuw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96689"/>
            <a:ext cx="3856511" cy="266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pneumoloog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τὸ πνεῦμα</a:t>
            </a:r>
            <a:r>
              <a:rPr lang="nl-BE" dirty="0" smtClean="0"/>
              <a:t>: adem, </a:t>
            </a:r>
            <a:r>
              <a:rPr lang="nl-BE" dirty="0" smtClean="0"/>
              <a:t>lucht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arts die zich bezighoudt met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diagnose </a:t>
            </a:r>
            <a:r>
              <a:rPr lang="nl-BE" dirty="0" smtClean="0"/>
              <a:t>en behandeling </a:t>
            </a:r>
            <a:r>
              <a:rPr lang="nl-BE" dirty="0" smtClean="0"/>
              <a:t>van</a:t>
            </a:r>
          </a:p>
          <a:p>
            <a:pPr>
              <a:buNone/>
            </a:pPr>
            <a:r>
              <a:rPr lang="nl-BE" dirty="0" smtClean="0"/>
              <a:t>aandoeningen </a:t>
            </a:r>
            <a:r>
              <a:rPr lang="nl-BE" dirty="0" smtClean="0"/>
              <a:t>van de longen en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luchtwegen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  <p:pic>
        <p:nvPicPr>
          <p:cNvPr id="29698" name="Picture 2" descr="Afbeeldingsresultaat voor lo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2359"/>
            <a:ext cx="4572000" cy="3215640"/>
          </a:xfrm>
          <a:prstGeom prst="rect">
            <a:avLst/>
          </a:prstGeom>
          <a:noFill/>
        </p:spPr>
      </p:pic>
      <p:pic>
        <p:nvPicPr>
          <p:cNvPr id="29700" name="Picture 4" descr="Afbeeldingsresultaat voor lon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4153564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nefroloog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ὁ </a:t>
            </a:r>
            <a:r>
              <a:rPr lang="el-GR" dirty="0" smtClean="0"/>
              <a:t>νεφρός</a:t>
            </a:r>
            <a:r>
              <a:rPr lang="nl-BE" dirty="0" smtClean="0"/>
              <a:t>: </a:t>
            </a:r>
            <a:r>
              <a:rPr lang="nl-BE" dirty="0" smtClean="0"/>
              <a:t>nier</a:t>
            </a:r>
          </a:p>
          <a:p>
            <a:pPr>
              <a:buNone/>
            </a:pPr>
            <a:r>
              <a:rPr lang="nl-BE" dirty="0" smtClean="0"/>
              <a:t>nierspecialist</a:t>
            </a:r>
            <a:r>
              <a:rPr lang="nl-BE" dirty="0" smtClean="0"/>
              <a:t>, houdt zich bezig </a:t>
            </a:r>
            <a:r>
              <a:rPr lang="nl-BE" dirty="0" smtClean="0"/>
              <a:t>met</a:t>
            </a:r>
          </a:p>
          <a:p>
            <a:pPr>
              <a:buNone/>
            </a:pPr>
            <a:r>
              <a:rPr lang="nl-BE" dirty="0" smtClean="0"/>
              <a:t>aandoeningen </a:t>
            </a:r>
            <a:r>
              <a:rPr lang="nl-BE" dirty="0" smtClean="0"/>
              <a:t>aan de nieren</a:t>
            </a:r>
          </a:p>
          <a:p>
            <a:endParaRPr lang="nl-BE" dirty="0"/>
          </a:p>
        </p:txBody>
      </p:sp>
      <p:pic>
        <p:nvPicPr>
          <p:cNvPr id="28676" name="Picture 4" descr="Afbeeldingsresultaat voor nier org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142" y="4365104"/>
            <a:ext cx="4797858" cy="2492896"/>
          </a:xfrm>
          <a:prstGeom prst="rect">
            <a:avLst/>
          </a:prstGeom>
          <a:noFill/>
        </p:spPr>
      </p:pic>
      <p:pic>
        <p:nvPicPr>
          <p:cNvPr id="28678" name="Picture 6" descr="Afbeeldingsresultaat voor nier orga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139952" cy="245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gastro-enteroloog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ἡ γαστήρ</a:t>
            </a:r>
            <a:r>
              <a:rPr lang="nl-BE" dirty="0" smtClean="0"/>
              <a:t>, </a:t>
            </a:r>
            <a:r>
              <a:rPr lang="el-GR" dirty="0" smtClean="0"/>
              <a:t>γαστρός</a:t>
            </a:r>
            <a:r>
              <a:rPr lang="nl-BE" dirty="0" smtClean="0"/>
              <a:t>: maag</a:t>
            </a:r>
          </a:p>
          <a:p>
            <a:r>
              <a:rPr lang="el-GR" dirty="0" smtClean="0"/>
              <a:t>τὸ ἔντερον</a:t>
            </a:r>
            <a:r>
              <a:rPr lang="nl-BE" dirty="0" smtClean="0"/>
              <a:t>: darm, </a:t>
            </a:r>
            <a:r>
              <a:rPr lang="nl-BE" dirty="0" smtClean="0"/>
              <a:t>ingewanden</a:t>
            </a:r>
          </a:p>
          <a:p>
            <a:pPr>
              <a:buNone/>
            </a:pPr>
            <a:r>
              <a:rPr lang="nl-BE" dirty="0" err="1" smtClean="0"/>
              <a:t>maag-</a:t>
            </a:r>
            <a:r>
              <a:rPr lang="nl-BE" dirty="0" smtClean="0"/>
              <a:t>, darm- en </a:t>
            </a:r>
            <a:r>
              <a:rPr lang="nl-BE" dirty="0" smtClean="0"/>
              <a:t>leverarts</a:t>
            </a:r>
            <a:endParaRPr lang="nl-BE" dirty="0" smtClean="0"/>
          </a:p>
        </p:txBody>
      </p:sp>
      <p:pic>
        <p:nvPicPr>
          <p:cNvPr id="2054" name="Picture 6" descr="Afbeeldingsresultaat voor spijsverteringsstel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79126"/>
            <a:ext cx="3131840" cy="4178874"/>
          </a:xfrm>
          <a:prstGeom prst="rect">
            <a:avLst/>
          </a:prstGeom>
          <a:noFill/>
        </p:spPr>
      </p:pic>
      <p:pic>
        <p:nvPicPr>
          <p:cNvPr id="2056" name="Picture 8" descr="Afbeeldingsresultaat voor spijsverteringsstel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94112"/>
            <a:ext cx="3563888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podoloog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ὁ πούς</a:t>
            </a:r>
            <a:r>
              <a:rPr lang="nl-BE" dirty="0" smtClean="0"/>
              <a:t>, </a:t>
            </a:r>
            <a:r>
              <a:rPr lang="el-GR" dirty="0" smtClean="0"/>
              <a:t>ποδός</a:t>
            </a:r>
            <a:r>
              <a:rPr lang="nl-BE" dirty="0" smtClean="0"/>
              <a:t>: voet, </a:t>
            </a:r>
            <a:r>
              <a:rPr lang="nl-BE" dirty="0" smtClean="0"/>
              <a:t>poot</a:t>
            </a:r>
          </a:p>
          <a:p>
            <a:pPr>
              <a:buNone/>
            </a:pPr>
            <a:r>
              <a:rPr lang="nl-BE" dirty="0" smtClean="0"/>
              <a:t>voetspecialist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37890" name="Picture 2" descr="Afbeeldingsresultaat voor vo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5970649" cy="3356992"/>
          </a:xfrm>
          <a:prstGeom prst="rect">
            <a:avLst/>
          </a:prstGeom>
          <a:noFill/>
        </p:spPr>
      </p:pic>
      <p:pic>
        <p:nvPicPr>
          <p:cNvPr id="37892" name="Picture 4" descr="Afbeeldingsresultaat voor vo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321945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hematoloog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τὸ </a:t>
            </a:r>
            <a:r>
              <a:rPr lang="el-GR" dirty="0" smtClean="0"/>
              <a:t>αἷμα αἵματος</a:t>
            </a:r>
            <a:r>
              <a:rPr lang="nl-BE" dirty="0" smtClean="0"/>
              <a:t>: </a:t>
            </a:r>
            <a:r>
              <a:rPr lang="nl-BE" dirty="0" smtClean="0"/>
              <a:t>bloed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hematoloog houdt zich bezig met </a:t>
            </a:r>
            <a:r>
              <a:rPr lang="nl-BE" dirty="0" smtClean="0"/>
              <a:t>het</a:t>
            </a:r>
          </a:p>
          <a:p>
            <a:pPr>
              <a:buNone/>
            </a:pPr>
            <a:r>
              <a:rPr lang="nl-BE" dirty="0" smtClean="0"/>
              <a:t>bestuderen</a:t>
            </a:r>
            <a:r>
              <a:rPr lang="nl-BE" dirty="0" smtClean="0"/>
              <a:t>, de diagnose en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behandeling </a:t>
            </a:r>
            <a:r>
              <a:rPr lang="nl-BE" dirty="0" smtClean="0"/>
              <a:t>van afwijkingen van </a:t>
            </a:r>
            <a:r>
              <a:rPr lang="nl-BE" dirty="0" smtClean="0"/>
              <a:t>het</a:t>
            </a:r>
          </a:p>
          <a:p>
            <a:pPr>
              <a:buNone/>
            </a:pPr>
            <a:r>
              <a:rPr lang="nl-BE" dirty="0" smtClean="0"/>
              <a:t>bloed </a:t>
            </a:r>
            <a:r>
              <a:rPr lang="nl-BE" dirty="0" smtClean="0"/>
              <a:t>en de bloedvormende weefsels</a:t>
            </a:r>
          </a:p>
          <a:p>
            <a:endParaRPr lang="nl-BE" dirty="0"/>
          </a:p>
        </p:txBody>
      </p:sp>
      <p:pic>
        <p:nvPicPr>
          <p:cNvPr id="36866" name="Picture 2" descr="Afbeeldingsresultaat voor blo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4824"/>
            <a:ext cx="4686351" cy="2343176"/>
          </a:xfrm>
          <a:prstGeom prst="rect">
            <a:avLst/>
          </a:prstGeom>
          <a:noFill/>
        </p:spPr>
      </p:pic>
      <p:pic>
        <p:nvPicPr>
          <p:cNvPr id="36868" name="Picture 4" descr="Afbeeldingsresultaat voor bloedva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17698"/>
            <a:ext cx="4564782" cy="274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BRYOPHYTA = </a:t>
            </a:r>
            <a:r>
              <a:rPr lang="nl-BE" dirty="0" smtClean="0"/>
              <a:t>MOSSEN</a:t>
            </a:r>
          </a:p>
          <a:p>
            <a:r>
              <a:rPr lang="el-GR" dirty="0" smtClean="0"/>
              <a:t>τὸ βρύον</a:t>
            </a:r>
            <a:r>
              <a:rPr lang="nl-BE" dirty="0" smtClean="0"/>
              <a:t>: </a:t>
            </a:r>
            <a:r>
              <a:rPr lang="nl-BE" dirty="0" smtClean="0"/>
              <a:t>zeesla</a:t>
            </a:r>
          </a:p>
          <a:p>
            <a:r>
              <a:rPr lang="el-GR" dirty="0" smtClean="0"/>
              <a:t>τὸ </a:t>
            </a:r>
            <a:r>
              <a:rPr lang="el-GR" dirty="0" smtClean="0"/>
              <a:t>φ</a:t>
            </a:r>
            <a:r>
              <a:rPr lang="nl-BE" dirty="0" smtClean="0"/>
              <a:t>u</a:t>
            </a:r>
            <a:r>
              <a:rPr lang="el-GR" dirty="0" smtClean="0"/>
              <a:t>τόν</a:t>
            </a:r>
            <a:r>
              <a:rPr lang="nl-BE" dirty="0" smtClean="0"/>
              <a:t>: plant, gewas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Afbeeldingsresultaat voor topkapselmo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76064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rhinoloog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ἡ </a:t>
            </a:r>
            <a:r>
              <a:rPr lang="el-GR" dirty="0" smtClean="0"/>
              <a:t>ῥίς</a:t>
            </a:r>
            <a:r>
              <a:rPr lang="nl-BE" dirty="0" smtClean="0"/>
              <a:t>, </a:t>
            </a:r>
            <a:r>
              <a:rPr lang="el-GR" dirty="0" smtClean="0"/>
              <a:t>ῥινός</a:t>
            </a:r>
            <a:r>
              <a:rPr lang="nl-BE" dirty="0" smtClean="0"/>
              <a:t>: neus, </a:t>
            </a:r>
            <a:r>
              <a:rPr lang="nl-BE" dirty="0" smtClean="0"/>
              <a:t>neusgat</a:t>
            </a:r>
          </a:p>
          <a:p>
            <a:pPr>
              <a:buNone/>
            </a:pPr>
            <a:r>
              <a:rPr lang="nl-BE" dirty="0" smtClean="0"/>
              <a:t>neusarts</a:t>
            </a:r>
            <a:r>
              <a:rPr lang="nl-BE" dirty="0" smtClean="0"/>
              <a:t>. Hij houdt zich bezig</a:t>
            </a:r>
            <a:r>
              <a:rPr lang="nl-BE" i="1" dirty="0" smtClean="0"/>
              <a:t> </a:t>
            </a:r>
            <a:r>
              <a:rPr lang="nl-BE" dirty="0" smtClean="0"/>
              <a:t>met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behandeling </a:t>
            </a:r>
            <a:r>
              <a:rPr lang="nl-BE" dirty="0" smtClean="0"/>
              <a:t>van aandoeningen aan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neus</a:t>
            </a:r>
            <a:r>
              <a:rPr lang="nl-BE" dirty="0" smtClean="0"/>
              <a:t>, neusbijholten en de schedelbasis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5842" name="AutoShape 2" descr="Afbeeldingsresultaat voor n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5844" name="AutoShape 4" descr="Afbeeldingsresultaat voor n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5846" name="AutoShape 6" descr="Afbeeldingsresultaat voor n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5848" name="AutoShape 8" descr="Afbeeldingsresultaat voor n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5850" name="Picture 10" descr="Afbeeldingsresultaat voor n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600" y="3717032"/>
            <a:ext cx="3985400" cy="1772816"/>
          </a:xfrm>
          <a:prstGeom prst="rect">
            <a:avLst/>
          </a:prstGeom>
          <a:noFill/>
        </p:spPr>
      </p:pic>
      <p:pic>
        <p:nvPicPr>
          <p:cNvPr id="35852" name="Picture 12" descr="Afbeeldingsresultaat voor n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39750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gynaecoloog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el-GR" dirty="0" smtClean="0"/>
              <a:t>ἡ γυνή, γυναικός: </a:t>
            </a:r>
            <a:r>
              <a:rPr lang="nl-BE" dirty="0" smtClean="0"/>
              <a:t>vrouw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specialist die zich bezighoudt met </a:t>
            </a:r>
            <a:r>
              <a:rPr lang="nl-BE" dirty="0" smtClean="0"/>
              <a:t>de</a:t>
            </a:r>
          </a:p>
          <a:p>
            <a:pPr>
              <a:buNone/>
            </a:pPr>
            <a:r>
              <a:rPr lang="nl-BE" dirty="0" smtClean="0"/>
              <a:t>organen </a:t>
            </a:r>
            <a:r>
              <a:rPr lang="nl-BE" dirty="0" smtClean="0"/>
              <a:t>en ziekten die specifiek zijn </a:t>
            </a:r>
            <a:r>
              <a:rPr lang="nl-BE" dirty="0" smtClean="0"/>
              <a:t>voor</a:t>
            </a:r>
          </a:p>
          <a:p>
            <a:pPr>
              <a:buNone/>
            </a:pPr>
            <a:r>
              <a:rPr lang="nl-BE" dirty="0" smtClean="0"/>
              <a:t>de </a:t>
            </a:r>
            <a:r>
              <a:rPr lang="nl-BE" dirty="0" smtClean="0"/>
              <a:t>vrouw</a:t>
            </a:r>
          </a:p>
          <a:p>
            <a:endParaRPr lang="nl-BE" dirty="0" smtClean="0"/>
          </a:p>
        </p:txBody>
      </p:sp>
      <p:pic>
        <p:nvPicPr>
          <p:cNvPr id="34818" name="Picture 2" descr="Afbeeldingsresultaat voor eiersto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971924"/>
            <a:ext cx="4762500" cy="2886076"/>
          </a:xfrm>
          <a:prstGeom prst="rect">
            <a:avLst/>
          </a:prstGeom>
          <a:noFill/>
        </p:spPr>
      </p:pic>
      <p:pic>
        <p:nvPicPr>
          <p:cNvPr id="34820" name="Picture 4" descr="Afbeeldingsresultaat voor eierstok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4731990" cy="189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geriater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ὁ γέρων</a:t>
            </a:r>
            <a:r>
              <a:rPr lang="nl-BE" dirty="0" smtClean="0"/>
              <a:t>: oude man, grijsaard</a:t>
            </a:r>
          </a:p>
          <a:p>
            <a:pPr>
              <a:buNone/>
            </a:pPr>
            <a:r>
              <a:rPr lang="el-GR" dirty="0" smtClean="0"/>
              <a:t>ὁ ἰατρός</a:t>
            </a:r>
            <a:r>
              <a:rPr lang="nl-BE" dirty="0" smtClean="0"/>
              <a:t>: </a:t>
            </a:r>
            <a:r>
              <a:rPr lang="nl-BE" dirty="0" smtClean="0"/>
              <a:t>geneesheer</a:t>
            </a:r>
          </a:p>
          <a:p>
            <a:pPr>
              <a:buNone/>
            </a:pPr>
            <a:r>
              <a:rPr lang="nl-BE" dirty="0" smtClean="0"/>
              <a:t>een </a:t>
            </a:r>
            <a:r>
              <a:rPr lang="nl-BE" dirty="0" smtClean="0"/>
              <a:t>arts gespecialiseerd in </a:t>
            </a:r>
            <a:r>
              <a:rPr lang="nl-BE" dirty="0" smtClean="0"/>
              <a:t>oudere</a:t>
            </a:r>
          </a:p>
          <a:p>
            <a:pPr>
              <a:buNone/>
            </a:pPr>
            <a:r>
              <a:rPr lang="nl-BE" dirty="0" smtClean="0"/>
              <a:t>mensen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33794" name="Picture 2" descr="Afbeeldingsresultaat voor oude men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993" y="3933057"/>
            <a:ext cx="5049008" cy="2924944"/>
          </a:xfrm>
          <a:prstGeom prst="rect">
            <a:avLst/>
          </a:prstGeom>
          <a:noFill/>
        </p:spPr>
      </p:pic>
      <p:pic>
        <p:nvPicPr>
          <p:cNvPr id="33796" name="Picture 4" descr="Afbeeldingsresultaat voor oude men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5225"/>
            <a:ext cx="363855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pediater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τὸ </a:t>
            </a:r>
            <a:r>
              <a:rPr lang="el-GR" dirty="0" smtClean="0"/>
              <a:t>παιδίον</a:t>
            </a:r>
            <a:r>
              <a:rPr lang="nl-BE" dirty="0" smtClean="0"/>
              <a:t>: kindje, baby</a:t>
            </a:r>
          </a:p>
          <a:p>
            <a:pPr>
              <a:buNone/>
            </a:pPr>
            <a:r>
              <a:rPr lang="el-GR" dirty="0" smtClean="0"/>
              <a:t>ὁ </a:t>
            </a:r>
            <a:r>
              <a:rPr lang="el-GR" dirty="0" smtClean="0"/>
              <a:t>ἰατρός</a:t>
            </a:r>
            <a:r>
              <a:rPr lang="nl-BE" dirty="0" smtClean="0"/>
              <a:t>: </a:t>
            </a:r>
            <a:r>
              <a:rPr lang="nl-BE" dirty="0" smtClean="0"/>
              <a:t>geneesheer</a:t>
            </a:r>
          </a:p>
          <a:p>
            <a:pPr>
              <a:buNone/>
            </a:pPr>
            <a:r>
              <a:rPr lang="nl-BE" dirty="0" smtClean="0"/>
              <a:t>kinderarts</a:t>
            </a:r>
            <a:endParaRPr lang="nl-BE" dirty="0" smtClean="0"/>
          </a:p>
        </p:txBody>
      </p:sp>
      <p:pic>
        <p:nvPicPr>
          <p:cNvPr id="32770" name="Picture 2" descr="Afbeeldingsresultaat voor bab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511824" cy="3010233"/>
          </a:xfrm>
          <a:prstGeom prst="rect">
            <a:avLst/>
          </a:prstGeom>
          <a:noFill/>
        </p:spPr>
      </p:pic>
      <p:pic>
        <p:nvPicPr>
          <p:cNvPr id="32772" name="Picture 4" descr="Afbeeldingsresultaat voor bab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13" y="3982907"/>
            <a:ext cx="4322787" cy="287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PTERIDOPHYTA = </a:t>
            </a:r>
            <a:r>
              <a:rPr lang="nl-BE" dirty="0" smtClean="0"/>
              <a:t>VARENS</a:t>
            </a:r>
          </a:p>
          <a:p>
            <a:r>
              <a:rPr lang="el-GR" dirty="0" smtClean="0"/>
              <a:t>τὸ πτερόν</a:t>
            </a:r>
            <a:r>
              <a:rPr lang="nl-BE" dirty="0" smtClean="0"/>
              <a:t>: vleugel, </a:t>
            </a:r>
            <a:r>
              <a:rPr lang="nl-BE" dirty="0" smtClean="0"/>
              <a:t>veer</a:t>
            </a:r>
          </a:p>
          <a:p>
            <a:r>
              <a:rPr lang="el-GR" dirty="0" smtClean="0"/>
              <a:t>τὸ </a:t>
            </a:r>
            <a:r>
              <a:rPr lang="el-GR" dirty="0" smtClean="0"/>
              <a:t>φ</a:t>
            </a:r>
            <a:r>
              <a:rPr lang="nl-BE" dirty="0" smtClean="0"/>
              <a:t>u</a:t>
            </a:r>
            <a:r>
              <a:rPr lang="el-GR" dirty="0" smtClean="0"/>
              <a:t>τόν</a:t>
            </a:r>
            <a:r>
              <a:rPr lang="nl-BE" dirty="0" smtClean="0"/>
              <a:t>: plant, gewas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https://bladvormen.files.wordpress.com/2010/10/zaterdag-050.jpg?w=490&amp;h=3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54461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GYMNOSPERMAE = </a:t>
            </a:r>
            <a:r>
              <a:rPr lang="nl-BE" dirty="0" smtClean="0"/>
              <a:t>NAAKTZADIGEN</a:t>
            </a:r>
          </a:p>
          <a:p>
            <a:r>
              <a:rPr lang="el-GR" dirty="0" smtClean="0"/>
              <a:t>γυμνός</a:t>
            </a:r>
            <a:r>
              <a:rPr lang="nl-BE" dirty="0" smtClean="0"/>
              <a:t>: naakt, onbedekt</a:t>
            </a:r>
          </a:p>
          <a:p>
            <a:r>
              <a:rPr lang="el-GR" dirty="0" smtClean="0"/>
              <a:t>τὸ σπέρμα</a:t>
            </a:r>
            <a:r>
              <a:rPr lang="nl-BE" dirty="0" smtClean="0"/>
              <a:t>: zaad, kiem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Afbeeldingsresultaat voor d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505772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ANGIOSPERMAE = </a:t>
            </a:r>
            <a:r>
              <a:rPr lang="nl-BE" dirty="0" smtClean="0"/>
              <a:t>BEDEKTZADIGEN</a:t>
            </a:r>
          </a:p>
          <a:p>
            <a:r>
              <a:rPr lang="el-GR" dirty="0" smtClean="0"/>
              <a:t>τὸ ἀγγήιον</a:t>
            </a:r>
            <a:r>
              <a:rPr lang="nl-BE" dirty="0" smtClean="0"/>
              <a:t>: bergplaats, urn, kist</a:t>
            </a:r>
          </a:p>
          <a:p>
            <a:r>
              <a:rPr lang="el-GR" dirty="0" smtClean="0"/>
              <a:t>τὸ σπέρμα</a:t>
            </a:r>
            <a:r>
              <a:rPr lang="nl-BE" dirty="0" smtClean="0"/>
              <a:t>: zaad, kiem</a:t>
            </a:r>
            <a:endParaRPr lang="nl-BE" dirty="0"/>
          </a:p>
        </p:txBody>
      </p:sp>
      <p:pic>
        <p:nvPicPr>
          <p:cNvPr id="4" name="Afbeelding 3" descr="Afbeeldingsresultaat voor hazela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40968"/>
            <a:ext cx="532859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nl-BE" sz="3600" dirty="0" smtClean="0"/>
              <a:t> 4. Welke dieren </a:t>
            </a:r>
            <a:br>
              <a:rPr lang="nl-BE" sz="3600" dirty="0" smtClean="0"/>
            </a:br>
            <a:r>
              <a:rPr lang="nl-BE" sz="3600" dirty="0" smtClean="0"/>
              <a:t>bestudeert </a:t>
            </a:r>
            <a:r>
              <a:rPr lang="nl-BE" sz="3600" dirty="0"/>
              <a:t>een ... </a:t>
            </a:r>
            <a:r>
              <a:rPr lang="nl-BE" sz="3600" dirty="0" smtClean="0"/>
              <a:t>?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entomoloog = </a:t>
            </a:r>
            <a:r>
              <a:rPr lang="nl-BE" dirty="0" smtClean="0"/>
              <a:t>insectdeskundige</a:t>
            </a:r>
            <a:endParaRPr lang="nl-BE" dirty="0" smtClean="0"/>
          </a:p>
          <a:p>
            <a:r>
              <a:rPr lang="nl-BE" dirty="0" smtClean="0"/>
              <a:t>ornitholoog = vogelspecialist</a:t>
            </a:r>
          </a:p>
          <a:p>
            <a:r>
              <a:rPr lang="nl-BE" dirty="0" smtClean="0"/>
              <a:t>zoöloog </a:t>
            </a:r>
            <a:r>
              <a:rPr lang="nl-BE" dirty="0" smtClean="0"/>
              <a:t>= dierendeskundige</a:t>
            </a:r>
            <a:endParaRPr lang="nl-BE" dirty="0" smtClean="0"/>
          </a:p>
          <a:p>
            <a:r>
              <a:rPr lang="nl-BE" dirty="0" err="1" smtClean="0"/>
              <a:t>arachnoloog</a:t>
            </a:r>
            <a:r>
              <a:rPr lang="nl-BE" dirty="0" smtClean="0"/>
              <a:t> = spinnendeskundige</a:t>
            </a:r>
          </a:p>
          <a:p>
            <a:endParaRPr lang="nl-BE" dirty="0" smtClean="0"/>
          </a:p>
        </p:txBody>
      </p:sp>
      <p:pic>
        <p:nvPicPr>
          <p:cNvPr id="5" name="Afbeelding 4" descr="Afbeeldingsresultaat voor mier"/>
          <p:cNvPicPr/>
          <p:nvPr/>
        </p:nvPicPr>
        <p:blipFill>
          <a:blip r:embed="rId2" cstate="print"/>
          <a:srcRect l="9099" r="21839"/>
          <a:stretch>
            <a:fillRect/>
          </a:stretch>
        </p:blipFill>
        <p:spPr bwMode="auto">
          <a:xfrm>
            <a:off x="6876256" y="0"/>
            <a:ext cx="226774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sresultaat voor vog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2119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fbeeldingsresultaat voor spi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34198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ἡ ἐντομή</a:t>
            </a:r>
            <a:r>
              <a:rPr lang="nl-BE" dirty="0" smtClean="0"/>
              <a:t>: insnijding, kloof, inham</a:t>
            </a:r>
          </a:p>
          <a:p>
            <a:r>
              <a:rPr lang="el-GR" dirty="0" smtClean="0"/>
              <a:t>τὰ ἔντομα</a:t>
            </a:r>
            <a:r>
              <a:rPr lang="nl-BE" dirty="0" smtClean="0"/>
              <a:t>: </a:t>
            </a:r>
            <a:r>
              <a:rPr lang="nl-BE" dirty="0" smtClean="0"/>
              <a:t>insecten</a:t>
            </a:r>
          </a:p>
          <a:p>
            <a:r>
              <a:rPr lang="el-GR" dirty="0" smtClean="0"/>
              <a:t>ὁ </a:t>
            </a:r>
            <a:r>
              <a:rPr lang="el-GR" dirty="0" smtClean="0"/>
              <a:t>ὄρνις</a:t>
            </a:r>
            <a:r>
              <a:rPr lang="nl-BE" dirty="0" smtClean="0"/>
              <a:t>/</a:t>
            </a:r>
            <a:r>
              <a:rPr lang="el-GR" dirty="0" smtClean="0"/>
              <a:t>ὄρνιθος</a:t>
            </a:r>
            <a:r>
              <a:rPr lang="nl-BE" dirty="0" smtClean="0"/>
              <a:t>: </a:t>
            </a:r>
            <a:r>
              <a:rPr lang="nl-BE" dirty="0" smtClean="0"/>
              <a:t>vogel</a:t>
            </a:r>
          </a:p>
          <a:p>
            <a:r>
              <a:rPr lang="el-GR" dirty="0" smtClean="0"/>
              <a:t>τὸ ζῳον</a:t>
            </a:r>
            <a:r>
              <a:rPr lang="nl-BE" dirty="0" smtClean="0"/>
              <a:t>: levend wezen, dier</a:t>
            </a:r>
          </a:p>
          <a:p>
            <a:r>
              <a:rPr lang="el-GR" dirty="0" smtClean="0"/>
              <a:t>ὁ ἄραχνος</a:t>
            </a:r>
            <a:r>
              <a:rPr lang="nl-BE" dirty="0" smtClean="0"/>
              <a:t>: spin</a:t>
            </a:r>
          </a:p>
          <a:p>
            <a:r>
              <a:rPr lang="el-GR" dirty="0" smtClean="0"/>
              <a:t>ἡ ἀράχνη</a:t>
            </a:r>
            <a:r>
              <a:rPr lang="nl-BE" dirty="0" smtClean="0"/>
              <a:t>: spin</a:t>
            </a:r>
          </a:p>
          <a:p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ὁ ἰχθῦς</a:t>
            </a:r>
            <a:r>
              <a:rPr lang="nl-BE" dirty="0" smtClean="0"/>
              <a:t>, </a:t>
            </a:r>
            <a:r>
              <a:rPr lang="el-GR" dirty="0" smtClean="0"/>
              <a:t>ἰχθύος</a:t>
            </a:r>
            <a:r>
              <a:rPr lang="nl-BE" dirty="0" smtClean="0"/>
              <a:t>: vis</a:t>
            </a:r>
          </a:p>
          <a:p>
            <a:r>
              <a:rPr lang="el-GR" dirty="0" smtClean="0"/>
              <a:t>ἕλμινς</a:t>
            </a:r>
            <a:r>
              <a:rPr lang="nl-BE" dirty="0" smtClean="0"/>
              <a:t>, </a:t>
            </a:r>
            <a:r>
              <a:rPr lang="el-GR" dirty="0" smtClean="0"/>
              <a:t>ἕλμινθος</a:t>
            </a:r>
            <a:r>
              <a:rPr lang="nl-BE" dirty="0" smtClean="0"/>
              <a:t>: worm</a:t>
            </a:r>
          </a:p>
          <a:p>
            <a:r>
              <a:rPr lang="el-GR" dirty="0" smtClean="0"/>
              <a:t>ἑλίσσειν</a:t>
            </a:r>
            <a:r>
              <a:rPr lang="nl-BE" dirty="0" smtClean="0"/>
              <a:t>: draaien, kronkelen</a:t>
            </a:r>
          </a:p>
          <a:p>
            <a:r>
              <a:rPr lang="el-GR" dirty="0" smtClean="0"/>
              <a:t>ὁ ἵππος</a:t>
            </a:r>
            <a:r>
              <a:rPr lang="nl-BE" dirty="0" smtClean="0"/>
              <a:t>: paard</a:t>
            </a:r>
          </a:p>
          <a:p>
            <a:r>
              <a:rPr lang="el-GR" dirty="0" smtClean="0"/>
              <a:t>ὁ κύων, κυνός: </a:t>
            </a:r>
            <a:r>
              <a:rPr lang="nl-BE" dirty="0" smtClean="0"/>
              <a:t>hond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ichtyoloog</a:t>
            </a:r>
            <a:r>
              <a:rPr lang="nl-BE" dirty="0" smtClean="0"/>
              <a:t> = vissenspecialist</a:t>
            </a:r>
          </a:p>
          <a:p>
            <a:r>
              <a:rPr lang="nl-BE" dirty="0" err="1" smtClean="0"/>
              <a:t>helmintholoog</a:t>
            </a:r>
            <a:r>
              <a:rPr lang="nl-BE" dirty="0" smtClean="0"/>
              <a:t> = wormendeskundige</a:t>
            </a:r>
          </a:p>
          <a:p>
            <a:r>
              <a:rPr lang="nl-BE" dirty="0" smtClean="0"/>
              <a:t> </a:t>
            </a:r>
            <a:r>
              <a:rPr lang="nl-BE" dirty="0" err="1" smtClean="0"/>
              <a:t>hippoloog</a:t>
            </a:r>
            <a:r>
              <a:rPr lang="nl-BE" dirty="0" smtClean="0"/>
              <a:t> = paardenspecialist</a:t>
            </a:r>
          </a:p>
          <a:p>
            <a:r>
              <a:rPr lang="nl-BE" dirty="0" err="1" smtClean="0"/>
              <a:t>kynoloog</a:t>
            </a:r>
            <a:r>
              <a:rPr lang="nl-BE" dirty="0" smtClean="0"/>
              <a:t> = hondendeskundige</a:t>
            </a:r>
          </a:p>
          <a:p>
            <a:endParaRPr lang="nl-BE" dirty="0"/>
          </a:p>
        </p:txBody>
      </p:sp>
      <p:pic>
        <p:nvPicPr>
          <p:cNvPr id="4" name="Afbeelding 3" descr="Afbeeldingsresultaat voor fish"/>
          <p:cNvPicPr/>
          <p:nvPr/>
        </p:nvPicPr>
        <p:blipFill>
          <a:blip r:embed="rId2" cstate="print"/>
          <a:srcRect l="15157" r="2559"/>
          <a:stretch>
            <a:fillRect/>
          </a:stretch>
        </p:blipFill>
        <p:spPr bwMode="auto">
          <a:xfrm>
            <a:off x="6372201" y="0"/>
            <a:ext cx="27718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sresultaat voor wor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80928"/>
            <a:ext cx="1763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sresultaat voor paa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09120"/>
            <a:ext cx="219573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Afbeeldingsresultaat voor ho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9080"/>
            <a:ext cx="4427984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556</TotalTime>
  <Words>445</Words>
  <Application>Microsoft Office PowerPoint</Application>
  <PresentationFormat>Diavoorstelling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Gieterij</vt:lpstr>
      <vt:lpstr>ETYMOLOGIE BIOLOGISCHE EN WETENSCHAPPELIJKE TERMEN</vt:lpstr>
      <vt:lpstr>Dia 2</vt:lpstr>
      <vt:lpstr>Dia 3</vt:lpstr>
      <vt:lpstr>Dia 4</vt:lpstr>
      <vt:lpstr>Dia 5</vt:lpstr>
      <vt:lpstr>           4. Welke dieren  bestudeert een ... ?</vt:lpstr>
      <vt:lpstr>Dia 7</vt:lpstr>
      <vt:lpstr>Dia 8</vt:lpstr>
      <vt:lpstr>Dia 9</vt:lpstr>
      <vt:lpstr>stomatoloog</vt:lpstr>
      <vt:lpstr>uroloog</vt:lpstr>
      <vt:lpstr>dermatoloog</vt:lpstr>
      <vt:lpstr>ofthalmoloog</vt:lpstr>
      <vt:lpstr>neuroloog</vt:lpstr>
      <vt:lpstr>pneumoloog</vt:lpstr>
      <vt:lpstr>nefroloog</vt:lpstr>
      <vt:lpstr>gastro-enteroloog</vt:lpstr>
      <vt:lpstr>podoloog</vt:lpstr>
      <vt:lpstr>hematoloog</vt:lpstr>
      <vt:lpstr>rhinoloog</vt:lpstr>
      <vt:lpstr>gynaecoloog</vt:lpstr>
      <vt:lpstr>geriater</vt:lpstr>
      <vt:lpstr>pediater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LOT</dc:creator>
  <cp:lastModifiedBy>LOT</cp:lastModifiedBy>
  <cp:revision>17</cp:revision>
  <dcterms:created xsi:type="dcterms:W3CDTF">2019-02-16T13:47:59Z</dcterms:created>
  <dcterms:modified xsi:type="dcterms:W3CDTF">2019-02-17T20:24:35Z</dcterms:modified>
</cp:coreProperties>
</file>