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841" r:id="rId5"/>
  </p:sldMasterIdLst>
  <p:notesMasterIdLst>
    <p:notesMasterId r:id="rId19"/>
  </p:notesMasterIdLst>
  <p:handoutMasterIdLst>
    <p:handoutMasterId r:id="rId20"/>
  </p:handoutMasterIdLst>
  <p:sldIdLst>
    <p:sldId id="257" r:id="rId6"/>
    <p:sldId id="294" r:id="rId7"/>
    <p:sldId id="297" r:id="rId8"/>
    <p:sldId id="295" r:id="rId9"/>
    <p:sldId id="303" r:id="rId10"/>
    <p:sldId id="296" r:id="rId11"/>
    <p:sldId id="270" r:id="rId12"/>
    <p:sldId id="298" r:id="rId13"/>
    <p:sldId id="299" r:id="rId14"/>
    <p:sldId id="300" r:id="rId15"/>
    <p:sldId id="301" r:id="rId16"/>
    <p:sldId id="302" r:id="rId17"/>
    <p:sldId id="274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081"/>
    <a:srgbClr val="2D3E4E"/>
    <a:srgbClr val="A8AF37"/>
    <a:srgbClr val="4CBCC5"/>
    <a:srgbClr val="EC7D23"/>
    <a:srgbClr val="9A1C6A"/>
    <a:srgbClr val="E8ECF0"/>
    <a:srgbClr val="E9DBE9"/>
    <a:srgbClr val="DEF3F4"/>
    <a:srgbClr val="EC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es Verheyen" userId="e4b57010-5c32-4ec6-bb4b-f5723d40583e" providerId="ADAL" clId="{57CDAE63-D820-4552-8064-B3676673D480}"/>
    <pc:docChg chg="modSld">
      <pc:chgData name="Loes Verheyen" userId="e4b57010-5c32-4ec6-bb4b-f5723d40583e" providerId="ADAL" clId="{57CDAE63-D820-4552-8064-B3676673D480}" dt="2025-09-10T09:33:29.279" v="15" actId="20577"/>
      <pc:docMkLst>
        <pc:docMk/>
      </pc:docMkLst>
      <pc:sldChg chg="modSp mod">
        <pc:chgData name="Loes Verheyen" userId="e4b57010-5c32-4ec6-bb4b-f5723d40583e" providerId="ADAL" clId="{57CDAE63-D820-4552-8064-B3676673D480}" dt="2025-09-10T09:33:29.279" v="15" actId="20577"/>
        <pc:sldMkLst>
          <pc:docMk/>
          <pc:sldMk cId="3259767730" sldId="257"/>
        </pc:sldMkLst>
        <pc:spChg chg="mod">
          <ac:chgData name="Loes Verheyen" userId="e4b57010-5c32-4ec6-bb4b-f5723d40583e" providerId="ADAL" clId="{57CDAE63-D820-4552-8064-B3676673D480}" dt="2025-09-10T09:33:29.279" v="15" actId="20577"/>
          <ac:spMkLst>
            <pc:docMk/>
            <pc:sldMk cId="3259767730" sldId="257"/>
            <ac:spMk id="6" creationId="{1435E2D8-25CE-4D95-42F7-2B3BEDF743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8B8-0725-4B3D-B58B-0ACE841212AE}" type="datetimeFigureOut">
              <a:rPr lang="nl-BE" smtClean="0"/>
              <a:t>10/09/2025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0771-AD47-4557-9E63-4F12DAD49521}" type="datetimeFigureOut">
              <a:rPr lang="nl-BE" smtClean="0"/>
              <a:t>10/09/2025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BC55-FD00-4953-BF16-15991B6C2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3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ijn.katholiekonderwijs.vlaanderen/#!/nieuwsbrieven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pro.katholiekonderwijs.vlaanderen/" TargetMode="External"/><Relationship Id="rId3" Type="http://schemas.openxmlformats.org/officeDocument/2006/relationships/hyperlink" Target="https://www.facebook.com/KatholiekOnderwijsVlaanderen/" TargetMode="External"/><Relationship Id="rId7" Type="http://schemas.openxmlformats.org/officeDocument/2006/relationships/hyperlink" Target="https://www.linkedin.com/company/katholiekonderwijsvlaanderen/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hyperlink" Target="https://www.katholiekonderwijs.vlaanderen/" TargetMode="External"/><Relationship Id="rId5" Type="http://schemas.openxmlformats.org/officeDocument/2006/relationships/hyperlink" Target="https://www.instagram.com/kathondvla" TargetMode="External"/><Relationship Id="rId15" Type="http://schemas.openxmlformats.org/officeDocument/2006/relationships/hyperlink" Target="https://www.youtube.com/@kathondvla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twitter.com/KathOndVla" TargetMode="External"/><Relationship Id="rId1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ijn.katholiekonderwijs.vlaanderen/#!/nieuwsbrieven" TargetMode="Externa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pro.katholiekonderwijs.vlaanderen/" TargetMode="External"/><Relationship Id="rId3" Type="http://schemas.openxmlformats.org/officeDocument/2006/relationships/hyperlink" Target="https://www.facebook.com/KatholiekOnderwijsVlaanderen/" TargetMode="External"/><Relationship Id="rId7" Type="http://schemas.openxmlformats.org/officeDocument/2006/relationships/hyperlink" Target="https://www.linkedin.com/company/katholiekonderwijsvlaanderen/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hyperlink" Target="https://www.katholiekonderwijs.vlaanderen/" TargetMode="External"/><Relationship Id="rId5" Type="http://schemas.openxmlformats.org/officeDocument/2006/relationships/hyperlink" Target="https://www.instagram.com/kathondvla" TargetMode="External"/><Relationship Id="rId15" Type="http://schemas.openxmlformats.org/officeDocument/2006/relationships/hyperlink" Target="https://www.youtube.com/@kathondvla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twitter.com/KathOndVla" TargetMode="External"/><Relationship Id="rId1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choling.b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2CCC5-31E2-404F-A3E8-E66766696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88" y="156972"/>
            <a:ext cx="3662496" cy="1404888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1B6405EA-4ADB-4167-9F69-0F2E29C4513B}"/>
              </a:ext>
            </a:extLst>
          </p:cNvPr>
          <p:cNvGrpSpPr/>
          <p:nvPr userDrawn="1"/>
        </p:nvGrpSpPr>
        <p:grpSpPr>
          <a:xfrm>
            <a:off x="-66442" y="0"/>
            <a:ext cx="12283519" cy="6973558"/>
            <a:chOff x="-66442" y="0"/>
            <a:chExt cx="12283519" cy="6973558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BDCA452-584D-4FDA-A77C-552084EBC7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83"/>
            <a:stretch/>
          </p:blipFill>
          <p:spPr>
            <a:xfrm>
              <a:off x="5039111" y="2294022"/>
              <a:ext cx="7177966" cy="4679536"/>
            </a:xfrm>
            <a:prstGeom prst="rect">
              <a:avLst/>
            </a:prstGeom>
          </p:spPr>
        </p:pic>
        <p:pic>
          <p:nvPicPr>
            <p:cNvPr id="10" name="Afbeelding 9" descr="Afbeelding met computer&#10;&#10;Automatisch gegenereerde beschrijving">
              <a:extLst>
                <a:ext uri="{FF2B5EF4-FFF2-40B4-BE49-F238E27FC236}">
                  <a16:creationId xmlns:a16="http://schemas.microsoft.com/office/drawing/2014/main" id="{E36E00FC-8C92-4461-BFC2-5E9980748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5948" y="0"/>
              <a:ext cx="3621129" cy="5637014"/>
            </a:xfrm>
            <a:prstGeom prst="rect">
              <a:avLst/>
            </a:prstGeom>
          </p:spPr>
        </p:pic>
        <p:pic>
          <p:nvPicPr>
            <p:cNvPr id="8" name="Afbeelding 7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7FBF6-2392-409E-97B6-3BA441270B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7085" y="0"/>
              <a:ext cx="8989992" cy="4876800"/>
            </a:xfrm>
            <a:prstGeom prst="rect">
              <a:avLst/>
            </a:prstGeom>
          </p:spPr>
        </p:pic>
        <p:pic>
          <p:nvPicPr>
            <p:cNvPr id="3" name="Afbeelding 2" descr="Afbeelding met tekening, paraplu&#10;&#10;Automatisch gegenereerde beschrijving">
              <a:extLst>
                <a:ext uri="{FF2B5EF4-FFF2-40B4-BE49-F238E27FC236}">
                  <a16:creationId xmlns:a16="http://schemas.microsoft.com/office/drawing/2014/main" id="{13FC876D-5B8F-41C3-8F16-E16B6FD53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442" y="675868"/>
              <a:ext cx="10211106" cy="6297689"/>
            </a:xfrm>
            <a:prstGeom prst="rect">
              <a:avLst/>
            </a:prstGeom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382965" y="339399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Beschrijf in 140 tekens waarover je presentatie gaat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382965" y="1961933"/>
            <a:ext cx="7476225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Schrijf hier je pakkende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238103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C6DFD8D3-9285-3A13-7B46-A883731E10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3087269F-D088-04F9-C8AC-422D5E96C9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0108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0EC15E11-F4B6-E3FB-8869-3F1BB4E561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5" y="666750"/>
            <a:ext cx="2014878" cy="1552575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99D4DD7C-8151-3883-040A-F59E0685B768}"/>
              </a:ext>
            </a:extLst>
          </p:cNvPr>
          <p:cNvSpPr/>
          <p:nvPr userDrawn="1"/>
        </p:nvSpPr>
        <p:spPr>
          <a:xfrm>
            <a:off x="1618231" y="1421296"/>
            <a:ext cx="9324752" cy="4611756"/>
          </a:xfrm>
          <a:custGeom>
            <a:avLst/>
            <a:gdLst>
              <a:gd name="connsiteX0" fmla="*/ 6357557 w 7042023"/>
              <a:gd name="connsiteY0" fmla="*/ 3679412 h 3679412"/>
              <a:gd name="connsiteX1" fmla="*/ 684467 w 7042023"/>
              <a:gd name="connsiteY1" fmla="*/ 3679412 h 3679412"/>
              <a:gd name="connsiteX2" fmla="*/ 0 w 7042023"/>
              <a:gd name="connsiteY2" fmla="*/ 2994946 h 3679412"/>
              <a:gd name="connsiteX3" fmla="*/ 0 w 7042023"/>
              <a:gd name="connsiteY3" fmla="*/ 763905 h 3679412"/>
              <a:gd name="connsiteX4" fmla="*/ 57150 w 7042023"/>
              <a:gd name="connsiteY4" fmla="*/ 763905 h 3679412"/>
              <a:gd name="connsiteX5" fmla="*/ 57150 w 7042023"/>
              <a:gd name="connsiteY5" fmla="*/ 2994946 h 3679412"/>
              <a:gd name="connsiteX6" fmla="*/ 684467 w 7042023"/>
              <a:gd name="connsiteY6" fmla="*/ 3622262 h 3679412"/>
              <a:gd name="connsiteX7" fmla="*/ 6357652 w 7042023"/>
              <a:gd name="connsiteY7" fmla="*/ 3622262 h 3679412"/>
              <a:gd name="connsiteX8" fmla="*/ 6984969 w 7042023"/>
              <a:gd name="connsiteY8" fmla="*/ 2994946 h 3679412"/>
              <a:gd name="connsiteX9" fmla="*/ 6984969 w 7042023"/>
              <a:gd name="connsiteY9" fmla="*/ 684466 h 3679412"/>
              <a:gd name="connsiteX10" fmla="*/ 6357652 w 7042023"/>
              <a:gd name="connsiteY10" fmla="*/ 57150 h 3679412"/>
              <a:gd name="connsiteX11" fmla="*/ 1460564 w 7042023"/>
              <a:gd name="connsiteY11" fmla="*/ 57150 h 3679412"/>
              <a:gd name="connsiteX12" fmla="*/ 1460564 w 7042023"/>
              <a:gd name="connsiteY12" fmla="*/ 0 h 3679412"/>
              <a:gd name="connsiteX13" fmla="*/ 6357557 w 7042023"/>
              <a:gd name="connsiteY13" fmla="*/ 0 h 3679412"/>
              <a:gd name="connsiteX14" fmla="*/ 7042023 w 7042023"/>
              <a:gd name="connsiteY14" fmla="*/ 684466 h 3679412"/>
              <a:gd name="connsiteX15" fmla="*/ 7042023 w 7042023"/>
              <a:gd name="connsiteY15" fmla="*/ 2994946 h 3679412"/>
              <a:gd name="connsiteX16" fmla="*/ 6357557 w 7042023"/>
              <a:gd name="connsiteY16" fmla="*/ 3679412 h 36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2023" h="3679412">
                <a:moveTo>
                  <a:pt x="6357557" y="3679412"/>
                </a:moveTo>
                <a:lnTo>
                  <a:pt x="684467" y="3679412"/>
                </a:lnTo>
                <a:cubicBezTo>
                  <a:pt x="307086" y="3679412"/>
                  <a:pt x="0" y="3372326"/>
                  <a:pt x="0" y="2994946"/>
                </a:cubicBezTo>
                <a:lnTo>
                  <a:pt x="0" y="763905"/>
                </a:lnTo>
                <a:lnTo>
                  <a:pt x="57150" y="763905"/>
                </a:lnTo>
                <a:lnTo>
                  <a:pt x="57150" y="2994946"/>
                </a:lnTo>
                <a:cubicBezTo>
                  <a:pt x="57150" y="3340799"/>
                  <a:pt x="338519" y="3622262"/>
                  <a:pt x="684467" y="3622262"/>
                </a:cubicBezTo>
                <a:lnTo>
                  <a:pt x="6357652" y="3622262"/>
                </a:lnTo>
                <a:cubicBezTo>
                  <a:pt x="6703505" y="3622262"/>
                  <a:pt x="6984969" y="3340894"/>
                  <a:pt x="6984969" y="2994946"/>
                </a:cubicBezTo>
                <a:lnTo>
                  <a:pt x="6984969" y="684466"/>
                </a:lnTo>
                <a:cubicBezTo>
                  <a:pt x="6984969" y="338614"/>
                  <a:pt x="6703600" y="57150"/>
                  <a:pt x="6357652" y="57150"/>
                </a:cubicBezTo>
                <a:lnTo>
                  <a:pt x="1460564" y="57150"/>
                </a:lnTo>
                <a:lnTo>
                  <a:pt x="1460564" y="0"/>
                </a:lnTo>
                <a:lnTo>
                  <a:pt x="6357557" y="0"/>
                </a:lnTo>
                <a:cubicBezTo>
                  <a:pt x="6734937" y="0"/>
                  <a:pt x="7042023" y="306991"/>
                  <a:pt x="7042023" y="684466"/>
                </a:cubicBezTo>
                <a:lnTo>
                  <a:pt x="7042023" y="2994946"/>
                </a:lnTo>
                <a:cubicBezTo>
                  <a:pt x="7042023" y="3372326"/>
                  <a:pt x="6734937" y="3679412"/>
                  <a:pt x="6357557" y="3679412"/>
                </a:cubicBezTo>
                <a:close/>
              </a:path>
            </a:pathLst>
          </a:custGeom>
          <a:solidFill>
            <a:srgbClr val="AE218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150" y="1768475"/>
            <a:ext cx="8061325" cy="395605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</p:spTree>
    <p:extLst>
      <p:ext uri="{BB962C8B-B14F-4D97-AF65-F5344CB8AC3E}">
        <p14:creationId xmlns:p14="http://schemas.microsoft.com/office/powerpoint/2010/main" val="1616565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AA3356E3-31B9-79AE-6260-357C4DA916EE}"/>
              </a:ext>
            </a:extLst>
          </p:cNvPr>
          <p:cNvSpPr/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2A68C2A-B007-F12D-E4BA-3355F79F9A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-7938" y="179388"/>
            <a:ext cx="12199938" cy="4449762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Plaats hier je afbeelding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327DF45D-CEE8-E027-5958-4E60095D0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647414"/>
            <a:ext cx="12199979" cy="2210586"/>
          </a:xfrm>
          <a:prstGeom prst="rect">
            <a:avLst/>
          </a:prstGeom>
          <a:solidFill>
            <a:srgbClr val="AE2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315" y="2991574"/>
            <a:ext cx="10426045" cy="3343238"/>
          </a:xfrm>
          <a:prstGeom prst="roundRect">
            <a:avLst>
              <a:gd name="adj" fmla="val 11874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73" y="4739129"/>
            <a:ext cx="1063076" cy="819159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83730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: gsm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/>
          </p:cNvSpPr>
          <p:nvPr userDrawn="1"/>
        </p:nvSpPr>
        <p:spPr>
          <a:xfrm>
            <a:off x="798445" y="768613"/>
            <a:ext cx="10814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Mag ik jouw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onverdeelde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1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aandacht</a:t>
            </a: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5AA6C3-E221-0819-DE45-EFE08E9BC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959B150-8171-FF08-0CDE-F0DED06510B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F4BE0B8-FE1C-0B96-503D-2D7ECE7CC4C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DE9A6FA-5B19-6416-0AE6-09AA79DD4CD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B5AA5F-5F98-176E-0705-141FB8A21DFA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2950742-CD64-EC94-7214-848C92AB5B9B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437C2A8-E8BE-02A5-C8D9-0A70B465BF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60283">
            <a:off x="5125365" y="1866412"/>
            <a:ext cx="1938068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73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H="1" flipV="1">
            <a:off x="9127909" y="83026"/>
            <a:ext cx="910758" cy="4773488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15200" y="1915771"/>
            <a:ext cx="4542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Pauze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3DC291-31D9-ED77-B0E3-1A468F82D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0AE29EB9-D2B1-1F39-7BC2-1FA27414C81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B2565FD-AEB7-297C-C7BF-D88A788592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D8DB284-C543-0F43-9531-2F6C92E54B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1B4555-F342-F4F8-B8D3-209F081327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84D9A0-6951-5F9C-45D0-4EF2A8232E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85A5B33-F0A9-EEF9-34BD-C3C0AB8D8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2899" y="3059481"/>
            <a:ext cx="4044950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11227042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 noGrp="1" noUngrp="1" noRot="1" noMove="1" noResize="1"/>
          </p:cNvGrpSpPr>
          <p:nvPr userDrawn="1"/>
        </p:nvGrpSpPr>
        <p:grpSpPr>
          <a:xfrm>
            <a:off x="386394" y="4050398"/>
            <a:ext cx="3847678" cy="1505576"/>
            <a:chOff x="899025" y="1384133"/>
            <a:chExt cx="5061508" cy="2027934"/>
          </a:xfrm>
          <a:solidFill>
            <a:srgbClr val="57C3CB"/>
          </a:solidFill>
        </p:grpSpPr>
        <p:sp>
          <p:nvSpPr>
            <p:cNvPr id="5" name="Rechthoek: afgeronde hoeken 4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617133" y="1674824"/>
              <a:ext cx="4343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66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Pauze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A262A9-4A2B-E38D-5B79-350202C420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955AC9F-43D0-9AA6-AFBB-38B6AD68667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013967-EABC-CF60-1B26-61CC6AFB28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1FBAF1-41D4-4C9B-9F59-7E9A4D7E49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4D04EA4-D26B-1BF2-7CDF-71F0CEA830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476B6DA-D294-89CE-3B2D-68C5F9AD2D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E59E5B9-B58D-DC67-42F3-08CDF5F70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1924" y="4677510"/>
            <a:ext cx="4044950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411092367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H="1" flipV="1">
            <a:off x="5069267" y="-760960"/>
            <a:ext cx="1107996" cy="5791200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09159" y="1581691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Lunch</a:t>
            </a:r>
            <a:endParaRPr lang="nl-BE" sz="6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1258BB-0FFF-80D5-ADAA-5FB90FB28B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E9D3BA9-1164-0E13-DDAE-517BC7D6559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D2A7DD4-53EC-FB45-DFF3-2092706D6C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B1C9EF7-8A1E-0B55-B905-8DA61E3C5D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1AD57-48AE-5513-4A16-FB9591C2E0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B1B346B-10B5-B743-DA32-430B0511F2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plannennieuw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EDD81DBD-6875-1F2A-585D-8C6EDDF5A2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7000" y="0"/>
            <a:ext cx="12606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1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77" y="1121557"/>
            <a:ext cx="9799638" cy="5021262"/>
          </a:xfrm>
        </p:spPr>
        <p:txBody>
          <a:bodyPr/>
          <a:lstStyle/>
          <a:p>
            <a:pPr lvl="0"/>
            <a:r>
              <a:rPr lang="nl-NL" dirty="0"/>
              <a:t>Noteer hier de belangrijkste zaken uit je presentatie. Wat moeten mensen zeker onthouden hebben?</a:t>
            </a:r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E861B17C-3043-8C7E-ABAA-528B0E09E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177" y="473076"/>
            <a:ext cx="9799638" cy="64848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2D3E4E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Samenvatting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E5386D-BBB3-40D7-92D3-CB6FC8A5F1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3220" y="302479"/>
            <a:ext cx="696599" cy="6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?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75032" y="1560218"/>
            <a:ext cx="6668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Vragen?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4E1859-2A52-5403-A5A1-74A65B7B54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828F962-A048-5ED6-A1A0-CE76690355C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9FE54AB-2750-8C50-38AB-981C98FADC48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8A7DBA2-0380-52CE-3AD4-44030771E58D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D34AED4-1C17-FEDE-5F85-53ECEAF80CE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E859E70-5F65-862E-FF54-1A177F56DFDA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783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77" y="1121557"/>
            <a:ext cx="9799638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E861B17C-3043-8C7E-ABAA-528B0E09E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177" y="473076"/>
            <a:ext cx="9799638" cy="64848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2D3E4E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2856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56F834E8-5336-FAB1-7AF8-C04549A2AF18}"/>
              </a:ext>
            </a:extLst>
          </p:cNvPr>
          <p:cNvSpPr/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6" name="Tekstvak 5"/>
          <p:cNvSpPr txBox="1">
            <a:spLocks/>
          </p:cNvSpPr>
          <p:nvPr userDrawn="1"/>
        </p:nvSpPr>
        <p:spPr>
          <a:xfrm>
            <a:off x="2584956" y="2113592"/>
            <a:ext cx="6668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5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Bedankt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C654D42-E949-8299-94B8-3627586EB913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0ECE30-0CC7-3883-37E9-A94F823C2605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16587E-6CC6-CF28-3CFF-71AF2982EBE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A262E9C-FC12-3D25-B3FE-8CC1037FBB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5BFAF68-5372-46E1-FA49-6B8A763B70CE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C4619A5-276E-87C5-AD62-8A572F4A3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549" y="5143642"/>
            <a:ext cx="3662496" cy="1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419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e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4">
            <a:extLst>
              <a:ext uri="{FF2B5EF4-FFF2-40B4-BE49-F238E27FC236}">
                <a16:creationId xmlns:a16="http://schemas.microsoft.com/office/drawing/2014/main" id="{428602E9-E100-A292-8223-613C820FE0D8}"/>
              </a:ext>
            </a:extLst>
          </p:cNvPr>
          <p:cNvSpPr/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90" y="5079342"/>
            <a:ext cx="2474335" cy="1807683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254" y="4253955"/>
            <a:ext cx="627641" cy="627641"/>
          </a:xfrm>
          <a:prstGeom prst="rect">
            <a:avLst/>
          </a:prstGeom>
        </p:spPr>
      </p:pic>
      <p:sp>
        <p:nvSpPr>
          <p:cNvPr id="9" name="Rechthoek 8"/>
          <p:cNvSpPr>
            <a:spLocks/>
          </p:cNvSpPr>
          <p:nvPr userDrawn="1"/>
        </p:nvSpPr>
        <p:spPr>
          <a:xfrm>
            <a:off x="-16373" y="4998127"/>
            <a:ext cx="3203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u="none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030" name="Picture 6">
            <a:hlinkClick r:id="rId5"/>
            <a:extLst>
              <a:ext uri="{FF2B5EF4-FFF2-40B4-BE49-F238E27FC236}">
                <a16:creationId xmlns:a16="http://schemas.microsoft.com/office/drawing/2014/main" id="{1B79DBB6-784E-49D9-AD9F-EF7F84BE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" b="-6926"/>
          <a:stretch/>
        </p:blipFill>
        <p:spPr bwMode="auto">
          <a:xfrm>
            <a:off x="10743077" y="4253955"/>
            <a:ext cx="746371" cy="8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A0B4A7D-943D-43C7-85BD-CFDC9B74A25B}"/>
              </a:ext>
            </a:extLst>
          </p:cNvPr>
          <p:cNvSpPr>
            <a:spLocks/>
          </p:cNvSpPr>
          <p:nvPr userDrawn="1"/>
        </p:nvSpPr>
        <p:spPr>
          <a:xfrm>
            <a:off x="10337539" y="4998127"/>
            <a:ext cx="1456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A6E0076-844B-4A37-9AEE-9DCE3488E361}"/>
              </a:ext>
            </a:extLst>
          </p:cNvPr>
          <p:cNvSpPr>
            <a:spLocks/>
          </p:cNvSpPr>
          <p:nvPr userDrawn="1"/>
        </p:nvSpPr>
        <p:spPr>
          <a:xfrm>
            <a:off x="3671080" y="4998127"/>
            <a:ext cx="6096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/company</a:t>
            </a:r>
            <a:b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id="{59E90341-9754-44A6-BBCB-9D966075B7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1803" y="4253955"/>
            <a:ext cx="670903" cy="6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ACB0E945-1A3D-41B0-810B-F52973500D8D}"/>
              </a:ext>
            </a:extLst>
          </p:cNvPr>
          <p:cNvSpPr>
            <a:spLocks/>
          </p:cNvSpPr>
          <p:nvPr userDrawn="1"/>
        </p:nvSpPr>
        <p:spPr>
          <a:xfrm>
            <a:off x="1263776" y="4998127"/>
            <a:ext cx="561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</a:p>
          <a:p>
            <a:pPr algn="ctr"/>
            <a:br>
              <a:rPr lang="nl-BE" sz="1600" dirty="0"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endParaRPr lang="nl-BE" sz="800" dirty="0"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2">
            <a:hlinkClick r:id="rId9"/>
            <a:extLst>
              <a:ext uri="{FF2B5EF4-FFF2-40B4-BE49-F238E27FC236}">
                <a16:creationId xmlns:a16="http://schemas.microsoft.com/office/drawing/2014/main" id="{0C1FA4A8-24AF-C937-3FB4-B1B1AC1F6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6406" y="4253955"/>
            <a:ext cx="972434" cy="840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507058" y="1018325"/>
            <a:ext cx="1117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Ontdek onze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digitale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kanalen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pic>
        <p:nvPicPr>
          <p:cNvPr id="3" name="Afbeelding 2">
            <a:hlinkClick r:id="rId11"/>
            <a:extLst>
              <a:ext uri="{FF2B5EF4-FFF2-40B4-BE49-F238E27FC236}">
                <a16:creationId xmlns:a16="http://schemas.microsoft.com/office/drawing/2014/main" id="{CB61BF02-74F2-823C-AFCD-215A5881FA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241" y="2193962"/>
            <a:ext cx="737281" cy="72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0AC7912-5B4F-CEBB-854D-FAA8F18FF560}"/>
              </a:ext>
            </a:extLst>
          </p:cNvPr>
          <p:cNvSpPr>
            <a:spLocks/>
          </p:cNvSpPr>
          <p:nvPr userDrawn="1"/>
        </p:nvSpPr>
        <p:spPr>
          <a:xfrm>
            <a:off x="486168" y="2963107"/>
            <a:ext cx="5619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voor het brede publiek</a:t>
            </a:r>
          </a:p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www.katholiekonderwijs.vlaanderen</a:t>
            </a:r>
            <a:endParaRPr lang="nl-BE" sz="1600" u="none" baseline="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40ECF3-62D5-3981-C6D8-73ACFDB80F7F}"/>
              </a:ext>
            </a:extLst>
          </p:cNvPr>
          <p:cNvSpPr>
            <a:spLocks/>
          </p:cNvSpPr>
          <p:nvPr userDrawn="1"/>
        </p:nvSpPr>
        <p:spPr>
          <a:xfrm>
            <a:off x="6391803" y="2963107"/>
            <a:ext cx="6096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voor de professional</a:t>
            </a:r>
          </a:p>
          <a:p>
            <a:pPr algn="ctr"/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pro.katholiekonderwijs.vlaanderen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2">
            <a:hlinkClick r:id="rId13"/>
            <a:extLst>
              <a:ext uri="{FF2B5EF4-FFF2-40B4-BE49-F238E27FC236}">
                <a16:creationId xmlns:a16="http://schemas.microsoft.com/office/drawing/2014/main" id="{E9AC2120-083A-33BB-F3E1-A3A07B9A6E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6744" y="2193962"/>
            <a:ext cx="7372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hlinkClick r:id="rId15"/>
            <a:extLst>
              <a:ext uri="{FF2B5EF4-FFF2-40B4-BE49-F238E27FC236}">
                <a16:creationId xmlns:a16="http://schemas.microsoft.com/office/drawing/2014/main" id="{D2870F98-FA15-11AF-1B90-B5512A3B1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0" t="-6869" r="-9756" b="-15796"/>
          <a:stretch/>
        </p:blipFill>
        <p:spPr bwMode="auto">
          <a:xfrm>
            <a:off x="8488725" y="3950038"/>
            <a:ext cx="1254794" cy="12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E920A4AD-3557-663B-9360-DDB87D679421}"/>
              </a:ext>
            </a:extLst>
          </p:cNvPr>
          <p:cNvSpPr>
            <a:spLocks/>
          </p:cNvSpPr>
          <p:nvPr userDrawn="1"/>
        </p:nvSpPr>
        <p:spPr>
          <a:xfrm>
            <a:off x="8195872" y="4998127"/>
            <a:ext cx="182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/@kathondvla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09771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ere professionaliseringen promo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C0442919-7D43-8AB2-0711-1AF1B8B0F2E4}"/>
              </a:ext>
            </a:extLst>
          </p:cNvPr>
          <p:cNvSpPr/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90" y="5079342"/>
            <a:ext cx="2474335" cy="180768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486168" y="754330"/>
            <a:ext cx="1117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Ook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interessant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voor jou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473C13B-97FE-6CCE-F782-0295927D2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5555" y="1677971"/>
            <a:ext cx="7749520" cy="4006867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Noteer hier </a:t>
            </a:r>
            <a:r>
              <a:rPr lang="nl-NL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profesionaliseringen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nascholingen, lerende netwerken … die ook interessant zijn voor je doelgroep/aanwezigen.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18181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, nummering, log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4">
            <a:extLst>
              <a:ext uri="{FF2B5EF4-FFF2-40B4-BE49-F238E27FC236}">
                <a16:creationId xmlns:a16="http://schemas.microsoft.com/office/drawing/2014/main" id="{D608E6E0-F0DE-0100-6A9C-51F787F00B10}"/>
              </a:ext>
            </a:extLst>
          </p:cNvPr>
          <p:cNvSpPr/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C01FD5A-6BD9-B664-0286-CF50BDF1FEB0}"/>
              </a:ext>
            </a:extLst>
          </p:cNvPr>
          <p:cNvSpPr txBox="1"/>
          <p:nvPr userDrawn="1"/>
        </p:nvSpPr>
        <p:spPr>
          <a:xfrm>
            <a:off x="319176" y="405442"/>
            <a:ext cx="9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Iconen, nummering, logo’s</a:t>
            </a:r>
            <a:endParaRPr lang="nl-BE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77" y="1121557"/>
            <a:ext cx="9799638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26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2CCC5-31E2-404F-A3E8-E66766696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88" y="156972"/>
            <a:ext cx="3662496" cy="1404888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1B6405EA-4ADB-4167-9F69-0F2E29C4513B}"/>
              </a:ext>
            </a:extLst>
          </p:cNvPr>
          <p:cNvGrpSpPr/>
          <p:nvPr userDrawn="1"/>
        </p:nvGrpSpPr>
        <p:grpSpPr>
          <a:xfrm>
            <a:off x="-66442" y="0"/>
            <a:ext cx="12283519" cy="6973558"/>
            <a:chOff x="-66442" y="0"/>
            <a:chExt cx="12283519" cy="6973558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BDCA452-584D-4FDA-A77C-552084EBC7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83"/>
            <a:stretch/>
          </p:blipFill>
          <p:spPr>
            <a:xfrm>
              <a:off x="5039111" y="2294022"/>
              <a:ext cx="7177966" cy="4679536"/>
            </a:xfrm>
            <a:prstGeom prst="rect">
              <a:avLst/>
            </a:prstGeom>
          </p:spPr>
        </p:pic>
        <p:pic>
          <p:nvPicPr>
            <p:cNvPr id="10" name="Afbeelding 9" descr="Afbeelding met computer&#10;&#10;Automatisch gegenereerde beschrijving">
              <a:extLst>
                <a:ext uri="{FF2B5EF4-FFF2-40B4-BE49-F238E27FC236}">
                  <a16:creationId xmlns:a16="http://schemas.microsoft.com/office/drawing/2014/main" id="{E36E00FC-8C92-4461-BFC2-5E9980748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5948" y="0"/>
              <a:ext cx="3621129" cy="5637014"/>
            </a:xfrm>
            <a:prstGeom prst="rect">
              <a:avLst/>
            </a:prstGeom>
          </p:spPr>
        </p:pic>
        <p:pic>
          <p:nvPicPr>
            <p:cNvPr id="8" name="Afbeelding 7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7FBF6-2392-409E-97B6-3BA441270B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7085" y="0"/>
              <a:ext cx="8989992" cy="4876800"/>
            </a:xfrm>
            <a:prstGeom prst="rect">
              <a:avLst/>
            </a:prstGeom>
          </p:spPr>
        </p:pic>
        <p:pic>
          <p:nvPicPr>
            <p:cNvPr id="3" name="Afbeelding 2" descr="Afbeelding met tekening, paraplu&#10;&#10;Automatisch gegenereerde beschrijving">
              <a:extLst>
                <a:ext uri="{FF2B5EF4-FFF2-40B4-BE49-F238E27FC236}">
                  <a16:creationId xmlns:a16="http://schemas.microsoft.com/office/drawing/2014/main" id="{13FC876D-5B8F-41C3-8F16-E16B6FD53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442" y="675868"/>
              <a:ext cx="10211106" cy="6297689"/>
            </a:xfrm>
            <a:prstGeom prst="rect">
              <a:avLst/>
            </a:prstGeom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382965" y="339399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Beschrijf in 140 tekens waarover je presentatie gaat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382965" y="1961933"/>
            <a:ext cx="7476225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Schrijf hier je pakkende titel</a:t>
            </a:r>
            <a:endParaRPr lang="nl-BE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9F19D1-7D30-8365-43AF-F1282FEA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664" y="6356357"/>
            <a:ext cx="159589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3E75889-BBC1-419D-8956-31DAFBFE7697}" type="datetime1">
              <a:rPr lang="nl-BE" smtClean="0"/>
              <a:pPr/>
              <a:t>10/09/2025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0271952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C01FD5A-6BD9-B664-0286-CF50BDF1FEB0}"/>
              </a:ext>
            </a:extLst>
          </p:cNvPr>
          <p:cNvSpPr txBox="1"/>
          <p:nvPr userDrawn="1"/>
        </p:nvSpPr>
        <p:spPr>
          <a:xfrm>
            <a:off x="319177" y="405442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INHOUD</a:t>
            </a:r>
            <a:endParaRPr lang="nl-BE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77" y="1121557"/>
            <a:ext cx="9799638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941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deel present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E84657B0-854F-F336-1A84-A862DD77A42B}"/>
              </a:ext>
            </a:extLst>
          </p:cNvPr>
          <p:cNvSpPr/>
          <p:nvPr/>
        </p:nvSpPr>
        <p:spPr>
          <a:xfrm>
            <a:off x="-7979" y="-122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98865D31-7A2E-4AD9-5402-5EB255CA6A75}"/>
              </a:ext>
            </a:extLst>
          </p:cNvPr>
          <p:cNvGrpSpPr>
            <a:grpSpLocks/>
          </p:cNvGrpSpPr>
          <p:nvPr userDrawn="1"/>
        </p:nvGrpSpPr>
        <p:grpSpPr>
          <a:xfrm>
            <a:off x="-17028" y="6526131"/>
            <a:ext cx="12209028" cy="360000"/>
            <a:chOff x="0" y="0"/>
            <a:chExt cx="12192000" cy="360000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DD250D44-4B6E-9995-5C86-300FF4461FC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EEC09B4C-1122-CC89-CAED-31E42A1606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C72B1F3-46A5-9DB1-3F03-0846DFF9FD30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3">
            <a:extLst>
              <a:ext uri="{FF2B5EF4-FFF2-40B4-BE49-F238E27FC236}">
                <a16:creationId xmlns:a16="http://schemas.microsoft.com/office/drawing/2014/main" id="{C4620826-5859-898D-9BFD-E8F9BB331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93" y="2780519"/>
            <a:ext cx="9941608" cy="648481"/>
          </a:xfrm>
          <a:solidFill>
            <a:srgbClr val="E9DBE9"/>
          </a:solidFill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2D3E4E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Typ hier de krachtlijn van dit onderdeel van je presentatie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8DBC7CF-4BA6-5D48-378C-7C304F8BE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125" y="3441309"/>
            <a:ext cx="9944100" cy="2405063"/>
          </a:xfrm>
          <a:solidFill>
            <a:srgbClr val="DEF3F4"/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D3E4E"/>
                </a:solidFill>
                <a:latin typeface="Poppins" panose="00000500000000000000" pitchFamily="2" charset="0"/>
                <a:ea typeface="Roboto Bk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nl-NL" dirty="0"/>
              <a:t>Vat kort samen wat er in dit onderdeel van je presentatie volgt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C10E9D-7905-3A7F-7365-A09D287B5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9302" y="188870"/>
            <a:ext cx="2453822" cy="9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9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12848" y="180000"/>
            <a:ext cx="99028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Typ hier een duidelijke titel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673626" y="1505568"/>
            <a:ext cx="7442112" cy="4000710"/>
          </a:xfrm>
        </p:spPr>
        <p:txBody>
          <a:bodyPr/>
          <a:lstStyle>
            <a:lvl1pPr>
              <a:buClrTx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74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A0613-2DAC-E67F-10EE-5E54907967D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28235" y="742844"/>
            <a:ext cx="4740965" cy="5372311"/>
          </a:xfrm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een afbeelding die je tekst ondersteunt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742738"/>
            <a:ext cx="5056188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2948571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439947"/>
            <a:ext cx="10714008" cy="6133381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je afbeelding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1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deel present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176C0F91-2CE0-3882-8B22-0813D8B841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1"/>
            <a:ext cx="3024180" cy="6858000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4620826-5859-898D-9BFD-E8F9BB331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93" y="2780519"/>
            <a:ext cx="9941608" cy="64848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AE2081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Titel van dit onderdeel van je presentatie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8DBC7CF-4BA6-5D48-378C-7C304F8BE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125" y="3441309"/>
            <a:ext cx="9944100" cy="2405063"/>
          </a:xfrm>
          <a:solidFill>
            <a:srgbClr val="DEF3F4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3E4E"/>
                </a:solidFill>
                <a:latin typeface="Poppins" panose="00000500000000000000" pitchFamily="2" charset="0"/>
                <a:ea typeface="Roboto Bk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nl-NL" dirty="0"/>
              <a:t>Vat kort samen wat er in dit onderdeel van je presentatie volgt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C10E9D-7905-3A7F-7365-A09D287B5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2289" y="482616"/>
            <a:ext cx="2453822" cy="94125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62803043-B80A-23F7-51B4-CB2E94F9B56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EF896DA-00FD-966D-FF64-8DFD6B8883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285FFD4-4368-CC81-8E1A-02838478EE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BF6656D-4FBA-DAA4-7BA5-CB739A2379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4E95AEC-D2C6-9EDD-9955-1E8B81657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323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742738"/>
            <a:ext cx="5056188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A74F469D-EA25-AF43-5F92-8CB069D10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8644" y="742738"/>
            <a:ext cx="5056188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380707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gek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12846" y="5610639"/>
            <a:ext cx="99028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Maak hier je concluderend punt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673626" y="575035"/>
            <a:ext cx="7442112" cy="4931243"/>
          </a:xfrm>
        </p:spPr>
        <p:txBody>
          <a:bodyPr/>
          <a:lstStyle>
            <a:lvl1pPr>
              <a:buClrTx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363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247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CEC0022F-740B-C522-5BCB-E57DE5C28774}"/>
              </a:ext>
            </a:extLst>
          </p:cNvPr>
          <p:cNvSpPr/>
          <p:nvPr userDrawn="1"/>
        </p:nvSpPr>
        <p:spPr>
          <a:xfrm>
            <a:off x="-7979" y="198658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3087269F-D088-04F9-C8AC-422D5E96C9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8307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14">
            <a:extLst>
              <a:ext uri="{FF2B5EF4-FFF2-40B4-BE49-F238E27FC236}">
                <a16:creationId xmlns:a16="http://schemas.microsoft.com/office/drawing/2014/main" id="{5FDF823C-9E5B-5F8E-B135-A82B88C022AD}"/>
              </a:ext>
            </a:extLst>
          </p:cNvPr>
          <p:cNvSpPr/>
          <p:nvPr userDrawn="1"/>
        </p:nvSpPr>
        <p:spPr>
          <a:xfrm>
            <a:off x="-7979" y="198658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5" y="666750"/>
            <a:ext cx="2014878" cy="1552575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99D4DD7C-8151-3883-040A-F59E0685B768}"/>
              </a:ext>
            </a:extLst>
          </p:cNvPr>
          <p:cNvSpPr/>
          <p:nvPr userDrawn="1"/>
        </p:nvSpPr>
        <p:spPr>
          <a:xfrm>
            <a:off x="1618231" y="1421296"/>
            <a:ext cx="9324752" cy="4611756"/>
          </a:xfrm>
          <a:custGeom>
            <a:avLst/>
            <a:gdLst>
              <a:gd name="connsiteX0" fmla="*/ 6357557 w 7042023"/>
              <a:gd name="connsiteY0" fmla="*/ 3679412 h 3679412"/>
              <a:gd name="connsiteX1" fmla="*/ 684467 w 7042023"/>
              <a:gd name="connsiteY1" fmla="*/ 3679412 h 3679412"/>
              <a:gd name="connsiteX2" fmla="*/ 0 w 7042023"/>
              <a:gd name="connsiteY2" fmla="*/ 2994946 h 3679412"/>
              <a:gd name="connsiteX3" fmla="*/ 0 w 7042023"/>
              <a:gd name="connsiteY3" fmla="*/ 763905 h 3679412"/>
              <a:gd name="connsiteX4" fmla="*/ 57150 w 7042023"/>
              <a:gd name="connsiteY4" fmla="*/ 763905 h 3679412"/>
              <a:gd name="connsiteX5" fmla="*/ 57150 w 7042023"/>
              <a:gd name="connsiteY5" fmla="*/ 2994946 h 3679412"/>
              <a:gd name="connsiteX6" fmla="*/ 684467 w 7042023"/>
              <a:gd name="connsiteY6" fmla="*/ 3622262 h 3679412"/>
              <a:gd name="connsiteX7" fmla="*/ 6357652 w 7042023"/>
              <a:gd name="connsiteY7" fmla="*/ 3622262 h 3679412"/>
              <a:gd name="connsiteX8" fmla="*/ 6984969 w 7042023"/>
              <a:gd name="connsiteY8" fmla="*/ 2994946 h 3679412"/>
              <a:gd name="connsiteX9" fmla="*/ 6984969 w 7042023"/>
              <a:gd name="connsiteY9" fmla="*/ 684466 h 3679412"/>
              <a:gd name="connsiteX10" fmla="*/ 6357652 w 7042023"/>
              <a:gd name="connsiteY10" fmla="*/ 57150 h 3679412"/>
              <a:gd name="connsiteX11" fmla="*/ 1460564 w 7042023"/>
              <a:gd name="connsiteY11" fmla="*/ 57150 h 3679412"/>
              <a:gd name="connsiteX12" fmla="*/ 1460564 w 7042023"/>
              <a:gd name="connsiteY12" fmla="*/ 0 h 3679412"/>
              <a:gd name="connsiteX13" fmla="*/ 6357557 w 7042023"/>
              <a:gd name="connsiteY13" fmla="*/ 0 h 3679412"/>
              <a:gd name="connsiteX14" fmla="*/ 7042023 w 7042023"/>
              <a:gd name="connsiteY14" fmla="*/ 684466 h 3679412"/>
              <a:gd name="connsiteX15" fmla="*/ 7042023 w 7042023"/>
              <a:gd name="connsiteY15" fmla="*/ 2994946 h 3679412"/>
              <a:gd name="connsiteX16" fmla="*/ 6357557 w 7042023"/>
              <a:gd name="connsiteY16" fmla="*/ 3679412 h 36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2023" h="3679412">
                <a:moveTo>
                  <a:pt x="6357557" y="3679412"/>
                </a:moveTo>
                <a:lnTo>
                  <a:pt x="684467" y="3679412"/>
                </a:lnTo>
                <a:cubicBezTo>
                  <a:pt x="307086" y="3679412"/>
                  <a:pt x="0" y="3372326"/>
                  <a:pt x="0" y="2994946"/>
                </a:cubicBezTo>
                <a:lnTo>
                  <a:pt x="0" y="763905"/>
                </a:lnTo>
                <a:lnTo>
                  <a:pt x="57150" y="763905"/>
                </a:lnTo>
                <a:lnTo>
                  <a:pt x="57150" y="2994946"/>
                </a:lnTo>
                <a:cubicBezTo>
                  <a:pt x="57150" y="3340799"/>
                  <a:pt x="338519" y="3622262"/>
                  <a:pt x="684467" y="3622262"/>
                </a:cubicBezTo>
                <a:lnTo>
                  <a:pt x="6357652" y="3622262"/>
                </a:lnTo>
                <a:cubicBezTo>
                  <a:pt x="6703505" y="3622262"/>
                  <a:pt x="6984969" y="3340894"/>
                  <a:pt x="6984969" y="2994946"/>
                </a:cubicBezTo>
                <a:lnTo>
                  <a:pt x="6984969" y="684466"/>
                </a:lnTo>
                <a:cubicBezTo>
                  <a:pt x="6984969" y="338614"/>
                  <a:pt x="6703600" y="57150"/>
                  <a:pt x="6357652" y="57150"/>
                </a:cubicBezTo>
                <a:lnTo>
                  <a:pt x="1460564" y="57150"/>
                </a:lnTo>
                <a:lnTo>
                  <a:pt x="1460564" y="0"/>
                </a:lnTo>
                <a:lnTo>
                  <a:pt x="6357557" y="0"/>
                </a:lnTo>
                <a:cubicBezTo>
                  <a:pt x="6734937" y="0"/>
                  <a:pt x="7042023" y="306991"/>
                  <a:pt x="7042023" y="684466"/>
                </a:cubicBezTo>
                <a:lnTo>
                  <a:pt x="7042023" y="2994946"/>
                </a:lnTo>
                <a:cubicBezTo>
                  <a:pt x="7042023" y="3372326"/>
                  <a:pt x="6734937" y="3679412"/>
                  <a:pt x="6357557" y="3679412"/>
                </a:cubicBezTo>
                <a:close/>
              </a:path>
            </a:pathLst>
          </a:custGeom>
          <a:solidFill>
            <a:srgbClr val="AE218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150" y="1768475"/>
            <a:ext cx="8061325" cy="395605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</p:spTree>
    <p:extLst>
      <p:ext uri="{BB962C8B-B14F-4D97-AF65-F5344CB8AC3E}">
        <p14:creationId xmlns:p14="http://schemas.microsoft.com/office/powerpoint/2010/main" val="51076006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2A68C2A-B007-F12D-E4BA-3355F79F9A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7938" y="179388"/>
            <a:ext cx="12199938" cy="4449762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Plaats hier je afbeelding</a:t>
            </a:r>
          </a:p>
        </p:txBody>
      </p:sp>
      <p:sp>
        <p:nvSpPr>
          <p:cNvPr id="35" name="Graphic 14">
            <a:extLst>
              <a:ext uri="{FF2B5EF4-FFF2-40B4-BE49-F238E27FC236}">
                <a16:creationId xmlns:a16="http://schemas.microsoft.com/office/drawing/2014/main" id="{5FDF823C-9E5B-5F8E-B135-A82B88C022AD}"/>
              </a:ext>
            </a:extLst>
          </p:cNvPr>
          <p:cNvSpPr/>
          <p:nvPr userDrawn="1"/>
        </p:nvSpPr>
        <p:spPr>
          <a:xfrm>
            <a:off x="-7979" y="198658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327DF45D-CEE8-E027-5958-4E60095D0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647414"/>
            <a:ext cx="12199979" cy="2210586"/>
          </a:xfrm>
          <a:prstGeom prst="rect">
            <a:avLst/>
          </a:prstGeom>
          <a:solidFill>
            <a:srgbClr val="AE2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315" y="2991574"/>
            <a:ext cx="10426045" cy="3343238"/>
          </a:xfrm>
          <a:prstGeom prst="roundRect">
            <a:avLst>
              <a:gd name="adj" fmla="val 11874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73" y="4739129"/>
            <a:ext cx="1063076" cy="819159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36308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: gsm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/>
          </p:cNvSpPr>
          <p:nvPr userDrawn="1"/>
        </p:nvSpPr>
        <p:spPr>
          <a:xfrm>
            <a:off x="798445" y="768613"/>
            <a:ext cx="10814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Mag ik jouw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onverdeelde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1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aandacht</a:t>
            </a: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5AA6C3-E221-0819-DE45-EFE08E9BC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959B150-8171-FF08-0CDE-F0DED06510B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F4BE0B8-FE1C-0B96-503D-2D7ECE7CC4C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DE9A6FA-5B19-6416-0AE6-09AA79DD4CD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B5AA5F-5F98-176E-0705-141FB8A21DFA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2950742-CD64-EC94-7214-848C92AB5B9B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437C2A8-E8BE-02A5-C8D9-0A70B465B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60283">
            <a:off x="5125365" y="1866412"/>
            <a:ext cx="1938068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982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/>
          </p:cNvSpPr>
          <p:nvPr userDrawn="1"/>
        </p:nvSpPr>
        <p:spPr>
          <a:xfrm rot="16200000" flipH="1" flipV="1">
            <a:off x="9127909" y="83026"/>
            <a:ext cx="910758" cy="4773488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/>
          </p:cNvSpPr>
          <p:nvPr userDrawn="1"/>
        </p:nvSpPr>
        <p:spPr>
          <a:xfrm>
            <a:off x="7315200" y="1915771"/>
            <a:ext cx="4542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Pauze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3DC291-31D9-ED77-B0E3-1A468F82D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0AE29EB9-D2B1-1F39-7BC2-1FA27414C81E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B2565FD-AEB7-297C-C7BF-D88A78859210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D8DB284-C543-0F43-9531-2F6C92E54B9A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1B4555-F342-F4F8-B8D3-209F081327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84D9A0-6951-5F9C-45D0-4EF2A8232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85A5B33-F0A9-EEF9-34BD-C3C0AB8D8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2899" y="3059481"/>
            <a:ext cx="4044950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366358896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/>
          </p:cNvGrpSpPr>
          <p:nvPr userDrawn="1"/>
        </p:nvGrpSpPr>
        <p:grpSpPr>
          <a:xfrm>
            <a:off x="386394" y="4050398"/>
            <a:ext cx="3847678" cy="1505576"/>
            <a:chOff x="899025" y="1384133"/>
            <a:chExt cx="5061508" cy="2027934"/>
          </a:xfrm>
          <a:solidFill>
            <a:srgbClr val="57C3CB"/>
          </a:solidFill>
        </p:grpSpPr>
        <p:sp>
          <p:nvSpPr>
            <p:cNvPr id="5" name="Rechthoek: afgeronde hoeken 4"/>
            <p:cNvSpPr>
              <a:spLocks/>
            </p:cNvSpPr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>
              <a:spLocks/>
            </p:cNvSpPr>
            <p:nvPr userDrawn="1"/>
          </p:nvSpPr>
          <p:spPr>
            <a:xfrm>
              <a:off x="1617133" y="1674824"/>
              <a:ext cx="4343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66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Pauze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A262A9-4A2B-E38D-5B79-350202C420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955AC9F-43D0-9AA6-AFBB-38B6AD686672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013967-EABC-CF60-1B26-61CC6AFB28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1FBAF1-41D4-4C9B-9F59-7E9A4D7E496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4D04EA4-D26B-1BF2-7CDF-71F0CEA8301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476B6DA-D294-89CE-3B2D-68C5F9AD2D85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E59E5B9-B58D-DC67-42F3-08CDF5F70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1924" y="4677510"/>
            <a:ext cx="4044950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271573422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/>
          </p:cNvSpPr>
          <p:nvPr userDrawn="1"/>
        </p:nvSpPr>
        <p:spPr>
          <a:xfrm rot="16200000" flipH="1" flipV="1">
            <a:off x="5069267" y="-760960"/>
            <a:ext cx="1107996" cy="5791200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09159" y="1581691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Lunch</a:t>
            </a:r>
            <a:endParaRPr lang="nl-BE" sz="6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1258BB-0FFF-80D5-ADAA-5FB90FB28B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E9D3BA9-1164-0E13-DDAE-517BC7D65596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D2A7DD4-53EC-FB45-DFF3-2092706D6CA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B1C9EF7-8A1E-0B55-B905-8DA61E3C5D4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1AD57-48AE-5513-4A16-FB9591C2E0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B1B346B-10B5-B743-DA32-430B0511F21A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687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73ABC0D2-A3DB-DA29-3B1B-FCA4F0F95E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12848" y="180000"/>
            <a:ext cx="99028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Typ hier een duidelijke titel</a:t>
            </a:r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B91BBB-316A-A3B6-4CAD-BDE52062A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3626" y="1523929"/>
            <a:ext cx="7378700" cy="3963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1874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plannennieuw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EDD81DBD-6875-1F2A-585D-8C6EDDF5A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7000" y="0"/>
            <a:ext cx="12606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7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/>
          </p:cNvSpPr>
          <p:nvPr userDrawn="1"/>
        </p:nvSpPr>
        <p:spPr>
          <a:xfrm>
            <a:off x="1051575" y="664010"/>
            <a:ext cx="666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Samenvatting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50222C-C41E-A4FE-CB5B-CFB33A16CB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12" y="315711"/>
            <a:ext cx="696599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A5A2C88-97AB-271A-5299-229FD45EE132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C2DD8DD-02DC-CD1F-1B65-743F6B84C6AB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093CDA2-1846-71C5-C362-C0C8A5CD469B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5EAFD56-2544-3100-2F9C-5F07AC3781B2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19A2065-57AC-94C5-0ADF-CACDB342133C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8DA9EF-4ACC-7ABE-D5E7-ED36A7829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4100" y="1997075"/>
            <a:ext cx="6697663" cy="44323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/>
              <a:t>Noteer hier de belangrijkste zaken uit je presentatie. Wat moeten mensen zeker onthouden hebben?</a:t>
            </a:r>
          </a:p>
        </p:txBody>
      </p:sp>
    </p:spTree>
    <p:extLst>
      <p:ext uri="{BB962C8B-B14F-4D97-AF65-F5344CB8AC3E}">
        <p14:creationId xmlns:p14="http://schemas.microsoft.com/office/powerpoint/2010/main" val="163014513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?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75032" y="1560218"/>
            <a:ext cx="6668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Vragen?</a:t>
            </a: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B3E55A9-2940-47A4-ADF9-0116464940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4E1859-2A52-5403-A5A1-74A65B7B54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3700" y="274614"/>
            <a:ext cx="696599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828F962-A048-5ED6-A1A0-CE76690355C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9FE54AB-2750-8C50-38AB-981C98FADC48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8A7DBA2-0380-52CE-3AD4-44030771E58D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D34AED4-1C17-FEDE-5F85-53ECEAF80CE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E859E70-5F65-862E-FF54-1A177F56DFDA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60433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0978837B-3033-EF90-424F-2C159C2B3313}"/>
              </a:ext>
            </a:extLst>
          </p:cNvPr>
          <p:cNvSpPr/>
          <p:nvPr userDrawn="1"/>
        </p:nvSpPr>
        <p:spPr>
          <a:xfrm>
            <a:off x="-7979" y="198658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6" name="Tekstvak 5"/>
          <p:cNvSpPr txBox="1">
            <a:spLocks/>
          </p:cNvSpPr>
          <p:nvPr userDrawn="1"/>
        </p:nvSpPr>
        <p:spPr>
          <a:xfrm>
            <a:off x="2584956" y="2113592"/>
            <a:ext cx="6668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5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Bedankt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C654D42-E949-8299-94B8-3627586EB913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0ECE30-0CC7-3883-37E9-A94F823C2605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16587E-6CC6-CF28-3CFF-71AF2982EBE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A262E9C-FC12-3D25-B3FE-8CC1037FBB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5BFAF68-5372-46E1-FA49-6B8A763B70CE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C4619A5-276E-87C5-AD62-8A572F4A3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549" y="5143642"/>
            <a:ext cx="3662496" cy="1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493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e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5B99E06C-4883-8B5F-2B17-90136EBE47C6}"/>
              </a:ext>
            </a:extLst>
          </p:cNvPr>
          <p:cNvSpPr/>
          <p:nvPr userDrawn="1"/>
        </p:nvSpPr>
        <p:spPr>
          <a:xfrm>
            <a:off x="-7979" y="198658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90" y="5079342"/>
            <a:ext cx="2474335" cy="1807683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254" y="4253955"/>
            <a:ext cx="627641" cy="627641"/>
          </a:xfrm>
          <a:prstGeom prst="rect">
            <a:avLst/>
          </a:prstGeom>
        </p:spPr>
      </p:pic>
      <p:sp>
        <p:nvSpPr>
          <p:cNvPr id="9" name="Rechthoek 8"/>
          <p:cNvSpPr>
            <a:spLocks/>
          </p:cNvSpPr>
          <p:nvPr userDrawn="1"/>
        </p:nvSpPr>
        <p:spPr>
          <a:xfrm>
            <a:off x="-16373" y="4998127"/>
            <a:ext cx="3203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u="none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030" name="Picture 6">
            <a:hlinkClick r:id="rId5"/>
            <a:extLst>
              <a:ext uri="{FF2B5EF4-FFF2-40B4-BE49-F238E27FC236}">
                <a16:creationId xmlns:a16="http://schemas.microsoft.com/office/drawing/2014/main" id="{1B79DBB6-784E-49D9-AD9F-EF7F84BE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" b="-6926"/>
          <a:stretch/>
        </p:blipFill>
        <p:spPr bwMode="auto">
          <a:xfrm>
            <a:off x="10748028" y="4292143"/>
            <a:ext cx="746371" cy="8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A0B4A7D-943D-43C7-85BD-CFDC9B74A25B}"/>
              </a:ext>
            </a:extLst>
          </p:cNvPr>
          <p:cNvSpPr>
            <a:spLocks/>
          </p:cNvSpPr>
          <p:nvPr userDrawn="1"/>
        </p:nvSpPr>
        <p:spPr>
          <a:xfrm>
            <a:off x="10337539" y="5072521"/>
            <a:ext cx="1456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A6E0076-844B-4A37-9AEE-9DCE3488E361}"/>
              </a:ext>
            </a:extLst>
          </p:cNvPr>
          <p:cNvSpPr>
            <a:spLocks/>
          </p:cNvSpPr>
          <p:nvPr userDrawn="1"/>
        </p:nvSpPr>
        <p:spPr>
          <a:xfrm>
            <a:off x="3671080" y="5005338"/>
            <a:ext cx="6096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/company/</a:t>
            </a:r>
            <a:b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id="{59E90341-9754-44A6-BBCB-9D966075B7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1803" y="4253955"/>
            <a:ext cx="670903" cy="6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ACB0E945-1A3D-41B0-810B-F52973500D8D}"/>
              </a:ext>
            </a:extLst>
          </p:cNvPr>
          <p:cNvSpPr>
            <a:spLocks/>
          </p:cNvSpPr>
          <p:nvPr userDrawn="1"/>
        </p:nvSpPr>
        <p:spPr>
          <a:xfrm>
            <a:off x="1263776" y="5030385"/>
            <a:ext cx="561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  <a:br>
              <a:rPr lang="nl-BE" sz="1600" dirty="0"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endParaRPr lang="nl-BE" sz="800" dirty="0"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BoeveLieven</a:t>
            </a:r>
            <a:endParaRPr lang="nl-BE" sz="16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2">
            <a:hlinkClick r:id="rId9"/>
            <a:extLst>
              <a:ext uri="{FF2B5EF4-FFF2-40B4-BE49-F238E27FC236}">
                <a16:creationId xmlns:a16="http://schemas.microsoft.com/office/drawing/2014/main" id="{0C1FA4A8-24AF-C937-3FB4-B1B1AC1F6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6406" y="4253955"/>
            <a:ext cx="972434" cy="840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507058" y="1018325"/>
            <a:ext cx="1117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Ontdek onze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digitale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kanalen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pic>
        <p:nvPicPr>
          <p:cNvPr id="3" name="Afbeelding 2">
            <a:hlinkClick r:id="rId11"/>
            <a:extLst>
              <a:ext uri="{FF2B5EF4-FFF2-40B4-BE49-F238E27FC236}">
                <a16:creationId xmlns:a16="http://schemas.microsoft.com/office/drawing/2014/main" id="{CB61BF02-74F2-823C-AFCD-215A5881FA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241" y="2703917"/>
            <a:ext cx="737281" cy="72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0AC7912-5B4F-CEBB-854D-FAA8F18FF560}"/>
              </a:ext>
            </a:extLst>
          </p:cNvPr>
          <p:cNvSpPr>
            <a:spLocks/>
          </p:cNvSpPr>
          <p:nvPr userDrawn="1"/>
        </p:nvSpPr>
        <p:spPr>
          <a:xfrm>
            <a:off x="486168" y="3473062"/>
            <a:ext cx="5619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voor het brede publiek</a:t>
            </a:r>
          </a:p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www.katholiekonderwijs.vlaanderen</a:t>
            </a:r>
            <a:endParaRPr lang="nl-BE" sz="1600" u="none" baseline="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40ECF3-62D5-3981-C6D8-73ACFDB80F7F}"/>
              </a:ext>
            </a:extLst>
          </p:cNvPr>
          <p:cNvSpPr>
            <a:spLocks/>
          </p:cNvSpPr>
          <p:nvPr userDrawn="1"/>
        </p:nvSpPr>
        <p:spPr>
          <a:xfrm>
            <a:off x="6391803" y="3473062"/>
            <a:ext cx="6096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voor de professional</a:t>
            </a:r>
          </a:p>
          <a:p>
            <a:pPr algn="ctr"/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pro.katholiekonderwijs.vlaanderen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2">
            <a:hlinkClick r:id="rId13"/>
            <a:extLst>
              <a:ext uri="{FF2B5EF4-FFF2-40B4-BE49-F238E27FC236}">
                <a16:creationId xmlns:a16="http://schemas.microsoft.com/office/drawing/2014/main" id="{E9AC2120-083A-33BB-F3E1-A3A07B9A6E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6744" y="2703917"/>
            <a:ext cx="7372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hlinkClick r:id="rId15"/>
            <a:extLst>
              <a:ext uri="{FF2B5EF4-FFF2-40B4-BE49-F238E27FC236}">
                <a16:creationId xmlns:a16="http://schemas.microsoft.com/office/drawing/2014/main" id="{D2870F98-FA15-11AF-1B90-B5512A3B1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0" t="-6869" r="-9756" b="-15796"/>
          <a:stretch/>
        </p:blipFill>
        <p:spPr bwMode="auto">
          <a:xfrm>
            <a:off x="8745102" y="4069331"/>
            <a:ext cx="1254794" cy="12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E920A4AD-3557-663B-9360-DDB87D679421}"/>
              </a:ext>
            </a:extLst>
          </p:cNvPr>
          <p:cNvSpPr>
            <a:spLocks/>
          </p:cNvSpPr>
          <p:nvPr userDrawn="1"/>
        </p:nvSpPr>
        <p:spPr>
          <a:xfrm>
            <a:off x="8406880" y="5030385"/>
            <a:ext cx="182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/@kathondvla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89901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ere professionaliseringen promo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5B99E06C-4883-8B5F-2B17-90136EBE47C6}"/>
              </a:ext>
            </a:extLst>
          </p:cNvPr>
          <p:cNvSpPr/>
          <p:nvPr userDrawn="1"/>
        </p:nvSpPr>
        <p:spPr>
          <a:xfrm>
            <a:off x="-7979" y="198658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90" y="5079342"/>
            <a:ext cx="2474335" cy="180768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486168" y="754330"/>
            <a:ext cx="1117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Ook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interessant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voor jou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0AC7912-5B4F-CEBB-854D-FAA8F18FF560}"/>
              </a:ext>
            </a:extLst>
          </p:cNvPr>
          <p:cNvSpPr>
            <a:spLocks/>
          </p:cNvSpPr>
          <p:nvPr userDrawn="1"/>
        </p:nvSpPr>
        <p:spPr>
          <a:xfrm>
            <a:off x="2258407" y="5814999"/>
            <a:ext cx="7243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BE" sz="24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Bekijk ons volledig </a:t>
            </a:r>
            <a:r>
              <a:rPr lang="nl-BE" sz="24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  <a:hlinkClick r:id="rId3"/>
              </a:rPr>
              <a:t>professionaliseringsaanbod</a:t>
            </a:r>
            <a:endParaRPr lang="nl-BE" sz="2400" u="none" baseline="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473C13B-97FE-6CCE-F782-0295927D2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5555" y="1677971"/>
            <a:ext cx="7749520" cy="4006867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Noteer hier </a:t>
            </a:r>
            <a:r>
              <a:rPr lang="nl-NL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profesionaliseringen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nascholingen, lerende netwerken … die ook interessant zijn voor je doelgroep/aanwezigen.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35419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, nummering, log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7979" y="188719"/>
            <a:ext cx="3024180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C01FD5A-6BD9-B664-0286-CF50BDF1FEB0}"/>
              </a:ext>
            </a:extLst>
          </p:cNvPr>
          <p:cNvSpPr txBox="1"/>
          <p:nvPr userDrawn="1"/>
        </p:nvSpPr>
        <p:spPr>
          <a:xfrm>
            <a:off x="319176" y="405442"/>
            <a:ext cx="9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Iconen, nummering, logo’s</a:t>
            </a:r>
            <a:endParaRPr lang="nl-BE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77" y="1121557"/>
            <a:ext cx="9799638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4">
            <a:extLst>
              <a:ext uri="{FF2B5EF4-FFF2-40B4-BE49-F238E27FC236}">
                <a16:creationId xmlns:a16="http://schemas.microsoft.com/office/drawing/2014/main" id="{29D6572D-0C45-BA1B-1CB8-9234A229E0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A0613-2DAC-E67F-10EE-5E54907967D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28235" y="742844"/>
            <a:ext cx="4740965" cy="5372311"/>
          </a:xfrm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een afbeelding die je tekst ondersteunt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742738"/>
            <a:ext cx="5056188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7481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7E2BDC41-978F-95BB-93B4-98EAE2CC25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439947"/>
            <a:ext cx="10714008" cy="6133381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je afbeelding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86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7DE82471-47BD-9825-3A5C-E5BA573063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742738"/>
            <a:ext cx="5056188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A74F469D-EA25-AF43-5F92-8CB069D10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8644" y="742738"/>
            <a:ext cx="5056188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189247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gek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A0976D1E-66EB-0DB3-B100-449FF9AA9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79" y="42077"/>
            <a:ext cx="3024180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12846" y="5610639"/>
            <a:ext cx="99028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Maak hier je concluderend punt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673626" y="575035"/>
            <a:ext cx="7442112" cy="4931243"/>
          </a:xfrm>
        </p:spPr>
        <p:txBody>
          <a:bodyPr/>
          <a:lstStyle>
            <a:lvl1pPr>
              <a:buClrTx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65" y="5050317"/>
            <a:ext cx="2474335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75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866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866" y="1600206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27736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889-BBC1-419D-8956-31DAFBFE76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34" r:id="rId2"/>
    <p:sldLayoutId id="2147483779" r:id="rId3"/>
    <p:sldLayoutId id="2147483776" r:id="rId4"/>
    <p:sldLayoutId id="2147483832" r:id="rId5"/>
    <p:sldLayoutId id="2147483833" r:id="rId6"/>
    <p:sldLayoutId id="2147483837" r:id="rId7"/>
    <p:sldLayoutId id="2147483836" r:id="rId8"/>
    <p:sldLayoutId id="2147483825" r:id="rId9"/>
    <p:sldLayoutId id="2147483808" r:id="rId10"/>
    <p:sldLayoutId id="2147483831" r:id="rId11"/>
    <p:sldLayoutId id="2147483835" r:id="rId12"/>
    <p:sldLayoutId id="2147483801" r:id="rId13"/>
    <p:sldLayoutId id="2147483802" r:id="rId14"/>
    <p:sldLayoutId id="2147483803" r:id="rId15"/>
    <p:sldLayoutId id="2147483804" r:id="rId16"/>
    <p:sldLayoutId id="2147483822" r:id="rId17"/>
    <p:sldLayoutId id="2147483840" r:id="rId18"/>
    <p:sldLayoutId id="2147483806" r:id="rId19"/>
    <p:sldLayoutId id="2147483827" r:id="rId20"/>
    <p:sldLayoutId id="2147483828" r:id="rId21"/>
    <p:sldLayoutId id="2147483838" r:id="rId22"/>
    <p:sldLayoutId id="2147483839" r:id="rId23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kumimoji="0" lang="nl-BE" sz="2400" b="0" kern="1200" cap="none" baseline="0" dirty="0" smtClean="0">
          <a:solidFill>
            <a:schemeClr val="tx1"/>
          </a:solidFill>
          <a:effectLst/>
          <a:latin typeface="Poppins ExtraBold" panose="00000900000000000000" pitchFamily="2" charset="0"/>
          <a:ea typeface="Roboto" pitchFamily="2" charset="0"/>
          <a:cs typeface="Poppins ExtraBold" panose="00000900000000000000" pitchFamily="2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BF18B3"/>
        </a:buClr>
        <a:buFont typeface="Wingdings" panose="05000000000000000000" pitchFamily="2" charset="2"/>
        <a:buChar char="§"/>
        <a:defRPr sz="2100" kern="1200">
          <a:solidFill>
            <a:srgbClr val="B22A89"/>
          </a:solidFill>
          <a:latin typeface="Roboto" pitchFamily="2" charset="0"/>
          <a:ea typeface="Roboto" pitchFamily="2" charset="0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866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866" y="1600206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27736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889-BBC1-419D-8956-31DAFBFE76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kumimoji="0" lang="nl-BE" sz="2400" b="0" kern="1200" cap="none" baseline="0" dirty="0" smtClean="0">
          <a:solidFill>
            <a:schemeClr val="tx1"/>
          </a:solidFill>
          <a:effectLst/>
          <a:latin typeface="Poppins ExtraBold" panose="00000900000000000000" pitchFamily="2" charset="0"/>
          <a:ea typeface="Roboto" pitchFamily="2" charset="0"/>
          <a:cs typeface="Poppins ExtraBold" panose="00000900000000000000" pitchFamily="2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BF18B3"/>
        </a:buClr>
        <a:buFont typeface="Wingdings" panose="05000000000000000000" pitchFamily="2" charset="2"/>
        <a:buChar char="§"/>
        <a:defRPr sz="2100" kern="1200">
          <a:solidFill>
            <a:srgbClr val="B22A89"/>
          </a:solidFill>
          <a:latin typeface="Roboto" pitchFamily="2" charset="0"/>
          <a:ea typeface="Roboto" pitchFamily="2" charset="0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.kuleuven.be/outreach/tenl/korte-verhalen-in-de-talenklas/vijfstappenpla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ZfSaJ671jQ?feature=oembed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www.furet.com/media/pdf/feuilletage/9/7/8/2/2/5/3/0/9782253000709.pdf?srsltid=AfmBOopFR3Yw8ORYr-HuAGYVBaYYYzWcx9UW4iL0CE5_NvJCFQcp_pm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ret.com/media/pdf/feuilletage/9/7/8/2/2/5/3/0/9782253000709.pdf?srsltid=AfmBOopFR3Yw8ORYr-HuAGYVBaYYYzWcx9UW4iL0CE5_NvJCFQcp_pmh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78387532-7CEC-1810-9E09-8DE9D371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57" y="4977973"/>
            <a:ext cx="7476225" cy="1560946"/>
          </a:xfrm>
        </p:spPr>
        <p:txBody>
          <a:bodyPr>
            <a:normAutofit/>
          </a:bodyPr>
          <a:lstStyle/>
          <a:p>
            <a:r>
              <a:rPr lang="nl-NL" b="1" i="1" dirty="0"/>
              <a:t>Les deux messieurs de Bruxelles </a:t>
            </a:r>
            <a:endParaRPr lang="nl-NL" dirty="0"/>
          </a:p>
          <a:p>
            <a:r>
              <a:rPr lang="nl-NL" dirty="0"/>
              <a:t>Eric-Emmanuel </a:t>
            </a:r>
            <a:r>
              <a:rPr lang="nl-NL" dirty="0" err="1"/>
              <a:t>Schmitt</a:t>
            </a:r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435E2D8-25CE-4D95-42F7-2B3BEDF7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65" y="2937163"/>
            <a:ext cx="7476225" cy="167769"/>
          </a:xfrm>
        </p:spPr>
        <p:txBody>
          <a:bodyPr>
            <a:normAutofit fontScale="90000"/>
          </a:bodyPr>
          <a:lstStyle/>
          <a:p>
            <a:br>
              <a:rPr lang="nl-BE" b="1" dirty="0"/>
            </a:br>
            <a:r>
              <a:rPr lang="nl-BE" b="1" dirty="0"/>
              <a:t>Korte verhalen in het vreemdetalenonderwijs</a:t>
            </a:r>
            <a:br>
              <a:rPr lang="nl-BE" b="1" dirty="0"/>
            </a:br>
            <a:br>
              <a:rPr lang="nl-BE" b="1" dirty="0"/>
            </a:br>
            <a:r>
              <a:rPr lang="nl-BE" b="1" dirty="0">
                <a:latin typeface="Palatino Linotype" panose="02040502050505030304" pitchFamily="18" charset="0"/>
              </a:rPr>
              <a:t>Vijfstappenplan voor de lectuur</a:t>
            </a:r>
            <a:br>
              <a:rPr lang="nl-BE" b="1" dirty="0">
                <a:latin typeface="Palatino Linotype" panose="02040502050505030304" pitchFamily="18" charset="0"/>
              </a:rPr>
            </a:br>
            <a:r>
              <a:rPr lang="nl-BE" b="1" dirty="0" err="1">
                <a:latin typeface="Palatino Linotype" panose="02040502050505030304" pitchFamily="18" charset="0"/>
              </a:rPr>
              <a:t>KULeuven</a:t>
            </a:r>
            <a:r>
              <a:rPr lang="nl-BE" b="1" dirty="0">
                <a:latin typeface="Palatino Linotype" panose="02040502050505030304" pitchFamily="18" charset="0"/>
              </a:rPr>
              <a:t> – Centrum </a:t>
            </a:r>
            <a:r>
              <a:rPr lang="nl-BE" b="1">
                <a:latin typeface="Palatino Linotype" panose="02040502050505030304" pitchFamily="18" charset="0"/>
              </a:rPr>
              <a:t>voor Literatuur </a:t>
            </a:r>
            <a:r>
              <a:rPr lang="nl-BE" b="1" dirty="0">
                <a:latin typeface="Palatino Linotype" panose="02040502050505030304" pitchFamily="18" charset="0"/>
              </a:rPr>
              <a:t>en Onderwijs</a:t>
            </a:r>
            <a:br>
              <a:rPr lang="nl-BE" dirty="0"/>
            </a:br>
            <a:endParaRPr lang="nl-BE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225956C2-12BA-C569-6B00-32BFF27621A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44664" y="6356357"/>
            <a:ext cx="1595894" cy="365125"/>
          </a:xfrm>
        </p:spPr>
        <p:txBody>
          <a:bodyPr/>
          <a:lstStyle/>
          <a:p>
            <a:fld id="{61BC12D3-0BDC-4299-95B9-544689C7E16C}" type="datetime1">
              <a:rPr lang="nl-BE" sz="1600" smtClean="0">
                <a:solidFill>
                  <a:schemeClr val="bg1"/>
                </a:solidFill>
              </a:rPr>
              <a:t>10/09/2025</a:t>
            </a:fld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3" name="Afbeelding 2" descr="Afbeelding met tekst, Graphics, ontwerp, Lettertype&#10;&#10;Door AI gegenereerde inhoud is mogelijk onjuist.">
            <a:extLst>
              <a:ext uri="{FF2B5EF4-FFF2-40B4-BE49-F238E27FC236}">
                <a16:creationId xmlns:a16="http://schemas.microsoft.com/office/drawing/2014/main" id="{5AA5250A-B67F-C3FD-34B9-A5E086A03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14" y="4795411"/>
            <a:ext cx="1560946" cy="15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6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DF3622-CD34-82B4-D0B3-C90AD0F71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0785703" cy="5021262"/>
          </a:xfrm>
        </p:spPr>
        <p:txBody>
          <a:bodyPr>
            <a:normAutofit fontScale="85000" lnSpcReduction="20000"/>
          </a:bodyPr>
          <a:lstStyle/>
          <a:p>
            <a:pPr marL="0" lvl="0" indent="0" algn="just" defTabSz="914400">
              <a:lnSpc>
                <a:spcPct val="160000"/>
              </a:lnSpc>
              <a:spcBef>
                <a:spcPts val="0"/>
              </a:spcBef>
              <a:buClr>
                <a:srgbClr val="1CADE4"/>
              </a:buClr>
              <a:buSzPct val="100000"/>
              <a:buNone/>
              <a:defRPr/>
            </a:pPr>
            <a:r>
              <a:rPr lang="fr-F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étudiez 1 aspect du texte en groupe suivant les consignes :</a:t>
            </a:r>
          </a:p>
          <a:p>
            <a:pPr marL="383540" lv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cherchez dans la perspective choisie ce qui est nécessaire à une bonne compréhension du texte dans son contexte.</a:t>
            </a:r>
          </a:p>
          <a:p>
            <a:pPr marL="383540" lv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consultez librement les sites web prévus concernant l'histoire, les thèmes, la culture, les auteurs, la tradition littéraire…</a:t>
            </a:r>
          </a:p>
          <a:p>
            <a:pPr marL="383540" lv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question-clé : « </a:t>
            </a:r>
            <a:r>
              <a:rPr lang="fr-F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doivent apprendre nos camarades de classe pour comprendre le texte comme faisant partie d'une tradition, d'une culture et d'une société ? 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383540" lv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Chaque membre du groupe </a:t>
            </a:r>
            <a:r>
              <a:rPr lang="fr-F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 des notes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titre individuel.</a:t>
            </a:r>
          </a:p>
          <a:p>
            <a:pPr marL="383540" lv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êtes censés </a:t>
            </a:r>
            <a:r>
              <a:rPr lang="fr-F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devenir spécialiste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perspective choisie: préparez-vous à pouvoir en informer vos camarades de classe !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57CC73-B922-2905-AC97-298EEAC0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Travail</a:t>
            </a:r>
            <a:r>
              <a:rPr lang="nl-NL" dirty="0"/>
              <a:t> </a:t>
            </a:r>
            <a:r>
              <a:rPr lang="nl-NL" dirty="0" err="1"/>
              <a:t>d’expertise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35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EA8723F-64B5-56B7-0EEF-4B9D941180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1872824" cy="502126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choisissez 1 des 5 pistes possibles. Vous recevrez une fiche d’exploration et une fiche d'évaluation par les pairs.</a:t>
            </a:r>
          </a:p>
          <a:p>
            <a:pPr algn="just">
              <a:lnSpc>
                <a:spcPct val="120000"/>
              </a:lnSpc>
            </a:pP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accomplissez votre piste selon les consignes formelles et matérielles, qui se trouvent sur les fiches d’exploration et d'évaluation par les pairs.</a:t>
            </a:r>
          </a:p>
          <a:p>
            <a:pPr algn="just">
              <a:lnSpc>
                <a:spcPct val="120000"/>
              </a:lnSpc>
            </a:pP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Utilisez vos notes pour créer un texte suffisamment riche.</a:t>
            </a:r>
          </a:p>
          <a:p>
            <a:pPr algn="just">
              <a:lnSpc>
                <a:spcPct val="120000"/>
              </a:lnSpc>
            </a:pP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Quelles sont les pistes d’exploration possibles ?</a:t>
            </a:r>
          </a:p>
          <a:p>
            <a:pPr marL="1240790" lvl="1" indent="-1143000" algn="just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Devoir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de lecture pour les futurs lecteurs</a:t>
            </a:r>
          </a:p>
          <a:p>
            <a:pPr marL="1240790" lvl="1" indent="-1143000" algn="just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Devoir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de lecture pour un récit bref similaire (en binôme) </a:t>
            </a:r>
          </a:p>
          <a:p>
            <a:pPr marL="0" indent="0">
              <a:buNone/>
            </a:pP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(cf. les autres récits du livre: "Le chien" 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"Ménage à trois "   - "Un </a:t>
            </a:r>
            <a:r>
              <a:rPr lang="fr-FR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coeur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 la cendre" - "L'enfant                </a:t>
            </a:r>
          </a:p>
          <a:p>
            <a:pPr marL="0" indent="0">
              <a:buNone/>
            </a:pP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fantôme ")</a:t>
            </a:r>
          </a:p>
          <a:p>
            <a:pPr marL="1240790" lvl="1" indent="-1143000" algn="just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Devoir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commentaire sur votre processus de lecture et d'apprentissage</a:t>
            </a:r>
          </a:p>
          <a:p>
            <a:pPr marL="1240790" lvl="1" indent="-1143000" algn="just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Devoir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sélection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récit (qui relève d'un(e) autre </a:t>
            </a:r>
            <a:r>
              <a:rPr lang="fr-FR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époque|culture|personnage|genre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40790" lvl="1" indent="-1143000" algn="just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8000" dirty="0" err="1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Devoir</a:t>
            </a:r>
            <a:r>
              <a:rPr lang="nl-BE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5:</a:t>
            </a:r>
            <a:r>
              <a:rPr lang="fr-FR" sz="8000" dirty="0">
                <a:solidFill>
                  <a:srgbClr val="AE20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comparaison avec une œuvre d'art du même thème</a:t>
            </a:r>
            <a:endParaRPr lang="nl-BE" sz="8000" dirty="0">
              <a:solidFill>
                <a:srgbClr val="AE20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DE7181-C064-F251-799E-E17EE530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Pistes </a:t>
            </a:r>
            <a:r>
              <a:rPr lang="nl-NL" dirty="0" err="1"/>
              <a:t>d’exploitation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701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7BF11A-CA28-CC8F-8305-0628319B7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1425784" cy="5021262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6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lisez le devoir de votre camarade. Vous utilisez pour cela la fiche d'évaluation par les pairs.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ne corrigez aucune erreur, mais vous notez le numéro correspondant à l’erreur.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rédigez également une évaluation générale par catégorie (contenu, langue, structure et style).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expliquez vos commentaires oralement à votre camarade de classe par la suite. Soyez spécifique!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corrigez de manière critique votre propre devoir en utilisant les commentaires que vous avez reçus.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Vous remettez votre version définitive et la fiche d'évaluation par les pairs à l'enseignant.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F14627-B3E4-824A-E478-D9D5A775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Evaluation par les pairs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504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3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A2615D-316F-EA50-B272-B2A35C03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1" y="253186"/>
            <a:ext cx="7022825" cy="61152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8D5B69-C4CF-39C8-8E87-AB782B291A93}"/>
              </a:ext>
            </a:extLst>
          </p:cNvPr>
          <p:cNvSpPr txBox="1"/>
          <p:nvPr/>
        </p:nvSpPr>
        <p:spPr>
          <a:xfrm>
            <a:off x="6091382" y="1168507"/>
            <a:ext cx="6100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https://www.arts.kuleuven.be/outreach/tenl/korte-verhalen-in-de-talenklas/vijfstappenplan</a:t>
            </a:r>
            <a:endParaRPr lang="nl-BE" dirty="0"/>
          </a:p>
          <a:p>
            <a:endParaRPr lang="nl-BE" dirty="0"/>
          </a:p>
        </p:txBody>
      </p:sp>
      <p:pic>
        <p:nvPicPr>
          <p:cNvPr id="7" name="Afbeelding 6" descr="Afbeelding met tekst, Graphics, ontwerp, Lettertype&#10;&#10;Door AI gegenereerde inhoud is mogelijk onjuist.">
            <a:extLst>
              <a:ext uri="{FF2B5EF4-FFF2-40B4-BE49-F238E27FC236}">
                <a16:creationId xmlns:a16="http://schemas.microsoft.com/office/drawing/2014/main" id="{FB68A4DE-B38D-085E-6800-CDF2EB39A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22" y="4268919"/>
            <a:ext cx="2099553" cy="20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5B03F72-8E31-6007-6D8D-4B3FB6852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0694263" cy="5021262"/>
          </a:xfrm>
        </p:spPr>
        <p:txBody>
          <a:bodyPr/>
          <a:lstStyle/>
          <a:p>
            <a:pPr lvl="0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Lesuur 1: Individuele lectuur + lectuur per twee – stap 1 en stap 2</a:t>
            </a:r>
          </a:p>
          <a:p>
            <a:pPr lvl="0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Lesuur 2: Klasgesprek – stap 3</a:t>
            </a:r>
          </a:p>
          <a:p>
            <a:pPr lvl="0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Lesuur 3: </a:t>
            </a:r>
            <a:r>
              <a:rPr lang="nl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Expertenwerk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stap 4</a:t>
            </a:r>
          </a:p>
          <a:p>
            <a:pPr lvl="0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Lesuur 4: Productieve opdracht – stap 5 (optioneel)</a:t>
            </a:r>
          </a:p>
          <a:p>
            <a:pPr lvl="0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Lesuur 5: Peerevaluatie + inlevering productieve opdracht – stap 5 (optioneel)</a:t>
            </a:r>
          </a:p>
          <a:p>
            <a:pPr marL="0" indent="0">
              <a:buNone/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Opmerking: indien voor een iets langer kort verhaal gekozen wordt, moeten stap 1 en stap 2 mogelijk telkens over 2 lesuren gespreid worden. </a:t>
            </a:r>
          </a:p>
          <a:p>
            <a:pPr marL="0" indent="0">
              <a:buNone/>
            </a:pP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(Dit zal zeker het geval zijn voor “Les deux messieurs de Bruxelles”)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6B742-D00C-2055-BBA6-CB0E7335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91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0F4750-E9C0-2D0A-BFA4-E7500A38E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742738"/>
            <a:ext cx="5056188" cy="5780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“Les deux messieurs de Bruxelles”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ABFD6DA-8552-76E6-5AF7-B4DDCEAE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00" y="1320800"/>
            <a:ext cx="3233734" cy="47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DF25E6-F49B-C195-4F87-FDAB92C82E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>
                <a:hlinkClick r:id="rId4"/>
              </a:rPr>
              <a:t>https://www.furet.com/media/pdf/feuilletage/9/7/8/2/2/5/3/0/9782253000709.pdf?srsltid=AfmBOopFR3Yw8ORYr-HuAGYVBaYYYzWcx9UW4iL0CE5_NvJCFQcp_pmh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8" name="Onlinemedia 7" title="Les deux messieurs de Bruxelles (Éric-Emmanuel Schmitt)">
            <a:hlinkClick r:id="" action="ppaction://media"/>
            <a:extLst>
              <a:ext uri="{FF2B5EF4-FFF2-40B4-BE49-F238E27FC236}">
                <a16:creationId xmlns:a16="http://schemas.microsoft.com/office/drawing/2014/main" id="{A6999C6D-CA0D-399E-0447-F8A6F3AD20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0F4750-E9C0-2D0A-BFA4-E7500A38E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742738"/>
            <a:ext cx="5056188" cy="5780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“Les deux messieurs de Bruxelles”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ABFD6DA-8552-76E6-5AF7-B4DDCEAE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00" y="1320800"/>
            <a:ext cx="3233734" cy="47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DF25E6-F49B-C195-4F87-FDAB92C82E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 dirty="0">
              <a:hlinkClick r:id="rId3"/>
            </a:endParaRPr>
          </a:p>
          <a:p>
            <a:endParaRPr lang="nl-BE" dirty="0">
              <a:hlinkClick r:id="rId3"/>
            </a:endParaRPr>
          </a:p>
          <a:p>
            <a:r>
              <a:rPr lang="nl-BE" dirty="0">
                <a:hlinkClick r:id="rId3"/>
              </a:rPr>
              <a:t>https://www.furet.com/media/pdf/feuilletage/9/7/8/2/2/5/3/0/9782253000709.pdf?srsltid=AfmBOopFR3Yw8ORYr-HuAGYVBaYYYzWcx9UW4iL0CE5_NvJCFQcp_pmh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980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62D73A8-3FD2-29D6-7D6E-129B8A6A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</a:t>
            </a:r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E00296-F0BF-E7AB-EC64-C499AD036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088" y="1120775"/>
            <a:ext cx="9799637" cy="5021263"/>
          </a:xfrm>
        </p:spPr>
        <p:txBody>
          <a:bodyPr vert="horz" lIns="0" tIns="45720" rIns="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nl-BE" sz="1800" dirty="0" err="1"/>
              <a:t>Étape</a:t>
            </a:r>
            <a:r>
              <a:rPr lang="nl-BE" sz="1800" dirty="0"/>
              <a:t> 1: </a:t>
            </a:r>
            <a:r>
              <a:rPr lang="nl-BE" sz="1800" dirty="0" err="1"/>
              <a:t>Lecture</a:t>
            </a:r>
            <a:r>
              <a:rPr lang="nl-BE" sz="1800" dirty="0"/>
              <a:t> individuelle				</a:t>
            </a:r>
            <a:r>
              <a:rPr lang="nl-BE" sz="1800" dirty="0">
                <a:solidFill>
                  <a:schemeClr val="accent1"/>
                </a:solidFill>
              </a:rPr>
              <a:t>↓ °</a:t>
            </a:r>
            <a:r>
              <a:rPr lang="nl-BE" sz="1800" dirty="0" err="1">
                <a:solidFill>
                  <a:schemeClr val="accent1"/>
                </a:solidFill>
              </a:rPr>
              <a:t>expérience</a:t>
            </a:r>
            <a:r>
              <a:rPr lang="nl-BE" sz="1800" dirty="0">
                <a:solidFill>
                  <a:schemeClr val="accent1"/>
                </a:solidFill>
              </a:rPr>
              <a:t> de </a:t>
            </a:r>
            <a:r>
              <a:rPr lang="nl-BE" sz="1800" dirty="0" err="1">
                <a:solidFill>
                  <a:schemeClr val="accent1"/>
                </a:solidFill>
              </a:rPr>
              <a:t>lecture</a:t>
            </a:r>
            <a:r>
              <a:rPr lang="nl-BE" sz="1800" dirty="0">
                <a:solidFill>
                  <a:schemeClr val="accent1"/>
                </a:solidFill>
              </a:rPr>
              <a:t> </a:t>
            </a:r>
            <a:r>
              <a:rPr lang="nl-BE" sz="1800" dirty="0" err="1">
                <a:solidFill>
                  <a:schemeClr val="accent1"/>
                </a:solidFill>
              </a:rPr>
              <a:t>personnelle</a:t>
            </a:r>
            <a:endParaRPr lang="nl-BE" sz="18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BE" sz="1800" dirty="0" err="1"/>
              <a:t>Étape</a:t>
            </a:r>
            <a:r>
              <a:rPr lang="nl-BE" sz="1800" dirty="0"/>
              <a:t> 2: </a:t>
            </a:r>
            <a:r>
              <a:rPr lang="nl-BE" sz="1800" dirty="0" err="1"/>
              <a:t>Lecture</a:t>
            </a:r>
            <a:r>
              <a:rPr lang="nl-BE" sz="1800" dirty="0"/>
              <a:t> en </a:t>
            </a:r>
            <a:r>
              <a:rPr lang="nl-BE" sz="1800" dirty="0" err="1"/>
              <a:t>binôme</a:t>
            </a:r>
            <a:r>
              <a:rPr lang="nl-BE" sz="1800" dirty="0"/>
              <a:t>				</a:t>
            </a:r>
            <a:r>
              <a:rPr lang="nl-BE" sz="1800" dirty="0">
                <a:solidFill>
                  <a:schemeClr val="accent1"/>
                </a:solidFill>
              </a:rPr>
              <a:t>↓ °</a:t>
            </a:r>
            <a:r>
              <a:rPr lang="nl-BE" sz="1800" dirty="0" err="1">
                <a:solidFill>
                  <a:schemeClr val="accent1"/>
                </a:solidFill>
              </a:rPr>
              <a:t>bonne</a:t>
            </a:r>
            <a:r>
              <a:rPr lang="nl-BE" sz="1800" dirty="0">
                <a:solidFill>
                  <a:schemeClr val="accent1"/>
                </a:solidFill>
              </a:rPr>
              <a:t> </a:t>
            </a:r>
            <a:r>
              <a:rPr lang="nl-BE" sz="1800" dirty="0" err="1">
                <a:solidFill>
                  <a:schemeClr val="accent1"/>
                </a:solidFill>
              </a:rPr>
              <a:t>comprehension</a:t>
            </a:r>
            <a:r>
              <a:rPr lang="nl-BE" sz="1800" dirty="0">
                <a:solidFill>
                  <a:schemeClr val="accent1"/>
                </a:solidFill>
              </a:rPr>
              <a:t> du </a:t>
            </a:r>
            <a:r>
              <a:rPr lang="nl-BE" sz="1800" dirty="0" err="1">
                <a:solidFill>
                  <a:schemeClr val="accent1"/>
                </a:solidFill>
              </a:rPr>
              <a:t>texte</a:t>
            </a:r>
            <a:endParaRPr lang="nl-BE" sz="18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BE" sz="1800" dirty="0" err="1"/>
              <a:t>Étape</a:t>
            </a:r>
            <a:r>
              <a:rPr lang="nl-BE" sz="1800" dirty="0"/>
              <a:t> 3: </a:t>
            </a:r>
            <a:r>
              <a:rPr lang="nl-BE" sz="1800" dirty="0" err="1"/>
              <a:t>Discussion</a:t>
            </a:r>
            <a:r>
              <a:rPr lang="nl-BE" sz="1800" dirty="0"/>
              <a:t> en </a:t>
            </a:r>
            <a:r>
              <a:rPr lang="nl-BE" sz="1800" dirty="0" err="1"/>
              <a:t>classe</a:t>
            </a:r>
            <a:r>
              <a:rPr lang="nl-BE" sz="1800" dirty="0"/>
              <a:t>				</a:t>
            </a:r>
            <a:r>
              <a:rPr lang="nl-BE" sz="1800" dirty="0">
                <a:solidFill>
                  <a:schemeClr val="accent1"/>
                </a:solidFill>
              </a:rPr>
              <a:t>↓ °</a:t>
            </a:r>
            <a:r>
              <a:rPr lang="nl-BE" sz="1800" dirty="0" err="1">
                <a:solidFill>
                  <a:schemeClr val="accent1"/>
                </a:solidFill>
              </a:rPr>
              <a:t>interprétation</a:t>
            </a:r>
            <a:r>
              <a:rPr lang="nl-BE" sz="1800" dirty="0">
                <a:solidFill>
                  <a:schemeClr val="accent1"/>
                </a:solidFill>
              </a:rPr>
              <a:t> plus </a:t>
            </a:r>
            <a:r>
              <a:rPr lang="nl-BE" sz="1800" dirty="0" err="1">
                <a:solidFill>
                  <a:schemeClr val="accent1"/>
                </a:solidFill>
              </a:rPr>
              <a:t>approfondie</a:t>
            </a:r>
            <a:r>
              <a:rPr lang="nl-BE" sz="1800" dirty="0">
                <a:solidFill>
                  <a:schemeClr val="accent1"/>
                </a:solidFill>
              </a:rPr>
              <a:t> du </a:t>
            </a:r>
            <a:r>
              <a:rPr lang="nl-BE" sz="1800" dirty="0" err="1">
                <a:solidFill>
                  <a:schemeClr val="accent1"/>
                </a:solidFill>
              </a:rPr>
              <a:t>texte</a:t>
            </a:r>
            <a:endParaRPr lang="nl-BE" sz="18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BE" sz="1800" dirty="0" err="1"/>
              <a:t>Étape</a:t>
            </a:r>
            <a:r>
              <a:rPr lang="nl-BE" sz="1800" dirty="0"/>
              <a:t> 4: </a:t>
            </a:r>
            <a:r>
              <a:rPr lang="nl-BE" sz="1800" dirty="0" err="1"/>
              <a:t>Travail</a:t>
            </a:r>
            <a:r>
              <a:rPr lang="nl-BE" sz="1800" dirty="0"/>
              <a:t> </a:t>
            </a:r>
            <a:r>
              <a:rPr lang="nl-BE" sz="1800" dirty="0" err="1"/>
              <a:t>d’expertise</a:t>
            </a:r>
            <a:r>
              <a:rPr lang="nl-BE" sz="1800" dirty="0"/>
              <a:t> 				</a:t>
            </a:r>
            <a:r>
              <a:rPr lang="nl-BE" sz="1800" dirty="0">
                <a:solidFill>
                  <a:schemeClr val="accent1"/>
                </a:solidFill>
              </a:rPr>
              <a:t>↓ °</a:t>
            </a:r>
            <a:r>
              <a:rPr lang="nl-BE" sz="1800" dirty="0" err="1">
                <a:solidFill>
                  <a:schemeClr val="accent1"/>
                </a:solidFill>
              </a:rPr>
              <a:t>connaissance</a:t>
            </a:r>
            <a:r>
              <a:rPr lang="nl-BE" sz="1800" dirty="0">
                <a:solidFill>
                  <a:schemeClr val="accent1"/>
                </a:solidFill>
              </a:rPr>
              <a:t> de base</a:t>
            </a:r>
          </a:p>
          <a:p>
            <a:pPr algn="just">
              <a:lnSpc>
                <a:spcPct val="150000"/>
              </a:lnSpc>
            </a:pPr>
            <a:r>
              <a:rPr lang="nl-BE" sz="1800" dirty="0" err="1"/>
              <a:t>Étape</a:t>
            </a:r>
            <a:r>
              <a:rPr lang="nl-BE" sz="1800" dirty="0"/>
              <a:t> 5: </a:t>
            </a:r>
            <a:r>
              <a:rPr lang="nl-BE" sz="1800" dirty="0" err="1"/>
              <a:t>sélection</a:t>
            </a:r>
            <a:r>
              <a:rPr lang="nl-BE" sz="1800" dirty="0"/>
              <a:t> du </a:t>
            </a:r>
            <a:r>
              <a:rPr lang="nl-BE" sz="1800" dirty="0" err="1"/>
              <a:t>devoir</a:t>
            </a:r>
            <a:r>
              <a:rPr lang="nl-BE" sz="1800" dirty="0"/>
              <a:t>				</a:t>
            </a:r>
            <a:r>
              <a:rPr lang="nl-BE" sz="1800" dirty="0">
                <a:solidFill>
                  <a:schemeClr val="accent1"/>
                </a:solidFill>
              </a:rPr>
              <a:t>= °NOTES!</a:t>
            </a:r>
          </a:p>
          <a:p>
            <a:pPr marL="383540" lvl="1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1800" dirty="0" err="1"/>
              <a:t>Devoir</a:t>
            </a:r>
            <a:r>
              <a:rPr lang="nl-BE" sz="1800" dirty="0"/>
              <a:t> 1: </a:t>
            </a:r>
            <a:r>
              <a:rPr lang="fr-FR" sz="1800" dirty="0"/>
              <a:t>guide de lecture pour les futurs lecteurs</a:t>
            </a:r>
          </a:p>
          <a:p>
            <a:pPr marL="383540" lvl="1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1800" dirty="0" err="1"/>
              <a:t>Devoir</a:t>
            </a:r>
            <a:r>
              <a:rPr lang="nl-BE" sz="1800" dirty="0"/>
              <a:t> 2: </a:t>
            </a:r>
            <a:r>
              <a:rPr lang="fr-FR" sz="1800" dirty="0"/>
              <a:t>guide de lecture pour un récit bref similaire (en binôme)</a:t>
            </a:r>
          </a:p>
          <a:p>
            <a:pPr marL="383540" lvl="1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1800" dirty="0" err="1"/>
              <a:t>Devoir</a:t>
            </a:r>
            <a:r>
              <a:rPr lang="nl-BE" sz="1800" dirty="0"/>
              <a:t> 3: </a:t>
            </a:r>
            <a:r>
              <a:rPr lang="fr-FR" sz="1800" dirty="0"/>
              <a:t>commentaire sur votre processus de lecture et d'apprentissage</a:t>
            </a:r>
          </a:p>
          <a:p>
            <a:pPr marL="383540" lvl="1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1800" dirty="0" err="1"/>
              <a:t>Devoir</a:t>
            </a:r>
            <a:r>
              <a:rPr lang="nl-BE" sz="1800" dirty="0"/>
              <a:t> 4: </a:t>
            </a:r>
            <a:r>
              <a:rPr lang="nl-BE" sz="1800" dirty="0" err="1"/>
              <a:t>sélection</a:t>
            </a:r>
            <a:r>
              <a:rPr lang="nl-BE" sz="1800" dirty="0"/>
              <a:t> </a:t>
            </a:r>
            <a:r>
              <a:rPr lang="nl-BE" sz="1800" dirty="0" err="1"/>
              <a:t>d’un</a:t>
            </a:r>
            <a:r>
              <a:rPr lang="nl-BE" sz="1800" dirty="0"/>
              <a:t> </a:t>
            </a:r>
            <a:r>
              <a:rPr lang="nl-BE" sz="1800" dirty="0" err="1"/>
              <a:t>autre</a:t>
            </a:r>
            <a:r>
              <a:rPr lang="fr-FR" sz="1800" dirty="0"/>
              <a:t> récit (qui relève d'une autre époque | culture | personnage | genre)</a:t>
            </a:r>
          </a:p>
          <a:p>
            <a:pPr marL="383540" lvl="1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BE" sz="1800" dirty="0" err="1"/>
              <a:t>Devoir</a:t>
            </a:r>
            <a:r>
              <a:rPr lang="nl-BE" sz="1800" dirty="0"/>
              <a:t> 5:</a:t>
            </a:r>
            <a:r>
              <a:rPr lang="fr-FR" sz="1800" dirty="0"/>
              <a:t> comparaison avec une œuvre d'art du même thème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76926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E51039-DAF6-DE40-9948-B0D43BDF2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0450423" cy="50212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Lisez et/ou écoutez le(s) texte(s) en silence et avec attention.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Lors de la lecture, notez spontanément des questions qui répondent aux conditions suivantes :</a:t>
            </a:r>
          </a:p>
          <a:p>
            <a:pPr lvl="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question naît de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l’étonnement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curiosité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de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l’incompréhension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sans doute, la réponse à la question ne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retrouve pas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« toute faite »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une </a:t>
            </a:r>
            <a:r>
              <a:rPr lang="nl-B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encyclopédie.</a:t>
            </a:r>
          </a:p>
          <a:p>
            <a:pPr lvl="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ne pouvez pas répondre à la question vous-même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61E6A3-5B16-B2C8-D04F-7E455D61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Lecture</a:t>
            </a:r>
            <a:r>
              <a:rPr lang="nl-NL" dirty="0"/>
              <a:t> individuelle</a:t>
            </a:r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B8384E4-2931-4EED-9250-D86E3FD3FA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476250" cy="428625"/>
          </a:xfrm>
          <a:prstGeom prst="rect">
            <a:avLst/>
          </a:prstGeom>
        </p:spPr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7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3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D3CB9CA-9ABD-4E48-3BBB-1F338BF90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1374983" cy="5021262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70000"/>
              </a:lnSpc>
              <a:spcBef>
                <a:spcPts val="0"/>
              </a:spcBef>
            </a:pPr>
            <a:r>
              <a:rPr lang="fr-FR" dirty="0"/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Vérifiez si vous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comprenez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bien le texte. Consultez les sites web fournis à cet effet.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Cherchez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champs lexicaux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texte (p.ex. contradictions, synonymes, répétitions) et discutez de ce qu’ils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pourraient signifier dans le contexte du récit.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Essayez de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répondre aux questions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vous avez formulées lors de la lecture.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Choisissez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question cruciale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parmi vos questions authentiques. Qu'est-ce qu'une question cruciale ?</a:t>
            </a:r>
          </a:p>
          <a:p>
            <a:pPr marL="726948" lvl="1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ne pouvez pas trouver la réponse vous-même.</a:t>
            </a:r>
          </a:p>
          <a:p>
            <a:pPr marL="726948" lvl="1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réponse est très importante pour votre interprétation du texte.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Formulez votre question cruciale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français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Consultez les sites web fournis à cet effet.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Soumettez votre question cruciale à l'enseignant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56237F-FD36-D613-8D2A-95B47D05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Lecture</a:t>
            </a:r>
            <a:r>
              <a:rPr lang="nl-NL" dirty="0"/>
              <a:t> en </a:t>
            </a:r>
            <a:r>
              <a:rPr lang="nl-NL" dirty="0" err="1"/>
              <a:t>binôme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143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DECEF47-892B-2ADD-5399-4B416D9C8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76" y="1121557"/>
            <a:ext cx="10653623" cy="5021262"/>
          </a:xfrm>
        </p:spPr>
        <p:txBody>
          <a:bodyPr/>
          <a:lstStyle/>
          <a:p>
            <a:pPr marL="0" lvl="0" indent="0" algn="just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discutons ensemble des questions cruciales selon les étapes suivantes :</a:t>
            </a:r>
          </a:p>
          <a:p>
            <a:pPr lvl="1" algn="just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notez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tout ce qui peut vous aider à répondre à votre question cruciale. Vous remettez ces notes après la conversation.</a:t>
            </a:r>
          </a:p>
          <a:p>
            <a:pPr lvl="1" algn="just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essayez de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répondre aux questions cruciales des autres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essayez toujours de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justifier votre interprétation du texte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vous basant sur la narration ou le contenu.</a:t>
            </a:r>
          </a:p>
          <a:p>
            <a:pPr lvl="1" algn="just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ne cherchez pas à définir l’interprétation ultime du texte, mais plutôt à comprendre comment le texte permet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différentes interprétations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9DFC68-92A4-B3F1-BCB6-6BE20C20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en </a:t>
            </a:r>
            <a:r>
              <a:rPr lang="nl-NL" dirty="0" err="1"/>
              <a:t>classe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0305697"/>
      </p:ext>
    </p:extLst>
  </p:cSld>
  <p:clrMapOvr>
    <a:masterClrMapping/>
  </p:clrMapOvr>
</p:sld>
</file>

<file path=ppt/theme/theme1.xml><?xml version="1.0" encoding="utf-8"?>
<a:theme xmlns:a="http://schemas.openxmlformats.org/drawingml/2006/main" name="2_kathondvla_09-2018">
  <a:themeElements>
    <a:clrScheme name="Katholiek Onderwijs Vlaanderen 2020">
      <a:dk1>
        <a:sysClr val="windowText" lastClr="000000"/>
      </a:dk1>
      <a:lt1>
        <a:sysClr val="window" lastClr="FFFFFF"/>
      </a:lt1>
      <a:dk2>
        <a:srgbClr val="EC7D23"/>
      </a:dk2>
      <a:lt2>
        <a:srgbClr val="F1DE00"/>
      </a:lt2>
      <a:accent1>
        <a:srgbClr val="AE2081"/>
      </a:accent1>
      <a:accent2>
        <a:srgbClr val="EC7D23"/>
      </a:accent2>
      <a:accent3>
        <a:srgbClr val="A8AF37"/>
      </a:accent3>
      <a:accent4>
        <a:srgbClr val="4CBCC5"/>
      </a:accent4>
      <a:accent5>
        <a:srgbClr val="116CA8"/>
      </a:accent5>
      <a:accent6>
        <a:srgbClr val="82B863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2024 16_9.potx" id="{C3CDB748-D737-412E-879D-89922BC1C63A}" vid="{E2227F9A-37C0-4762-AF31-70F0208C0564}"/>
    </a:ext>
  </a:extLst>
</a:theme>
</file>

<file path=ppt/theme/theme2.xml><?xml version="1.0" encoding="utf-8"?>
<a:theme xmlns:a="http://schemas.openxmlformats.org/drawingml/2006/main" name="3_kathondvla_09-2018">
  <a:themeElements>
    <a:clrScheme name="Katholiek Onderwijs Vlaanderen 2020">
      <a:dk1>
        <a:sysClr val="windowText" lastClr="000000"/>
      </a:dk1>
      <a:lt1>
        <a:sysClr val="window" lastClr="FFFFFF"/>
      </a:lt1>
      <a:dk2>
        <a:srgbClr val="EC7D23"/>
      </a:dk2>
      <a:lt2>
        <a:srgbClr val="F1DE00"/>
      </a:lt2>
      <a:accent1>
        <a:srgbClr val="AE2081"/>
      </a:accent1>
      <a:accent2>
        <a:srgbClr val="EC7D23"/>
      </a:accent2>
      <a:accent3>
        <a:srgbClr val="A8AF37"/>
      </a:accent3>
      <a:accent4>
        <a:srgbClr val="4CBCC5"/>
      </a:accent4>
      <a:accent5>
        <a:srgbClr val="116CA8"/>
      </a:accent5>
      <a:accent6>
        <a:srgbClr val="82B863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2024 16_9.potx" id="{C3CDB748-D737-412E-879D-89922BC1C63A}" vid="{A58935BF-598F-4DCE-9CCE-4E5795990DC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877884037D43839CFF8B2B88D14E" ma:contentTypeVersion="4" ma:contentTypeDescription="Create a new document." ma:contentTypeScope="" ma:versionID="221348f81b87573e41efe2beba06affd">
  <xsd:schema xmlns:xsd="http://www.w3.org/2001/XMLSchema" xmlns:xs="http://www.w3.org/2001/XMLSchema" xmlns:p="http://schemas.microsoft.com/office/2006/metadata/properties" xmlns:ns2="681acb0a-4e9f-48e7-8228-eb640ebc46af" targetNamespace="http://schemas.microsoft.com/office/2006/metadata/properties" ma:root="true" ma:fieldsID="0a94150d677fc60830409ecb053aae38" ns2:_="">
    <xsd:import namespace="681acb0a-4e9f-48e7-8228-eb640ebc4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acb0a-4e9f-48e7-8228-eb640ebc4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F0BA6-60FF-4259-8FD0-41FF97C32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acb0a-4e9f-48e7-8228-eb640ebc4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14A5CD-710E-4B88-8FD7-CCA54C5FDB04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81acb0a-4e9f-48e7-8228-eb640ebc46a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24AA00-E5C3-4D31-B477-686BA5DED1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Presentatiemodel2024 16_9</Template>
  <TotalTime>1586</TotalTime>
  <Words>1049</Words>
  <Application>Microsoft Office PowerPoint</Application>
  <PresentationFormat>Breedbeeld</PresentationFormat>
  <Paragraphs>80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Courier New</vt:lpstr>
      <vt:lpstr>Palatino Linotype</vt:lpstr>
      <vt:lpstr>Poppins</vt:lpstr>
      <vt:lpstr>Poppins ExtraBold</vt:lpstr>
      <vt:lpstr>Roboto</vt:lpstr>
      <vt:lpstr>Trebuchet MS</vt:lpstr>
      <vt:lpstr>Wingdings</vt:lpstr>
      <vt:lpstr>2_kathondvla_09-2018</vt:lpstr>
      <vt:lpstr>3_kathondvla_09-2018</vt:lpstr>
      <vt:lpstr> Korte verhalen in het vreemdetalenonderwijs  Vijfstappenplan voor de lectuur KULeuven – Centrum voor Literatuur en Onderwijs </vt:lpstr>
      <vt:lpstr>PowerPoint-presentatie</vt:lpstr>
      <vt:lpstr>Timing</vt:lpstr>
      <vt:lpstr>PowerPoint-presentatie</vt:lpstr>
      <vt:lpstr>PowerPoint-presentatie</vt:lpstr>
      <vt:lpstr>Plan</vt:lpstr>
      <vt:lpstr>Lecture individuelle</vt:lpstr>
      <vt:lpstr>Lecture en binôme</vt:lpstr>
      <vt:lpstr>Discussion en classe</vt:lpstr>
      <vt:lpstr>Travail d’expertise</vt:lpstr>
      <vt:lpstr>Pistes d’exploitation</vt:lpstr>
      <vt:lpstr>Evaluation par les pairs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Tamara Buyck</dc:creator>
  <cp:lastModifiedBy>Loes Verheyen</cp:lastModifiedBy>
  <cp:revision>2</cp:revision>
  <dcterms:created xsi:type="dcterms:W3CDTF">2025-06-05T14:59:14Z</dcterms:created>
  <dcterms:modified xsi:type="dcterms:W3CDTF">2025-09-10T09:33:35Z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0x010100B428877884037D43839CFF8B2B88D14E</vt:lpwstr>
  </property>
</Properties>
</file>