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8"/>
  </p:notesMasterIdLst>
  <p:sldIdLst>
    <p:sldId id="289" r:id="rId6"/>
    <p:sldId id="291" r:id="rId7"/>
    <p:sldId id="751" r:id="rId8"/>
    <p:sldId id="727" r:id="rId9"/>
    <p:sldId id="724" r:id="rId10"/>
    <p:sldId id="725" r:id="rId11"/>
    <p:sldId id="258" r:id="rId12"/>
    <p:sldId id="728" r:id="rId13"/>
    <p:sldId id="259" r:id="rId14"/>
    <p:sldId id="266" r:id="rId15"/>
    <p:sldId id="264" r:id="rId16"/>
    <p:sldId id="275" r:id="rId17"/>
    <p:sldId id="730" r:id="rId18"/>
    <p:sldId id="729" r:id="rId19"/>
    <p:sldId id="731" r:id="rId20"/>
    <p:sldId id="741" r:id="rId21"/>
    <p:sldId id="732" r:id="rId22"/>
    <p:sldId id="737" r:id="rId23"/>
    <p:sldId id="738" r:id="rId24"/>
    <p:sldId id="747" r:id="rId25"/>
    <p:sldId id="748" r:id="rId26"/>
    <p:sldId id="734" r:id="rId27"/>
    <p:sldId id="735" r:id="rId28"/>
    <p:sldId id="256" r:id="rId29"/>
    <p:sldId id="785" r:id="rId30"/>
    <p:sldId id="783" r:id="rId31"/>
    <p:sldId id="773" r:id="rId32"/>
    <p:sldId id="779" r:id="rId33"/>
    <p:sldId id="777" r:id="rId34"/>
    <p:sldId id="784" r:id="rId35"/>
    <p:sldId id="780" r:id="rId36"/>
    <p:sldId id="739" r:id="rId37"/>
    <p:sldId id="736" r:id="rId38"/>
    <p:sldId id="740" r:id="rId39"/>
    <p:sldId id="276" r:id="rId40"/>
    <p:sldId id="269" r:id="rId41"/>
    <p:sldId id="750" r:id="rId42"/>
    <p:sldId id="533" r:id="rId43"/>
    <p:sldId id="535" r:id="rId44"/>
    <p:sldId id="538" r:id="rId45"/>
    <p:sldId id="536" r:id="rId46"/>
    <p:sldId id="539" r:id="rId4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602BF-06C5-4E10-BEF4-939BA826DDFE}" v="43" dt="2020-06-02T08:21:18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79592" autoAdjust="0"/>
  </p:normalViewPr>
  <p:slideViewPr>
    <p:cSldViewPr snapToGrid="0">
      <p:cViewPr varScale="1">
        <p:scale>
          <a:sx n="57" d="100"/>
          <a:sy n="57" d="100"/>
        </p:scale>
        <p:origin x="12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endParaRPr lang="nl-BE" sz="3600" dirty="0"/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endParaRPr lang="nl-BE" sz="3600" dirty="0"/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endParaRPr lang="nl-BE" sz="3600" dirty="0"/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endParaRPr lang="nl-BE" sz="3600" dirty="0"/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endParaRPr lang="nl-BE" sz="3600" dirty="0"/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endParaRPr lang="nl-BE" sz="3600" dirty="0"/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endParaRPr lang="nl-BE" sz="3600" dirty="0"/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endParaRPr lang="nl-BE" sz="3600" dirty="0"/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endParaRPr lang="nl-BE" sz="3600" dirty="0"/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r>
            <a:rPr lang="nl-BE" sz="3600" dirty="0"/>
            <a:t>VERKENNING</a:t>
          </a:r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endParaRPr lang="nl-BE" sz="3600" dirty="0"/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endParaRPr lang="nl-BE" sz="3600" dirty="0"/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endParaRPr lang="nl-BE" sz="3600" dirty="0"/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r>
            <a:rPr lang="nl-BE" sz="3600" dirty="0"/>
            <a:t>VERKENNING</a:t>
          </a:r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r>
            <a:rPr lang="nl-BE" sz="3600" dirty="0"/>
            <a:t>VOORBEREIDING</a:t>
          </a:r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endParaRPr lang="nl-BE" sz="3600" dirty="0"/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endParaRPr lang="nl-BE" sz="3600" dirty="0"/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r>
            <a:rPr lang="nl-BE" sz="3600" dirty="0"/>
            <a:t>VERKENNING</a:t>
          </a:r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r>
            <a:rPr lang="nl-BE" sz="3600" dirty="0"/>
            <a:t>VOORBEREIDING</a:t>
          </a:r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r>
            <a:rPr lang="nl-BE" sz="3600" dirty="0"/>
            <a:t>UITVOEREN</a:t>
          </a:r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endParaRPr lang="nl-BE" sz="3600" dirty="0"/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r>
            <a:rPr lang="nl-BE" sz="3600" dirty="0"/>
            <a:t>VERKENNING</a:t>
          </a:r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r>
            <a:rPr lang="nl-BE" sz="3600" dirty="0"/>
            <a:t>VOORBEREIDING</a:t>
          </a:r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r>
            <a:rPr lang="nl-BE" sz="3600" dirty="0"/>
            <a:t>UITVOEREN</a:t>
          </a:r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r>
            <a:rPr lang="nl-BE" sz="3600" dirty="0"/>
            <a:t>BESLUITEN</a:t>
          </a:r>
          <a:r>
            <a:rPr lang="nl-BE" sz="3200" dirty="0"/>
            <a:t> / </a:t>
          </a:r>
          <a:r>
            <a:rPr lang="nl-BE" sz="3600" dirty="0"/>
            <a:t>REFLECTEREN</a:t>
          </a:r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endParaRPr lang="nl-BE" sz="3600" dirty="0"/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E4C5CF-B074-4E11-BD1E-E31BD92C6C34}" type="doc">
      <dgm:prSet loTypeId="urn:microsoft.com/office/officeart/2005/8/layout/hProcess7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7A45A54C-61B5-48F8-9472-C7466A9B053D}">
      <dgm:prSet phldrT="[Tekst]" custT="1"/>
      <dgm:spPr/>
      <dgm:t>
        <a:bodyPr/>
        <a:lstStyle/>
        <a:p>
          <a:r>
            <a:rPr lang="nl-BE" sz="3600" dirty="0"/>
            <a:t>VERWONDERING</a:t>
          </a:r>
        </a:p>
      </dgm:t>
    </dgm:pt>
    <dgm:pt modelId="{DBA2972A-76EC-46A1-BF4B-0C3E12DFBFB0}" type="parTrans" cxnId="{F9EA8D82-189F-400A-A9F6-711F20E8A7B5}">
      <dgm:prSet/>
      <dgm:spPr/>
      <dgm:t>
        <a:bodyPr/>
        <a:lstStyle/>
        <a:p>
          <a:endParaRPr lang="nl-BE"/>
        </a:p>
      </dgm:t>
    </dgm:pt>
    <dgm:pt modelId="{C699159C-3B68-4079-A9A1-1AD07D3864CE}" type="sibTrans" cxnId="{F9EA8D82-189F-400A-A9F6-711F20E8A7B5}">
      <dgm:prSet/>
      <dgm:spPr/>
      <dgm:t>
        <a:bodyPr/>
        <a:lstStyle/>
        <a:p>
          <a:endParaRPr lang="nl-BE"/>
        </a:p>
      </dgm:t>
    </dgm:pt>
    <dgm:pt modelId="{F9AE1B0A-AF4F-4B83-A9C0-92FEA3C5B321}">
      <dgm:prSet phldrT="[Tekst]" phldr="1"/>
      <dgm:spPr/>
      <dgm:t>
        <a:bodyPr/>
        <a:lstStyle/>
        <a:p>
          <a:endParaRPr lang="nl-BE" dirty="0"/>
        </a:p>
      </dgm:t>
    </dgm:pt>
    <dgm:pt modelId="{80155869-379A-4CC1-AD00-3A473117A7BE}" type="parTrans" cxnId="{5CCE0670-584F-42DF-8D48-25A3C7B47282}">
      <dgm:prSet/>
      <dgm:spPr/>
      <dgm:t>
        <a:bodyPr/>
        <a:lstStyle/>
        <a:p>
          <a:endParaRPr lang="nl-BE"/>
        </a:p>
      </dgm:t>
    </dgm:pt>
    <dgm:pt modelId="{5C93F936-705F-418E-AE3A-CADC56023800}" type="sibTrans" cxnId="{5CCE0670-584F-42DF-8D48-25A3C7B47282}">
      <dgm:prSet/>
      <dgm:spPr/>
      <dgm:t>
        <a:bodyPr/>
        <a:lstStyle/>
        <a:p>
          <a:endParaRPr lang="nl-BE"/>
        </a:p>
      </dgm:t>
    </dgm:pt>
    <dgm:pt modelId="{AF97FE3D-B5E5-478A-BE65-7DA99CEF2FE8}">
      <dgm:prSet phldrT="[Tekst]" custT="1"/>
      <dgm:spPr/>
      <dgm:t>
        <a:bodyPr/>
        <a:lstStyle/>
        <a:p>
          <a:r>
            <a:rPr lang="nl-BE" sz="3600" dirty="0"/>
            <a:t>VERKENNING</a:t>
          </a:r>
        </a:p>
      </dgm:t>
    </dgm:pt>
    <dgm:pt modelId="{AC1F63CE-1F47-41B0-942A-EAC65F8C3D27}" type="parTrans" cxnId="{25DA4F33-9647-4825-9670-956E93F96C8B}">
      <dgm:prSet/>
      <dgm:spPr/>
      <dgm:t>
        <a:bodyPr/>
        <a:lstStyle/>
        <a:p>
          <a:endParaRPr lang="nl-BE"/>
        </a:p>
      </dgm:t>
    </dgm:pt>
    <dgm:pt modelId="{833BEF25-704A-48A4-91D9-DFE03DA08A24}" type="sibTrans" cxnId="{25DA4F33-9647-4825-9670-956E93F96C8B}">
      <dgm:prSet/>
      <dgm:spPr/>
      <dgm:t>
        <a:bodyPr/>
        <a:lstStyle/>
        <a:p>
          <a:endParaRPr lang="nl-BE"/>
        </a:p>
      </dgm:t>
    </dgm:pt>
    <dgm:pt modelId="{5CC98092-07C0-46D2-AC71-3311F4B3A540}">
      <dgm:prSet phldrT="[Tekst]" phldr="1"/>
      <dgm:spPr/>
      <dgm:t>
        <a:bodyPr/>
        <a:lstStyle/>
        <a:p>
          <a:endParaRPr lang="nl-BE" dirty="0"/>
        </a:p>
      </dgm:t>
    </dgm:pt>
    <dgm:pt modelId="{799DB420-0EC9-40A4-B17B-CF5CD802A546}" type="parTrans" cxnId="{60212AE8-F743-4129-A804-EA8502C445EE}">
      <dgm:prSet/>
      <dgm:spPr/>
      <dgm:t>
        <a:bodyPr/>
        <a:lstStyle/>
        <a:p>
          <a:endParaRPr lang="nl-BE"/>
        </a:p>
      </dgm:t>
    </dgm:pt>
    <dgm:pt modelId="{C9B1383A-CD3B-4448-8CDB-E1315AF4235A}" type="sibTrans" cxnId="{60212AE8-F743-4129-A804-EA8502C445EE}">
      <dgm:prSet/>
      <dgm:spPr/>
      <dgm:t>
        <a:bodyPr/>
        <a:lstStyle/>
        <a:p>
          <a:endParaRPr lang="nl-BE"/>
        </a:p>
      </dgm:t>
    </dgm:pt>
    <dgm:pt modelId="{DD516DBD-7AAC-4AE4-8FBF-33CA87ACBD3D}">
      <dgm:prSet phldrT="[Tekst]" custT="1"/>
      <dgm:spPr/>
      <dgm:t>
        <a:bodyPr/>
        <a:lstStyle/>
        <a:p>
          <a:r>
            <a:rPr lang="nl-BE" sz="3600" dirty="0"/>
            <a:t>VOORBEREIDING</a:t>
          </a:r>
        </a:p>
      </dgm:t>
    </dgm:pt>
    <dgm:pt modelId="{07048029-0EDC-419E-8EB3-53D3C26219F4}" type="parTrans" cxnId="{D741828E-84F4-4F54-97BF-EB0089F9A48A}">
      <dgm:prSet/>
      <dgm:spPr/>
      <dgm:t>
        <a:bodyPr/>
        <a:lstStyle/>
        <a:p>
          <a:endParaRPr lang="nl-BE"/>
        </a:p>
      </dgm:t>
    </dgm:pt>
    <dgm:pt modelId="{C545DCD5-894A-4CD7-B89A-FF0F83690107}" type="sibTrans" cxnId="{D741828E-84F4-4F54-97BF-EB0089F9A48A}">
      <dgm:prSet/>
      <dgm:spPr/>
      <dgm:t>
        <a:bodyPr/>
        <a:lstStyle/>
        <a:p>
          <a:endParaRPr lang="nl-BE"/>
        </a:p>
      </dgm:t>
    </dgm:pt>
    <dgm:pt modelId="{E0B851F1-05C4-443E-B6A9-5E8EBCB74AC1}">
      <dgm:prSet phldrT="[Tekst]" phldr="1"/>
      <dgm:spPr/>
      <dgm:t>
        <a:bodyPr/>
        <a:lstStyle/>
        <a:p>
          <a:endParaRPr lang="nl-BE"/>
        </a:p>
      </dgm:t>
    </dgm:pt>
    <dgm:pt modelId="{AD5E33E6-3948-4348-A199-FFA7ABC9269D}" type="parTrans" cxnId="{5C40C517-8F81-4C46-B181-9C9307CA6845}">
      <dgm:prSet/>
      <dgm:spPr/>
      <dgm:t>
        <a:bodyPr/>
        <a:lstStyle/>
        <a:p>
          <a:endParaRPr lang="nl-BE"/>
        </a:p>
      </dgm:t>
    </dgm:pt>
    <dgm:pt modelId="{89AB4D77-AD98-4E98-BA92-0CA89F9D4C46}" type="sibTrans" cxnId="{5C40C517-8F81-4C46-B181-9C9307CA6845}">
      <dgm:prSet/>
      <dgm:spPr/>
      <dgm:t>
        <a:bodyPr/>
        <a:lstStyle/>
        <a:p>
          <a:endParaRPr lang="nl-BE"/>
        </a:p>
      </dgm:t>
    </dgm:pt>
    <dgm:pt modelId="{A949517D-A091-4C92-B377-305DF9E6A37A}">
      <dgm:prSet phldrT="[Tekst]" custT="1"/>
      <dgm:spPr/>
      <dgm:t>
        <a:bodyPr/>
        <a:lstStyle/>
        <a:p>
          <a:r>
            <a:rPr lang="nl-BE" sz="3600" dirty="0"/>
            <a:t>UITVOEREN</a:t>
          </a:r>
        </a:p>
      </dgm:t>
    </dgm:pt>
    <dgm:pt modelId="{E36E36DB-DA47-40FD-B251-1E013148126A}" type="parTrans" cxnId="{79D070C0-ECFF-42B8-A954-907A061E42C8}">
      <dgm:prSet/>
      <dgm:spPr/>
      <dgm:t>
        <a:bodyPr/>
        <a:lstStyle/>
        <a:p>
          <a:endParaRPr lang="nl-BE"/>
        </a:p>
      </dgm:t>
    </dgm:pt>
    <dgm:pt modelId="{565A7D3B-D8B5-4BE4-ADAB-C4FD010FA08F}" type="sibTrans" cxnId="{79D070C0-ECFF-42B8-A954-907A061E42C8}">
      <dgm:prSet/>
      <dgm:spPr/>
      <dgm:t>
        <a:bodyPr/>
        <a:lstStyle/>
        <a:p>
          <a:endParaRPr lang="nl-BE"/>
        </a:p>
      </dgm:t>
    </dgm:pt>
    <dgm:pt modelId="{403527B7-6458-42C4-AD56-976B409F8AEC}">
      <dgm:prSet phldrT="[Tekst]" custT="1"/>
      <dgm:spPr/>
      <dgm:t>
        <a:bodyPr/>
        <a:lstStyle/>
        <a:p>
          <a:r>
            <a:rPr lang="nl-BE" sz="3600" dirty="0"/>
            <a:t>BESLUITEN</a:t>
          </a:r>
          <a:r>
            <a:rPr lang="nl-BE" sz="3200" dirty="0"/>
            <a:t> / </a:t>
          </a:r>
          <a:r>
            <a:rPr lang="nl-BE" sz="3600" dirty="0"/>
            <a:t>REFLECTEREN</a:t>
          </a:r>
        </a:p>
      </dgm:t>
    </dgm:pt>
    <dgm:pt modelId="{7F0FACB4-02A3-4248-91FE-21C971435B8F}" type="parTrans" cxnId="{E725B322-141E-4B8F-9998-180BE1DF77E0}">
      <dgm:prSet/>
      <dgm:spPr/>
      <dgm:t>
        <a:bodyPr/>
        <a:lstStyle/>
        <a:p>
          <a:endParaRPr lang="nl-BE"/>
        </a:p>
      </dgm:t>
    </dgm:pt>
    <dgm:pt modelId="{7A9AAB4A-066C-4F27-9775-46F6024FE242}" type="sibTrans" cxnId="{E725B322-141E-4B8F-9998-180BE1DF77E0}">
      <dgm:prSet/>
      <dgm:spPr/>
      <dgm:t>
        <a:bodyPr/>
        <a:lstStyle/>
        <a:p>
          <a:endParaRPr lang="nl-BE"/>
        </a:p>
      </dgm:t>
    </dgm:pt>
    <dgm:pt modelId="{681314FE-6CD4-4B7D-A09E-6F7C615B620E}">
      <dgm:prSet phldrT="[Tekst]" custT="1"/>
      <dgm:spPr/>
      <dgm:t>
        <a:bodyPr/>
        <a:lstStyle/>
        <a:p>
          <a:r>
            <a:rPr lang="nl-BE" sz="3600" dirty="0"/>
            <a:t>RAPPORTEREN</a:t>
          </a:r>
        </a:p>
      </dgm:t>
    </dgm:pt>
    <dgm:pt modelId="{3C07357B-A585-4B6D-8078-D116175E0A4C}" type="parTrans" cxnId="{AF793BC6-3FDE-48DE-9FDC-80EADD41F1AE}">
      <dgm:prSet/>
      <dgm:spPr/>
      <dgm:t>
        <a:bodyPr/>
        <a:lstStyle/>
        <a:p>
          <a:endParaRPr lang="nl-BE"/>
        </a:p>
      </dgm:t>
    </dgm:pt>
    <dgm:pt modelId="{8454CD08-8406-4CE9-8A87-4E27FFF11CF1}" type="sibTrans" cxnId="{AF793BC6-3FDE-48DE-9FDC-80EADD41F1AE}">
      <dgm:prSet/>
      <dgm:spPr/>
      <dgm:t>
        <a:bodyPr/>
        <a:lstStyle/>
        <a:p>
          <a:endParaRPr lang="nl-BE"/>
        </a:p>
      </dgm:t>
    </dgm:pt>
    <dgm:pt modelId="{649977DB-AF8D-4034-84A7-EA1BA89F8A56}" type="pres">
      <dgm:prSet presAssocID="{1EE4C5CF-B074-4E11-BD1E-E31BD92C6C34}" presName="Name0" presStyleCnt="0">
        <dgm:presLayoutVars>
          <dgm:dir/>
          <dgm:animLvl val="lvl"/>
          <dgm:resizeHandles val="exact"/>
        </dgm:presLayoutVars>
      </dgm:prSet>
      <dgm:spPr/>
    </dgm:pt>
    <dgm:pt modelId="{769D0AF7-2A04-475D-8740-DD2BDC48F3F3}" type="pres">
      <dgm:prSet presAssocID="{7A45A54C-61B5-48F8-9472-C7466A9B053D}" presName="compositeNode" presStyleCnt="0">
        <dgm:presLayoutVars>
          <dgm:bulletEnabled val="1"/>
        </dgm:presLayoutVars>
      </dgm:prSet>
      <dgm:spPr/>
    </dgm:pt>
    <dgm:pt modelId="{10CA654F-6A0D-4D0B-A73A-45A22AD78400}" type="pres">
      <dgm:prSet presAssocID="{7A45A54C-61B5-48F8-9472-C7466A9B053D}" presName="bgRect" presStyleLbl="node1" presStyleIdx="0" presStyleCnt="6" custScaleY="182221" custLinFactNeighborY="6152"/>
      <dgm:spPr/>
    </dgm:pt>
    <dgm:pt modelId="{7C04795D-F215-4DB4-9D92-9D7D6CB97602}" type="pres">
      <dgm:prSet presAssocID="{7A45A54C-61B5-48F8-9472-C7466A9B053D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31556BEA-3E2A-473E-8A0C-862A969D2C82}" type="pres">
      <dgm:prSet presAssocID="{7A45A54C-61B5-48F8-9472-C7466A9B053D}" presName="childNode" presStyleLbl="node1" presStyleIdx="0" presStyleCnt="6">
        <dgm:presLayoutVars>
          <dgm:bulletEnabled val="1"/>
        </dgm:presLayoutVars>
      </dgm:prSet>
      <dgm:spPr/>
    </dgm:pt>
    <dgm:pt modelId="{3713E2D6-89A5-4CFD-BEC3-CB86C1A690BD}" type="pres">
      <dgm:prSet presAssocID="{C699159C-3B68-4079-A9A1-1AD07D3864CE}" presName="hSp" presStyleCnt="0"/>
      <dgm:spPr/>
    </dgm:pt>
    <dgm:pt modelId="{D5F9D3DB-F572-4B75-A790-3D02D7F4273A}" type="pres">
      <dgm:prSet presAssocID="{C699159C-3B68-4079-A9A1-1AD07D3864CE}" presName="vProcSp" presStyleCnt="0"/>
      <dgm:spPr/>
    </dgm:pt>
    <dgm:pt modelId="{A3C3277A-5123-4A32-8A0B-D8AE788AAE8D}" type="pres">
      <dgm:prSet presAssocID="{C699159C-3B68-4079-A9A1-1AD07D3864CE}" presName="vSp1" presStyleCnt="0"/>
      <dgm:spPr/>
    </dgm:pt>
    <dgm:pt modelId="{86AF760E-8994-4051-BD9E-ADB756FA85D0}" type="pres">
      <dgm:prSet presAssocID="{C699159C-3B68-4079-A9A1-1AD07D3864CE}" presName="simulatedConn" presStyleLbl="solidFgAcc1" presStyleIdx="0" presStyleCnt="5"/>
      <dgm:spPr/>
    </dgm:pt>
    <dgm:pt modelId="{C82E4823-6263-4462-9267-FA7C75C556D2}" type="pres">
      <dgm:prSet presAssocID="{C699159C-3B68-4079-A9A1-1AD07D3864CE}" presName="vSp2" presStyleCnt="0"/>
      <dgm:spPr/>
    </dgm:pt>
    <dgm:pt modelId="{60BCC754-E8B2-4512-AF1A-8A42ADC0269F}" type="pres">
      <dgm:prSet presAssocID="{C699159C-3B68-4079-A9A1-1AD07D3864CE}" presName="sibTrans" presStyleCnt="0"/>
      <dgm:spPr/>
    </dgm:pt>
    <dgm:pt modelId="{5415E854-9E2D-485C-BC46-9902584A1D70}" type="pres">
      <dgm:prSet presAssocID="{AF97FE3D-B5E5-478A-BE65-7DA99CEF2FE8}" presName="compositeNode" presStyleCnt="0">
        <dgm:presLayoutVars>
          <dgm:bulletEnabled val="1"/>
        </dgm:presLayoutVars>
      </dgm:prSet>
      <dgm:spPr/>
    </dgm:pt>
    <dgm:pt modelId="{3E10DB61-9CAF-4AD8-BA83-61754AB78672}" type="pres">
      <dgm:prSet presAssocID="{AF97FE3D-B5E5-478A-BE65-7DA99CEF2FE8}" presName="bgRect" presStyleLbl="node1" presStyleIdx="1" presStyleCnt="6" custScaleY="182221" custLinFactNeighborY="6152"/>
      <dgm:spPr/>
    </dgm:pt>
    <dgm:pt modelId="{DF22E2DE-7CE3-4961-B260-FD34CA039B38}" type="pres">
      <dgm:prSet presAssocID="{AF97FE3D-B5E5-478A-BE65-7DA99CEF2FE8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9C5B06F4-08D1-4DA9-A147-2729026B15C0}" type="pres">
      <dgm:prSet presAssocID="{AF97FE3D-B5E5-478A-BE65-7DA99CEF2FE8}" presName="childNode" presStyleLbl="node1" presStyleIdx="1" presStyleCnt="6">
        <dgm:presLayoutVars>
          <dgm:bulletEnabled val="1"/>
        </dgm:presLayoutVars>
      </dgm:prSet>
      <dgm:spPr/>
    </dgm:pt>
    <dgm:pt modelId="{95F7CAC0-8026-4AD3-A139-F2F953CAD9B7}" type="pres">
      <dgm:prSet presAssocID="{833BEF25-704A-48A4-91D9-DFE03DA08A24}" presName="hSp" presStyleCnt="0"/>
      <dgm:spPr/>
    </dgm:pt>
    <dgm:pt modelId="{48584F8D-C972-4075-BF27-6BDA3B516A62}" type="pres">
      <dgm:prSet presAssocID="{833BEF25-704A-48A4-91D9-DFE03DA08A24}" presName="vProcSp" presStyleCnt="0"/>
      <dgm:spPr/>
    </dgm:pt>
    <dgm:pt modelId="{7E5443CF-EF6B-4565-ABD0-16EC1D5B7E63}" type="pres">
      <dgm:prSet presAssocID="{833BEF25-704A-48A4-91D9-DFE03DA08A24}" presName="vSp1" presStyleCnt="0"/>
      <dgm:spPr/>
    </dgm:pt>
    <dgm:pt modelId="{52497A3E-63F8-4FAE-8D7D-115F1D672A08}" type="pres">
      <dgm:prSet presAssocID="{833BEF25-704A-48A4-91D9-DFE03DA08A24}" presName="simulatedConn" presStyleLbl="solidFgAcc1" presStyleIdx="1" presStyleCnt="5"/>
      <dgm:spPr/>
    </dgm:pt>
    <dgm:pt modelId="{194C8594-0FD4-4C4F-8286-94ABF6ABCD23}" type="pres">
      <dgm:prSet presAssocID="{833BEF25-704A-48A4-91D9-DFE03DA08A24}" presName="vSp2" presStyleCnt="0"/>
      <dgm:spPr/>
    </dgm:pt>
    <dgm:pt modelId="{1DA01E53-B86E-4DB4-A520-F357D197122C}" type="pres">
      <dgm:prSet presAssocID="{833BEF25-704A-48A4-91D9-DFE03DA08A24}" presName="sibTrans" presStyleCnt="0"/>
      <dgm:spPr/>
    </dgm:pt>
    <dgm:pt modelId="{331E4180-FBEE-4AF6-8635-22B2B99C8013}" type="pres">
      <dgm:prSet presAssocID="{DD516DBD-7AAC-4AE4-8FBF-33CA87ACBD3D}" presName="compositeNode" presStyleCnt="0">
        <dgm:presLayoutVars>
          <dgm:bulletEnabled val="1"/>
        </dgm:presLayoutVars>
      </dgm:prSet>
      <dgm:spPr/>
    </dgm:pt>
    <dgm:pt modelId="{B1FF537E-8D56-4C6C-A065-01D67004D7C2}" type="pres">
      <dgm:prSet presAssocID="{DD516DBD-7AAC-4AE4-8FBF-33CA87ACBD3D}" presName="bgRect" presStyleLbl="node1" presStyleIdx="2" presStyleCnt="6" custScaleY="182221" custLinFactNeighborX="1108" custLinFactNeighborY="4923"/>
      <dgm:spPr/>
    </dgm:pt>
    <dgm:pt modelId="{B7899432-A670-4626-AD16-8BD9A68C5A75}" type="pres">
      <dgm:prSet presAssocID="{DD516DBD-7AAC-4AE4-8FBF-33CA87ACBD3D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BC9F484-B4B1-47C7-9E6C-AA3F9B7E95CF}" type="pres">
      <dgm:prSet presAssocID="{DD516DBD-7AAC-4AE4-8FBF-33CA87ACBD3D}" presName="childNode" presStyleLbl="node1" presStyleIdx="2" presStyleCnt="6">
        <dgm:presLayoutVars>
          <dgm:bulletEnabled val="1"/>
        </dgm:presLayoutVars>
      </dgm:prSet>
      <dgm:spPr/>
    </dgm:pt>
    <dgm:pt modelId="{BF0EE911-3CF5-4784-9D9F-9C0133ED17C5}" type="pres">
      <dgm:prSet presAssocID="{C545DCD5-894A-4CD7-B89A-FF0F83690107}" presName="hSp" presStyleCnt="0"/>
      <dgm:spPr/>
    </dgm:pt>
    <dgm:pt modelId="{77574D44-F17D-4453-87D1-23B8EA040999}" type="pres">
      <dgm:prSet presAssocID="{C545DCD5-894A-4CD7-B89A-FF0F83690107}" presName="vProcSp" presStyleCnt="0"/>
      <dgm:spPr/>
    </dgm:pt>
    <dgm:pt modelId="{D38ABC90-E4CF-4D64-8DCB-FFC02C4D6FD6}" type="pres">
      <dgm:prSet presAssocID="{C545DCD5-894A-4CD7-B89A-FF0F83690107}" presName="vSp1" presStyleCnt="0"/>
      <dgm:spPr/>
    </dgm:pt>
    <dgm:pt modelId="{70D85B5C-05F7-4528-9355-2EA86DF83D13}" type="pres">
      <dgm:prSet presAssocID="{C545DCD5-894A-4CD7-B89A-FF0F83690107}" presName="simulatedConn" presStyleLbl="solidFgAcc1" presStyleIdx="2" presStyleCnt="5"/>
      <dgm:spPr/>
    </dgm:pt>
    <dgm:pt modelId="{14FA186D-AA9B-47A2-A88D-DFEE9CB57643}" type="pres">
      <dgm:prSet presAssocID="{C545DCD5-894A-4CD7-B89A-FF0F83690107}" presName="vSp2" presStyleCnt="0"/>
      <dgm:spPr/>
    </dgm:pt>
    <dgm:pt modelId="{0E64108D-6129-4EE1-AB1D-A6E8EF4936B9}" type="pres">
      <dgm:prSet presAssocID="{C545DCD5-894A-4CD7-B89A-FF0F83690107}" presName="sibTrans" presStyleCnt="0"/>
      <dgm:spPr/>
    </dgm:pt>
    <dgm:pt modelId="{D92124DA-6D6C-4246-A055-E1114206790F}" type="pres">
      <dgm:prSet presAssocID="{A949517D-A091-4C92-B377-305DF9E6A37A}" presName="compositeNode" presStyleCnt="0">
        <dgm:presLayoutVars>
          <dgm:bulletEnabled val="1"/>
        </dgm:presLayoutVars>
      </dgm:prSet>
      <dgm:spPr/>
    </dgm:pt>
    <dgm:pt modelId="{D5E075B4-7C41-46F5-9682-6EF263FEC3F5}" type="pres">
      <dgm:prSet presAssocID="{A949517D-A091-4C92-B377-305DF9E6A37A}" presName="bgRect" presStyleLbl="node1" presStyleIdx="3" presStyleCnt="6" custScaleY="182221" custLinFactNeighborY="4921"/>
      <dgm:spPr/>
    </dgm:pt>
    <dgm:pt modelId="{C32DC801-B33B-44C6-B192-CFF089F9729F}" type="pres">
      <dgm:prSet presAssocID="{A949517D-A091-4C92-B377-305DF9E6A37A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78AFBBEE-5A43-4065-BE12-B3CB7EE11625}" type="pres">
      <dgm:prSet presAssocID="{565A7D3B-D8B5-4BE4-ADAB-C4FD010FA08F}" presName="hSp" presStyleCnt="0"/>
      <dgm:spPr/>
    </dgm:pt>
    <dgm:pt modelId="{9A2889BB-F2DF-4F9C-A08D-D5B00BE8E9FD}" type="pres">
      <dgm:prSet presAssocID="{565A7D3B-D8B5-4BE4-ADAB-C4FD010FA08F}" presName="vProcSp" presStyleCnt="0"/>
      <dgm:spPr/>
    </dgm:pt>
    <dgm:pt modelId="{7C2E2A71-933F-4444-972C-86097D89308F}" type="pres">
      <dgm:prSet presAssocID="{565A7D3B-D8B5-4BE4-ADAB-C4FD010FA08F}" presName="vSp1" presStyleCnt="0"/>
      <dgm:spPr/>
    </dgm:pt>
    <dgm:pt modelId="{740B4745-1FEB-4908-9C9C-16BBD7DBA7E7}" type="pres">
      <dgm:prSet presAssocID="{565A7D3B-D8B5-4BE4-ADAB-C4FD010FA08F}" presName="simulatedConn" presStyleLbl="solidFgAcc1" presStyleIdx="3" presStyleCnt="5"/>
      <dgm:spPr/>
    </dgm:pt>
    <dgm:pt modelId="{25D6773B-819A-42EF-BA40-11A1822AA3FF}" type="pres">
      <dgm:prSet presAssocID="{565A7D3B-D8B5-4BE4-ADAB-C4FD010FA08F}" presName="vSp2" presStyleCnt="0"/>
      <dgm:spPr/>
    </dgm:pt>
    <dgm:pt modelId="{4A59D876-96FC-4657-AD57-80246D305AD1}" type="pres">
      <dgm:prSet presAssocID="{565A7D3B-D8B5-4BE4-ADAB-C4FD010FA08F}" presName="sibTrans" presStyleCnt="0"/>
      <dgm:spPr/>
    </dgm:pt>
    <dgm:pt modelId="{F30C1078-8E13-4017-8CD0-A16EBC977AB1}" type="pres">
      <dgm:prSet presAssocID="{403527B7-6458-42C4-AD56-976B409F8AEC}" presName="compositeNode" presStyleCnt="0">
        <dgm:presLayoutVars>
          <dgm:bulletEnabled val="1"/>
        </dgm:presLayoutVars>
      </dgm:prSet>
      <dgm:spPr/>
    </dgm:pt>
    <dgm:pt modelId="{62A8FE3A-03D5-4D4C-9D65-0D6FD140E9BA}" type="pres">
      <dgm:prSet presAssocID="{403527B7-6458-42C4-AD56-976B409F8AEC}" presName="bgRect" presStyleLbl="node1" presStyleIdx="4" presStyleCnt="6" custScaleY="182221" custLinFactNeighborY="4921"/>
      <dgm:spPr/>
    </dgm:pt>
    <dgm:pt modelId="{6907550B-CCBF-40CF-8D49-A24CD53F5006}" type="pres">
      <dgm:prSet presAssocID="{403527B7-6458-42C4-AD56-976B409F8AEC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FD8B787-3ACC-49E8-8B15-BE5D9649C0DE}" type="pres">
      <dgm:prSet presAssocID="{7A9AAB4A-066C-4F27-9775-46F6024FE242}" presName="hSp" presStyleCnt="0"/>
      <dgm:spPr/>
    </dgm:pt>
    <dgm:pt modelId="{2FFDD6FD-212A-443B-B387-1388E605A439}" type="pres">
      <dgm:prSet presAssocID="{7A9AAB4A-066C-4F27-9775-46F6024FE242}" presName="vProcSp" presStyleCnt="0"/>
      <dgm:spPr/>
    </dgm:pt>
    <dgm:pt modelId="{060E50C7-9C45-4A6C-8803-B1CA2A73BEAA}" type="pres">
      <dgm:prSet presAssocID="{7A9AAB4A-066C-4F27-9775-46F6024FE242}" presName="vSp1" presStyleCnt="0"/>
      <dgm:spPr/>
    </dgm:pt>
    <dgm:pt modelId="{1077479B-FE41-4B24-913E-CB1645DFEA8E}" type="pres">
      <dgm:prSet presAssocID="{7A9AAB4A-066C-4F27-9775-46F6024FE242}" presName="simulatedConn" presStyleLbl="solidFgAcc1" presStyleIdx="4" presStyleCnt="5"/>
      <dgm:spPr/>
    </dgm:pt>
    <dgm:pt modelId="{9621221A-0974-459F-9E97-475777AA765F}" type="pres">
      <dgm:prSet presAssocID="{7A9AAB4A-066C-4F27-9775-46F6024FE242}" presName="vSp2" presStyleCnt="0"/>
      <dgm:spPr/>
    </dgm:pt>
    <dgm:pt modelId="{33F8FECE-17C8-43AC-8CEB-7ADC6A0BA532}" type="pres">
      <dgm:prSet presAssocID="{7A9AAB4A-066C-4F27-9775-46F6024FE242}" presName="sibTrans" presStyleCnt="0"/>
      <dgm:spPr/>
    </dgm:pt>
    <dgm:pt modelId="{E8880847-1B24-4DBD-8425-34D5FEB18F4C}" type="pres">
      <dgm:prSet presAssocID="{681314FE-6CD4-4B7D-A09E-6F7C615B620E}" presName="compositeNode" presStyleCnt="0">
        <dgm:presLayoutVars>
          <dgm:bulletEnabled val="1"/>
        </dgm:presLayoutVars>
      </dgm:prSet>
      <dgm:spPr/>
    </dgm:pt>
    <dgm:pt modelId="{FA897E2E-E568-413E-94CA-E867A4910A2F}" type="pres">
      <dgm:prSet presAssocID="{681314FE-6CD4-4B7D-A09E-6F7C615B620E}" presName="bgRect" presStyleLbl="node1" presStyleIdx="5" presStyleCnt="6" custScaleY="181985" custLinFactNeighborY="4434"/>
      <dgm:spPr/>
    </dgm:pt>
    <dgm:pt modelId="{A54EF6D8-70BF-444E-93BF-DF7BF860F270}" type="pres">
      <dgm:prSet presAssocID="{681314FE-6CD4-4B7D-A09E-6F7C615B620E}" presName="parentNode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0C517-8F81-4C46-B181-9C9307CA6845}" srcId="{DD516DBD-7AAC-4AE4-8FBF-33CA87ACBD3D}" destId="{E0B851F1-05C4-443E-B6A9-5E8EBCB74AC1}" srcOrd="0" destOrd="0" parTransId="{AD5E33E6-3948-4348-A199-FFA7ABC9269D}" sibTransId="{89AB4D77-AD98-4E98-BA92-0CA89F9D4C46}"/>
    <dgm:cxn modelId="{8552A020-A075-4ECC-BD57-330423DBFEFF}" type="presOf" srcId="{7A45A54C-61B5-48F8-9472-C7466A9B053D}" destId="{7C04795D-F215-4DB4-9D92-9D7D6CB97602}" srcOrd="1" destOrd="0" presId="urn:microsoft.com/office/officeart/2005/8/layout/hProcess7"/>
    <dgm:cxn modelId="{E725B322-141E-4B8F-9998-180BE1DF77E0}" srcId="{1EE4C5CF-B074-4E11-BD1E-E31BD92C6C34}" destId="{403527B7-6458-42C4-AD56-976B409F8AEC}" srcOrd="4" destOrd="0" parTransId="{7F0FACB4-02A3-4248-91FE-21C971435B8F}" sibTransId="{7A9AAB4A-066C-4F27-9775-46F6024FE242}"/>
    <dgm:cxn modelId="{D3D65427-0E87-4E08-A8A5-E7653008B17D}" type="presOf" srcId="{681314FE-6CD4-4B7D-A09E-6F7C615B620E}" destId="{A54EF6D8-70BF-444E-93BF-DF7BF860F270}" srcOrd="1" destOrd="0" presId="urn:microsoft.com/office/officeart/2005/8/layout/hProcess7"/>
    <dgm:cxn modelId="{25DA4F33-9647-4825-9670-956E93F96C8B}" srcId="{1EE4C5CF-B074-4E11-BD1E-E31BD92C6C34}" destId="{AF97FE3D-B5E5-478A-BE65-7DA99CEF2FE8}" srcOrd="1" destOrd="0" parTransId="{AC1F63CE-1F47-41B0-942A-EAC65F8C3D27}" sibTransId="{833BEF25-704A-48A4-91D9-DFE03DA08A24}"/>
    <dgm:cxn modelId="{A4D27537-52A3-45E5-98B8-BC6BBD892454}" type="presOf" srcId="{403527B7-6458-42C4-AD56-976B409F8AEC}" destId="{62A8FE3A-03D5-4D4C-9D65-0D6FD140E9BA}" srcOrd="0" destOrd="0" presId="urn:microsoft.com/office/officeart/2005/8/layout/hProcess7"/>
    <dgm:cxn modelId="{14222E3C-E129-4E64-BE40-04C483E40DEE}" type="presOf" srcId="{F9AE1B0A-AF4F-4B83-A9C0-92FEA3C5B321}" destId="{31556BEA-3E2A-473E-8A0C-862A969D2C82}" srcOrd="0" destOrd="0" presId="urn:microsoft.com/office/officeart/2005/8/layout/hProcess7"/>
    <dgm:cxn modelId="{D8BD345E-7D0F-4879-9362-C56EA42D1833}" type="presOf" srcId="{403527B7-6458-42C4-AD56-976B409F8AEC}" destId="{6907550B-CCBF-40CF-8D49-A24CD53F5006}" srcOrd="1" destOrd="0" presId="urn:microsoft.com/office/officeart/2005/8/layout/hProcess7"/>
    <dgm:cxn modelId="{97911863-AE12-4DC4-B057-0EBAF325E262}" type="presOf" srcId="{AF97FE3D-B5E5-478A-BE65-7DA99CEF2FE8}" destId="{3E10DB61-9CAF-4AD8-BA83-61754AB78672}" srcOrd="0" destOrd="0" presId="urn:microsoft.com/office/officeart/2005/8/layout/hProcess7"/>
    <dgm:cxn modelId="{8B038568-51B0-45C9-80FD-B2C0B1BE09A7}" type="presOf" srcId="{1EE4C5CF-B074-4E11-BD1E-E31BD92C6C34}" destId="{649977DB-AF8D-4034-84A7-EA1BA89F8A56}" srcOrd="0" destOrd="0" presId="urn:microsoft.com/office/officeart/2005/8/layout/hProcess7"/>
    <dgm:cxn modelId="{5CCE0670-584F-42DF-8D48-25A3C7B47282}" srcId="{7A45A54C-61B5-48F8-9472-C7466A9B053D}" destId="{F9AE1B0A-AF4F-4B83-A9C0-92FEA3C5B321}" srcOrd="0" destOrd="0" parTransId="{80155869-379A-4CC1-AD00-3A473117A7BE}" sibTransId="{5C93F936-705F-418E-AE3A-CADC56023800}"/>
    <dgm:cxn modelId="{B2C1B571-1E21-4B24-9993-FE89EE8CDB31}" type="presOf" srcId="{DD516DBD-7AAC-4AE4-8FBF-33CA87ACBD3D}" destId="{B1FF537E-8D56-4C6C-A065-01D67004D7C2}" srcOrd="0" destOrd="0" presId="urn:microsoft.com/office/officeart/2005/8/layout/hProcess7"/>
    <dgm:cxn modelId="{79E51E52-127D-4472-A25C-3F15A99415E3}" type="presOf" srcId="{E0B851F1-05C4-443E-B6A9-5E8EBCB74AC1}" destId="{6BC9F484-B4B1-47C7-9E6C-AA3F9B7E95CF}" srcOrd="0" destOrd="0" presId="urn:microsoft.com/office/officeart/2005/8/layout/hProcess7"/>
    <dgm:cxn modelId="{D8D7DF57-E09C-45F7-B397-765B58EB053E}" type="presOf" srcId="{681314FE-6CD4-4B7D-A09E-6F7C615B620E}" destId="{FA897E2E-E568-413E-94CA-E867A4910A2F}" srcOrd="0" destOrd="0" presId="urn:microsoft.com/office/officeart/2005/8/layout/hProcess7"/>
    <dgm:cxn modelId="{F9EA8D82-189F-400A-A9F6-711F20E8A7B5}" srcId="{1EE4C5CF-B074-4E11-BD1E-E31BD92C6C34}" destId="{7A45A54C-61B5-48F8-9472-C7466A9B053D}" srcOrd="0" destOrd="0" parTransId="{DBA2972A-76EC-46A1-BF4B-0C3E12DFBFB0}" sibTransId="{C699159C-3B68-4079-A9A1-1AD07D3864CE}"/>
    <dgm:cxn modelId="{ADC40C87-A3AC-4EFF-A33F-5F9F3C2E4D21}" type="presOf" srcId="{AF97FE3D-B5E5-478A-BE65-7DA99CEF2FE8}" destId="{DF22E2DE-7CE3-4961-B260-FD34CA039B38}" srcOrd="1" destOrd="0" presId="urn:microsoft.com/office/officeart/2005/8/layout/hProcess7"/>
    <dgm:cxn modelId="{D741828E-84F4-4F54-97BF-EB0089F9A48A}" srcId="{1EE4C5CF-B074-4E11-BD1E-E31BD92C6C34}" destId="{DD516DBD-7AAC-4AE4-8FBF-33CA87ACBD3D}" srcOrd="2" destOrd="0" parTransId="{07048029-0EDC-419E-8EB3-53D3C26219F4}" sibTransId="{C545DCD5-894A-4CD7-B89A-FF0F83690107}"/>
    <dgm:cxn modelId="{AFCA6E96-B373-4387-8BBD-70DCC9E7F49D}" type="presOf" srcId="{DD516DBD-7AAC-4AE4-8FBF-33CA87ACBD3D}" destId="{B7899432-A670-4626-AD16-8BD9A68C5A75}" srcOrd="1" destOrd="0" presId="urn:microsoft.com/office/officeart/2005/8/layout/hProcess7"/>
    <dgm:cxn modelId="{93ADCEA3-5368-42D2-93A9-D943A57A2EE0}" type="presOf" srcId="{5CC98092-07C0-46D2-AC71-3311F4B3A540}" destId="{9C5B06F4-08D1-4DA9-A147-2729026B15C0}" srcOrd="0" destOrd="0" presId="urn:microsoft.com/office/officeart/2005/8/layout/hProcess7"/>
    <dgm:cxn modelId="{4430CCB7-B69C-46E3-BD80-74132C014678}" type="presOf" srcId="{7A45A54C-61B5-48F8-9472-C7466A9B053D}" destId="{10CA654F-6A0D-4D0B-A73A-45A22AD78400}" srcOrd="0" destOrd="0" presId="urn:microsoft.com/office/officeart/2005/8/layout/hProcess7"/>
    <dgm:cxn modelId="{79D070C0-ECFF-42B8-A954-907A061E42C8}" srcId="{1EE4C5CF-B074-4E11-BD1E-E31BD92C6C34}" destId="{A949517D-A091-4C92-B377-305DF9E6A37A}" srcOrd="3" destOrd="0" parTransId="{E36E36DB-DA47-40FD-B251-1E013148126A}" sibTransId="{565A7D3B-D8B5-4BE4-ADAB-C4FD010FA08F}"/>
    <dgm:cxn modelId="{5F66DEC0-8C19-4E2B-8958-0B6C3E5624ED}" type="presOf" srcId="{A949517D-A091-4C92-B377-305DF9E6A37A}" destId="{C32DC801-B33B-44C6-B192-CFF089F9729F}" srcOrd="1" destOrd="0" presId="urn:microsoft.com/office/officeart/2005/8/layout/hProcess7"/>
    <dgm:cxn modelId="{AF793BC6-3FDE-48DE-9FDC-80EADD41F1AE}" srcId="{1EE4C5CF-B074-4E11-BD1E-E31BD92C6C34}" destId="{681314FE-6CD4-4B7D-A09E-6F7C615B620E}" srcOrd="5" destOrd="0" parTransId="{3C07357B-A585-4B6D-8078-D116175E0A4C}" sibTransId="{8454CD08-8406-4CE9-8A87-4E27FFF11CF1}"/>
    <dgm:cxn modelId="{C0DCBCDE-693C-43B2-B011-4EC9E37ECA15}" type="presOf" srcId="{A949517D-A091-4C92-B377-305DF9E6A37A}" destId="{D5E075B4-7C41-46F5-9682-6EF263FEC3F5}" srcOrd="0" destOrd="0" presId="urn:microsoft.com/office/officeart/2005/8/layout/hProcess7"/>
    <dgm:cxn modelId="{60212AE8-F743-4129-A804-EA8502C445EE}" srcId="{AF97FE3D-B5E5-478A-BE65-7DA99CEF2FE8}" destId="{5CC98092-07C0-46D2-AC71-3311F4B3A540}" srcOrd="0" destOrd="0" parTransId="{799DB420-0EC9-40A4-B17B-CF5CD802A546}" sibTransId="{C9B1383A-CD3B-4448-8CDB-E1315AF4235A}"/>
    <dgm:cxn modelId="{B14DDFEE-837A-4E7E-BF6D-231986A8C53C}" type="presParOf" srcId="{649977DB-AF8D-4034-84A7-EA1BA89F8A56}" destId="{769D0AF7-2A04-475D-8740-DD2BDC48F3F3}" srcOrd="0" destOrd="0" presId="urn:microsoft.com/office/officeart/2005/8/layout/hProcess7"/>
    <dgm:cxn modelId="{A9BC4765-14CA-444F-AF93-7428F83E45A0}" type="presParOf" srcId="{769D0AF7-2A04-475D-8740-DD2BDC48F3F3}" destId="{10CA654F-6A0D-4D0B-A73A-45A22AD78400}" srcOrd="0" destOrd="0" presId="urn:microsoft.com/office/officeart/2005/8/layout/hProcess7"/>
    <dgm:cxn modelId="{1BC5C7D9-534F-4DF4-95CC-4E6277EAC765}" type="presParOf" srcId="{769D0AF7-2A04-475D-8740-DD2BDC48F3F3}" destId="{7C04795D-F215-4DB4-9D92-9D7D6CB97602}" srcOrd="1" destOrd="0" presId="urn:microsoft.com/office/officeart/2005/8/layout/hProcess7"/>
    <dgm:cxn modelId="{0C217601-F075-446E-ACBE-352D00423162}" type="presParOf" srcId="{769D0AF7-2A04-475D-8740-DD2BDC48F3F3}" destId="{31556BEA-3E2A-473E-8A0C-862A969D2C82}" srcOrd="2" destOrd="0" presId="urn:microsoft.com/office/officeart/2005/8/layout/hProcess7"/>
    <dgm:cxn modelId="{B7900275-8E95-47F0-AFA5-DF6776A555EF}" type="presParOf" srcId="{649977DB-AF8D-4034-84A7-EA1BA89F8A56}" destId="{3713E2D6-89A5-4CFD-BEC3-CB86C1A690BD}" srcOrd="1" destOrd="0" presId="urn:microsoft.com/office/officeart/2005/8/layout/hProcess7"/>
    <dgm:cxn modelId="{B494EF4C-0942-41A2-9821-A67F07232F39}" type="presParOf" srcId="{649977DB-AF8D-4034-84A7-EA1BA89F8A56}" destId="{D5F9D3DB-F572-4B75-A790-3D02D7F4273A}" srcOrd="2" destOrd="0" presId="urn:microsoft.com/office/officeart/2005/8/layout/hProcess7"/>
    <dgm:cxn modelId="{C48B3B8A-53FC-43E2-AC2E-1F6F31842ADA}" type="presParOf" srcId="{D5F9D3DB-F572-4B75-A790-3D02D7F4273A}" destId="{A3C3277A-5123-4A32-8A0B-D8AE788AAE8D}" srcOrd="0" destOrd="0" presId="urn:microsoft.com/office/officeart/2005/8/layout/hProcess7"/>
    <dgm:cxn modelId="{F95E3581-5A5E-423E-B6AD-023909F8FFBD}" type="presParOf" srcId="{D5F9D3DB-F572-4B75-A790-3D02D7F4273A}" destId="{86AF760E-8994-4051-BD9E-ADB756FA85D0}" srcOrd="1" destOrd="0" presId="urn:microsoft.com/office/officeart/2005/8/layout/hProcess7"/>
    <dgm:cxn modelId="{CB3A79B5-665B-415D-AF3B-BB503CD883F7}" type="presParOf" srcId="{D5F9D3DB-F572-4B75-A790-3D02D7F4273A}" destId="{C82E4823-6263-4462-9267-FA7C75C556D2}" srcOrd="2" destOrd="0" presId="urn:microsoft.com/office/officeart/2005/8/layout/hProcess7"/>
    <dgm:cxn modelId="{7BBDEABE-E11E-46B4-85B9-C73BD3997C40}" type="presParOf" srcId="{649977DB-AF8D-4034-84A7-EA1BA89F8A56}" destId="{60BCC754-E8B2-4512-AF1A-8A42ADC0269F}" srcOrd="3" destOrd="0" presId="urn:microsoft.com/office/officeart/2005/8/layout/hProcess7"/>
    <dgm:cxn modelId="{77974615-CC2A-4EB4-B481-F99D3DB5D3F7}" type="presParOf" srcId="{649977DB-AF8D-4034-84A7-EA1BA89F8A56}" destId="{5415E854-9E2D-485C-BC46-9902584A1D70}" srcOrd="4" destOrd="0" presId="urn:microsoft.com/office/officeart/2005/8/layout/hProcess7"/>
    <dgm:cxn modelId="{D54145AE-92EE-47CB-A1A9-1D153A39EF23}" type="presParOf" srcId="{5415E854-9E2D-485C-BC46-9902584A1D70}" destId="{3E10DB61-9CAF-4AD8-BA83-61754AB78672}" srcOrd="0" destOrd="0" presId="urn:microsoft.com/office/officeart/2005/8/layout/hProcess7"/>
    <dgm:cxn modelId="{8C123922-0EC5-4706-809D-B0C885D9448F}" type="presParOf" srcId="{5415E854-9E2D-485C-BC46-9902584A1D70}" destId="{DF22E2DE-7CE3-4961-B260-FD34CA039B38}" srcOrd="1" destOrd="0" presId="urn:microsoft.com/office/officeart/2005/8/layout/hProcess7"/>
    <dgm:cxn modelId="{32F972F1-8366-453F-8634-63E2810E35DB}" type="presParOf" srcId="{5415E854-9E2D-485C-BC46-9902584A1D70}" destId="{9C5B06F4-08D1-4DA9-A147-2729026B15C0}" srcOrd="2" destOrd="0" presId="urn:microsoft.com/office/officeart/2005/8/layout/hProcess7"/>
    <dgm:cxn modelId="{98862222-5608-496B-847A-B998054D51F5}" type="presParOf" srcId="{649977DB-AF8D-4034-84A7-EA1BA89F8A56}" destId="{95F7CAC0-8026-4AD3-A139-F2F953CAD9B7}" srcOrd="5" destOrd="0" presId="urn:microsoft.com/office/officeart/2005/8/layout/hProcess7"/>
    <dgm:cxn modelId="{72DB321F-3090-4251-BB60-23D55B86007B}" type="presParOf" srcId="{649977DB-AF8D-4034-84A7-EA1BA89F8A56}" destId="{48584F8D-C972-4075-BF27-6BDA3B516A62}" srcOrd="6" destOrd="0" presId="urn:microsoft.com/office/officeart/2005/8/layout/hProcess7"/>
    <dgm:cxn modelId="{2C3C0CFD-69B2-496B-9DDD-25700F29FA7F}" type="presParOf" srcId="{48584F8D-C972-4075-BF27-6BDA3B516A62}" destId="{7E5443CF-EF6B-4565-ABD0-16EC1D5B7E63}" srcOrd="0" destOrd="0" presId="urn:microsoft.com/office/officeart/2005/8/layout/hProcess7"/>
    <dgm:cxn modelId="{89FE5755-11A3-4AD0-B14C-57E68C132D41}" type="presParOf" srcId="{48584F8D-C972-4075-BF27-6BDA3B516A62}" destId="{52497A3E-63F8-4FAE-8D7D-115F1D672A08}" srcOrd="1" destOrd="0" presId="urn:microsoft.com/office/officeart/2005/8/layout/hProcess7"/>
    <dgm:cxn modelId="{3DA52A1C-E33D-48F7-AFEB-1707BBE852A5}" type="presParOf" srcId="{48584F8D-C972-4075-BF27-6BDA3B516A62}" destId="{194C8594-0FD4-4C4F-8286-94ABF6ABCD23}" srcOrd="2" destOrd="0" presId="urn:microsoft.com/office/officeart/2005/8/layout/hProcess7"/>
    <dgm:cxn modelId="{4C209FDF-FB31-4088-8A45-D0D2CBD9C810}" type="presParOf" srcId="{649977DB-AF8D-4034-84A7-EA1BA89F8A56}" destId="{1DA01E53-B86E-4DB4-A520-F357D197122C}" srcOrd="7" destOrd="0" presId="urn:microsoft.com/office/officeart/2005/8/layout/hProcess7"/>
    <dgm:cxn modelId="{469E9742-4D13-4A13-AC70-C73231B27B2E}" type="presParOf" srcId="{649977DB-AF8D-4034-84A7-EA1BA89F8A56}" destId="{331E4180-FBEE-4AF6-8635-22B2B99C8013}" srcOrd="8" destOrd="0" presId="urn:microsoft.com/office/officeart/2005/8/layout/hProcess7"/>
    <dgm:cxn modelId="{0AD8EE5D-394A-4931-9DFD-ADF2F8F55200}" type="presParOf" srcId="{331E4180-FBEE-4AF6-8635-22B2B99C8013}" destId="{B1FF537E-8D56-4C6C-A065-01D67004D7C2}" srcOrd="0" destOrd="0" presId="urn:microsoft.com/office/officeart/2005/8/layout/hProcess7"/>
    <dgm:cxn modelId="{A4B964A6-7F0C-429E-8FEB-37B716FA4C47}" type="presParOf" srcId="{331E4180-FBEE-4AF6-8635-22B2B99C8013}" destId="{B7899432-A670-4626-AD16-8BD9A68C5A75}" srcOrd="1" destOrd="0" presId="urn:microsoft.com/office/officeart/2005/8/layout/hProcess7"/>
    <dgm:cxn modelId="{35D98DF2-E136-493E-804C-45136BFB21DF}" type="presParOf" srcId="{331E4180-FBEE-4AF6-8635-22B2B99C8013}" destId="{6BC9F484-B4B1-47C7-9E6C-AA3F9B7E95CF}" srcOrd="2" destOrd="0" presId="urn:microsoft.com/office/officeart/2005/8/layout/hProcess7"/>
    <dgm:cxn modelId="{23873754-EF62-495E-A150-B53BA65C5675}" type="presParOf" srcId="{649977DB-AF8D-4034-84A7-EA1BA89F8A56}" destId="{BF0EE911-3CF5-4784-9D9F-9C0133ED17C5}" srcOrd="9" destOrd="0" presId="urn:microsoft.com/office/officeart/2005/8/layout/hProcess7"/>
    <dgm:cxn modelId="{9F2293EB-BBEE-467B-BAE9-399E0D02A4FE}" type="presParOf" srcId="{649977DB-AF8D-4034-84A7-EA1BA89F8A56}" destId="{77574D44-F17D-4453-87D1-23B8EA040999}" srcOrd="10" destOrd="0" presId="urn:microsoft.com/office/officeart/2005/8/layout/hProcess7"/>
    <dgm:cxn modelId="{329093B2-DCD5-42B8-AE81-5FBD2109C109}" type="presParOf" srcId="{77574D44-F17D-4453-87D1-23B8EA040999}" destId="{D38ABC90-E4CF-4D64-8DCB-FFC02C4D6FD6}" srcOrd="0" destOrd="0" presId="urn:microsoft.com/office/officeart/2005/8/layout/hProcess7"/>
    <dgm:cxn modelId="{5BAFF336-8DE2-4AA0-A14D-2E279703180E}" type="presParOf" srcId="{77574D44-F17D-4453-87D1-23B8EA040999}" destId="{70D85B5C-05F7-4528-9355-2EA86DF83D13}" srcOrd="1" destOrd="0" presId="urn:microsoft.com/office/officeart/2005/8/layout/hProcess7"/>
    <dgm:cxn modelId="{02509666-BEA0-4FFD-8C33-EFF5E58D07B8}" type="presParOf" srcId="{77574D44-F17D-4453-87D1-23B8EA040999}" destId="{14FA186D-AA9B-47A2-A88D-DFEE9CB57643}" srcOrd="2" destOrd="0" presId="urn:microsoft.com/office/officeart/2005/8/layout/hProcess7"/>
    <dgm:cxn modelId="{A54285F6-62CA-4D61-8772-A130D34223C7}" type="presParOf" srcId="{649977DB-AF8D-4034-84A7-EA1BA89F8A56}" destId="{0E64108D-6129-4EE1-AB1D-A6E8EF4936B9}" srcOrd="11" destOrd="0" presId="urn:microsoft.com/office/officeart/2005/8/layout/hProcess7"/>
    <dgm:cxn modelId="{12CE123D-F56A-4F27-A628-B0D5D262CCFE}" type="presParOf" srcId="{649977DB-AF8D-4034-84A7-EA1BA89F8A56}" destId="{D92124DA-6D6C-4246-A055-E1114206790F}" srcOrd="12" destOrd="0" presId="urn:microsoft.com/office/officeart/2005/8/layout/hProcess7"/>
    <dgm:cxn modelId="{63EA7B49-84B5-4327-A6EA-4046B0297130}" type="presParOf" srcId="{D92124DA-6D6C-4246-A055-E1114206790F}" destId="{D5E075B4-7C41-46F5-9682-6EF263FEC3F5}" srcOrd="0" destOrd="0" presId="urn:microsoft.com/office/officeart/2005/8/layout/hProcess7"/>
    <dgm:cxn modelId="{11299BC7-2098-41E3-9584-2C3347F36FE6}" type="presParOf" srcId="{D92124DA-6D6C-4246-A055-E1114206790F}" destId="{C32DC801-B33B-44C6-B192-CFF089F9729F}" srcOrd="1" destOrd="0" presId="urn:microsoft.com/office/officeart/2005/8/layout/hProcess7"/>
    <dgm:cxn modelId="{559450F2-3469-49F5-8042-42D77FA1B6F2}" type="presParOf" srcId="{649977DB-AF8D-4034-84A7-EA1BA89F8A56}" destId="{78AFBBEE-5A43-4065-BE12-B3CB7EE11625}" srcOrd="13" destOrd="0" presId="urn:microsoft.com/office/officeart/2005/8/layout/hProcess7"/>
    <dgm:cxn modelId="{8BC86143-F1E7-405C-BB11-22DCD964F27F}" type="presParOf" srcId="{649977DB-AF8D-4034-84A7-EA1BA89F8A56}" destId="{9A2889BB-F2DF-4F9C-A08D-D5B00BE8E9FD}" srcOrd="14" destOrd="0" presId="urn:microsoft.com/office/officeart/2005/8/layout/hProcess7"/>
    <dgm:cxn modelId="{DBBA1437-2F0C-4295-8A6A-0AAE4716881C}" type="presParOf" srcId="{9A2889BB-F2DF-4F9C-A08D-D5B00BE8E9FD}" destId="{7C2E2A71-933F-4444-972C-86097D89308F}" srcOrd="0" destOrd="0" presId="urn:microsoft.com/office/officeart/2005/8/layout/hProcess7"/>
    <dgm:cxn modelId="{A3415746-AC6E-4235-BCC4-63109EA1D2DD}" type="presParOf" srcId="{9A2889BB-F2DF-4F9C-A08D-D5B00BE8E9FD}" destId="{740B4745-1FEB-4908-9C9C-16BBD7DBA7E7}" srcOrd="1" destOrd="0" presId="urn:microsoft.com/office/officeart/2005/8/layout/hProcess7"/>
    <dgm:cxn modelId="{E6850FE9-5CFE-4B79-AD9E-90BE5ED23270}" type="presParOf" srcId="{9A2889BB-F2DF-4F9C-A08D-D5B00BE8E9FD}" destId="{25D6773B-819A-42EF-BA40-11A1822AA3FF}" srcOrd="2" destOrd="0" presId="urn:microsoft.com/office/officeart/2005/8/layout/hProcess7"/>
    <dgm:cxn modelId="{6FDFFECF-74CA-456E-9823-C3B1E496AFF4}" type="presParOf" srcId="{649977DB-AF8D-4034-84A7-EA1BA89F8A56}" destId="{4A59D876-96FC-4657-AD57-80246D305AD1}" srcOrd="15" destOrd="0" presId="urn:microsoft.com/office/officeart/2005/8/layout/hProcess7"/>
    <dgm:cxn modelId="{2FDE8B5A-A704-4304-AEA6-D3F19CA7E6B3}" type="presParOf" srcId="{649977DB-AF8D-4034-84A7-EA1BA89F8A56}" destId="{F30C1078-8E13-4017-8CD0-A16EBC977AB1}" srcOrd="16" destOrd="0" presId="urn:microsoft.com/office/officeart/2005/8/layout/hProcess7"/>
    <dgm:cxn modelId="{34B3778D-EA38-4AEC-AD47-EA794B141802}" type="presParOf" srcId="{F30C1078-8E13-4017-8CD0-A16EBC977AB1}" destId="{62A8FE3A-03D5-4D4C-9D65-0D6FD140E9BA}" srcOrd="0" destOrd="0" presId="urn:microsoft.com/office/officeart/2005/8/layout/hProcess7"/>
    <dgm:cxn modelId="{B522113A-6C76-4655-BA96-29833AF3B4B0}" type="presParOf" srcId="{F30C1078-8E13-4017-8CD0-A16EBC977AB1}" destId="{6907550B-CCBF-40CF-8D49-A24CD53F5006}" srcOrd="1" destOrd="0" presId="urn:microsoft.com/office/officeart/2005/8/layout/hProcess7"/>
    <dgm:cxn modelId="{0B1C4A90-4F99-4421-BD99-59DF1693DD07}" type="presParOf" srcId="{649977DB-AF8D-4034-84A7-EA1BA89F8A56}" destId="{5FD8B787-3ACC-49E8-8B15-BE5D9649C0DE}" srcOrd="17" destOrd="0" presId="urn:microsoft.com/office/officeart/2005/8/layout/hProcess7"/>
    <dgm:cxn modelId="{D3785B07-7669-435B-8FFA-E006568AB335}" type="presParOf" srcId="{649977DB-AF8D-4034-84A7-EA1BA89F8A56}" destId="{2FFDD6FD-212A-443B-B387-1388E605A439}" srcOrd="18" destOrd="0" presId="urn:microsoft.com/office/officeart/2005/8/layout/hProcess7"/>
    <dgm:cxn modelId="{5E01E304-A726-42BC-811C-C94C3E843E49}" type="presParOf" srcId="{2FFDD6FD-212A-443B-B387-1388E605A439}" destId="{060E50C7-9C45-4A6C-8803-B1CA2A73BEAA}" srcOrd="0" destOrd="0" presId="urn:microsoft.com/office/officeart/2005/8/layout/hProcess7"/>
    <dgm:cxn modelId="{53B19998-CC00-41FB-A957-28F9EC254190}" type="presParOf" srcId="{2FFDD6FD-212A-443B-B387-1388E605A439}" destId="{1077479B-FE41-4B24-913E-CB1645DFEA8E}" srcOrd="1" destOrd="0" presId="urn:microsoft.com/office/officeart/2005/8/layout/hProcess7"/>
    <dgm:cxn modelId="{479BF4DB-B617-47CC-B6F3-D836D446A31B}" type="presParOf" srcId="{2FFDD6FD-212A-443B-B387-1388E605A439}" destId="{9621221A-0974-459F-9E97-475777AA765F}" srcOrd="2" destOrd="0" presId="urn:microsoft.com/office/officeart/2005/8/layout/hProcess7"/>
    <dgm:cxn modelId="{65DB2C4F-2AE3-4113-9510-124C39EDC579}" type="presParOf" srcId="{649977DB-AF8D-4034-84A7-EA1BA89F8A56}" destId="{33F8FECE-17C8-43AC-8CEB-7ADC6A0BA532}" srcOrd="19" destOrd="0" presId="urn:microsoft.com/office/officeart/2005/8/layout/hProcess7"/>
    <dgm:cxn modelId="{B2165314-4775-4E42-8218-80D28D9DEB77}" type="presParOf" srcId="{649977DB-AF8D-4034-84A7-EA1BA89F8A56}" destId="{E8880847-1B24-4DBD-8425-34D5FEB18F4C}" srcOrd="20" destOrd="0" presId="urn:microsoft.com/office/officeart/2005/8/layout/hProcess7"/>
    <dgm:cxn modelId="{F464B33D-B45E-46F2-8031-840D9C847FE3}" type="presParOf" srcId="{E8880847-1B24-4DBD-8425-34D5FEB18F4C}" destId="{FA897E2E-E568-413E-94CA-E867A4910A2F}" srcOrd="0" destOrd="0" presId="urn:microsoft.com/office/officeart/2005/8/layout/hProcess7"/>
    <dgm:cxn modelId="{CF1A27CF-9781-4DEF-B50B-A9134C92E147}" type="presParOf" srcId="{E8880847-1B24-4DBD-8425-34D5FEB18F4C}" destId="{A54EF6D8-70BF-444E-93BF-DF7BF860F27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VERKENNING</a:t>
          </a:r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VERKENNING</a:t>
          </a:r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VOORBEREIDING</a:t>
          </a:r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VERKENNING</a:t>
          </a:r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VOORBEREIDING</a:t>
          </a:r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UITVOEREN</a:t>
          </a:r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VERKENNING</a:t>
          </a:r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VOORBEREIDING</a:t>
          </a:r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UITVOEREN</a:t>
          </a:r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BESLUITEN</a:t>
          </a:r>
          <a:r>
            <a:rPr lang="nl-BE" sz="3200" kern="1200" dirty="0"/>
            <a:t> / </a:t>
          </a:r>
          <a:r>
            <a:rPr lang="nl-BE" sz="3600" kern="1200" dirty="0"/>
            <a:t>REFLECTEREN</a:t>
          </a:r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600" kern="1200" dirty="0"/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54F-6A0D-4D0B-A73A-45A22AD78400}">
      <dsp:nvSpPr>
        <dsp:cNvPr id="0" name=""/>
        <dsp:cNvSpPr/>
      </dsp:nvSpPr>
      <dsp:spPr>
        <a:xfrm>
          <a:off x="2845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VERWONDERING</a:t>
          </a:r>
        </a:p>
      </dsp:txBody>
      <dsp:txXfrm rot="16200000">
        <a:off x="-1518856" y="2232558"/>
        <a:ext cx="3425487" cy="382083"/>
      </dsp:txXfrm>
    </dsp:sp>
    <dsp:sp modelId="{31556BEA-3E2A-473E-8A0C-862A969D2C82}">
      <dsp:nvSpPr>
        <dsp:cNvPr id="0" name=""/>
        <dsp:cNvSpPr/>
      </dsp:nvSpPr>
      <dsp:spPr>
        <a:xfrm>
          <a:off x="384929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384929" y="710856"/>
        <a:ext cx="1423262" cy="4177423"/>
      </dsp:txXfrm>
    </dsp:sp>
    <dsp:sp modelId="{3E10DB61-9CAF-4AD8-BA83-61754AB78672}">
      <dsp:nvSpPr>
        <dsp:cNvPr id="0" name=""/>
        <dsp:cNvSpPr/>
      </dsp:nvSpPr>
      <dsp:spPr>
        <a:xfrm>
          <a:off x="1980129" y="71085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VERKENNING</a:t>
          </a:r>
        </a:p>
      </dsp:txBody>
      <dsp:txXfrm rot="16200000">
        <a:off x="458428" y="2232558"/>
        <a:ext cx="3425487" cy="382083"/>
      </dsp:txXfrm>
    </dsp:sp>
    <dsp:sp modelId="{86AF760E-8994-4051-BD9E-ADB756FA85D0}">
      <dsp:nvSpPr>
        <dsp:cNvPr id="0" name=""/>
        <dsp:cNvSpPr/>
      </dsp:nvSpPr>
      <dsp:spPr>
        <a:xfrm rot="5400000">
          <a:off x="1821218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B06F4-08D1-4DA9-A147-2729026B15C0}">
      <dsp:nvSpPr>
        <dsp:cNvPr id="0" name=""/>
        <dsp:cNvSpPr/>
      </dsp:nvSpPr>
      <dsp:spPr>
        <a:xfrm>
          <a:off x="2362213" y="710856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 dirty="0"/>
        </a:p>
      </dsp:txBody>
      <dsp:txXfrm>
        <a:off x="2362213" y="710856"/>
        <a:ext cx="1423262" cy="4177423"/>
      </dsp:txXfrm>
    </dsp:sp>
    <dsp:sp modelId="{B1FF537E-8D56-4C6C-A065-01D67004D7C2}">
      <dsp:nvSpPr>
        <dsp:cNvPr id="0" name=""/>
        <dsp:cNvSpPr/>
      </dsp:nvSpPr>
      <dsp:spPr>
        <a:xfrm>
          <a:off x="3978581" y="682681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VOORBEREIDING</a:t>
          </a:r>
        </a:p>
      </dsp:txBody>
      <dsp:txXfrm rot="16200000">
        <a:off x="2456880" y="2204383"/>
        <a:ext cx="3425487" cy="382083"/>
      </dsp:txXfrm>
    </dsp:sp>
    <dsp:sp modelId="{52497A3E-63F8-4FAE-8D7D-115F1D672A08}">
      <dsp:nvSpPr>
        <dsp:cNvPr id="0" name=""/>
        <dsp:cNvSpPr/>
      </dsp:nvSpPr>
      <dsp:spPr>
        <a:xfrm rot="5400000">
          <a:off x="3798503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C9F484-B4B1-47C7-9E6C-AA3F9B7E95CF}">
      <dsp:nvSpPr>
        <dsp:cNvPr id="0" name=""/>
        <dsp:cNvSpPr/>
      </dsp:nvSpPr>
      <dsp:spPr>
        <a:xfrm>
          <a:off x="4360665" y="682681"/>
          <a:ext cx="1423262" cy="417742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0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4100" kern="1200"/>
        </a:p>
      </dsp:txBody>
      <dsp:txXfrm>
        <a:off x="4360665" y="682681"/>
        <a:ext cx="1423262" cy="4177423"/>
      </dsp:txXfrm>
    </dsp:sp>
    <dsp:sp modelId="{D5E075B4-7C41-46F5-9682-6EF263FEC3F5}">
      <dsp:nvSpPr>
        <dsp:cNvPr id="0" name=""/>
        <dsp:cNvSpPr/>
      </dsp:nvSpPr>
      <dsp:spPr>
        <a:xfrm>
          <a:off x="5934698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UITVOEREN</a:t>
          </a:r>
        </a:p>
      </dsp:txBody>
      <dsp:txXfrm rot="16200000">
        <a:off x="4412997" y="2204337"/>
        <a:ext cx="3425487" cy="382083"/>
      </dsp:txXfrm>
    </dsp:sp>
    <dsp:sp modelId="{70D85B5C-05F7-4528-9355-2EA86DF83D13}">
      <dsp:nvSpPr>
        <dsp:cNvPr id="0" name=""/>
        <dsp:cNvSpPr/>
      </dsp:nvSpPr>
      <dsp:spPr>
        <a:xfrm rot="5400000">
          <a:off x="5775787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8FE3A-03D5-4D4C-9D65-0D6FD140E9BA}">
      <dsp:nvSpPr>
        <dsp:cNvPr id="0" name=""/>
        <dsp:cNvSpPr/>
      </dsp:nvSpPr>
      <dsp:spPr>
        <a:xfrm>
          <a:off x="7911983" y="682636"/>
          <a:ext cx="1910419" cy="417742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BESLUITEN</a:t>
          </a:r>
          <a:r>
            <a:rPr lang="nl-BE" sz="3200" kern="1200" dirty="0"/>
            <a:t> / </a:t>
          </a:r>
          <a:r>
            <a:rPr lang="nl-BE" sz="3600" kern="1200" dirty="0"/>
            <a:t>REFLECTEREN</a:t>
          </a:r>
        </a:p>
      </dsp:txBody>
      <dsp:txXfrm rot="16200000">
        <a:off x="6390281" y="2204337"/>
        <a:ext cx="3425487" cy="382083"/>
      </dsp:txXfrm>
    </dsp:sp>
    <dsp:sp modelId="{740B4745-1FEB-4908-9C9C-16BBD7DBA7E7}">
      <dsp:nvSpPr>
        <dsp:cNvPr id="0" name=""/>
        <dsp:cNvSpPr/>
      </dsp:nvSpPr>
      <dsp:spPr>
        <a:xfrm rot="5400000">
          <a:off x="7753071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97E2E-E568-413E-94CA-E867A4910A2F}">
      <dsp:nvSpPr>
        <dsp:cNvPr id="0" name=""/>
        <dsp:cNvSpPr/>
      </dsp:nvSpPr>
      <dsp:spPr>
        <a:xfrm>
          <a:off x="9889267" y="671471"/>
          <a:ext cx="1910419" cy="417201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 dirty="0"/>
            <a:t>RAPPORTEREN</a:t>
          </a:r>
        </a:p>
      </dsp:txBody>
      <dsp:txXfrm rot="16200000">
        <a:off x="8369784" y="2190954"/>
        <a:ext cx="3421050" cy="382083"/>
      </dsp:txXfrm>
    </dsp:sp>
    <dsp:sp modelId="{1077479B-FE41-4B24-913E-CB1645DFEA8E}">
      <dsp:nvSpPr>
        <dsp:cNvPr id="0" name=""/>
        <dsp:cNvSpPr/>
      </dsp:nvSpPr>
      <dsp:spPr>
        <a:xfrm rot="5400000">
          <a:off x="9730356" y="2391947"/>
          <a:ext cx="336926" cy="28656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2DE1F-2AE2-45F4-84AA-C1AFE04EE527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AAB8F-26EB-44EE-B97D-1EAEB6A924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365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 verschillende leerplannen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nl-BE" dirty="0"/>
              <a:t>ENERZIJDS differentiatie vanuit het leerplan (inhoudelijk, context, beheersingsniveau, verdieping/verbreding)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nl-BE" dirty="0"/>
              <a:t>ANDERZIJDS gemeenschappelijke doelen in beide leerplannen =&gt; vragen een gedifferentieerde aanpak vanuit de leraar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nl-BE" dirty="0"/>
          </a:p>
          <a:p>
            <a:pPr marL="0" indent="0">
              <a:buFont typeface="Symbol" panose="05050102010706020507" pitchFamily="18" charset="2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006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698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4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12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23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84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829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AAB8F-26EB-44EE-B97D-1EAEB6A924D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1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793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854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569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 verschillende leerplannen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nl-BE" dirty="0"/>
              <a:t>ENERZIJDS differentiatie vanuit het leerplan (inhoudelijk, context, beheersingsniveau, verdieping/verbreding)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nl-BE" dirty="0"/>
              <a:t>ANDERZIJDS gemeenschappelijke doelen in beide leerplannen =&gt; vragen een gedifferentieerde aanpak vanuit de leraar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nl-BE" dirty="0"/>
          </a:p>
          <a:p>
            <a:pPr marL="0" indent="0">
              <a:buFont typeface="Symbol" panose="05050102010706020507" pitchFamily="18" charset="2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620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4452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3360-FE5E-4D2C-9DF4-8C091176092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10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3360-FE5E-4D2C-9DF4-8C091176092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juni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4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BE" sz="1200" dirty="0"/>
              <a:t>Nieuwe behoeften</a:t>
            </a:r>
          </a:p>
          <a:p>
            <a:pPr lvl="0"/>
            <a:r>
              <a:rPr lang="nl-BE" sz="1200" dirty="0"/>
              <a:t>Toenemende behoeften</a:t>
            </a:r>
          </a:p>
          <a:p>
            <a:pPr lvl="0"/>
            <a:r>
              <a:rPr lang="nl-BE" sz="1200" dirty="0"/>
              <a:t>Afnemende behoeften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636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BE" sz="1200" dirty="0"/>
              <a:t>Nieuwe behoeften</a:t>
            </a:r>
          </a:p>
          <a:p>
            <a:pPr lvl="0"/>
            <a:r>
              <a:rPr lang="nl-BE" sz="1200" dirty="0"/>
              <a:t>Toenemende behoeften</a:t>
            </a:r>
          </a:p>
          <a:p>
            <a:pPr lvl="0"/>
            <a:r>
              <a:rPr lang="nl-BE" sz="1200" dirty="0"/>
              <a:t>Afnemende behoeften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929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551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100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97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81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AAB8F-26EB-44EE-B97D-1EAEB6A924D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69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73662-D298-4D71-93BC-6B70FE391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66DCD71-3003-4E0B-927F-644A3B024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56FBEC-BE79-4AA8-A704-86000E25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8F4B77-B974-4ACC-8AAF-ED00EC54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8A438A-09A0-46C2-AD1F-D5D53132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27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AC16B-B5AD-45C2-BEA7-F6007A97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072898A-6D70-4B10-BA7F-BA3CE448C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FCB3FF-4ED8-45DC-87C5-5FDE84A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DB466-4D23-4FD1-AA41-A852180A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879DD7-7ABA-409E-AEBC-39646620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19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4054F37-439C-40C8-A7EF-7AD57F54C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A0381D-F69F-4D26-8CB5-003134A39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945B01-BE25-4C1C-B342-76B0DC58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B1A667-8E81-4FD3-A59F-044A7935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06CE5D-8024-4F03-878E-1EB93F4F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986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26CE2-2FEF-498D-B999-B63D6D864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161D0-4F9D-4CB2-B2A2-156C59E58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7DE65D-DC3E-4325-B141-8CCEDE48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24F53D-FA80-4398-BC1F-1D2DEFB6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FEA2E1-0672-42F8-94AA-4F98E5B5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984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CAD37-EE4D-4916-B614-69453CFD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29F8F-EEF7-41C4-A34F-007058D23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0E2A-6738-43AF-9646-AC9E1D19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F15C80-A177-43C7-A22E-FD12F85B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932A78-3CD6-4112-B618-53E83390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674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98345-96F4-49DA-9A72-8D565502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44CF42-638F-4718-8781-5E4DBD55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0D1C6C-1CAE-48E9-A4A7-C705D0BA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D1796B-2A29-4C5F-ABB4-4F388DBC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3564DE-0995-4661-9E4C-E583DEF1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992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07F5C-31A2-4360-BD4B-2553E853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560565-4999-42AC-BCB7-0DE390902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FB729E-B40F-41B2-8CD1-76E20E692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E1C8C4-E9BD-4D69-8C11-CFE16230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A2B025-B06B-4DB1-A274-5EC0A015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8F69FB-34C9-4E17-BC57-B844C037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012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38C54-1DA5-4C56-B72C-6337F481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07C048-D0B6-4A4E-AED2-B46E76B38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E9DB1F-E881-4E16-8314-5A299A0FF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CBC5252-58FC-486A-B85D-FAB46D18E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ACF926-7E87-4699-B251-7AA0770DF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72CC22B-7A51-4A00-B60B-05DBF097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F5F942F-6AA8-4DBB-85D9-0C1E8879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5EBA194-FDBB-4501-A491-9A722289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86690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7C161-B7C4-4BC7-951B-46648BAC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EE29C9-E53D-4136-B2F4-57B616E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AB2B76-0D80-4EB4-8DDF-54227D76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6E42D-50A1-48AA-9B1D-24806279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7243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F74E1C1-E4F0-49E2-AF78-2B8C3637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01F4E9-279B-470E-A51C-BB47589F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39F92C-793D-4C81-A9B8-45D46467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2335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43AD5-E7BD-4612-8A37-CC6D2CC2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961F4C-06F2-4773-A3A1-827D932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470831-F638-4BD6-9BD6-BDA4424C7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CEAF65-35AA-4CDB-A1FC-5A4549B1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660071-02FE-4338-8207-1169F13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FE712A-8B92-4DED-9F28-6E1E8E1F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833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94BDE-936B-4607-962C-79683C2C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8E458D-3124-48D8-B6D5-004F2ABFC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A445D-1CF3-4780-BD62-36F6DA5CD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D1244A-E768-4F70-9160-CB3D3333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AFF08A-EF0F-44B7-9B6D-148BE11D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7936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1168A-E6BC-441E-BB05-EBAFA6CC5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2C9F49-708F-43C1-B4C7-1AB88EB21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7AAE7B-9324-4BBD-A6EA-13E4F710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6493B2-6833-4E05-B813-B579318E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6C61EB-7281-431B-B39B-6F801D5C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736CCC-227F-4A47-AFDE-99A471DC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14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154C9-095F-466C-A8A7-89903B98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33DD6D-A79B-4EFB-A907-235A1AF12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B0A75F-31E8-40A6-8274-E54E939B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6958A3-EFD8-4F33-B3BE-1822855B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895EE7-F1C1-49F2-A060-012B70BA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6983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BDB3FA2-8628-4BB5-B7D8-4AADA64E9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ECD43E-2CD8-44E1-802B-E671321DD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D2C44F-193F-41CB-8FE9-5538BFF4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A3455-14B0-4DA0-8323-BB24491E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DA2D52-A126-48C1-8C6E-3E9656CF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5365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30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7D9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83" y="-27383"/>
            <a:ext cx="1440000" cy="2708775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23DEA054-35B1-4B17-AFDE-73B15A4BA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5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568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6EB30-7A36-41D1-8F19-528D1FAA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41B768-C0FA-4A10-897F-672B1550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D9C500-CFD0-4C5C-9767-BA4AED6E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8814D8-8765-4191-99DB-1AC2CDD9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DFDD1D-4996-4998-B13C-949CE1B2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403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8B9C8-9C4B-4C61-8703-851B334A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43FC7-7236-453A-AE06-571E9801B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E25090-E6C4-4F16-AAB0-13D41ADAC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1C8993-9DBB-4E98-A8D9-7F887FDD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77601E-0608-46F9-820A-BA28072D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909E36-14BA-4DB6-ADF6-7DDFCD11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967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DED2A-4F66-42C0-839C-37B2FC50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438E0F-A908-422A-9A60-C522978AD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5C6E77-87DB-4B8C-9BC6-41B7EF4C9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ABF0EA-C2EE-40EA-B745-ECD3DD39B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FB9FF95-EF3B-4154-9E02-7EC81BA5F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F9C582F-51C7-4902-80D7-48988A9C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5365648-D5C3-4B33-AC37-BD363E37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07A3C9E-6C9E-4DE8-B72B-23D6BE38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476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E4F11-7175-470E-AEEC-5403AB97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FFD447F-B914-49CE-A86F-CF3A371C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3497FD-26B1-4F6C-94E4-29F0F4D0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ACC242-61C3-4093-8B05-0DF8EAD0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126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1BACC8F-2502-40C0-BAEF-8BE239B7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C0E6AE-F22F-43C4-A7D1-034E3EA4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EFC27-2CC2-40F3-B57B-6830A2CF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664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0C975-21AC-4790-909F-AF87A861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269235-E3C9-41E3-90BE-96CB653CA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D2A1D9-7F10-4012-8336-E18384C8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DE7F6B-342B-4D91-BAC2-470E5C55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949B13-5E42-4A06-9C52-DD5A175D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70FB75-C72B-4292-96CA-1C5F2089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55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AB1AB-C3E8-4A7C-964E-70C38DF5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620C5B-444F-4C26-BE55-6443C62CA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5999D7-D20D-4E2A-8579-D7E7BB767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80A81D-39B8-4699-B96B-4340B363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544A00-6A41-4865-B798-AF3CB2BA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C1184C-CD0B-4EFC-BAFD-2413AC81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392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32E4642-A655-491A-BF2C-6D5060AF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CEA143-E4B3-45B4-84CB-74A530859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E2F625-DB4C-4659-BE54-AFF2DC25E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482D-CEFA-4771-AB79-E0E22B4FDB20}" type="datetimeFigureOut">
              <a:rPr lang="nl-BE" smtClean="0"/>
              <a:t>2020-06-30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3B8853-73A8-4729-9313-00EBDF57A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79A92D-4343-479D-946C-0BBAACD19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FF9D-6A9F-4686-B4D4-F8D53726D0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986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F8144E-7A3A-41FD-8B79-1AB4F5D3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A4D224-C459-4E5B-99D3-68B4A128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9BC174-6BD1-48E7-91E0-3F61F05EE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E1067-51B6-42BA-A032-E3F3DC5CF7C3}" type="datetimeFigureOut">
              <a:rPr lang="nl-BE" smtClean="0"/>
              <a:t>2020-06-30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9F7D8D-5F7E-4E3C-9EFB-9621DBAF5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6C070B-3F71-454D-B434-35523DA10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E074-49F2-4520-B487-F2D130AB3818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188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globalimage.be/6-redenen-waarom-influencer-marketing-must-is-merk/" TargetMode="External"/><Relationship Id="rId7" Type="http://schemas.openxmlformats.org/officeDocument/2006/relationships/hyperlink" Target="https://www.frankwatching.com/archive/2018/08/08/de-basics-van-influencer-marketing/" TargetMode="External"/><Relationship Id="rId12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hyperlink" Target="https://www.jumpforward.be/nl/artikels/influencer-marketing-hoe-werkt-dat-nu-precies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PEnznIGzCo#action=shar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watch?v=IkHgJbiRTJ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RoVGa3wI6Q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HjH7Plqmh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slide" Target="slide11.xml"/><Relationship Id="rId10" Type="http://schemas.openxmlformats.org/officeDocument/2006/relationships/image" Target="../media/image3.jpg"/><Relationship Id="rId4" Type="http://schemas.openxmlformats.org/officeDocument/2006/relationships/image" Target="../media/image53.png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.jp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hyperlink" Target="https://www.sdgs.be/nl/sdgs" TargetMode="Externa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3.jp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3.jp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8B0502-E27F-4AE9-B66D-E7C0E3C2F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6" r="-1" b="1892"/>
          <a:stretch/>
        </p:blipFill>
        <p:spPr>
          <a:xfrm>
            <a:off x="20" y="10"/>
            <a:ext cx="12188932" cy="5696067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1E524AC-DF77-4FF9-9536-1BEE662554B1}"/>
              </a:ext>
            </a:extLst>
          </p:cNvPr>
          <p:cNvSpPr txBox="1"/>
          <p:nvPr/>
        </p:nvSpPr>
        <p:spPr>
          <a:xfrm>
            <a:off x="1376172" y="5449168"/>
            <a:ext cx="943660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DIFFERENTIATIE IN DE BASISOPTIE ECONOMIE &amp; ORGANISATIE</a:t>
            </a:r>
          </a:p>
        </p:txBody>
      </p:sp>
    </p:spTree>
    <p:extLst>
      <p:ext uri="{BB962C8B-B14F-4D97-AF65-F5344CB8AC3E}">
        <p14:creationId xmlns:p14="http://schemas.microsoft.com/office/powerpoint/2010/main" val="343388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BF21C-98B1-49CB-A5AF-071DA8C7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Verkenning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7433A0-210C-49CF-9A76-AAE4E445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59" y="2916728"/>
            <a:ext cx="4220081" cy="209949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2C2D65B-02A8-4E29-A7E0-CEE138F2BA0D}"/>
              </a:ext>
            </a:extLst>
          </p:cNvPr>
          <p:cNvSpPr txBox="1">
            <a:spLocks/>
          </p:cNvSpPr>
          <p:nvPr/>
        </p:nvSpPr>
        <p:spPr>
          <a:xfrm>
            <a:off x="4694133" y="1837711"/>
            <a:ext cx="2258785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2200" b="1" dirty="0">
                <a:solidFill>
                  <a:srgbClr val="002060"/>
                </a:solidFill>
              </a:rPr>
              <a:t>Benutten van eigen voorkennis van de leerling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B4D9A04-B6AE-497B-96BA-D3BBB3BF7030}"/>
              </a:ext>
            </a:extLst>
          </p:cNvPr>
          <p:cNvSpPr/>
          <p:nvPr/>
        </p:nvSpPr>
        <p:spPr>
          <a:xfrm>
            <a:off x="3656325" y="5016219"/>
            <a:ext cx="48793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08CE23D-AD7C-4F74-81A4-9202BA6715BF}"/>
              </a:ext>
            </a:extLst>
          </p:cNvPr>
          <p:cNvSpPr txBox="1">
            <a:spLocks/>
          </p:cNvSpPr>
          <p:nvPr/>
        </p:nvSpPr>
        <p:spPr>
          <a:xfrm>
            <a:off x="1061645" y="2911719"/>
            <a:ext cx="3061058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2200" b="1" dirty="0">
                <a:solidFill>
                  <a:srgbClr val="002060"/>
                </a:solidFill>
              </a:rPr>
              <a:t>Opzoeken en verwerken van informatie (vb. door bronnen op het internet)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EE4BCFA-6EF7-4833-8F20-5AE91D1BF50C}"/>
              </a:ext>
            </a:extLst>
          </p:cNvPr>
          <p:cNvSpPr/>
          <p:nvPr/>
        </p:nvSpPr>
        <p:spPr>
          <a:xfrm>
            <a:off x="993913" y="1690688"/>
            <a:ext cx="10005391" cy="46173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D3B2158-C1C6-4DDB-818B-1AC46C8B6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167" y="1856846"/>
            <a:ext cx="1285584" cy="98610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17E8651-CE6C-41AC-B7D1-C5E2061FCB56}"/>
              </a:ext>
            </a:extLst>
          </p:cNvPr>
          <p:cNvSpPr txBox="1">
            <a:spLocks/>
          </p:cNvSpPr>
          <p:nvPr/>
        </p:nvSpPr>
        <p:spPr>
          <a:xfrm>
            <a:off x="7077458" y="1857589"/>
            <a:ext cx="1809098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rgbClr val="002060"/>
                </a:solidFill>
              </a:rPr>
              <a:t>Klasgesprek</a:t>
            </a:r>
          </a:p>
          <a:p>
            <a:r>
              <a:rPr lang="nl-BE" sz="1800" dirty="0">
                <a:solidFill>
                  <a:srgbClr val="002060"/>
                </a:solidFill>
              </a:rPr>
              <a:t>Duo spel</a:t>
            </a:r>
          </a:p>
          <a:p>
            <a:r>
              <a:rPr lang="nl-BE" sz="1800" dirty="0">
                <a:solidFill>
                  <a:srgbClr val="002060"/>
                </a:solidFill>
              </a:rPr>
              <a:t>Quiz</a:t>
            </a:r>
          </a:p>
          <a:p>
            <a:r>
              <a:rPr lang="nl-BE" sz="1800" dirty="0">
                <a:solidFill>
                  <a:srgbClr val="002060"/>
                </a:solidFill>
              </a:rPr>
              <a:t>Foto identificatiespel</a:t>
            </a:r>
          </a:p>
          <a:p>
            <a:r>
              <a:rPr lang="nl-BE" sz="1800" dirty="0">
                <a:solidFill>
                  <a:srgbClr val="002060"/>
                </a:solidFill>
              </a:rPr>
              <a:t>…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E56E05A-82D8-46BE-AE09-E23D05ECA497}"/>
              </a:ext>
            </a:extLst>
          </p:cNvPr>
          <p:cNvCxnSpPr>
            <a:cxnSpLocks/>
          </p:cNvCxnSpPr>
          <p:nvPr/>
        </p:nvCxnSpPr>
        <p:spPr>
          <a:xfrm>
            <a:off x="7084021" y="1921566"/>
            <a:ext cx="0" cy="8938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Diazoom 15">
                <a:extLst>
                  <a:ext uri="{FF2B5EF4-FFF2-40B4-BE49-F238E27FC236}">
                    <a16:creationId xmlns:a16="http://schemas.microsoft.com/office/drawing/2014/main" id="{0F597F13-93D5-44EC-A2D5-0EA915F0F7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6002419"/>
                  </p:ext>
                </p:extLst>
              </p:nvPr>
            </p:nvGraphicFramePr>
            <p:xfrm>
              <a:off x="1549758" y="3990736"/>
              <a:ext cx="1683026" cy="946702"/>
            </p:xfrm>
            <a:graphic>
              <a:graphicData uri="http://schemas.microsoft.com/office/powerpoint/2016/slidezoom">
                <pslz:sldZm>
                  <pslz:sldZmObj sldId="264" cId="3383589550">
                    <pslz:zmPr id="{94662697-0B36-486B-9A1D-78A40D9BEA6D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83026" cy="946702"/>
                        </a:xfrm>
                        <a:prstGeom prst="rect">
                          <a:avLst/>
                        </a:prstGeom>
                        <a:ln w="28575">
                          <a:solidFill>
                            <a:srgbClr val="00206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Diazoom 15">
                <a:extLst>
                  <a:ext uri="{FF2B5EF4-FFF2-40B4-BE49-F238E27FC236}">
                    <a16:creationId xmlns:a16="http://schemas.microsoft.com/office/drawing/2014/main" id="{0F597F13-93D5-44EC-A2D5-0EA915F0F7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9758" y="3990736"/>
                <a:ext cx="1683026" cy="946702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</mc:Fallback>
      </mc:AlternateContent>
      <p:pic>
        <p:nvPicPr>
          <p:cNvPr id="18" name="Afbeelding 17">
            <a:extLst>
              <a:ext uri="{FF2B5EF4-FFF2-40B4-BE49-F238E27FC236}">
                <a16:creationId xmlns:a16="http://schemas.microsoft.com/office/drawing/2014/main" id="{833CEA48-1F08-4350-AF81-D084DA843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453" y="1921566"/>
            <a:ext cx="2001331" cy="806702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19F4AC8D-87A8-42CB-9F2B-28226BDAADDC}"/>
              </a:ext>
            </a:extLst>
          </p:cNvPr>
          <p:cNvSpPr txBox="1">
            <a:spLocks/>
          </p:cNvSpPr>
          <p:nvPr/>
        </p:nvSpPr>
        <p:spPr>
          <a:xfrm>
            <a:off x="1471299" y="4996568"/>
            <a:ext cx="2383076" cy="413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rgbClr val="002060"/>
                </a:solidFill>
              </a:rPr>
              <a:t>Onderzoekend leren</a:t>
            </a:r>
          </a:p>
        </p:txBody>
      </p:sp>
    </p:spTree>
    <p:extLst>
      <p:ext uri="{BB962C8B-B14F-4D97-AF65-F5344CB8AC3E}">
        <p14:creationId xmlns:p14="http://schemas.microsoft.com/office/powerpoint/2010/main" val="4149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46EB85-35BE-42AC-B86C-1F462838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" y="26384"/>
            <a:ext cx="6997148" cy="87464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28CCB19-E0EC-4B83-AE0C-5957A658C281}"/>
              </a:ext>
            </a:extLst>
          </p:cNvPr>
          <p:cNvSpPr/>
          <p:nvPr/>
        </p:nvSpPr>
        <p:spPr>
          <a:xfrm>
            <a:off x="26504" y="77022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1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https://www.globalimage.be/6-redenen-waarom-influencer-marketing-must-is-merk/</a:t>
            </a:r>
            <a:endParaRPr lang="nl-BE" sz="1100" dirty="0">
              <a:solidFill>
                <a:schemeClr val="tx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54707B-E984-4FDC-AA11-F0D025E7B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8" y="1184560"/>
            <a:ext cx="6503504" cy="273279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3B693B5-0442-4C57-8757-64E38CF273C0}"/>
              </a:ext>
            </a:extLst>
          </p:cNvPr>
          <p:cNvSpPr/>
          <p:nvPr/>
        </p:nvSpPr>
        <p:spPr>
          <a:xfrm>
            <a:off x="149088" y="392764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1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https://www.jumpforward.be/nl/artikels/influencer-marketing-hoe-werkt-dat-nu-precies</a:t>
            </a:r>
            <a:endParaRPr lang="nl-BE" sz="11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FDE0B-C34D-4FE8-989A-0ACD88551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888" y="90800"/>
            <a:ext cx="4632112" cy="383684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7A395199-4F43-4112-9ADC-640A2F5FE49E}"/>
              </a:ext>
            </a:extLst>
          </p:cNvPr>
          <p:cNvSpPr/>
          <p:nvPr/>
        </p:nvSpPr>
        <p:spPr>
          <a:xfrm>
            <a:off x="6785114" y="1623383"/>
            <a:ext cx="5512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1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https://www.frankwatching.com/archive/2018/08/08/de-basics-van-influencer-marketing/</a:t>
            </a:r>
            <a:endParaRPr lang="nl-BE" sz="11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C5990CC-215E-4C25-9B40-A2F919C60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844" y="4392194"/>
            <a:ext cx="4492487" cy="22567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9DDE2C-FEE0-4C45-B1FD-019C484DC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631" y="6205416"/>
            <a:ext cx="1295400" cy="6096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7C43D9-3185-49C0-90F6-083B8D46A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5978" y="3868217"/>
            <a:ext cx="4937613" cy="294679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29237F7-29B6-4405-9272-B8FC9B03A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4659" y="3276203"/>
            <a:ext cx="1225413" cy="49341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530097A-872C-4A70-AE28-8E8612AD9B4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00" t="37101" r="12665" b="17682"/>
          <a:stretch/>
        </p:blipFill>
        <p:spPr>
          <a:xfrm>
            <a:off x="2766641" y="347193"/>
            <a:ext cx="6425852" cy="6398510"/>
          </a:xfrm>
          <a:prstGeom prst="ellipse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7753873D-7F9A-498A-B4EA-DDB68EB52CC6}"/>
              </a:ext>
            </a:extLst>
          </p:cNvPr>
          <p:cNvSpPr/>
          <p:nvPr/>
        </p:nvSpPr>
        <p:spPr>
          <a:xfrm>
            <a:off x="5461260" y="770960"/>
            <a:ext cx="811695" cy="1311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D77C9CBB-5771-4E28-A56B-A21AD77C49FA}"/>
              </a:ext>
            </a:extLst>
          </p:cNvPr>
          <p:cNvSpPr/>
          <p:nvPr/>
        </p:nvSpPr>
        <p:spPr>
          <a:xfrm rot="1849340">
            <a:off x="6783750" y="1016844"/>
            <a:ext cx="811695" cy="1311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B2960BC1-17FC-4611-89BC-CAEEE5033DD7}"/>
              </a:ext>
            </a:extLst>
          </p:cNvPr>
          <p:cNvSpPr/>
          <p:nvPr/>
        </p:nvSpPr>
        <p:spPr>
          <a:xfrm rot="6667594">
            <a:off x="3648411" y="2065545"/>
            <a:ext cx="461970" cy="1513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35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64274D28-B912-4067-8B2A-A6FF66AB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7" y="38924"/>
            <a:ext cx="6059600" cy="3392302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36D905F-187B-412C-A224-4F675DA8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098" y="335059"/>
            <a:ext cx="5663012" cy="64382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BE" b="1" dirty="0">
                <a:solidFill>
                  <a:srgbClr val="C00000"/>
                </a:solidFill>
              </a:rPr>
              <a:t>Klassikale gezamenlijke aanpak</a:t>
            </a:r>
          </a:p>
          <a:p>
            <a:pPr lvl="1"/>
            <a:r>
              <a:rPr lang="nl-BE" dirty="0"/>
              <a:t>Leerlingen krijgen stap na stap dezelfde directe instructies (klassikaal)</a:t>
            </a:r>
          </a:p>
          <a:p>
            <a:pPr lvl="1"/>
            <a:r>
              <a:rPr lang="nl-BE" dirty="0"/>
              <a:t>Leraar bepaalt het tempo</a:t>
            </a:r>
          </a:p>
          <a:p>
            <a:pPr lvl="1"/>
            <a:r>
              <a:rPr lang="nl-BE" dirty="0"/>
              <a:t>Leerlingen verkennen gezamenlijk in groep</a:t>
            </a:r>
          </a:p>
          <a:p>
            <a:pPr lvl="1"/>
            <a:r>
              <a:rPr lang="nl-BE" dirty="0"/>
              <a:t>Leraar stuurt en zorgt meteen voor feedback en kennisoverdracht</a:t>
            </a:r>
          </a:p>
          <a:p>
            <a:pPr marL="45720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b="1" dirty="0">
                <a:solidFill>
                  <a:srgbClr val="0070C0"/>
                </a:solidFill>
              </a:rPr>
              <a:t>Begeleid zelfstandige traject</a:t>
            </a:r>
          </a:p>
          <a:p>
            <a:pPr lvl="1"/>
            <a:r>
              <a:rPr lang="nl-BE" dirty="0"/>
              <a:t>Gerichte instructies</a:t>
            </a:r>
          </a:p>
          <a:p>
            <a:pPr lvl="1"/>
            <a:r>
              <a:rPr lang="nl-BE" dirty="0"/>
              <a:t>Leerling werkt individueel of in kleine groepjes</a:t>
            </a:r>
          </a:p>
          <a:p>
            <a:pPr lvl="1"/>
            <a:r>
              <a:rPr lang="nl-BE" dirty="0"/>
              <a:t>Leerling bepaalt eigen tempo</a:t>
            </a:r>
          </a:p>
          <a:p>
            <a:pPr lvl="1"/>
            <a:r>
              <a:rPr lang="nl-BE" dirty="0"/>
              <a:t>Leraar = coach, begeleidt het zelfstandig werk van de leerling</a:t>
            </a:r>
          </a:p>
          <a:p>
            <a:pPr lvl="1"/>
            <a:r>
              <a:rPr lang="nl-BE" dirty="0"/>
              <a:t>Leraar zorgt voor een terugkoppeling van de antwoorden/vaststellingen van de leerlingen naar kennis/leerstof </a:t>
            </a:r>
          </a:p>
          <a:p>
            <a:pPr marL="45720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b="1" dirty="0">
                <a:solidFill>
                  <a:schemeClr val="accent6">
                    <a:lumMod val="75000"/>
                  </a:schemeClr>
                </a:solidFill>
              </a:rPr>
              <a:t>Onderzoekende aanpak</a:t>
            </a:r>
          </a:p>
          <a:p>
            <a:pPr lvl="1"/>
            <a:r>
              <a:rPr lang="nl-BE" dirty="0"/>
              <a:t>Leerlingen vertrekken van een algemene vraagstelling/probleemstelling</a:t>
            </a:r>
          </a:p>
          <a:p>
            <a:pPr lvl="1"/>
            <a:r>
              <a:rPr lang="nl-BE" dirty="0"/>
              <a:t>Geen directe instructies, leerlingen stippelen zelf hun onderzoekstraject uit</a:t>
            </a:r>
          </a:p>
          <a:p>
            <a:pPr lvl="1"/>
            <a:r>
              <a:rPr lang="nl-BE" dirty="0"/>
              <a:t>Leerling bepalen eigen tempo</a:t>
            </a:r>
          </a:p>
          <a:p>
            <a:pPr lvl="1"/>
            <a:r>
              <a:rPr lang="nl-BE" dirty="0"/>
              <a:t>Leerlingen reflecteren/rapporteren over hun vaststellingen en komen tot een eigen besluitvorming</a:t>
            </a:r>
          </a:p>
          <a:p>
            <a:pPr lvl="1"/>
            <a:r>
              <a:rPr lang="nl-BE" dirty="0"/>
              <a:t>Leraar zorgt voor terugkoppeling en feedback</a:t>
            </a:r>
          </a:p>
          <a:p>
            <a:pPr lvl="1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187D4C-EBF8-451C-9A0C-8A0C2298D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101" r="12665" b="17682"/>
          <a:stretch/>
        </p:blipFill>
        <p:spPr>
          <a:xfrm>
            <a:off x="670061" y="1547798"/>
            <a:ext cx="5162843" cy="5140875"/>
          </a:xfrm>
          <a:prstGeom prst="ellipse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498DEAD-92F7-4241-9B5A-286464287748}"/>
              </a:ext>
            </a:extLst>
          </p:cNvPr>
          <p:cNvSpPr/>
          <p:nvPr/>
        </p:nvSpPr>
        <p:spPr>
          <a:xfrm rot="3952412">
            <a:off x="4674309" y="3001229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D2FC9A5-1CEB-4E41-94FC-76854FCB8773}"/>
              </a:ext>
            </a:extLst>
          </p:cNvPr>
          <p:cNvSpPr/>
          <p:nvPr/>
        </p:nvSpPr>
        <p:spPr>
          <a:xfrm rot="10800000">
            <a:off x="3021461" y="513175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0503D0E-3F93-486C-A2E8-B1C7D1BDBC89}"/>
              </a:ext>
            </a:extLst>
          </p:cNvPr>
          <p:cNvSpPr/>
          <p:nvPr/>
        </p:nvSpPr>
        <p:spPr>
          <a:xfrm rot="14869360">
            <a:off x="1343567" y="3992115"/>
            <a:ext cx="440833" cy="1078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3C41ADE-CC26-4992-B2CE-561FF3DD875C}"/>
              </a:ext>
            </a:extLst>
          </p:cNvPr>
          <p:cNvSpPr/>
          <p:nvPr/>
        </p:nvSpPr>
        <p:spPr>
          <a:xfrm rot="2336930">
            <a:off x="2125893" y="4958558"/>
            <a:ext cx="211118" cy="961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E29C96F-F0CF-407A-832A-51E75C5CAD1E}"/>
              </a:ext>
            </a:extLst>
          </p:cNvPr>
          <p:cNvSpPr/>
          <p:nvPr/>
        </p:nvSpPr>
        <p:spPr>
          <a:xfrm rot="8303274">
            <a:off x="2149607" y="2200106"/>
            <a:ext cx="233233" cy="1028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1B65AFE-EF35-4504-836D-18BE63C8DCA3}"/>
              </a:ext>
            </a:extLst>
          </p:cNvPr>
          <p:cNvSpPr/>
          <p:nvPr/>
        </p:nvSpPr>
        <p:spPr>
          <a:xfrm rot="6620416">
            <a:off x="4560634" y="3973248"/>
            <a:ext cx="441696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D42C71A2-AF8C-46A8-B615-64CF616EF9A8}"/>
              </a:ext>
            </a:extLst>
          </p:cNvPr>
          <p:cNvSpPr/>
          <p:nvPr/>
        </p:nvSpPr>
        <p:spPr>
          <a:xfrm rot="16896601">
            <a:off x="1411409" y="2958556"/>
            <a:ext cx="417240" cy="989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D44CA47-B285-4E4A-AF18-26308224EC74}"/>
              </a:ext>
            </a:extLst>
          </p:cNvPr>
          <p:cNvSpPr/>
          <p:nvPr/>
        </p:nvSpPr>
        <p:spPr>
          <a:xfrm rot="6620416">
            <a:off x="4239664" y="4335784"/>
            <a:ext cx="454103" cy="65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040D1DA-1DCC-4E3E-ABE7-EBEBF7AEE0DC}"/>
              </a:ext>
            </a:extLst>
          </p:cNvPr>
          <p:cNvSpPr/>
          <p:nvPr/>
        </p:nvSpPr>
        <p:spPr>
          <a:xfrm>
            <a:off x="6359098" y="199595"/>
            <a:ext cx="5663012" cy="18183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8E312EA-3D29-4532-9101-C58E34A5B6D4}"/>
              </a:ext>
            </a:extLst>
          </p:cNvPr>
          <p:cNvSpPr/>
          <p:nvPr/>
        </p:nvSpPr>
        <p:spPr>
          <a:xfrm>
            <a:off x="6359098" y="2103581"/>
            <a:ext cx="5663012" cy="22611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6DA3812-4CBF-4AE2-A77F-7EF13907DA70}"/>
              </a:ext>
            </a:extLst>
          </p:cNvPr>
          <p:cNvSpPr/>
          <p:nvPr/>
        </p:nvSpPr>
        <p:spPr>
          <a:xfrm>
            <a:off x="6368196" y="4459806"/>
            <a:ext cx="5663012" cy="223727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7D8697F4-CF10-4E69-A96C-840351E31D27}"/>
              </a:ext>
            </a:extLst>
          </p:cNvPr>
          <p:cNvSpPr/>
          <p:nvPr/>
        </p:nvSpPr>
        <p:spPr>
          <a:xfrm>
            <a:off x="2980436" y="1894729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75175050-1816-4DC5-9EF6-76E02E069DF9}"/>
              </a:ext>
            </a:extLst>
          </p:cNvPr>
          <p:cNvSpPr/>
          <p:nvPr/>
        </p:nvSpPr>
        <p:spPr>
          <a:xfrm rot="1701661">
            <a:off x="4012624" y="2170457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E0CA5BD4-A075-41A2-B2D9-0B4F8ED28E14}"/>
              </a:ext>
            </a:extLst>
          </p:cNvPr>
          <p:cNvSpPr/>
          <p:nvPr/>
        </p:nvSpPr>
        <p:spPr>
          <a:xfrm rot="2355847">
            <a:off x="3958242" y="2142276"/>
            <a:ext cx="516525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F54F24CD-514E-4A73-8659-3F208272DC8C}"/>
              </a:ext>
            </a:extLst>
          </p:cNvPr>
          <p:cNvSpPr/>
          <p:nvPr/>
        </p:nvSpPr>
        <p:spPr>
          <a:xfrm>
            <a:off x="2967099" y="1790996"/>
            <a:ext cx="430936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33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0C7BC27-E195-4049-A88A-951C44B9A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7" y="38924"/>
            <a:ext cx="6059600" cy="3392302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36D905F-187B-412C-A224-4F675DA8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099" y="186262"/>
            <a:ext cx="5824195" cy="6485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dirty="0">
                <a:solidFill>
                  <a:srgbClr val="C00000"/>
                </a:solidFill>
              </a:rPr>
              <a:t>A stroom</a:t>
            </a:r>
          </a:p>
          <a:p>
            <a:pPr marL="0" indent="0">
              <a:buNone/>
            </a:pPr>
            <a:r>
              <a:rPr lang="nl-BE" sz="2000" b="1" dirty="0">
                <a:solidFill>
                  <a:srgbClr val="C00000"/>
                </a:solidFill>
              </a:rPr>
              <a:t>Opzoeken en verwerken van informatie in functie van het beheersingsniveau “EVALUEREN”</a:t>
            </a:r>
          </a:p>
          <a:p>
            <a:pPr marL="0" indent="0">
              <a:buNone/>
            </a:pPr>
            <a:r>
              <a:rPr lang="nl-BE" sz="2000" b="1" dirty="0">
                <a:solidFill>
                  <a:srgbClr val="002060"/>
                </a:solidFill>
              </a:rPr>
              <a:t>Verschillende leerdoelen op het niveau “evalueren”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De leerling kan </a:t>
            </a:r>
            <a:r>
              <a:rPr lang="nl-BE" sz="2000" b="1" dirty="0">
                <a:solidFill>
                  <a:srgbClr val="002060"/>
                </a:solidFill>
              </a:rPr>
              <a:t>een oordeel geven </a:t>
            </a:r>
            <a:r>
              <a:rPr lang="nl-BE" sz="2000" dirty="0">
                <a:solidFill>
                  <a:srgbClr val="002060"/>
                </a:solidFill>
              </a:rPr>
              <a:t>en dat </a:t>
            </a:r>
            <a:r>
              <a:rPr lang="nl-BE" sz="2000" b="1" dirty="0">
                <a:solidFill>
                  <a:srgbClr val="002060"/>
                </a:solidFill>
              </a:rPr>
              <a:t>oordeel onderbouwen </a:t>
            </a:r>
            <a:r>
              <a:rPr lang="nl-BE" sz="2000" dirty="0">
                <a:solidFill>
                  <a:srgbClr val="002060"/>
                </a:solidFill>
              </a:rPr>
              <a:t>aan de hand van criteria en standaarden</a:t>
            </a:r>
          </a:p>
          <a:p>
            <a:pPr lvl="2"/>
            <a:r>
              <a:rPr lang="nl-BE" sz="1600" dirty="0">
                <a:solidFill>
                  <a:srgbClr val="002060"/>
                </a:solidFill>
              </a:rPr>
              <a:t>Bijvoorbeeld: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Ik ben akkoord met …… omdat ……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Ik laat me zelf niet beïnvloeden omdat …..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Ik ben voorstander van ……. want ……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Ik vind het positief dat …….. omwille van …..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De leerling kan bij een vergelijking </a:t>
            </a:r>
            <a:r>
              <a:rPr lang="nl-BE" sz="2000" b="1" dirty="0">
                <a:solidFill>
                  <a:srgbClr val="002060"/>
                </a:solidFill>
              </a:rPr>
              <a:t>een keuze maken of standpunt innemen </a:t>
            </a:r>
            <a:r>
              <a:rPr lang="nl-BE" sz="2000" dirty="0">
                <a:solidFill>
                  <a:srgbClr val="002060"/>
                </a:solidFill>
              </a:rPr>
              <a:t>en deze keuze </a:t>
            </a:r>
            <a:r>
              <a:rPr lang="nl-BE" sz="2000" b="1" dirty="0">
                <a:solidFill>
                  <a:srgbClr val="002060"/>
                </a:solidFill>
              </a:rPr>
              <a:t>argumenteren</a:t>
            </a:r>
          </a:p>
          <a:p>
            <a:pPr lvl="2"/>
            <a:r>
              <a:rPr lang="nl-BE" sz="1600" dirty="0">
                <a:solidFill>
                  <a:srgbClr val="002060"/>
                </a:solidFill>
              </a:rPr>
              <a:t>Voorbeeld: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De leerling vergelijkt de kenmerken/voordelen van </a:t>
            </a:r>
            <a:r>
              <a:rPr lang="nl-BE" sz="1400" dirty="0" err="1">
                <a:solidFill>
                  <a:srgbClr val="002060"/>
                </a:solidFill>
              </a:rPr>
              <a:t>influencer</a:t>
            </a:r>
            <a:r>
              <a:rPr lang="nl-BE" sz="1400" dirty="0">
                <a:solidFill>
                  <a:srgbClr val="002060"/>
                </a:solidFill>
              </a:rPr>
              <a:t> marketing op meerdere sites en argumenteert met welke voordelen hij wel of niet akkoord is.</a:t>
            </a:r>
          </a:p>
          <a:p>
            <a:pPr lvl="3"/>
            <a:r>
              <a:rPr lang="nl-BE" sz="1400" dirty="0">
                <a:solidFill>
                  <a:srgbClr val="002060"/>
                </a:solidFill>
              </a:rPr>
              <a:t>De leerling kan uit een lijst van producten argumenteren voor welk van die producten </a:t>
            </a:r>
            <a:r>
              <a:rPr lang="nl-BE" sz="1400" dirty="0" err="1">
                <a:solidFill>
                  <a:srgbClr val="002060"/>
                </a:solidFill>
              </a:rPr>
              <a:t>influencer</a:t>
            </a:r>
            <a:r>
              <a:rPr lang="nl-BE" sz="1400" dirty="0">
                <a:solidFill>
                  <a:srgbClr val="002060"/>
                </a:solidFill>
              </a:rPr>
              <a:t> marketing volgens hem het meest zinvol kan zijn.</a:t>
            </a:r>
            <a:endParaRPr lang="nl-BE" sz="2000" dirty="0">
              <a:solidFill>
                <a:srgbClr val="00206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187D4C-EBF8-451C-9A0C-8A0C2298D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101" r="12665" b="17682"/>
          <a:stretch/>
        </p:blipFill>
        <p:spPr>
          <a:xfrm>
            <a:off x="670061" y="1547798"/>
            <a:ext cx="5162843" cy="5140875"/>
          </a:xfrm>
          <a:prstGeom prst="ellipse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498DEAD-92F7-4241-9B5A-286464287748}"/>
              </a:ext>
            </a:extLst>
          </p:cNvPr>
          <p:cNvSpPr/>
          <p:nvPr/>
        </p:nvSpPr>
        <p:spPr>
          <a:xfrm rot="3952412">
            <a:off x="4674309" y="3001229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D2FC9A5-1CEB-4E41-94FC-76854FCB8773}"/>
              </a:ext>
            </a:extLst>
          </p:cNvPr>
          <p:cNvSpPr/>
          <p:nvPr/>
        </p:nvSpPr>
        <p:spPr>
          <a:xfrm rot="10800000">
            <a:off x="3021461" y="513175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0503D0E-3F93-486C-A2E8-B1C7D1BDBC89}"/>
              </a:ext>
            </a:extLst>
          </p:cNvPr>
          <p:cNvSpPr/>
          <p:nvPr/>
        </p:nvSpPr>
        <p:spPr>
          <a:xfrm rot="14869360">
            <a:off x="1343567" y="3992115"/>
            <a:ext cx="440833" cy="1078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3C41ADE-CC26-4992-B2CE-561FF3DD875C}"/>
              </a:ext>
            </a:extLst>
          </p:cNvPr>
          <p:cNvSpPr/>
          <p:nvPr/>
        </p:nvSpPr>
        <p:spPr>
          <a:xfrm rot="2336930">
            <a:off x="2125893" y="4958558"/>
            <a:ext cx="211118" cy="961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E29C96F-F0CF-407A-832A-51E75C5CAD1E}"/>
              </a:ext>
            </a:extLst>
          </p:cNvPr>
          <p:cNvSpPr/>
          <p:nvPr/>
        </p:nvSpPr>
        <p:spPr>
          <a:xfrm rot="8303274">
            <a:off x="2149607" y="2200106"/>
            <a:ext cx="233233" cy="1028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1B65AFE-EF35-4504-836D-18BE63C8DCA3}"/>
              </a:ext>
            </a:extLst>
          </p:cNvPr>
          <p:cNvSpPr/>
          <p:nvPr/>
        </p:nvSpPr>
        <p:spPr>
          <a:xfrm rot="6620416">
            <a:off x="4560634" y="3973248"/>
            <a:ext cx="441696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D44CA47-B285-4E4A-AF18-26308224EC74}"/>
              </a:ext>
            </a:extLst>
          </p:cNvPr>
          <p:cNvSpPr/>
          <p:nvPr/>
        </p:nvSpPr>
        <p:spPr>
          <a:xfrm rot="6620416">
            <a:off x="4239664" y="4335784"/>
            <a:ext cx="454103" cy="65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040D1DA-1DCC-4E3E-ABE7-EBEBF7AEE0DC}"/>
              </a:ext>
            </a:extLst>
          </p:cNvPr>
          <p:cNvSpPr/>
          <p:nvPr/>
        </p:nvSpPr>
        <p:spPr>
          <a:xfrm>
            <a:off x="6229490" y="186261"/>
            <a:ext cx="5792620" cy="650241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FB1BD1DD-8E5F-4E7C-8416-357D44C2BAE5}"/>
              </a:ext>
            </a:extLst>
          </p:cNvPr>
          <p:cNvSpPr/>
          <p:nvPr/>
        </p:nvSpPr>
        <p:spPr>
          <a:xfrm>
            <a:off x="2969684" y="1879603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1CAEB23C-2940-429F-941A-BFF93ED37924}"/>
              </a:ext>
            </a:extLst>
          </p:cNvPr>
          <p:cNvSpPr/>
          <p:nvPr/>
        </p:nvSpPr>
        <p:spPr>
          <a:xfrm rot="1701661">
            <a:off x="4001872" y="2155331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B30AC04-5CB4-46E5-9364-1699068F0067}"/>
              </a:ext>
            </a:extLst>
          </p:cNvPr>
          <p:cNvSpPr/>
          <p:nvPr/>
        </p:nvSpPr>
        <p:spPr>
          <a:xfrm rot="17316250">
            <a:off x="1412450" y="3092051"/>
            <a:ext cx="417599" cy="923972"/>
          </a:xfrm>
          <a:prstGeom prst="ellipse">
            <a:avLst/>
          </a:prstGeom>
          <a:solidFill>
            <a:schemeClr val="accent6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45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3B8D97-2813-4198-A961-193F14EC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7" y="10528"/>
            <a:ext cx="6448425" cy="3609975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36D905F-187B-412C-A224-4F675DA8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282" y="186262"/>
            <a:ext cx="5663012" cy="6485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dirty="0">
                <a:solidFill>
                  <a:srgbClr val="C00000"/>
                </a:solidFill>
              </a:rPr>
              <a:t>B stroom</a:t>
            </a:r>
          </a:p>
          <a:p>
            <a:pPr marL="0" indent="0">
              <a:buNone/>
            </a:pPr>
            <a:r>
              <a:rPr lang="nl-BE" sz="2000" b="1" dirty="0">
                <a:solidFill>
                  <a:srgbClr val="C00000"/>
                </a:solidFill>
              </a:rPr>
              <a:t>Opzoeken en verwerken van informatie in functie van het beheersingsniveau “BEGRIJPEN”</a:t>
            </a:r>
          </a:p>
          <a:p>
            <a:pPr marL="0" indent="0">
              <a:buNone/>
            </a:pPr>
            <a:endParaRPr lang="nl-BE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l-BE" sz="2000" b="1" dirty="0">
                <a:solidFill>
                  <a:srgbClr val="002060"/>
                </a:solidFill>
              </a:rPr>
              <a:t>Verschillende leerdoelen op het niveau “begrijpen”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De leerling </a:t>
            </a:r>
            <a:r>
              <a:rPr lang="nl-BE" sz="2000" b="1" dirty="0">
                <a:solidFill>
                  <a:srgbClr val="002060"/>
                </a:solidFill>
              </a:rPr>
              <a:t>voegt iets toe aan kennis</a:t>
            </a:r>
          </a:p>
          <a:p>
            <a:pPr lvl="2"/>
            <a:r>
              <a:rPr lang="nl-BE" b="1" dirty="0">
                <a:solidFill>
                  <a:srgbClr val="002060"/>
                </a:solidFill>
              </a:rPr>
              <a:t>Bijvoorbeeld: </a:t>
            </a:r>
            <a:r>
              <a:rPr lang="nl-BE" dirty="0">
                <a:solidFill>
                  <a:srgbClr val="002060"/>
                </a:solidFill>
              </a:rPr>
              <a:t>De leerlingen kunnen met eigen voorbeelden </a:t>
            </a:r>
            <a:r>
              <a:rPr lang="nl-BE" dirty="0" err="1">
                <a:solidFill>
                  <a:srgbClr val="002060"/>
                </a:solidFill>
              </a:rPr>
              <a:t>influencer</a:t>
            </a:r>
            <a:r>
              <a:rPr lang="nl-BE" dirty="0">
                <a:solidFill>
                  <a:srgbClr val="002060"/>
                </a:solidFill>
              </a:rPr>
              <a:t> marketing toelichten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De leerling </a:t>
            </a:r>
            <a:r>
              <a:rPr lang="nl-BE" sz="2000" b="1" dirty="0">
                <a:solidFill>
                  <a:srgbClr val="002060"/>
                </a:solidFill>
              </a:rPr>
              <a:t>voert een bewerking uit op kennis </a:t>
            </a:r>
          </a:p>
          <a:p>
            <a:pPr lvl="2"/>
            <a:r>
              <a:rPr lang="nl-BE" b="1" dirty="0">
                <a:solidFill>
                  <a:srgbClr val="002060"/>
                </a:solidFill>
              </a:rPr>
              <a:t>Bijvoorbeeld: </a:t>
            </a:r>
            <a:r>
              <a:rPr lang="nl-BE" dirty="0">
                <a:solidFill>
                  <a:srgbClr val="002060"/>
                </a:solidFill>
              </a:rPr>
              <a:t>De leerlingen kunnen een logische conclusie afleiden (bv. de voordelen vaststellen voor bedrijven om te kiezen voor </a:t>
            </a:r>
            <a:r>
              <a:rPr lang="nl-BE" dirty="0" err="1">
                <a:solidFill>
                  <a:srgbClr val="002060"/>
                </a:solidFill>
              </a:rPr>
              <a:t>influencer</a:t>
            </a:r>
            <a:r>
              <a:rPr lang="nl-BE" dirty="0">
                <a:solidFill>
                  <a:srgbClr val="002060"/>
                </a:solidFill>
              </a:rPr>
              <a:t> marketing)</a:t>
            </a:r>
          </a:p>
          <a:p>
            <a:pPr lvl="1"/>
            <a:r>
              <a:rPr lang="nl-BE" sz="2000" dirty="0">
                <a:solidFill>
                  <a:srgbClr val="002060"/>
                </a:solidFill>
              </a:rPr>
              <a:t>De leerling </a:t>
            </a:r>
            <a:r>
              <a:rPr lang="nl-BE" sz="2000" b="1" dirty="0">
                <a:solidFill>
                  <a:srgbClr val="002060"/>
                </a:solidFill>
              </a:rPr>
              <a:t>legt verbanden tussen voorkennis en nieuwe kennis</a:t>
            </a:r>
          </a:p>
          <a:p>
            <a:pPr lvl="2"/>
            <a:r>
              <a:rPr lang="nl-BE" b="1" dirty="0">
                <a:solidFill>
                  <a:srgbClr val="002060"/>
                </a:solidFill>
              </a:rPr>
              <a:t>Bijvoorbeeld</a:t>
            </a:r>
            <a:r>
              <a:rPr lang="nl-BE" dirty="0">
                <a:solidFill>
                  <a:srgbClr val="002060"/>
                </a:solidFill>
              </a:rPr>
              <a:t>: De leerlingen kunnen verklaren waarom bepaalde bedrijven in functie van hun doelgroep voor een bepaald profiel van </a:t>
            </a:r>
            <a:r>
              <a:rPr lang="nl-BE" dirty="0" err="1">
                <a:solidFill>
                  <a:srgbClr val="002060"/>
                </a:solidFill>
              </a:rPr>
              <a:t>influencer</a:t>
            </a:r>
            <a:r>
              <a:rPr lang="nl-BE" dirty="0">
                <a:solidFill>
                  <a:srgbClr val="002060"/>
                </a:solidFill>
              </a:rPr>
              <a:t> kiest.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187D4C-EBF8-451C-9A0C-8A0C2298D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101" r="12665" b="17682"/>
          <a:stretch/>
        </p:blipFill>
        <p:spPr>
          <a:xfrm>
            <a:off x="670061" y="1547798"/>
            <a:ext cx="5162843" cy="5140875"/>
          </a:xfrm>
          <a:prstGeom prst="ellipse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498DEAD-92F7-4241-9B5A-286464287748}"/>
              </a:ext>
            </a:extLst>
          </p:cNvPr>
          <p:cNvSpPr/>
          <p:nvPr/>
        </p:nvSpPr>
        <p:spPr>
          <a:xfrm rot="3952412">
            <a:off x="4674309" y="3001229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D2FC9A5-1CEB-4E41-94FC-76854FCB8773}"/>
              </a:ext>
            </a:extLst>
          </p:cNvPr>
          <p:cNvSpPr/>
          <p:nvPr/>
        </p:nvSpPr>
        <p:spPr>
          <a:xfrm rot="10800000">
            <a:off x="3021461" y="513175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0503D0E-3F93-486C-A2E8-B1C7D1BDBC89}"/>
              </a:ext>
            </a:extLst>
          </p:cNvPr>
          <p:cNvSpPr/>
          <p:nvPr/>
        </p:nvSpPr>
        <p:spPr>
          <a:xfrm rot="14869360">
            <a:off x="1343567" y="3992115"/>
            <a:ext cx="440833" cy="1078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3C41ADE-CC26-4992-B2CE-561FF3DD875C}"/>
              </a:ext>
            </a:extLst>
          </p:cNvPr>
          <p:cNvSpPr/>
          <p:nvPr/>
        </p:nvSpPr>
        <p:spPr>
          <a:xfrm rot="2336930">
            <a:off x="2125893" y="4958558"/>
            <a:ext cx="211118" cy="961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E29C96F-F0CF-407A-832A-51E75C5CAD1E}"/>
              </a:ext>
            </a:extLst>
          </p:cNvPr>
          <p:cNvSpPr/>
          <p:nvPr/>
        </p:nvSpPr>
        <p:spPr>
          <a:xfrm rot="8303274">
            <a:off x="2149607" y="2200106"/>
            <a:ext cx="233233" cy="1028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1B65AFE-EF35-4504-836D-18BE63C8DCA3}"/>
              </a:ext>
            </a:extLst>
          </p:cNvPr>
          <p:cNvSpPr/>
          <p:nvPr/>
        </p:nvSpPr>
        <p:spPr>
          <a:xfrm rot="6620416">
            <a:off x="4560634" y="3973248"/>
            <a:ext cx="441696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D44CA47-B285-4E4A-AF18-26308224EC74}"/>
              </a:ext>
            </a:extLst>
          </p:cNvPr>
          <p:cNvSpPr/>
          <p:nvPr/>
        </p:nvSpPr>
        <p:spPr>
          <a:xfrm rot="6620416">
            <a:off x="4239664" y="4335784"/>
            <a:ext cx="454103" cy="65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040D1DA-1DCC-4E3E-ABE7-EBEBF7AEE0DC}"/>
              </a:ext>
            </a:extLst>
          </p:cNvPr>
          <p:cNvSpPr/>
          <p:nvPr/>
        </p:nvSpPr>
        <p:spPr>
          <a:xfrm>
            <a:off x="6359098" y="186261"/>
            <a:ext cx="5663012" cy="650241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FB1BD1DD-8E5F-4E7C-8416-357D44C2BAE5}"/>
              </a:ext>
            </a:extLst>
          </p:cNvPr>
          <p:cNvSpPr/>
          <p:nvPr/>
        </p:nvSpPr>
        <p:spPr>
          <a:xfrm>
            <a:off x="2969684" y="1879603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1CAEB23C-2940-429F-941A-BFF93ED37924}"/>
              </a:ext>
            </a:extLst>
          </p:cNvPr>
          <p:cNvSpPr/>
          <p:nvPr/>
        </p:nvSpPr>
        <p:spPr>
          <a:xfrm rot="1701661">
            <a:off x="4001872" y="2155331"/>
            <a:ext cx="417599" cy="923972"/>
          </a:xfrm>
          <a:prstGeom prst="ellipse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B30AC04-5CB4-46E5-9364-1699068F0067}"/>
              </a:ext>
            </a:extLst>
          </p:cNvPr>
          <p:cNvSpPr/>
          <p:nvPr/>
        </p:nvSpPr>
        <p:spPr>
          <a:xfrm rot="17316250">
            <a:off x="1412450" y="3092051"/>
            <a:ext cx="417599" cy="923972"/>
          </a:xfrm>
          <a:prstGeom prst="ellipse">
            <a:avLst/>
          </a:prstGeom>
          <a:solidFill>
            <a:schemeClr val="accent6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76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26AF38D8-3F4F-48C2-A8C0-14FFC3E7C520}"/>
              </a:ext>
            </a:extLst>
          </p:cNvPr>
          <p:cNvSpPr/>
          <p:nvPr/>
        </p:nvSpPr>
        <p:spPr>
          <a:xfrm>
            <a:off x="113555" y="6063796"/>
            <a:ext cx="116317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Afhankelijk van de leerlingengroep kan je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FF8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verschillende fasen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van 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onderzoeksproces doorlopen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FF8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werken rond één bepaalde fase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F321114-05CF-4A66-B7C1-F29B03EBA083}"/>
              </a:ext>
            </a:extLst>
          </p:cNvPr>
          <p:cNvGrpSpPr/>
          <p:nvPr/>
        </p:nvGrpSpPr>
        <p:grpSpPr>
          <a:xfrm>
            <a:off x="7838368" y="1283385"/>
            <a:ext cx="4248895" cy="2547694"/>
            <a:chOff x="695089" y="872197"/>
            <a:chExt cx="3440812" cy="2025747"/>
          </a:xfrm>
        </p:grpSpPr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963ED464-FA4D-4974-9303-8136F5495476}"/>
                </a:ext>
              </a:extLst>
            </p:cNvPr>
            <p:cNvSpPr/>
            <p:nvPr/>
          </p:nvSpPr>
          <p:spPr>
            <a:xfrm>
              <a:off x="695089" y="872197"/>
              <a:ext cx="3440812" cy="2025747"/>
            </a:xfrm>
            <a:prstGeom prst="roundRect">
              <a:avLst/>
            </a:prstGeom>
            <a:solidFill>
              <a:srgbClr val="FF84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 descr="Afbeeldingsresultaat voor ONDERZOEK">
              <a:extLst>
                <a:ext uri="{FF2B5EF4-FFF2-40B4-BE49-F238E27FC236}">
                  <a16:creationId xmlns:a16="http://schemas.microsoft.com/office/drawing/2014/main" id="{65A8733C-0ED7-4A6F-A374-E42D033C9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003" y="1203057"/>
              <a:ext cx="2818984" cy="136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hthoek 25">
            <a:extLst>
              <a:ext uri="{FF2B5EF4-FFF2-40B4-BE49-F238E27FC236}">
                <a16:creationId xmlns:a16="http://schemas.microsoft.com/office/drawing/2014/main" id="{F60E58CA-FB63-4274-A2E1-92D83367217C}"/>
              </a:ext>
            </a:extLst>
          </p:cNvPr>
          <p:cNvSpPr/>
          <p:nvPr/>
        </p:nvSpPr>
        <p:spPr>
          <a:xfrm>
            <a:off x="272766" y="1701834"/>
            <a:ext cx="7137684" cy="684803"/>
          </a:xfrm>
          <a:prstGeom prst="rect">
            <a:avLst/>
          </a:prstGeom>
          <a:noFill/>
          <a:ln>
            <a:solidFill>
              <a:srgbClr val="FF8414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STROOM: De leerlingen 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srgbClr val="FF84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voeren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een onderzoek 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srgbClr val="FF84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 STROOM: De leerlingen 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srgbClr val="FF84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nemen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een onderzoekende houding </a:t>
            </a:r>
            <a:r>
              <a:rPr kumimoji="0" lang="nl-NL" sz="2000" b="1" i="0" u="none" strike="noStrike" kern="1200" cap="none" spc="0" normalizeH="0" baseline="0" noProof="0" dirty="0">
                <a:ln w="0"/>
                <a:solidFill>
                  <a:srgbClr val="FF84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9A367452-A8C8-49D9-BA6F-76696D2B23F1}"/>
              </a:ext>
            </a:extLst>
          </p:cNvPr>
          <p:cNvSpPr/>
          <p:nvPr/>
        </p:nvSpPr>
        <p:spPr>
          <a:xfrm>
            <a:off x="113555" y="1184928"/>
            <a:ext cx="4680234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Procedureel doel 1 - ONDERZOEK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486FAC-D78D-417D-AA41-B38BDC35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6" y="4192268"/>
            <a:ext cx="1531842" cy="158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F74A8D0F-9F7E-4EA1-8360-E38DC1B75148}"/>
              </a:ext>
            </a:extLst>
          </p:cNvPr>
          <p:cNvSpPr/>
          <p:nvPr/>
        </p:nvSpPr>
        <p:spPr>
          <a:xfrm>
            <a:off x="4064788" y="4013513"/>
            <a:ext cx="80517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Het is aangewezen om op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FF8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niveau van de school afspraken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 maken rond het gebruik en aard van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FF8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stappenplannen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(met veel of zonder visuele ondersteuning), technieken </a:t>
            </a:r>
            <a:r>
              <a:rPr kumimoji="0" lang="nl-BE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…</a:t>
            </a:r>
            <a:endParaRPr kumimoji="0" lang="nl-BE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C1C7D2E-9550-4E2C-9D0F-19F7E418B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590" y="3319673"/>
            <a:ext cx="1589735" cy="158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263086F2-B054-470B-9EE4-355F468F3C63}"/>
              </a:ext>
            </a:extLst>
          </p:cNvPr>
          <p:cNvSpPr/>
          <p:nvPr/>
        </p:nvSpPr>
        <p:spPr>
          <a:xfrm>
            <a:off x="2072295" y="5157010"/>
            <a:ext cx="89982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Bij het presenteren van een onderzoeksresultaat kan je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FF8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inzetten op aspecten van visuele communicatie</a:t>
            </a: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258E59D5-6BAB-4E74-ADB5-F4A577262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/>
          <a:stretch/>
        </p:blipFill>
        <p:spPr>
          <a:xfrm>
            <a:off x="4140243" y="2537984"/>
            <a:ext cx="2215556" cy="1316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el 4">
            <a:extLst>
              <a:ext uri="{FF2B5EF4-FFF2-40B4-BE49-F238E27FC236}">
                <a16:creationId xmlns:a16="http://schemas.microsoft.com/office/drawing/2014/main" id="{781778A6-8133-456A-A22E-F18FC0A50018}"/>
              </a:ext>
            </a:extLst>
          </p:cNvPr>
          <p:cNvSpPr txBox="1">
            <a:spLocks/>
          </p:cNvSpPr>
          <p:nvPr/>
        </p:nvSpPr>
        <p:spPr>
          <a:xfrm>
            <a:off x="114299" y="115568"/>
            <a:ext cx="11631049" cy="9983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Basisoptie</a:t>
            </a: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Economie &amp; Organisatie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2</a:t>
            </a:r>
            <a:r>
              <a:rPr kumimoji="0" lang="nl-BE" sz="31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</a:t>
            </a:r>
            <a:r>
              <a:rPr kumimoji="0" lang="nl-BE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jaar van de 1</a:t>
            </a:r>
            <a:r>
              <a:rPr kumimoji="0" lang="nl-BE" sz="31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</a:t>
            </a:r>
            <a:r>
              <a:rPr kumimoji="0" lang="nl-BE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graad</a:t>
            </a:r>
          </a:p>
        </p:txBody>
      </p:sp>
      <p:pic>
        <p:nvPicPr>
          <p:cNvPr id="2" name="Afbeelding 1">
            <a:hlinkClick r:id="" action="ppaction://noaction"/>
            <a:extLst>
              <a:ext uri="{FF2B5EF4-FFF2-40B4-BE49-F238E27FC236}">
                <a16:creationId xmlns:a16="http://schemas.microsoft.com/office/drawing/2014/main" id="{24B1EBF1-2DAD-444C-85C1-74AD489E0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1543" y="6257740"/>
            <a:ext cx="735382" cy="41393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85FB9410-CC47-40BB-8738-D543FED4DF2A}"/>
              </a:ext>
            </a:extLst>
          </p:cNvPr>
          <p:cNvSpPr txBox="1"/>
          <p:nvPr/>
        </p:nvSpPr>
        <p:spPr>
          <a:xfrm>
            <a:off x="9438968" y="6219212"/>
            <a:ext cx="196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" action="ppaction://noaction"/>
              </a:rPr>
              <a:t>Terug naar overzicht basisopties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9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BF21C-98B1-49CB-A5AF-071DA8C7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Verkenning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7433A0-210C-49CF-9A76-AAE4E445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59" y="2916728"/>
            <a:ext cx="4220081" cy="209949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2C2D65B-02A8-4E29-A7E0-CEE138F2BA0D}"/>
              </a:ext>
            </a:extLst>
          </p:cNvPr>
          <p:cNvSpPr txBox="1">
            <a:spLocks/>
          </p:cNvSpPr>
          <p:nvPr/>
        </p:nvSpPr>
        <p:spPr>
          <a:xfrm>
            <a:off x="4694133" y="1837711"/>
            <a:ext cx="2258785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2200" b="1" dirty="0">
                <a:solidFill>
                  <a:srgbClr val="002060"/>
                </a:solidFill>
              </a:rPr>
              <a:t>Benutten van eigen voorkennis van de leerling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B4D9A04-B6AE-497B-96BA-D3BBB3BF7030}"/>
              </a:ext>
            </a:extLst>
          </p:cNvPr>
          <p:cNvSpPr/>
          <p:nvPr/>
        </p:nvSpPr>
        <p:spPr>
          <a:xfrm>
            <a:off x="3656325" y="5016219"/>
            <a:ext cx="48793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08CE23D-AD7C-4F74-81A4-9202BA6715BF}"/>
              </a:ext>
            </a:extLst>
          </p:cNvPr>
          <p:cNvSpPr txBox="1">
            <a:spLocks/>
          </p:cNvSpPr>
          <p:nvPr/>
        </p:nvSpPr>
        <p:spPr>
          <a:xfrm>
            <a:off x="1061645" y="2911719"/>
            <a:ext cx="3061058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2200" b="1" dirty="0">
                <a:solidFill>
                  <a:srgbClr val="002060"/>
                </a:solidFill>
              </a:rPr>
              <a:t>Opzoeken en verwerken van informatie (vb. door bronnen op het internet)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9821663-1C05-4B2A-8900-19E0997D36AC}"/>
              </a:ext>
            </a:extLst>
          </p:cNvPr>
          <p:cNvSpPr txBox="1">
            <a:spLocks/>
          </p:cNvSpPr>
          <p:nvPr/>
        </p:nvSpPr>
        <p:spPr>
          <a:xfrm>
            <a:off x="7853616" y="2911719"/>
            <a:ext cx="2799522" cy="895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200" b="1" dirty="0">
                <a:solidFill>
                  <a:srgbClr val="002060"/>
                </a:solidFill>
              </a:rPr>
              <a:t>Voeren van een eigen onderzoek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EE4BCFA-6EF7-4833-8F20-5AE91D1BF50C}"/>
              </a:ext>
            </a:extLst>
          </p:cNvPr>
          <p:cNvSpPr/>
          <p:nvPr/>
        </p:nvSpPr>
        <p:spPr>
          <a:xfrm>
            <a:off x="993913" y="1690688"/>
            <a:ext cx="10005391" cy="46173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D3B2158-C1C6-4DDB-818B-1AC46C8B6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167" y="1856846"/>
            <a:ext cx="1285584" cy="98610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17E8651-CE6C-41AC-B7D1-C5E2061FCB56}"/>
              </a:ext>
            </a:extLst>
          </p:cNvPr>
          <p:cNvSpPr txBox="1">
            <a:spLocks/>
          </p:cNvSpPr>
          <p:nvPr/>
        </p:nvSpPr>
        <p:spPr>
          <a:xfrm>
            <a:off x="7077458" y="1857589"/>
            <a:ext cx="1809098" cy="107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rgbClr val="002060"/>
                </a:solidFill>
              </a:rPr>
              <a:t>Klasgesprek</a:t>
            </a:r>
          </a:p>
          <a:p>
            <a:r>
              <a:rPr lang="nl-BE" sz="1800" dirty="0">
                <a:solidFill>
                  <a:srgbClr val="002060"/>
                </a:solidFill>
              </a:rPr>
              <a:t>Duo spel</a:t>
            </a:r>
          </a:p>
          <a:p>
            <a:r>
              <a:rPr lang="nl-BE" sz="1800" dirty="0">
                <a:solidFill>
                  <a:srgbClr val="002060"/>
                </a:solidFill>
              </a:rPr>
              <a:t>Quiz</a:t>
            </a:r>
          </a:p>
          <a:p>
            <a:r>
              <a:rPr lang="nl-BE" sz="1800" dirty="0">
                <a:solidFill>
                  <a:srgbClr val="002060"/>
                </a:solidFill>
              </a:rPr>
              <a:t>Foto identificatiespel</a:t>
            </a:r>
          </a:p>
          <a:p>
            <a:r>
              <a:rPr lang="nl-BE" sz="1800" dirty="0">
                <a:solidFill>
                  <a:srgbClr val="002060"/>
                </a:solidFill>
              </a:rPr>
              <a:t>…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E56E05A-82D8-46BE-AE09-E23D05ECA497}"/>
              </a:ext>
            </a:extLst>
          </p:cNvPr>
          <p:cNvCxnSpPr>
            <a:cxnSpLocks/>
          </p:cNvCxnSpPr>
          <p:nvPr/>
        </p:nvCxnSpPr>
        <p:spPr>
          <a:xfrm>
            <a:off x="7084021" y="1921566"/>
            <a:ext cx="0" cy="8938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Diazoom 15">
                <a:extLst>
                  <a:ext uri="{FF2B5EF4-FFF2-40B4-BE49-F238E27FC236}">
                    <a16:creationId xmlns:a16="http://schemas.microsoft.com/office/drawing/2014/main" id="{0F597F13-93D5-44EC-A2D5-0EA915F0F7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49758" y="3990736"/>
              <a:ext cx="1683026" cy="946702"/>
            </p:xfrm>
            <a:graphic>
              <a:graphicData uri="http://schemas.microsoft.com/office/powerpoint/2016/slidezoom">
                <pslz:sldZm>
                  <pslz:sldZmObj sldId="264" cId="3383589550">
                    <pslz:zmPr id="{94662697-0B36-486B-9A1D-78A40D9BEA6D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83026" cy="946702"/>
                        </a:xfrm>
                        <a:prstGeom prst="rect">
                          <a:avLst/>
                        </a:prstGeom>
                        <a:ln w="28575">
                          <a:solidFill>
                            <a:srgbClr val="002060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Diazoom 15">
                <a:extLst>
                  <a:ext uri="{FF2B5EF4-FFF2-40B4-BE49-F238E27FC236}">
                    <a16:creationId xmlns:a16="http://schemas.microsoft.com/office/drawing/2014/main" id="{0F597F13-93D5-44EC-A2D5-0EA915F0F7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9758" y="3990736"/>
                <a:ext cx="1683026" cy="946702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</mc:Fallback>
      </mc:AlternateContent>
      <p:pic>
        <p:nvPicPr>
          <p:cNvPr id="2050" name="Picture 2" descr="Afbeeldingsresultaat voor onderzoek">
            <a:extLst>
              <a:ext uri="{FF2B5EF4-FFF2-40B4-BE49-F238E27FC236}">
                <a16:creationId xmlns:a16="http://schemas.microsoft.com/office/drawing/2014/main" id="{4D804705-919E-4A1A-9C10-6C0D8E36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24" y="3425065"/>
            <a:ext cx="1615766" cy="9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33CEA48-1F08-4350-AF81-D084DA843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453" y="1921566"/>
            <a:ext cx="2001331" cy="806702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19F4AC8D-87A8-42CB-9F2B-28226BDAADDC}"/>
              </a:ext>
            </a:extLst>
          </p:cNvPr>
          <p:cNvSpPr txBox="1">
            <a:spLocks/>
          </p:cNvSpPr>
          <p:nvPr/>
        </p:nvSpPr>
        <p:spPr>
          <a:xfrm>
            <a:off x="1471299" y="4996568"/>
            <a:ext cx="2383076" cy="413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rgbClr val="002060"/>
                </a:solidFill>
              </a:rPr>
              <a:t>Onderzoekend leren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D174C70-A15A-47AF-A01F-BBCF41FE95D3}"/>
              </a:ext>
            </a:extLst>
          </p:cNvPr>
          <p:cNvSpPr txBox="1">
            <a:spLocks/>
          </p:cNvSpPr>
          <p:nvPr/>
        </p:nvSpPr>
        <p:spPr>
          <a:xfrm>
            <a:off x="7809181" y="4333749"/>
            <a:ext cx="3301401" cy="71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rgbClr val="002060"/>
                </a:solidFill>
              </a:rPr>
              <a:t>Leren onderzoeken</a:t>
            </a:r>
          </a:p>
          <a:p>
            <a:r>
              <a:rPr lang="nl-BE" sz="1800" dirty="0">
                <a:solidFill>
                  <a:srgbClr val="002060"/>
                </a:solidFill>
              </a:rPr>
              <a:t>LPD 1  De leerlingen voeren een onderzoek uit</a:t>
            </a:r>
          </a:p>
        </p:txBody>
      </p:sp>
    </p:spTree>
    <p:extLst>
      <p:ext uri="{BB962C8B-B14F-4D97-AF65-F5344CB8AC3E}">
        <p14:creationId xmlns:p14="http://schemas.microsoft.com/office/powerpoint/2010/main" val="16083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C3CF2B4-70D0-4EB2-B42B-0517E9278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011"/>
          <a:stretch/>
        </p:blipFill>
        <p:spPr>
          <a:xfrm>
            <a:off x="280586" y="169392"/>
            <a:ext cx="5730068" cy="306716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B42B0D-18B4-4305-B860-52D5BEAF3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2" r="24823" b="-1"/>
          <a:stretch/>
        </p:blipFill>
        <p:spPr>
          <a:xfrm>
            <a:off x="3227917" y="3469102"/>
            <a:ext cx="2823886" cy="32562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5D96F81-08D4-4237-B031-703A253D9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26270" r="-2" b="30325"/>
          <a:stretch/>
        </p:blipFill>
        <p:spPr>
          <a:xfrm>
            <a:off x="321734" y="5235236"/>
            <a:ext cx="2823886" cy="149013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D7F3875-038E-4DE2-BBCA-4349354592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02" b="7952"/>
          <a:stretch/>
        </p:blipFill>
        <p:spPr>
          <a:xfrm>
            <a:off x="6134100" y="321732"/>
            <a:ext cx="5736165" cy="6403636"/>
          </a:xfrm>
          <a:prstGeom prst="rect">
            <a:avLst/>
          </a:prstGeom>
        </p:spPr>
      </p:pic>
      <p:pic>
        <p:nvPicPr>
          <p:cNvPr id="1026" name="Picture 2" descr="Afbeeldingsresultaat voor dries mertens">
            <a:extLst>
              <a:ext uri="{FF2B5EF4-FFF2-40B4-BE49-F238E27FC236}">
                <a16:creationId xmlns:a16="http://schemas.microsoft.com/office/drawing/2014/main" id="{1C34048D-B4EB-4A8A-9094-43E35644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3469102"/>
            <a:ext cx="2823886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96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555250"/>
              </p:ext>
            </p:extLst>
          </p:nvPr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B78D57C-73EC-49D6-9CAE-E709585ED930}"/>
              </a:ext>
            </a:extLst>
          </p:cNvPr>
          <p:cNvSpPr/>
          <p:nvPr/>
        </p:nvSpPr>
        <p:spPr>
          <a:xfrm>
            <a:off x="1998921" y="5147732"/>
            <a:ext cx="9998345" cy="15282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400" dirty="0">
                <a:solidFill>
                  <a:srgbClr val="002060"/>
                </a:solidFill>
              </a:rPr>
              <a:t>De leerlingen ontdekken de verschillende fasen van een onderzoeksproces.</a:t>
            </a:r>
          </a:p>
          <a:p>
            <a:r>
              <a:rPr lang="nl-BE" sz="2400" dirty="0">
                <a:solidFill>
                  <a:srgbClr val="002060"/>
                </a:solidFill>
                <a:latin typeface="Calibri" panose="020F0502020204030204" pitchFamily="34" charset="0"/>
              </a:rPr>
              <a:t>Afhankelijk van de leerlingengroep kan je </a:t>
            </a:r>
            <a:r>
              <a:rPr lang="nl-BE" sz="2400" dirty="0">
                <a:solidFill>
                  <a:srgbClr val="C00000"/>
                </a:solidFill>
                <a:latin typeface="Calibri" panose="020F0502020204030204" pitchFamily="34" charset="0"/>
              </a:rPr>
              <a:t>verschillende fasen van een</a:t>
            </a:r>
          </a:p>
          <a:p>
            <a:r>
              <a:rPr lang="nl-BE" sz="2400" dirty="0">
                <a:solidFill>
                  <a:srgbClr val="C00000"/>
                </a:solidFill>
                <a:latin typeface="Calibri" panose="020F0502020204030204" pitchFamily="34" charset="0"/>
              </a:rPr>
              <a:t>onderzoeksproces doorlopen </a:t>
            </a:r>
            <a:r>
              <a:rPr lang="nl-BE" sz="2400" dirty="0">
                <a:solidFill>
                  <a:srgbClr val="002060"/>
                </a:solidFill>
                <a:latin typeface="Calibri" panose="020F0502020204030204" pitchFamily="34" charset="0"/>
              </a:rPr>
              <a:t>of </a:t>
            </a:r>
            <a:r>
              <a:rPr lang="nl-BE" sz="2400" dirty="0">
                <a:solidFill>
                  <a:srgbClr val="C00000"/>
                </a:solidFill>
                <a:latin typeface="Calibri" panose="020F0502020204030204" pitchFamily="34" charset="0"/>
              </a:rPr>
              <a:t>werken rond één bepaalde fase</a:t>
            </a:r>
            <a:r>
              <a:rPr lang="nl-BE" sz="2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nl-BE" sz="2400" dirty="0">
              <a:solidFill>
                <a:srgbClr val="00206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1AF7DB-B5F7-4339-A4FC-A83B8BEEB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74" y="4842932"/>
            <a:ext cx="1476828" cy="1528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CFEA41-D279-40BB-8FA8-C8B82162E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012" y="4576233"/>
            <a:ext cx="4981575" cy="4191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5831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/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Diazoom 5">
                <a:extLst>
                  <a:ext uri="{FF2B5EF4-FFF2-40B4-BE49-F238E27FC236}">
                    <a16:creationId xmlns:a16="http://schemas.microsoft.com/office/drawing/2014/main" id="{99D1F80C-47A0-45C3-831F-C6A9CEB9D4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7295826"/>
                  </p:ext>
                </p:extLst>
              </p:nvPr>
            </p:nvGraphicFramePr>
            <p:xfrm>
              <a:off x="8005233" y="4622855"/>
              <a:ext cx="3742267" cy="2105025"/>
            </p:xfrm>
            <a:graphic>
              <a:graphicData uri="http://schemas.microsoft.com/office/powerpoint/2016/slidezoom">
                <pslz:sldZm>
                  <pslz:sldZmObj sldId="747" cId="2972061740">
                    <pslz:zmPr id="{04CDA9CC-7AEC-465A-8DFB-5127AB72DF43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42267" cy="21050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Diazoom 5">
                <a:extLst>
                  <a:ext uri="{FF2B5EF4-FFF2-40B4-BE49-F238E27FC236}">
                    <a16:creationId xmlns:a16="http://schemas.microsoft.com/office/drawing/2014/main" id="{99D1F80C-47A0-45C3-831F-C6A9CEB9D4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05233" y="4622855"/>
                <a:ext cx="3742267" cy="21050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09B4B84E-EA89-4A9E-8318-CDDED4087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33" y="4492737"/>
            <a:ext cx="7560734" cy="236526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6205760-D6A5-40D6-92B9-77B99C4A73EE}"/>
              </a:ext>
            </a:extLst>
          </p:cNvPr>
          <p:cNvSpPr/>
          <p:nvPr/>
        </p:nvSpPr>
        <p:spPr>
          <a:xfrm>
            <a:off x="2675467" y="5675367"/>
            <a:ext cx="1388533" cy="2513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4906F73-559C-4E15-948C-A01E884406D3}"/>
              </a:ext>
            </a:extLst>
          </p:cNvPr>
          <p:cNvSpPr/>
          <p:nvPr/>
        </p:nvSpPr>
        <p:spPr>
          <a:xfrm>
            <a:off x="6491818" y="5675367"/>
            <a:ext cx="1111250" cy="2513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49EB2B6-0E72-497C-B931-EEEBDCC202BB}"/>
              </a:ext>
            </a:extLst>
          </p:cNvPr>
          <p:cNvSpPr/>
          <p:nvPr/>
        </p:nvSpPr>
        <p:spPr>
          <a:xfrm>
            <a:off x="5329769" y="6215884"/>
            <a:ext cx="952498" cy="21878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615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0B323B1-5DE0-4961-B854-EDF698A8A51E}"/>
              </a:ext>
            </a:extLst>
          </p:cNvPr>
          <p:cNvSpPr/>
          <p:nvPr/>
        </p:nvSpPr>
        <p:spPr>
          <a:xfrm>
            <a:off x="0" y="2505075"/>
            <a:ext cx="12192000" cy="43529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C51F29-AF58-48C4-9CE8-FF5C3665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703569"/>
            <a:ext cx="8124825" cy="1325563"/>
          </a:xfrm>
        </p:spPr>
        <p:txBody>
          <a:bodyPr/>
          <a:lstStyle/>
          <a:p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 differentiatie in de focus van de basisoptie?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CBEDBB-B5EC-4C44-9ED2-4B8F89615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245258"/>
            <a:ext cx="5157787" cy="823912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A stroom versus B stroom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E96B27-BFD6-435F-A43A-5DAE1F035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3069170"/>
            <a:ext cx="5157787" cy="368458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2 verschillende leerplannen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Inhoudelijke</a:t>
            </a:r>
            <a:r>
              <a:rPr lang="nl-BE" dirty="0">
                <a:solidFill>
                  <a:schemeClr val="bg1"/>
                </a:solidFill>
              </a:rPr>
              <a:t> verschillen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Verschillen in </a:t>
            </a:r>
            <a:r>
              <a:rPr lang="nl-BE" dirty="0">
                <a:solidFill>
                  <a:srgbClr val="FF0000"/>
                </a:solidFill>
              </a:rPr>
              <a:t>context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Verschillen </a:t>
            </a:r>
            <a:r>
              <a:rPr lang="nl-BE" dirty="0">
                <a:solidFill>
                  <a:srgbClr val="FF0000"/>
                </a:solidFill>
              </a:rPr>
              <a:t>beheersingsniveau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Verdieping</a:t>
            </a:r>
            <a:r>
              <a:rPr lang="nl-BE" dirty="0">
                <a:solidFill>
                  <a:schemeClr val="bg1"/>
                </a:solidFill>
              </a:rPr>
              <a:t> / </a:t>
            </a:r>
            <a:r>
              <a:rPr lang="nl-BE" dirty="0">
                <a:solidFill>
                  <a:srgbClr val="FF0000"/>
                </a:solidFill>
              </a:rPr>
              <a:t>verbreding</a:t>
            </a:r>
          </a:p>
          <a:p>
            <a:r>
              <a:rPr lang="nl-BE" dirty="0">
                <a:solidFill>
                  <a:schemeClr val="bg1"/>
                </a:solidFill>
              </a:rPr>
              <a:t>Gemeenschappelijke doelen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Gedifferentieerde aanpak tussen beide stromen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290656-195D-4A56-B1DA-56A2E6F9F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0" t="37333" r="51357" b="19048"/>
          <a:stretch/>
        </p:blipFill>
        <p:spPr>
          <a:xfrm>
            <a:off x="9229023" y="163016"/>
            <a:ext cx="2299402" cy="2299401"/>
          </a:xfrm>
          <a:prstGeom prst="ellipse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AFE1D56-2DC7-4ADA-8474-5DEA5BF75AD4}"/>
              </a:ext>
            </a:extLst>
          </p:cNvPr>
          <p:cNvCxnSpPr/>
          <p:nvPr/>
        </p:nvCxnSpPr>
        <p:spPr>
          <a:xfrm>
            <a:off x="5941282" y="2505075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501DD08-83C5-44EE-A201-E14EF6B2108A}"/>
              </a:ext>
            </a:extLst>
          </p:cNvPr>
          <p:cNvCxnSpPr/>
          <p:nvPr/>
        </p:nvCxnSpPr>
        <p:spPr>
          <a:xfrm>
            <a:off x="37656" y="2434816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428FB8EE-CC55-4357-8AF1-F0E3545C1BB8}"/>
              </a:ext>
            </a:extLst>
          </p:cNvPr>
          <p:cNvCxnSpPr/>
          <p:nvPr/>
        </p:nvCxnSpPr>
        <p:spPr>
          <a:xfrm>
            <a:off x="12147030" y="2505075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CB7782A5-B941-44E2-A235-3F4CACD74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0675" y="2210129"/>
            <a:ext cx="5183188" cy="823912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Binnen elke stroom</a:t>
            </a:r>
          </a:p>
        </p:txBody>
      </p:sp>
    </p:spTree>
    <p:extLst>
      <p:ext uri="{BB962C8B-B14F-4D97-AF65-F5344CB8AC3E}">
        <p14:creationId xmlns:p14="http://schemas.microsoft.com/office/powerpoint/2010/main" val="10738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8934C1C-7634-4288-9CF0-498993948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13" r="91610"/>
          <a:stretch/>
        </p:blipFill>
        <p:spPr>
          <a:xfrm>
            <a:off x="0" y="-169333"/>
            <a:ext cx="12192000" cy="702733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A95E7DF-987B-4FA9-8685-ABD7B776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6" y="0"/>
            <a:ext cx="11216204" cy="3180714"/>
          </a:xfrm>
          <a:prstGeom prst="rect">
            <a:avLst/>
          </a:prstGeom>
        </p:spPr>
      </p:pic>
      <p:pic>
        <p:nvPicPr>
          <p:cNvPr id="3" name="Afbeelding 2">
            <a:hlinkClick r:id="rId3"/>
            <a:extLst>
              <a:ext uri="{FF2B5EF4-FFF2-40B4-BE49-F238E27FC236}">
                <a16:creationId xmlns:a16="http://schemas.microsoft.com/office/drawing/2014/main" id="{FB8C7A5E-4FC1-4F6D-BDAE-4DDDBABA6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64" y="2735778"/>
            <a:ext cx="6858000" cy="389572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898462E-8D33-43E6-9DDF-22AF96BCF9B1}"/>
              </a:ext>
            </a:extLst>
          </p:cNvPr>
          <p:cNvSpPr/>
          <p:nvPr/>
        </p:nvSpPr>
        <p:spPr>
          <a:xfrm>
            <a:off x="3854449" y="1647626"/>
            <a:ext cx="2055285" cy="2513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40D3634-72EF-4DDA-9CB9-E777545527B0}"/>
              </a:ext>
            </a:extLst>
          </p:cNvPr>
          <p:cNvSpPr/>
          <p:nvPr/>
        </p:nvSpPr>
        <p:spPr>
          <a:xfrm>
            <a:off x="9550387" y="1676769"/>
            <a:ext cx="1557879" cy="20522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ECF7776-F745-4432-AA5B-A45A9B8EB830}"/>
              </a:ext>
            </a:extLst>
          </p:cNvPr>
          <p:cNvSpPr/>
          <p:nvPr/>
        </p:nvSpPr>
        <p:spPr>
          <a:xfrm>
            <a:off x="7734303" y="2370667"/>
            <a:ext cx="1392764" cy="22328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047725A-E080-43BB-B92F-C4156C2FE989}"/>
              </a:ext>
            </a:extLst>
          </p:cNvPr>
          <p:cNvSpPr/>
          <p:nvPr/>
        </p:nvSpPr>
        <p:spPr>
          <a:xfrm>
            <a:off x="1420533" y="2701911"/>
            <a:ext cx="1134036" cy="27835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2061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ille Botten">
            <a:extLst>
              <a:ext uri="{FF2B5EF4-FFF2-40B4-BE49-F238E27FC236}">
                <a16:creationId xmlns:a16="http://schemas.microsoft.com/office/drawing/2014/main" id="{8BE8D18E-E361-4F60-B2C9-F5206BAA2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r="3812" b="-1"/>
          <a:stretch/>
        </p:blipFill>
        <p:spPr bwMode="auto"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id="{823CC419-C3D1-4EA8-928F-DEBD2E7A6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868" y="1371601"/>
            <a:ext cx="5652794" cy="322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F5F425-EBC6-4624-9FFA-BB9F7544A3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304"/>
          <a:stretch/>
        </p:blipFill>
        <p:spPr>
          <a:xfrm>
            <a:off x="258234" y="116958"/>
            <a:ext cx="9880599" cy="7867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370C2D0-8D07-4032-BE92-6F2288E81D66}"/>
              </a:ext>
            </a:extLst>
          </p:cNvPr>
          <p:cNvSpPr txBox="1"/>
          <p:nvPr/>
        </p:nvSpPr>
        <p:spPr>
          <a:xfrm>
            <a:off x="6375604" y="5817712"/>
            <a:ext cx="541532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002060"/>
                </a:solidFill>
                <a:latin typeface="STXinwei" panose="020B0503020204020204" pitchFamily="2" charset="-122"/>
                <a:ea typeface="STXinwei" panose="020B0503020204020204" pitchFamily="2" charset="-122"/>
              </a:rPr>
              <a:t>Het merk werkt samen met </a:t>
            </a:r>
            <a:r>
              <a:rPr lang="nl-BE" dirty="0" err="1">
                <a:solidFill>
                  <a:srgbClr val="002060"/>
                </a:solidFill>
                <a:latin typeface="STXinwei" panose="020B0503020204020204" pitchFamily="2" charset="-122"/>
                <a:ea typeface="STXinwei" panose="020B0503020204020204" pitchFamily="2" charset="-122"/>
              </a:rPr>
              <a:t>influencers</a:t>
            </a:r>
            <a:r>
              <a:rPr lang="nl-BE" dirty="0">
                <a:solidFill>
                  <a:srgbClr val="002060"/>
                </a:solidFill>
                <a:latin typeface="STXinwei" panose="020B0503020204020204" pitchFamily="2" charset="-122"/>
                <a:ea typeface="STXinwei" panose="020B0503020204020204" pitchFamily="2" charset="-122"/>
              </a:rPr>
              <a:t> die tot zelfs 1 miljoen volgers hebben, en toch hebben zo voor mij gekozen!</a:t>
            </a:r>
          </a:p>
        </p:txBody>
      </p:sp>
      <p:pic>
        <p:nvPicPr>
          <p:cNvPr id="2052" name="Picture 4" descr="Afbeeldingsresultaat voor na-kd logo">
            <a:extLst>
              <a:ext uri="{FF2B5EF4-FFF2-40B4-BE49-F238E27FC236}">
                <a16:creationId xmlns:a16="http://schemas.microsoft.com/office/drawing/2014/main" id="{9273E325-9F46-494C-8869-55882EAB4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2" b="32649"/>
          <a:stretch/>
        </p:blipFill>
        <p:spPr bwMode="auto">
          <a:xfrm>
            <a:off x="0" y="5901055"/>
            <a:ext cx="2286000" cy="8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9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982098"/>
              </p:ext>
            </p:extLst>
          </p:nvPr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61D9766F-D41E-43A8-A692-A8B403872F87}"/>
              </a:ext>
            </a:extLst>
          </p:cNvPr>
          <p:cNvSpPr/>
          <p:nvPr/>
        </p:nvSpPr>
        <p:spPr>
          <a:xfrm>
            <a:off x="194733" y="4538133"/>
            <a:ext cx="11802533" cy="19642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Wie zijn de populairste </a:t>
            </a:r>
            <a:r>
              <a:rPr lang="nl-BE" sz="2400" b="1" dirty="0" err="1">
                <a:solidFill>
                  <a:srgbClr val="002060"/>
                </a:solidFill>
              </a:rPr>
              <a:t>influencers</a:t>
            </a:r>
            <a:r>
              <a:rPr lang="nl-BE" sz="2400" b="1" dirty="0">
                <a:solidFill>
                  <a:srgbClr val="002060"/>
                </a:solidFill>
              </a:rPr>
              <a:t> in België?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Op basis van volgers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Op basis van inkomsten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</a:rPr>
              <a:t>Welk profiel hebben de </a:t>
            </a:r>
            <a:r>
              <a:rPr lang="nl-BE" sz="2400" b="1" dirty="0" err="1">
                <a:solidFill>
                  <a:srgbClr val="002060"/>
                </a:solidFill>
              </a:rPr>
              <a:t>bekenste</a:t>
            </a:r>
            <a:r>
              <a:rPr lang="nl-BE" sz="2400" b="1" dirty="0">
                <a:solidFill>
                  <a:srgbClr val="002060"/>
                </a:solidFill>
              </a:rPr>
              <a:t> </a:t>
            </a:r>
            <a:r>
              <a:rPr lang="nl-BE" sz="2400" b="1" dirty="0" err="1">
                <a:solidFill>
                  <a:srgbClr val="002060"/>
                </a:solidFill>
              </a:rPr>
              <a:t>influencers</a:t>
            </a:r>
            <a:r>
              <a:rPr lang="nl-BE" sz="2400" b="1" dirty="0">
                <a:solidFill>
                  <a:srgbClr val="002060"/>
                </a:solidFill>
              </a:rPr>
              <a:t> in </a:t>
            </a:r>
            <a:r>
              <a:rPr lang="nl-BE" sz="2400" b="1" dirty="0" err="1">
                <a:solidFill>
                  <a:srgbClr val="002060"/>
                </a:solidFill>
              </a:rPr>
              <a:t>Belgie</a:t>
            </a:r>
            <a:r>
              <a:rPr lang="nl-BE" sz="2400" b="1" dirty="0">
                <a:solidFill>
                  <a:srgbClr val="002060"/>
                </a:solidFill>
              </a:rPr>
              <a:t>? Welke producten/diensten? Welke doelgroep?</a:t>
            </a:r>
          </a:p>
        </p:txBody>
      </p:sp>
      <p:sp>
        <p:nvSpPr>
          <p:cNvPr id="4" name="Rechthoek: met één afgeschuinde hoek 3">
            <a:extLst>
              <a:ext uri="{FF2B5EF4-FFF2-40B4-BE49-F238E27FC236}">
                <a16:creationId xmlns:a16="http://schemas.microsoft.com/office/drawing/2014/main" id="{4E6BC116-02C7-4D54-B677-71EA43C69EEC}"/>
              </a:ext>
            </a:extLst>
          </p:cNvPr>
          <p:cNvSpPr/>
          <p:nvPr/>
        </p:nvSpPr>
        <p:spPr>
          <a:xfrm>
            <a:off x="194733" y="4538133"/>
            <a:ext cx="1540933" cy="474134"/>
          </a:xfrm>
          <a:prstGeom prst="snip1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70BED5-B8D7-447F-B4D3-6A363D931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624" y="143435"/>
            <a:ext cx="8032376" cy="43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0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755851"/>
              </p:ext>
            </p:extLst>
          </p:nvPr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61D9766F-D41E-43A8-A692-A8B403872F87}"/>
              </a:ext>
            </a:extLst>
          </p:cNvPr>
          <p:cNvSpPr/>
          <p:nvPr/>
        </p:nvSpPr>
        <p:spPr>
          <a:xfrm>
            <a:off x="194733" y="4538132"/>
            <a:ext cx="11802533" cy="2269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Wat is eigenlijk onze onderzoeksvraag? Probleemstelling?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Wie zijn de populairste </a:t>
            </a:r>
            <a:r>
              <a:rPr lang="nl-BE" dirty="0" err="1">
                <a:solidFill>
                  <a:srgbClr val="002060"/>
                </a:solidFill>
              </a:rPr>
              <a:t>influencers</a:t>
            </a:r>
            <a:r>
              <a:rPr lang="nl-BE" dirty="0">
                <a:solidFill>
                  <a:srgbClr val="002060"/>
                </a:solidFill>
              </a:rPr>
              <a:t> bij de leerlingen op onze school?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In welke mate laten leerlingen op school zich beïnvloeden door </a:t>
            </a:r>
            <a:r>
              <a:rPr lang="nl-BE" dirty="0" err="1">
                <a:solidFill>
                  <a:srgbClr val="002060"/>
                </a:solidFill>
              </a:rPr>
              <a:t>influencers</a:t>
            </a:r>
            <a:r>
              <a:rPr lang="nl-BE" dirty="0">
                <a:solidFill>
                  <a:srgbClr val="002060"/>
                </a:solidFill>
              </a:rPr>
              <a:t> (o.a. bij aankopen)?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</a:rPr>
              <a:t>Wie is onze doelgroep?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1</a:t>
            </a:r>
            <a:r>
              <a:rPr lang="nl-BE" baseline="30000" dirty="0">
                <a:solidFill>
                  <a:srgbClr val="002060"/>
                </a:solidFill>
              </a:rPr>
              <a:t>e</a:t>
            </a:r>
            <a:r>
              <a:rPr lang="nl-BE" dirty="0">
                <a:solidFill>
                  <a:srgbClr val="002060"/>
                </a:solidFill>
              </a:rPr>
              <a:t> graad? – 2</a:t>
            </a:r>
            <a:r>
              <a:rPr lang="nl-BE" baseline="30000" dirty="0">
                <a:solidFill>
                  <a:srgbClr val="002060"/>
                </a:solidFill>
              </a:rPr>
              <a:t>e</a:t>
            </a:r>
            <a:r>
              <a:rPr lang="nl-BE" dirty="0">
                <a:solidFill>
                  <a:srgbClr val="002060"/>
                </a:solidFill>
              </a:rPr>
              <a:t> graad? – 3</a:t>
            </a:r>
            <a:r>
              <a:rPr lang="nl-BE" baseline="30000" dirty="0">
                <a:solidFill>
                  <a:srgbClr val="002060"/>
                </a:solidFill>
              </a:rPr>
              <a:t>e</a:t>
            </a:r>
            <a:r>
              <a:rPr lang="nl-BE" dirty="0">
                <a:solidFill>
                  <a:srgbClr val="002060"/>
                </a:solidFill>
              </a:rPr>
              <a:t> graad?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Jongens versus meisjes</a:t>
            </a:r>
          </a:p>
          <a:p>
            <a:pPr algn="ctr"/>
            <a:r>
              <a:rPr lang="nl-BE" sz="2400" b="1" dirty="0">
                <a:solidFill>
                  <a:srgbClr val="002060"/>
                </a:solidFill>
              </a:rPr>
              <a:t>Onderzoeksvragen en doelstellingen vertalen naar bevraging / enquête</a:t>
            </a:r>
          </a:p>
        </p:txBody>
      </p:sp>
      <p:sp>
        <p:nvSpPr>
          <p:cNvPr id="4" name="Rechthoek: met één afgeschuinde hoek 3">
            <a:extLst>
              <a:ext uri="{FF2B5EF4-FFF2-40B4-BE49-F238E27FC236}">
                <a16:creationId xmlns:a16="http://schemas.microsoft.com/office/drawing/2014/main" id="{4E6BC116-02C7-4D54-B677-71EA43C69EEC}"/>
              </a:ext>
            </a:extLst>
          </p:cNvPr>
          <p:cNvSpPr/>
          <p:nvPr/>
        </p:nvSpPr>
        <p:spPr>
          <a:xfrm>
            <a:off x="194733" y="4538132"/>
            <a:ext cx="1540933" cy="474134"/>
          </a:xfrm>
          <a:prstGeom prst="snip1Rect">
            <a:avLst/>
          </a:prstGeom>
          <a:solidFill>
            <a:srgbClr val="DEA9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54035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, vasthouden&#10;&#10;Automatisch gegenereerde beschrijving">
            <a:extLst>
              <a:ext uri="{FF2B5EF4-FFF2-40B4-BE49-F238E27FC236}">
                <a16:creationId xmlns:a16="http://schemas.microsoft.com/office/drawing/2014/main" id="{FA5FD0E4-B69A-4F13-8875-65B22F407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9ACC176-7A2C-46A7-A0D0-0759960819F9}"/>
              </a:ext>
            </a:extLst>
          </p:cNvPr>
          <p:cNvSpPr/>
          <p:nvPr/>
        </p:nvSpPr>
        <p:spPr>
          <a:xfrm>
            <a:off x="253550" y="281001"/>
            <a:ext cx="501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https://www.youtube.com/watch?v=ERoVGa3wI6Q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73739CC-5D21-4C09-A2BA-846C220E5DF8}"/>
              </a:ext>
            </a:extLst>
          </p:cNvPr>
          <p:cNvSpPr/>
          <p:nvPr/>
        </p:nvSpPr>
        <p:spPr>
          <a:xfrm>
            <a:off x="253550" y="650333"/>
            <a:ext cx="5033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https://www.youtube.com/watch?v=_HjH7PlqmhM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5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BE772C4-069A-4FBE-9A41-18D7589F62B2}"/>
              </a:ext>
            </a:extLst>
          </p:cNvPr>
          <p:cNvSpPr/>
          <p:nvPr/>
        </p:nvSpPr>
        <p:spPr>
          <a:xfrm>
            <a:off x="1060174" y="5774265"/>
            <a:ext cx="9455426" cy="105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FAB362F-1E96-4234-BF22-FD8EF5056E84}"/>
              </a:ext>
            </a:extLst>
          </p:cNvPr>
          <p:cNvSpPr/>
          <p:nvPr/>
        </p:nvSpPr>
        <p:spPr>
          <a:xfrm>
            <a:off x="1199325" y="5910678"/>
            <a:ext cx="10227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Wie zijn bij de leerlingen op onze school de populairste influencers en in welke mate worden de behoeften van leerlingen bepaald door influencers?</a:t>
            </a:r>
          </a:p>
        </p:txBody>
      </p:sp>
      <p:pic>
        <p:nvPicPr>
          <p:cNvPr id="1026" name="Picture 2" descr="Afbeeldingsresultaat voor vinkje png">
            <a:extLst>
              <a:ext uri="{FF2B5EF4-FFF2-40B4-BE49-F238E27FC236}">
                <a16:creationId xmlns:a16="http://schemas.microsoft.com/office/drawing/2014/main" id="{550D4B04-56C6-4EFB-A9B9-91BB7D73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5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vinkje png">
            <a:extLst>
              <a:ext uri="{FF2B5EF4-FFF2-40B4-BE49-F238E27FC236}">
                <a16:creationId xmlns:a16="http://schemas.microsoft.com/office/drawing/2014/main" id="{74259CA0-A4C8-48F3-8CF9-82A22AF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9" y="131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vinkje png">
            <a:extLst>
              <a:ext uri="{FF2B5EF4-FFF2-40B4-BE49-F238E27FC236}">
                <a16:creationId xmlns:a16="http://schemas.microsoft.com/office/drawing/2014/main" id="{D21622B7-80BF-4CFA-9F91-3946CF30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33" y="39101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98C2CF68-9C73-451A-80A2-FCE9B49474A3}"/>
              </a:ext>
            </a:extLst>
          </p:cNvPr>
          <p:cNvSpPr/>
          <p:nvPr/>
        </p:nvSpPr>
        <p:spPr>
          <a:xfrm>
            <a:off x="4450874" y="2772276"/>
            <a:ext cx="630792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A8035FD-57E9-4EA3-9A93-A874E49340DD}"/>
              </a:ext>
            </a:extLst>
          </p:cNvPr>
          <p:cNvSpPr/>
          <p:nvPr/>
        </p:nvSpPr>
        <p:spPr>
          <a:xfrm>
            <a:off x="4688219" y="3859443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7E8277E-2F2B-4053-959E-022358FED591}"/>
              </a:ext>
            </a:extLst>
          </p:cNvPr>
          <p:cNvSpPr/>
          <p:nvPr/>
        </p:nvSpPr>
        <p:spPr>
          <a:xfrm>
            <a:off x="3376728" y="1541242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1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BE772C4-069A-4FBE-9A41-18D7589F62B2}"/>
              </a:ext>
            </a:extLst>
          </p:cNvPr>
          <p:cNvSpPr/>
          <p:nvPr/>
        </p:nvSpPr>
        <p:spPr>
          <a:xfrm>
            <a:off x="1060174" y="5774265"/>
            <a:ext cx="9455426" cy="105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FAB362F-1E96-4234-BF22-FD8EF5056E84}"/>
              </a:ext>
            </a:extLst>
          </p:cNvPr>
          <p:cNvSpPr/>
          <p:nvPr/>
        </p:nvSpPr>
        <p:spPr>
          <a:xfrm>
            <a:off x="1199325" y="5910678"/>
            <a:ext cx="10227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Wie zijn bij de leerlingen op onze school de populairste influencers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welke mate worden de behoeften van leerlingen bepaald door influencers?</a:t>
            </a:r>
          </a:p>
        </p:txBody>
      </p:sp>
      <p:pic>
        <p:nvPicPr>
          <p:cNvPr id="1026" name="Picture 2" descr="Afbeeldingsresultaat voor vinkje png">
            <a:extLst>
              <a:ext uri="{FF2B5EF4-FFF2-40B4-BE49-F238E27FC236}">
                <a16:creationId xmlns:a16="http://schemas.microsoft.com/office/drawing/2014/main" id="{550D4B04-56C6-4EFB-A9B9-91BB7D73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5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vinkje png">
            <a:extLst>
              <a:ext uri="{FF2B5EF4-FFF2-40B4-BE49-F238E27FC236}">
                <a16:creationId xmlns:a16="http://schemas.microsoft.com/office/drawing/2014/main" id="{74259CA0-A4C8-48F3-8CF9-82A22AF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9" y="131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vinkje png">
            <a:extLst>
              <a:ext uri="{FF2B5EF4-FFF2-40B4-BE49-F238E27FC236}">
                <a16:creationId xmlns:a16="http://schemas.microsoft.com/office/drawing/2014/main" id="{D21622B7-80BF-4CFA-9F91-3946CF30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33" y="39101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kruisje png">
            <a:extLst>
              <a:ext uri="{FF2B5EF4-FFF2-40B4-BE49-F238E27FC236}">
                <a16:creationId xmlns:a16="http://schemas.microsoft.com/office/drawing/2014/main" id="{33AA2DD5-B016-4221-B185-C698A50C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21" y="3994522"/>
            <a:ext cx="774531" cy="8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D06C1980-975F-4356-9F83-34A2CFFB6C79}"/>
              </a:ext>
            </a:extLst>
          </p:cNvPr>
          <p:cNvSpPr/>
          <p:nvPr/>
        </p:nvSpPr>
        <p:spPr>
          <a:xfrm>
            <a:off x="4450874" y="2772276"/>
            <a:ext cx="630792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7D92D4D8-AAFD-4636-942D-5B22E1F0AA2D}"/>
              </a:ext>
            </a:extLst>
          </p:cNvPr>
          <p:cNvSpPr/>
          <p:nvPr/>
        </p:nvSpPr>
        <p:spPr>
          <a:xfrm>
            <a:off x="4688219" y="3859443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8FC7A451-4C3B-4022-805F-1B2FE1A7A06C}"/>
              </a:ext>
            </a:extLst>
          </p:cNvPr>
          <p:cNvSpPr/>
          <p:nvPr/>
        </p:nvSpPr>
        <p:spPr>
          <a:xfrm>
            <a:off x="3376728" y="1541242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FDA5DBF5-192B-4619-938E-3609F2352887}"/>
              </a:ext>
            </a:extLst>
          </p:cNvPr>
          <p:cNvSpPr/>
          <p:nvPr/>
        </p:nvSpPr>
        <p:spPr>
          <a:xfrm>
            <a:off x="6027469" y="5010150"/>
            <a:ext cx="488569" cy="413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BE772C4-069A-4FBE-9A41-18D7589F62B2}"/>
              </a:ext>
            </a:extLst>
          </p:cNvPr>
          <p:cNvSpPr/>
          <p:nvPr/>
        </p:nvSpPr>
        <p:spPr>
          <a:xfrm>
            <a:off x="916898" y="5795506"/>
            <a:ext cx="9455426" cy="105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sresultaat voor vinkje png">
            <a:extLst>
              <a:ext uri="{FF2B5EF4-FFF2-40B4-BE49-F238E27FC236}">
                <a16:creationId xmlns:a16="http://schemas.microsoft.com/office/drawing/2014/main" id="{550D4B04-56C6-4EFB-A9B9-91BB7D73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5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vinkje png">
            <a:extLst>
              <a:ext uri="{FF2B5EF4-FFF2-40B4-BE49-F238E27FC236}">
                <a16:creationId xmlns:a16="http://schemas.microsoft.com/office/drawing/2014/main" id="{74259CA0-A4C8-48F3-8CF9-82A22AF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9" y="131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vinkje png">
            <a:extLst>
              <a:ext uri="{FF2B5EF4-FFF2-40B4-BE49-F238E27FC236}">
                <a16:creationId xmlns:a16="http://schemas.microsoft.com/office/drawing/2014/main" id="{D21622B7-80BF-4CFA-9F91-3946CF30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33" y="39101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vinkje png">
            <a:extLst>
              <a:ext uri="{FF2B5EF4-FFF2-40B4-BE49-F238E27FC236}">
                <a16:creationId xmlns:a16="http://schemas.microsoft.com/office/drawing/2014/main" id="{BBF140D9-5686-4727-B662-6EE76F1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11" y="4019473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F953679-C3A0-4435-8A6F-1F1D341C87E4}"/>
              </a:ext>
            </a:extLst>
          </p:cNvPr>
          <p:cNvSpPr/>
          <p:nvPr/>
        </p:nvSpPr>
        <p:spPr>
          <a:xfrm>
            <a:off x="-203200" y="5787508"/>
            <a:ext cx="1259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welke mate worden de behoeften van de leerlingen op onze school bepaald door influencers?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13FB16E8-49F6-457F-92B2-A6C4C2AD50F1}"/>
              </a:ext>
            </a:extLst>
          </p:cNvPr>
          <p:cNvSpPr/>
          <p:nvPr/>
        </p:nvSpPr>
        <p:spPr>
          <a:xfrm>
            <a:off x="4450874" y="2772276"/>
            <a:ext cx="630792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C44D3E2B-15FE-4B4E-94BC-31FF99E07C56}"/>
              </a:ext>
            </a:extLst>
          </p:cNvPr>
          <p:cNvSpPr/>
          <p:nvPr/>
        </p:nvSpPr>
        <p:spPr>
          <a:xfrm>
            <a:off x="4688219" y="3859443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70573608-2ECF-4CFA-BAD8-C6A917FB6845}"/>
              </a:ext>
            </a:extLst>
          </p:cNvPr>
          <p:cNvSpPr/>
          <p:nvPr/>
        </p:nvSpPr>
        <p:spPr>
          <a:xfrm>
            <a:off x="3376728" y="1541242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C2E78396-0A15-4E38-88B7-4FE8E787E5A6}"/>
              </a:ext>
            </a:extLst>
          </p:cNvPr>
          <p:cNvSpPr/>
          <p:nvPr/>
        </p:nvSpPr>
        <p:spPr>
          <a:xfrm>
            <a:off x="5544019" y="3172389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17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BE772C4-069A-4FBE-9A41-18D7589F62B2}"/>
              </a:ext>
            </a:extLst>
          </p:cNvPr>
          <p:cNvSpPr/>
          <p:nvPr/>
        </p:nvSpPr>
        <p:spPr>
          <a:xfrm>
            <a:off x="916898" y="5795506"/>
            <a:ext cx="9455426" cy="105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sresultaat voor vinkje png">
            <a:extLst>
              <a:ext uri="{FF2B5EF4-FFF2-40B4-BE49-F238E27FC236}">
                <a16:creationId xmlns:a16="http://schemas.microsoft.com/office/drawing/2014/main" id="{550D4B04-56C6-4EFB-A9B9-91BB7D73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5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vinkje png">
            <a:extLst>
              <a:ext uri="{FF2B5EF4-FFF2-40B4-BE49-F238E27FC236}">
                <a16:creationId xmlns:a16="http://schemas.microsoft.com/office/drawing/2014/main" id="{74259CA0-A4C8-48F3-8CF9-82A22AF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9" y="131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vinkje png">
            <a:extLst>
              <a:ext uri="{FF2B5EF4-FFF2-40B4-BE49-F238E27FC236}">
                <a16:creationId xmlns:a16="http://schemas.microsoft.com/office/drawing/2014/main" id="{D21622B7-80BF-4CFA-9F91-3946CF30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33" y="39101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vinkje png">
            <a:extLst>
              <a:ext uri="{FF2B5EF4-FFF2-40B4-BE49-F238E27FC236}">
                <a16:creationId xmlns:a16="http://schemas.microsoft.com/office/drawing/2014/main" id="{BBF140D9-5686-4727-B662-6EE76F1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11" y="4019473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kruisje png">
            <a:extLst>
              <a:ext uri="{FF2B5EF4-FFF2-40B4-BE49-F238E27FC236}">
                <a16:creationId xmlns:a16="http://schemas.microsoft.com/office/drawing/2014/main" id="{A7E18DDE-935B-4D8C-B018-6E1B621D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39" y="2583950"/>
            <a:ext cx="774531" cy="8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C5FB78BE-14CD-49D6-B3B8-F7B70736E82F}"/>
              </a:ext>
            </a:extLst>
          </p:cNvPr>
          <p:cNvSpPr/>
          <p:nvPr/>
        </p:nvSpPr>
        <p:spPr>
          <a:xfrm>
            <a:off x="-203200" y="5787508"/>
            <a:ext cx="1259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welke mate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worden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 behoeften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 leerlingen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op onze school bepaald door influencers?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0D79453-DC66-444D-9263-327C58274AF8}"/>
              </a:ext>
            </a:extLst>
          </p:cNvPr>
          <p:cNvSpPr/>
          <p:nvPr/>
        </p:nvSpPr>
        <p:spPr>
          <a:xfrm>
            <a:off x="4450874" y="2772276"/>
            <a:ext cx="630792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7FEF74B9-856F-4B81-AE72-BAC949F171CF}"/>
              </a:ext>
            </a:extLst>
          </p:cNvPr>
          <p:cNvSpPr/>
          <p:nvPr/>
        </p:nvSpPr>
        <p:spPr>
          <a:xfrm>
            <a:off x="4688219" y="3859443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9E0F75D3-561C-4F00-84ED-15E89F554F79}"/>
              </a:ext>
            </a:extLst>
          </p:cNvPr>
          <p:cNvSpPr/>
          <p:nvPr/>
        </p:nvSpPr>
        <p:spPr>
          <a:xfrm>
            <a:off x="3376728" y="1541242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8BB6F27C-6EFE-4586-91A8-FDA60976B6CE}"/>
              </a:ext>
            </a:extLst>
          </p:cNvPr>
          <p:cNvSpPr/>
          <p:nvPr/>
        </p:nvSpPr>
        <p:spPr>
          <a:xfrm>
            <a:off x="5544019" y="3172389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EE9ADE73-9016-409A-A6B5-A4474ED2CFC7}"/>
              </a:ext>
            </a:extLst>
          </p:cNvPr>
          <p:cNvSpPr/>
          <p:nvPr/>
        </p:nvSpPr>
        <p:spPr>
          <a:xfrm>
            <a:off x="7136005" y="3515775"/>
            <a:ext cx="488569" cy="413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2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BE772C4-069A-4FBE-9A41-18D7589F62B2}"/>
              </a:ext>
            </a:extLst>
          </p:cNvPr>
          <p:cNvSpPr/>
          <p:nvPr/>
        </p:nvSpPr>
        <p:spPr>
          <a:xfrm>
            <a:off x="916898" y="5795506"/>
            <a:ext cx="9455426" cy="105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sresultaat voor vinkje png">
            <a:extLst>
              <a:ext uri="{FF2B5EF4-FFF2-40B4-BE49-F238E27FC236}">
                <a16:creationId xmlns:a16="http://schemas.microsoft.com/office/drawing/2014/main" id="{550D4B04-56C6-4EFB-A9B9-91BB7D73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5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vinkje png">
            <a:extLst>
              <a:ext uri="{FF2B5EF4-FFF2-40B4-BE49-F238E27FC236}">
                <a16:creationId xmlns:a16="http://schemas.microsoft.com/office/drawing/2014/main" id="{74259CA0-A4C8-48F3-8CF9-82A22AF1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9" y="131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vinkje png">
            <a:extLst>
              <a:ext uri="{FF2B5EF4-FFF2-40B4-BE49-F238E27FC236}">
                <a16:creationId xmlns:a16="http://schemas.microsoft.com/office/drawing/2014/main" id="{D21622B7-80BF-4CFA-9F91-3946CF30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33" y="39101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vinkje png">
            <a:extLst>
              <a:ext uri="{FF2B5EF4-FFF2-40B4-BE49-F238E27FC236}">
                <a16:creationId xmlns:a16="http://schemas.microsoft.com/office/drawing/2014/main" id="{BBF140D9-5686-4727-B662-6EE76F1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11" y="4019473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C5FB78BE-14CD-49D6-B3B8-F7B70736E82F}"/>
              </a:ext>
            </a:extLst>
          </p:cNvPr>
          <p:cNvSpPr/>
          <p:nvPr/>
        </p:nvSpPr>
        <p:spPr>
          <a:xfrm>
            <a:off x="-203200" y="5787508"/>
            <a:ext cx="1259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welke mate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worden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 behoeften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 leerlingen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op onze school bepaald door influencers?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BF4FC20-7B4C-419A-B89C-C61B513302B6}"/>
              </a:ext>
            </a:extLst>
          </p:cNvPr>
          <p:cNvSpPr/>
          <p:nvPr/>
        </p:nvSpPr>
        <p:spPr>
          <a:xfrm>
            <a:off x="-203200" y="6127674"/>
            <a:ext cx="1259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Zijn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jongens en meisjes uit de eerste graad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bij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aankopen van kledij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even beïnvloedbaar 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door influencers?</a:t>
            </a:r>
          </a:p>
        </p:txBody>
      </p:sp>
      <p:pic>
        <p:nvPicPr>
          <p:cNvPr id="14" name="Picture 2" descr="Afbeeldingsresultaat voor vinkje png">
            <a:extLst>
              <a:ext uri="{FF2B5EF4-FFF2-40B4-BE49-F238E27FC236}">
                <a16:creationId xmlns:a16="http://schemas.microsoft.com/office/drawing/2014/main" id="{2B4B83B9-45ED-46AD-9B65-2DF660D3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44" y="2589339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vinkje png">
            <a:extLst>
              <a:ext uri="{FF2B5EF4-FFF2-40B4-BE49-F238E27FC236}">
                <a16:creationId xmlns:a16="http://schemas.microsoft.com/office/drawing/2014/main" id="{B0CF8B2B-F6FE-4FD5-A87B-650F9381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00" y="1315125"/>
            <a:ext cx="1092728" cy="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49F337E6-47C4-46A7-8EB5-BD4C14CD00A5}"/>
              </a:ext>
            </a:extLst>
          </p:cNvPr>
          <p:cNvSpPr/>
          <p:nvPr/>
        </p:nvSpPr>
        <p:spPr>
          <a:xfrm>
            <a:off x="4450874" y="2772276"/>
            <a:ext cx="630792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54D9A74-8140-46D3-8BC2-03BA11FA809C}"/>
              </a:ext>
            </a:extLst>
          </p:cNvPr>
          <p:cNvSpPr/>
          <p:nvPr/>
        </p:nvSpPr>
        <p:spPr>
          <a:xfrm>
            <a:off x="4688219" y="3859443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1A59647B-E91D-4FB7-A90F-D58F5FC9E492}"/>
              </a:ext>
            </a:extLst>
          </p:cNvPr>
          <p:cNvSpPr/>
          <p:nvPr/>
        </p:nvSpPr>
        <p:spPr>
          <a:xfrm>
            <a:off x="3376728" y="1541242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996582C-55B4-4022-AD62-A1D0672EE930}"/>
              </a:ext>
            </a:extLst>
          </p:cNvPr>
          <p:cNvSpPr/>
          <p:nvPr/>
        </p:nvSpPr>
        <p:spPr>
          <a:xfrm>
            <a:off x="6502159" y="2005429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9F5746E1-F184-4ED6-9EC4-BB2AC7033D65}"/>
              </a:ext>
            </a:extLst>
          </p:cNvPr>
          <p:cNvSpPr/>
          <p:nvPr/>
        </p:nvSpPr>
        <p:spPr>
          <a:xfrm>
            <a:off x="9146314" y="2154787"/>
            <a:ext cx="488569" cy="413827"/>
          </a:xfrm>
          <a:prstGeom prst="ellipse">
            <a:avLst/>
          </a:prstGeom>
          <a:noFill/>
          <a:ln w="38100">
            <a:solidFill>
              <a:srgbClr val="5A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0B323B1-5DE0-4961-B854-EDF698A8A51E}"/>
              </a:ext>
            </a:extLst>
          </p:cNvPr>
          <p:cNvSpPr/>
          <p:nvPr/>
        </p:nvSpPr>
        <p:spPr>
          <a:xfrm>
            <a:off x="0" y="2505075"/>
            <a:ext cx="12192000" cy="43529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C51F29-AF58-48C4-9CE8-FF5C3665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703569"/>
            <a:ext cx="8124825" cy="1325563"/>
          </a:xfrm>
        </p:spPr>
        <p:txBody>
          <a:bodyPr/>
          <a:lstStyle/>
          <a:p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 differentiatie in de focus van de basisoptie?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CBEDBB-B5EC-4C44-9ED2-4B8F89615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245258"/>
            <a:ext cx="5157787" cy="823912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A stroom versus B stroom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E96B27-BFD6-435F-A43A-5DAE1F035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3069170"/>
            <a:ext cx="5157787" cy="368458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2 verschillende leerplannen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Inhoudelijke</a:t>
            </a:r>
            <a:r>
              <a:rPr lang="nl-BE" dirty="0">
                <a:solidFill>
                  <a:schemeClr val="bg1"/>
                </a:solidFill>
              </a:rPr>
              <a:t> verschillen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Verschillen in </a:t>
            </a:r>
            <a:r>
              <a:rPr lang="nl-BE" dirty="0">
                <a:solidFill>
                  <a:srgbClr val="FF0000"/>
                </a:solidFill>
              </a:rPr>
              <a:t>context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Verschillen </a:t>
            </a:r>
            <a:r>
              <a:rPr lang="nl-BE" dirty="0">
                <a:solidFill>
                  <a:srgbClr val="FF0000"/>
                </a:solidFill>
              </a:rPr>
              <a:t>beheersingsniveau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Verdieping</a:t>
            </a:r>
            <a:r>
              <a:rPr lang="nl-BE" dirty="0">
                <a:solidFill>
                  <a:schemeClr val="bg1"/>
                </a:solidFill>
              </a:rPr>
              <a:t> / </a:t>
            </a:r>
            <a:r>
              <a:rPr lang="nl-BE" dirty="0">
                <a:solidFill>
                  <a:srgbClr val="FF0000"/>
                </a:solidFill>
              </a:rPr>
              <a:t>verbreding</a:t>
            </a:r>
          </a:p>
          <a:p>
            <a:r>
              <a:rPr lang="nl-BE" dirty="0">
                <a:solidFill>
                  <a:schemeClr val="bg1"/>
                </a:solidFill>
              </a:rPr>
              <a:t>Gemeenschappelijke doelen</a:t>
            </a:r>
          </a:p>
          <a:p>
            <a:pPr lvl="1"/>
            <a:r>
              <a:rPr lang="nl-BE" dirty="0">
                <a:solidFill>
                  <a:schemeClr val="bg1"/>
                </a:solidFill>
              </a:rPr>
              <a:t>Gedifferentieerde aanpak tussen beide stromen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12A8406-5BE8-4474-BDE4-1CD69F2B2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0675" y="2210129"/>
            <a:ext cx="5183188" cy="823912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Binnen elke stroom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98384203-9F3D-4F78-AFA1-60D0B1AA1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9887" y="3104300"/>
            <a:ext cx="5344237" cy="308381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Mogelijkheid tot zeer heterogene doelgroep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290656-195D-4A56-B1DA-56A2E6F9F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0" t="37333" r="51357" b="19048"/>
          <a:stretch/>
        </p:blipFill>
        <p:spPr>
          <a:xfrm>
            <a:off x="9229023" y="163016"/>
            <a:ext cx="2299402" cy="2299401"/>
          </a:xfrm>
          <a:prstGeom prst="ellipse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AFE1D56-2DC7-4ADA-8474-5DEA5BF75AD4}"/>
              </a:ext>
            </a:extLst>
          </p:cNvPr>
          <p:cNvCxnSpPr/>
          <p:nvPr/>
        </p:nvCxnSpPr>
        <p:spPr>
          <a:xfrm>
            <a:off x="5941282" y="2505075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501DD08-83C5-44EE-A201-E14EF6B2108A}"/>
              </a:ext>
            </a:extLst>
          </p:cNvPr>
          <p:cNvCxnSpPr/>
          <p:nvPr/>
        </p:nvCxnSpPr>
        <p:spPr>
          <a:xfrm>
            <a:off x="37656" y="2434816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428FB8EE-CC55-4357-8AF1-F0E3545C1BB8}"/>
              </a:ext>
            </a:extLst>
          </p:cNvPr>
          <p:cNvCxnSpPr/>
          <p:nvPr/>
        </p:nvCxnSpPr>
        <p:spPr>
          <a:xfrm>
            <a:off x="12147030" y="2505075"/>
            <a:ext cx="0" cy="44231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Afbeeldingsresultaat voor Differentiatie">
            <a:extLst>
              <a:ext uri="{FF2B5EF4-FFF2-40B4-BE49-F238E27FC236}">
                <a16:creationId xmlns:a16="http://schemas.microsoft.com/office/drawing/2014/main" id="{5CD1C741-A663-4306-92E0-F265EA644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3" r="-1" b="-1"/>
          <a:stretch/>
        </p:blipFill>
        <p:spPr bwMode="auto">
          <a:xfrm>
            <a:off x="6673556" y="4082466"/>
            <a:ext cx="4854869" cy="26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87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-1"/>
            <a:ext cx="9780104" cy="67586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4682361-CC55-46AB-98BA-14FAC21F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863" y="5752853"/>
            <a:ext cx="12192000" cy="104307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25A5ACD-1AC7-45E4-A765-94CEB2538C11}"/>
              </a:ext>
            </a:extLst>
          </p:cNvPr>
          <p:cNvSpPr/>
          <p:nvPr/>
        </p:nvSpPr>
        <p:spPr>
          <a:xfrm>
            <a:off x="2153222" y="2345694"/>
            <a:ext cx="1166217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RELEVANT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ED5E487-99C4-4B0C-94AB-CACCEAC1D2FA}"/>
              </a:ext>
            </a:extLst>
          </p:cNvPr>
          <p:cNvSpPr/>
          <p:nvPr/>
        </p:nvSpPr>
        <p:spPr>
          <a:xfrm>
            <a:off x="4248834" y="1011343"/>
            <a:ext cx="191828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ONDERZOEKBAAR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B1A56C7-8CF5-43E6-8E67-AB4B23CF9E82}"/>
              </a:ext>
            </a:extLst>
          </p:cNvPr>
          <p:cNvSpPr/>
          <p:nvPr/>
        </p:nvSpPr>
        <p:spPr>
          <a:xfrm>
            <a:off x="3319439" y="3549487"/>
            <a:ext cx="1166217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RELEVANT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BEEDC45-0361-416A-8D09-6D4A0C137F7E}"/>
              </a:ext>
            </a:extLst>
          </p:cNvPr>
          <p:cNvSpPr/>
          <p:nvPr/>
        </p:nvSpPr>
        <p:spPr>
          <a:xfrm>
            <a:off x="6272503" y="2108552"/>
            <a:ext cx="1492012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AFGEBAKEND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BEKNOPT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355C09B-A58B-4DFE-B7B0-0FEFFA103027}"/>
              </a:ext>
            </a:extLst>
          </p:cNvPr>
          <p:cNvSpPr/>
          <p:nvPr/>
        </p:nvSpPr>
        <p:spPr>
          <a:xfrm>
            <a:off x="7429247" y="1011343"/>
            <a:ext cx="191828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ONDERZOEKBAAR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55623AA-46EB-4FE3-A7F7-A14294E0FDBF}"/>
              </a:ext>
            </a:extLst>
          </p:cNvPr>
          <p:cNvSpPr/>
          <p:nvPr/>
        </p:nvSpPr>
        <p:spPr>
          <a:xfrm>
            <a:off x="5180545" y="3519507"/>
            <a:ext cx="1943161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ONDUBBELZINNIG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VRAAGVORM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FB7272A-6F45-4B45-A1AA-75083467E0B4}"/>
              </a:ext>
            </a:extLst>
          </p:cNvPr>
          <p:cNvSpPr/>
          <p:nvPr/>
        </p:nvSpPr>
        <p:spPr>
          <a:xfrm>
            <a:off x="104933" y="5845330"/>
            <a:ext cx="11572408" cy="9132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A9A2DAF-773E-4905-AF5D-CC5517CFAF5D}"/>
              </a:ext>
            </a:extLst>
          </p:cNvPr>
          <p:cNvCxnSpPr/>
          <p:nvPr/>
        </p:nvCxnSpPr>
        <p:spPr>
          <a:xfrm>
            <a:off x="5126635" y="6235909"/>
            <a:ext cx="16788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B26669D-888B-4FC1-B449-46FF61690D9D}"/>
              </a:ext>
            </a:extLst>
          </p:cNvPr>
          <p:cNvCxnSpPr/>
          <p:nvPr/>
        </p:nvCxnSpPr>
        <p:spPr>
          <a:xfrm>
            <a:off x="7047874" y="6253398"/>
            <a:ext cx="16788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314D805-3840-499D-8255-CFFC8DF265AA}"/>
              </a:ext>
            </a:extLst>
          </p:cNvPr>
          <p:cNvCxnSpPr/>
          <p:nvPr/>
        </p:nvCxnSpPr>
        <p:spPr>
          <a:xfrm>
            <a:off x="8999092" y="6258395"/>
            <a:ext cx="1317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FCDB48DA-94A8-4405-8BE8-CB480D25DABB}"/>
              </a:ext>
            </a:extLst>
          </p:cNvPr>
          <p:cNvCxnSpPr/>
          <p:nvPr/>
        </p:nvCxnSpPr>
        <p:spPr>
          <a:xfrm>
            <a:off x="10485616" y="6260894"/>
            <a:ext cx="957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D3C1DA0-55C2-4A17-92F4-4579D3F77D01}"/>
              </a:ext>
            </a:extLst>
          </p:cNvPr>
          <p:cNvCxnSpPr/>
          <p:nvPr/>
        </p:nvCxnSpPr>
        <p:spPr>
          <a:xfrm>
            <a:off x="976858" y="6628151"/>
            <a:ext cx="957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28CA314-D065-47DD-A9E0-BC6657240843}"/>
              </a:ext>
            </a:extLst>
          </p:cNvPr>
          <p:cNvCxnSpPr/>
          <p:nvPr/>
        </p:nvCxnSpPr>
        <p:spPr>
          <a:xfrm>
            <a:off x="2538330" y="6630651"/>
            <a:ext cx="957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A5D45617-4F21-4F95-AFFF-DB5DEE0FF9FA}"/>
              </a:ext>
            </a:extLst>
          </p:cNvPr>
          <p:cNvSpPr/>
          <p:nvPr/>
        </p:nvSpPr>
        <p:spPr>
          <a:xfrm>
            <a:off x="104933" y="5388778"/>
            <a:ext cx="1289155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Leerplan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2BCD189-721C-4000-B3AE-1579BAFA5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586" y="2352147"/>
            <a:ext cx="5157787" cy="504095"/>
          </a:xfrm>
          <a:ln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nl-BE" dirty="0"/>
              <a:t>Praktische voorbereidende vragen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0C81A38-D558-45A3-BBB8-17F7061FD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480" y="2959425"/>
            <a:ext cx="5157787" cy="3684588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Hoe de respons zo hoog mogelijk maken?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Welke minimale respons (aantal deelnemers aan het onderzoek) willen we echt halen? (representatief)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In welke mate zorgen we voor een evenwichtige samenstelling (jongens-meisjes)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Kiezen we voor een digitaal of niet-digitaal onderzoek (afweging voor- en nadelen)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…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A94C94D-A213-465A-8F83-830A405DA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2336798"/>
            <a:ext cx="5183188" cy="504095"/>
          </a:xfrm>
          <a:ln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nl-BE" dirty="0"/>
              <a:t>Van onderzoeksvraag naar deelvragen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1B714BC2-633C-405D-AA73-3DF770D8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2959425"/>
            <a:ext cx="5183188" cy="3684588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 </a:t>
            </a:r>
            <a:r>
              <a:rPr lang="nl-BE" sz="2000" dirty="0">
                <a:solidFill>
                  <a:srgbClr val="002060"/>
                </a:solidFill>
              </a:rPr>
              <a:t>Welke criteria gaan we gebruiken om in te schatten hoe beïnvloedbaar een leerling kan zijn door een influencer?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>
                <a:solidFill>
                  <a:srgbClr val="002060"/>
                </a:solidFill>
              </a:rPr>
              <a:t>Aantal sociale media </a:t>
            </a:r>
            <a:r>
              <a:rPr lang="nl-BE" sz="1600" dirty="0"/>
              <a:t>waar een leerling op actief is?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>
                <a:solidFill>
                  <a:srgbClr val="002060"/>
                </a:solidFill>
              </a:rPr>
              <a:t>Aantal influencers </a:t>
            </a:r>
            <a:r>
              <a:rPr lang="nl-BE" sz="1600" dirty="0"/>
              <a:t>die een leerling </a:t>
            </a:r>
            <a:r>
              <a:rPr lang="nl-BE" sz="1600" dirty="0">
                <a:solidFill>
                  <a:srgbClr val="002060"/>
                </a:solidFill>
              </a:rPr>
              <a:t>kent</a:t>
            </a:r>
            <a:r>
              <a:rPr lang="nl-BE" sz="1600" dirty="0"/>
              <a:t>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>
                <a:solidFill>
                  <a:srgbClr val="002060"/>
                </a:solidFill>
              </a:rPr>
              <a:t>Aantal influencers</a:t>
            </a:r>
            <a:r>
              <a:rPr lang="nl-BE" sz="1600" dirty="0"/>
              <a:t> die een leerling effectief </a:t>
            </a:r>
            <a:r>
              <a:rPr lang="nl-BE" sz="1600" dirty="0">
                <a:solidFill>
                  <a:srgbClr val="002060"/>
                </a:solidFill>
              </a:rPr>
              <a:t>volgt</a:t>
            </a:r>
            <a:r>
              <a:rPr lang="nl-BE" sz="1600" dirty="0"/>
              <a:t>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>
                <a:solidFill>
                  <a:srgbClr val="002060"/>
                </a:solidFill>
              </a:rPr>
              <a:t>Aantal producten / merken (kledij) </a:t>
            </a:r>
            <a:r>
              <a:rPr lang="nl-BE" sz="1600" dirty="0"/>
              <a:t>die een leerling al via een influencer heeft leren kennen?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/>
              <a:t>De </a:t>
            </a:r>
            <a:r>
              <a:rPr lang="nl-BE" sz="1600" dirty="0">
                <a:solidFill>
                  <a:srgbClr val="002060"/>
                </a:solidFill>
              </a:rPr>
              <a:t>mate van vertrouwen </a:t>
            </a:r>
            <a:r>
              <a:rPr lang="nl-BE" sz="1600" dirty="0"/>
              <a:t>dat een leerling in een influencer(s) heeft?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BE" sz="1600" dirty="0"/>
              <a:t>…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nl-BE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nl-BE" sz="2000" dirty="0"/>
              <a:t> Jongens - meisjes</a:t>
            </a:r>
          </a:p>
          <a:p>
            <a:pPr marL="0" indent="0">
              <a:buNone/>
            </a:pPr>
            <a:endParaRPr lang="nl-BE" sz="2000" dirty="0"/>
          </a:p>
          <a:p>
            <a:pPr lvl="1">
              <a:buFont typeface="Wingdings" panose="05000000000000000000" pitchFamily="2" charset="2"/>
              <a:buChar char="q"/>
            </a:pPr>
            <a:endParaRPr lang="nl-BE" sz="1600" dirty="0"/>
          </a:p>
        </p:txBody>
      </p:sp>
      <p:pic>
        <p:nvPicPr>
          <p:cNvPr id="2050" name="Picture 2" descr="Afbeeldingsresultaat voor ONDERZOEK">
            <a:extLst>
              <a:ext uri="{FF2B5EF4-FFF2-40B4-BE49-F238E27FC236}">
                <a16:creationId xmlns:a16="http://schemas.microsoft.com/office/drawing/2014/main" id="{D2BD1AAF-8574-4568-84E8-A0609690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6" y="213987"/>
            <a:ext cx="2753159" cy="15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F1321F6-8DD8-4E23-8CC1-B95152FAD5AB}"/>
              </a:ext>
            </a:extLst>
          </p:cNvPr>
          <p:cNvSpPr/>
          <p:nvPr/>
        </p:nvSpPr>
        <p:spPr>
          <a:xfrm>
            <a:off x="2874434" y="718261"/>
            <a:ext cx="9147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Zijn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jongens en meisjes uit de eerste graad 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bij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aankopen van kledij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even beïnvloedbaar </a:t>
            </a: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door influencers?</a:t>
            </a:r>
          </a:p>
        </p:txBody>
      </p:sp>
    </p:spTree>
    <p:extLst>
      <p:ext uri="{BB962C8B-B14F-4D97-AF65-F5344CB8AC3E}">
        <p14:creationId xmlns:p14="http://schemas.microsoft.com/office/powerpoint/2010/main" val="37736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820478"/>
              </p:ext>
            </p:extLst>
          </p:nvPr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925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257551"/>
              </p:ext>
            </p:extLst>
          </p:nvPr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61D9766F-D41E-43A8-A692-A8B403872F87}"/>
              </a:ext>
            </a:extLst>
          </p:cNvPr>
          <p:cNvSpPr/>
          <p:nvPr/>
        </p:nvSpPr>
        <p:spPr>
          <a:xfrm>
            <a:off x="194733" y="4538132"/>
            <a:ext cx="11802533" cy="2269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Welk beheersingsniveau wil je bereiken bij de besluitvorming?</a:t>
            </a:r>
          </a:p>
          <a:p>
            <a:pPr algn="ctr"/>
            <a:r>
              <a:rPr lang="nl-BE" b="1" u="sng" dirty="0">
                <a:solidFill>
                  <a:srgbClr val="002060"/>
                </a:solidFill>
              </a:rPr>
              <a:t>Begrijpen</a:t>
            </a:r>
            <a:r>
              <a:rPr lang="nl-BE" dirty="0">
                <a:solidFill>
                  <a:srgbClr val="002060"/>
                </a:solidFill>
              </a:rPr>
              <a:t>: Leerling trekken een logisch besluit, leerlingen leggen verband tussen voorkennis en de vaststellingen bij het onderzoek om tot een oorzaak-gevolg besluit te komen</a:t>
            </a:r>
          </a:p>
          <a:p>
            <a:pPr algn="ctr"/>
            <a:r>
              <a:rPr lang="nl-BE" b="1" u="sng" dirty="0">
                <a:solidFill>
                  <a:srgbClr val="002060"/>
                </a:solidFill>
              </a:rPr>
              <a:t>Analyseren</a:t>
            </a:r>
            <a:r>
              <a:rPr lang="nl-BE" dirty="0">
                <a:solidFill>
                  <a:srgbClr val="002060"/>
                </a:solidFill>
              </a:rPr>
              <a:t>: Leerlingen gaan na of er verbanden zijn in antwoorden en andere criteria zoals geslacht (jongens versus meisjes), leeftijd (1</a:t>
            </a:r>
            <a:r>
              <a:rPr lang="nl-BE" baseline="30000" dirty="0">
                <a:solidFill>
                  <a:srgbClr val="002060"/>
                </a:solidFill>
              </a:rPr>
              <a:t>e</a:t>
            </a:r>
            <a:r>
              <a:rPr lang="nl-BE" dirty="0">
                <a:solidFill>
                  <a:srgbClr val="002060"/>
                </a:solidFill>
              </a:rPr>
              <a:t>-3</a:t>
            </a:r>
            <a:r>
              <a:rPr lang="nl-BE" baseline="30000" dirty="0">
                <a:solidFill>
                  <a:srgbClr val="002060"/>
                </a:solidFill>
              </a:rPr>
              <a:t>e</a:t>
            </a:r>
            <a:r>
              <a:rPr lang="nl-BE" dirty="0">
                <a:solidFill>
                  <a:srgbClr val="002060"/>
                </a:solidFill>
              </a:rPr>
              <a:t> graad)</a:t>
            </a:r>
          </a:p>
          <a:p>
            <a:pPr algn="ctr"/>
            <a:r>
              <a:rPr lang="nl-BE" b="1" u="sng" dirty="0">
                <a:solidFill>
                  <a:srgbClr val="002060"/>
                </a:solidFill>
              </a:rPr>
              <a:t>Evalueren</a:t>
            </a:r>
            <a:r>
              <a:rPr lang="nl-BE" dirty="0">
                <a:solidFill>
                  <a:srgbClr val="002060"/>
                </a:solidFill>
              </a:rPr>
              <a:t>: Leerlingen komen bij de besluitvorming tot een persoonlijk standpunt, redenering, mening, … en geven een argumentatie bij hun oordeel </a:t>
            </a:r>
          </a:p>
        </p:txBody>
      </p:sp>
      <p:sp>
        <p:nvSpPr>
          <p:cNvPr id="4" name="Rechthoek: met één afgeschuinde hoek 3">
            <a:extLst>
              <a:ext uri="{FF2B5EF4-FFF2-40B4-BE49-F238E27FC236}">
                <a16:creationId xmlns:a16="http://schemas.microsoft.com/office/drawing/2014/main" id="{4E6BC116-02C7-4D54-B677-71EA43C69EEC}"/>
              </a:ext>
            </a:extLst>
          </p:cNvPr>
          <p:cNvSpPr/>
          <p:nvPr/>
        </p:nvSpPr>
        <p:spPr>
          <a:xfrm>
            <a:off x="194733" y="4538132"/>
            <a:ext cx="1540933" cy="474134"/>
          </a:xfrm>
          <a:prstGeom prst="snip1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3138450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99C62-F1FA-40A6-939D-4E49411521EA}"/>
              </a:ext>
            </a:extLst>
          </p:cNvPr>
          <p:cNvGraphicFramePr/>
          <p:nvPr/>
        </p:nvGraphicFramePr>
        <p:xfrm>
          <a:off x="194733" y="-474134"/>
          <a:ext cx="11802533" cy="531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371A97D8-91D8-4E30-ADC1-4DE176F6E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21" y="4693730"/>
            <a:ext cx="1532641" cy="1528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960DAA8-59BE-4DD1-AD9C-38CCEAACB180}"/>
              </a:ext>
            </a:extLst>
          </p:cNvPr>
          <p:cNvSpPr/>
          <p:nvPr/>
        </p:nvSpPr>
        <p:spPr>
          <a:xfrm>
            <a:off x="2213339" y="4982141"/>
            <a:ext cx="9558866" cy="11006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>
                <a:solidFill>
                  <a:srgbClr val="002060"/>
                </a:solidFill>
                <a:latin typeface="Calibri" panose="020F0502020204030204" pitchFamily="34" charset="0"/>
              </a:rPr>
              <a:t>Bij</a:t>
            </a:r>
            <a:r>
              <a:rPr lang="nl-BE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nl-BE" sz="2400" dirty="0">
                <a:solidFill>
                  <a:srgbClr val="002060"/>
                </a:solidFill>
                <a:latin typeface="Calibri" panose="020F0502020204030204" pitchFamily="34" charset="0"/>
              </a:rPr>
              <a:t>het presenteren van een onderzoeksresultaat kan je inzetten op aspecten van </a:t>
            </a:r>
            <a:r>
              <a:rPr lang="nl-BE" sz="2400" dirty="0">
                <a:solidFill>
                  <a:srgbClr val="C00000"/>
                </a:solidFill>
                <a:latin typeface="Calibri" panose="020F0502020204030204" pitchFamily="34" charset="0"/>
              </a:rPr>
              <a:t>visuele communicatie</a:t>
            </a:r>
          </a:p>
        </p:txBody>
      </p:sp>
    </p:spTree>
    <p:extLst>
      <p:ext uri="{BB962C8B-B14F-4D97-AF65-F5344CB8AC3E}">
        <p14:creationId xmlns:p14="http://schemas.microsoft.com/office/powerpoint/2010/main" val="2166907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3C41F7-886D-4FD7-88A5-23368ADE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8" y="379600"/>
            <a:ext cx="2620684" cy="271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E8A1017-C816-4F34-8756-F020B982B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66" y="3422467"/>
            <a:ext cx="8259355" cy="338523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123F72B-0B95-4B91-B412-60002B73542F}"/>
              </a:ext>
            </a:extLst>
          </p:cNvPr>
          <p:cNvSpPr/>
          <p:nvPr/>
        </p:nvSpPr>
        <p:spPr>
          <a:xfrm>
            <a:off x="3884017" y="3968328"/>
            <a:ext cx="179658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stroom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4C09428-4504-45C5-9DD9-C39638E98C36}"/>
              </a:ext>
            </a:extLst>
          </p:cNvPr>
          <p:cNvSpPr/>
          <p:nvPr/>
        </p:nvSpPr>
        <p:spPr>
          <a:xfrm>
            <a:off x="3684103" y="3384461"/>
            <a:ext cx="8416747" cy="33852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791DDE1-CC61-4278-884B-974B42C7CEC6}"/>
              </a:ext>
            </a:extLst>
          </p:cNvPr>
          <p:cNvSpPr/>
          <p:nvPr/>
        </p:nvSpPr>
        <p:spPr>
          <a:xfrm>
            <a:off x="11025809" y="3983246"/>
            <a:ext cx="853414" cy="249697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AD041B-319E-482A-915A-943FD17BE4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35" t="13107" r="50771" b="12377"/>
          <a:stretch/>
        </p:blipFill>
        <p:spPr>
          <a:xfrm>
            <a:off x="4022984" y="5023601"/>
            <a:ext cx="759323" cy="1026636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CDEF391F-CF59-4F88-BBDC-40496555AD76}"/>
              </a:ext>
            </a:extLst>
          </p:cNvPr>
          <p:cNvSpPr/>
          <p:nvPr/>
        </p:nvSpPr>
        <p:spPr>
          <a:xfrm>
            <a:off x="5557935" y="3525988"/>
            <a:ext cx="2194587" cy="265352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72CCC77C-5F5B-4033-B12F-E78F38682380}"/>
              </a:ext>
            </a:extLst>
          </p:cNvPr>
          <p:cNvSpPr/>
          <p:nvPr/>
        </p:nvSpPr>
        <p:spPr>
          <a:xfrm>
            <a:off x="8369773" y="4881040"/>
            <a:ext cx="2152452" cy="137672"/>
          </a:xfrm>
          <a:prstGeom prst="rect">
            <a:avLst/>
          </a:prstGeom>
          <a:solidFill>
            <a:schemeClr val="accent6">
              <a:lumMod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D7D2B000-AF72-41FA-BA30-363A8465C0A0}"/>
              </a:ext>
            </a:extLst>
          </p:cNvPr>
          <p:cNvSpPr/>
          <p:nvPr/>
        </p:nvSpPr>
        <p:spPr>
          <a:xfrm>
            <a:off x="7752521" y="5126198"/>
            <a:ext cx="2319129" cy="132306"/>
          </a:xfrm>
          <a:prstGeom prst="rect">
            <a:avLst/>
          </a:prstGeom>
          <a:solidFill>
            <a:schemeClr val="accent6">
              <a:lumMod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133163C4-EB72-46FE-B738-C828DBBC71A0}"/>
              </a:ext>
            </a:extLst>
          </p:cNvPr>
          <p:cNvSpPr/>
          <p:nvPr/>
        </p:nvSpPr>
        <p:spPr>
          <a:xfrm>
            <a:off x="5357283" y="5120833"/>
            <a:ext cx="2194588" cy="137671"/>
          </a:xfrm>
          <a:prstGeom prst="rect">
            <a:avLst/>
          </a:prstGeom>
          <a:solidFill>
            <a:schemeClr val="accent6">
              <a:lumMod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4614B71-C7E5-419B-82CD-2E4188732EC5}"/>
              </a:ext>
            </a:extLst>
          </p:cNvPr>
          <p:cNvSpPr/>
          <p:nvPr/>
        </p:nvSpPr>
        <p:spPr>
          <a:xfrm>
            <a:off x="5867492" y="5481195"/>
            <a:ext cx="970630" cy="137671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079A177-2A2B-4CA9-ADA0-5DFAA6D184AD}"/>
              </a:ext>
            </a:extLst>
          </p:cNvPr>
          <p:cNvSpPr/>
          <p:nvPr/>
        </p:nvSpPr>
        <p:spPr>
          <a:xfrm>
            <a:off x="6454576" y="6363550"/>
            <a:ext cx="1297945" cy="132306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5AC8EA46-474C-45FB-84CF-6C81B441450D}"/>
              </a:ext>
            </a:extLst>
          </p:cNvPr>
          <p:cNvSpPr/>
          <p:nvPr/>
        </p:nvSpPr>
        <p:spPr>
          <a:xfrm>
            <a:off x="8892209" y="6117829"/>
            <a:ext cx="775510" cy="132306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27E1D2F9-1968-4F1F-BB1D-20FC6FC59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9" y="3408805"/>
            <a:ext cx="3302004" cy="1494236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84D038D9-88FC-424C-9D5A-7299B60C9FF5}"/>
              </a:ext>
            </a:extLst>
          </p:cNvPr>
          <p:cNvSpPr txBox="1"/>
          <p:nvPr/>
        </p:nvSpPr>
        <p:spPr>
          <a:xfrm>
            <a:off x="118151" y="4852837"/>
            <a:ext cx="3317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rgbClr val="002060"/>
                </a:solidFill>
              </a:rPr>
              <a:t>LPD 1 De leerlingen verkennen een onderzoeksvraag of -probleem en zoeken een antwoord of oplossing gebruikmakend van geschikte (leer-)activiteiten, strategieën en tools om een afgebakende onderzoeksvraag te beantwoorden.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96B633A0-C8E9-4766-BC13-66D65922A6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93" r="4896"/>
          <a:stretch/>
        </p:blipFill>
        <p:spPr>
          <a:xfrm>
            <a:off x="3684103" y="404795"/>
            <a:ext cx="8234854" cy="2825220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D58113BC-60D3-4065-921F-074A6A28EE6B}"/>
              </a:ext>
            </a:extLst>
          </p:cNvPr>
          <p:cNvSpPr/>
          <p:nvPr/>
        </p:nvSpPr>
        <p:spPr>
          <a:xfrm>
            <a:off x="3684103" y="418887"/>
            <a:ext cx="8416747" cy="27226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0D07C92-DC2F-454F-86BF-CFD461307E21}"/>
              </a:ext>
            </a:extLst>
          </p:cNvPr>
          <p:cNvSpPr/>
          <p:nvPr/>
        </p:nvSpPr>
        <p:spPr>
          <a:xfrm>
            <a:off x="3801290" y="1013429"/>
            <a:ext cx="17821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nl-NL" sz="3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stroom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04B32F27-D625-42CB-A7DD-4EC976F54D22}"/>
              </a:ext>
            </a:extLst>
          </p:cNvPr>
          <p:cNvSpPr/>
          <p:nvPr/>
        </p:nvSpPr>
        <p:spPr>
          <a:xfrm>
            <a:off x="10962373" y="1071509"/>
            <a:ext cx="853414" cy="249697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433567C7-02CD-4778-98B5-684012421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35" t="13107" r="50771" b="12377"/>
          <a:stretch/>
        </p:blipFill>
        <p:spPr>
          <a:xfrm>
            <a:off x="3933044" y="1867940"/>
            <a:ext cx="759323" cy="1026636"/>
          </a:xfrm>
          <a:prstGeom prst="rect">
            <a:avLst/>
          </a:prstGeom>
        </p:spPr>
      </p:pic>
      <p:sp>
        <p:nvSpPr>
          <p:cNvPr id="34" name="Rechthoek 33">
            <a:extLst>
              <a:ext uri="{FF2B5EF4-FFF2-40B4-BE49-F238E27FC236}">
                <a16:creationId xmlns:a16="http://schemas.microsoft.com/office/drawing/2014/main" id="{48431E97-619F-4EF6-8B07-2D7A53C90D1C}"/>
              </a:ext>
            </a:extLst>
          </p:cNvPr>
          <p:cNvSpPr/>
          <p:nvPr/>
        </p:nvSpPr>
        <p:spPr>
          <a:xfrm>
            <a:off x="5543260" y="626069"/>
            <a:ext cx="3391530" cy="257155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E7C7BA0F-ACE3-4E49-8A3A-5CF4026C7CC2}"/>
              </a:ext>
            </a:extLst>
          </p:cNvPr>
          <p:cNvSpPr/>
          <p:nvPr/>
        </p:nvSpPr>
        <p:spPr>
          <a:xfrm>
            <a:off x="5357087" y="2182503"/>
            <a:ext cx="3087373" cy="126424"/>
          </a:xfrm>
          <a:prstGeom prst="rect">
            <a:avLst/>
          </a:prstGeom>
          <a:solidFill>
            <a:schemeClr val="accent6">
              <a:lumMod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82D3814-C667-4049-BE7D-0331FBF45CF5}"/>
              </a:ext>
            </a:extLst>
          </p:cNvPr>
          <p:cNvSpPr/>
          <p:nvPr/>
        </p:nvSpPr>
        <p:spPr>
          <a:xfrm>
            <a:off x="8934790" y="2547446"/>
            <a:ext cx="663893" cy="166324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734DFB72-673C-4385-9185-6499B09AF471}"/>
              </a:ext>
            </a:extLst>
          </p:cNvPr>
          <p:cNvSpPr/>
          <p:nvPr/>
        </p:nvSpPr>
        <p:spPr>
          <a:xfrm>
            <a:off x="6262867" y="2780030"/>
            <a:ext cx="1199064" cy="141050"/>
          </a:xfrm>
          <a:prstGeom prst="rect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D111CDB9-39CF-40FF-9482-C1FB86CF29CC}"/>
              </a:ext>
            </a:extLst>
          </p:cNvPr>
          <p:cNvGrpSpPr/>
          <p:nvPr/>
        </p:nvGrpSpPr>
        <p:grpSpPr>
          <a:xfrm>
            <a:off x="480316" y="1139005"/>
            <a:ext cx="5162843" cy="5140875"/>
            <a:chOff x="480316" y="1139005"/>
            <a:chExt cx="5162843" cy="5140875"/>
          </a:xfrm>
        </p:grpSpPr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4E325228-7F5D-4C62-A885-699A2ECCA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37101" r="12665" b="17682"/>
            <a:stretch/>
          </p:blipFill>
          <p:spPr>
            <a:xfrm>
              <a:off x="480316" y="1139005"/>
              <a:ext cx="5162843" cy="5140875"/>
            </a:xfrm>
            <a:prstGeom prst="ellipse">
              <a:avLst/>
            </a:prstGeom>
          </p:spPr>
        </p:pic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23DFFBC-8C7B-43E9-8591-887E6C261D95}"/>
                </a:ext>
              </a:extLst>
            </p:cNvPr>
            <p:cNvSpPr/>
            <p:nvPr/>
          </p:nvSpPr>
          <p:spPr>
            <a:xfrm rot="17385808">
              <a:off x="1236258" y="2619984"/>
              <a:ext cx="339098" cy="1078774"/>
            </a:xfrm>
            <a:prstGeom prst="rect">
              <a:avLst/>
            </a:prstGeom>
            <a:solidFill>
              <a:srgbClr val="C00000">
                <a:alpha val="2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50C22FC-7631-4662-8A19-4152AB7CA32B}"/>
                </a:ext>
              </a:extLst>
            </p:cNvPr>
            <p:cNvSpPr/>
            <p:nvPr/>
          </p:nvSpPr>
          <p:spPr>
            <a:xfrm rot="12700967">
              <a:off x="1832568" y="4480126"/>
              <a:ext cx="339098" cy="1078774"/>
            </a:xfrm>
            <a:prstGeom prst="rect">
              <a:avLst/>
            </a:prstGeom>
            <a:solidFill>
              <a:srgbClr val="C00000">
                <a:alpha val="2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9934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7" grpId="0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5341F22-6FAC-44C5-A5AB-D7313444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339" y="310706"/>
            <a:ext cx="8506122" cy="227999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Diazoom 2">
                <a:extLst>
                  <a:ext uri="{FF2B5EF4-FFF2-40B4-BE49-F238E27FC236}">
                    <a16:creationId xmlns:a16="http://schemas.microsoft.com/office/drawing/2014/main" id="{670457D8-5991-4905-AE46-BE7994E04D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9554729"/>
                  </p:ext>
                </p:extLst>
              </p:nvPr>
            </p:nvGraphicFramePr>
            <p:xfrm>
              <a:off x="153291" y="224256"/>
              <a:ext cx="3029331" cy="1703999"/>
            </p:xfrm>
            <a:graphic>
              <a:graphicData uri="http://schemas.microsoft.com/office/powerpoint/2016/slidezoom">
                <pslz:sldZm>
                  <pslz:sldZmObj sldId="264" cId="3383589550">
                    <pslz:zmPr id="{8DE34D2F-7A6E-4413-822C-56EB6A73FF5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29331" cy="17039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Diazoom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70457D8-5991-4905-AE46-BE7994E04D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291" y="224256"/>
                <a:ext cx="3029331" cy="17039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8FECA426-5903-4824-89CB-5E9CACF6B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287" y="2913385"/>
            <a:ext cx="8236226" cy="393092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DD0228E-6927-40FA-8D6A-E30CA8EFDD86}"/>
              </a:ext>
            </a:extLst>
          </p:cNvPr>
          <p:cNvSpPr/>
          <p:nvPr/>
        </p:nvSpPr>
        <p:spPr>
          <a:xfrm>
            <a:off x="3408766" y="2702819"/>
            <a:ext cx="8416747" cy="41414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80DF982-6BCE-424C-86E6-FA58AAC667D5}"/>
              </a:ext>
            </a:extLst>
          </p:cNvPr>
          <p:cNvSpPr/>
          <p:nvPr/>
        </p:nvSpPr>
        <p:spPr>
          <a:xfrm>
            <a:off x="3408766" y="224256"/>
            <a:ext cx="8416747" cy="2279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161A633-BD75-4268-98EC-0A2996A26D2A}"/>
              </a:ext>
            </a:extLst>
          </p:cNvPr>
          <p:cNvSpPr/>
          <p:nvPr/>
        </p:nvSpPr>
        <p:spPr>
          <a:xfrm>
            <a:off x="3589287" y="793377"/>
            <a:ext cx="179658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stroom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60A423A-53CF-4CF9-9DC2-5CC76D5422CF}"/>
              </a:ext>
            </a:extLst>
          </p:cNvPr>
          <p:cNvSpPr/>
          <p:nvPr/>
        </p:nvSpPr>
        <p:spPr>
          <a:xfrm>
            <a:off x="3589287" y="3429000"/>
            <a:ext cx="17821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nl-NL" sz="3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stroom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384C8-973A-406C-AF6F-43C6EA13CD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35" t="13107" r="50771" b="12377"/>
          <a:stretch/>
        </p:blipFill>
        <p:spPr>
          <a:xfrm>
            <a:off x="3643322" y="1339774"/>
            <a:ext cx="759323" cy="10266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4121E1-A5D7-4AAD-B5B0-41BFD995FC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35" t="13107" r="50771" b="12377"/>
          <a:stretch/>
        </p:blipFill>
        <p:spPr>
          <a:xfrm>
            <a:off x="3728254" y="4825953"/>
            <a:ext cx="759323" cy="102663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A5ECB77-7081-4A86-A8EC-7BB9629F226F}"/>
              </a:ext>
            </a:extLst>
          </p:cNvPr>
          <p:cNvSpPr/>
          <p:nvPr/>
        </p:nvSpPr>
        <p:spPr>
          <a:xfrm>
            <a:off x="10874952" y="793386"/>
            <a:ext cx="853414" cy="249697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FE82A5F-708E-44E8-A74E-4592E678890D}"/>
              </a:ext>
            </a:extLst>
          </p:cNvPr>
          <p:cNvSpPr/>
          <p:nvPr/>
        </p:nvSpPr>
        <p:spPr>
          <a:xfrm>
            <a:off x="10874952" y="3429000"/>
            <a:ext cx="853414" cy="249697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0FC0DA3-186B-4F41-9206-7D43A993F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291" y="2264664"/>
            <a:ext cx="3029331" cy="1494236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DB29DC55-A41C-49CB-AE1D-B9AD98029724}"/>
              </a:ext>
            </a:extLst>
          </p:cNvPr>
          <p:cNvSpPr/>
          <p:nvPr/>
        </p:nvSpPr>
        <p:spPr>
          <a:xfrm>
            <a:off x="7877802" y="5719912"/>
            <a:ext cx="3619931" cy="305309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A4708DFF-5818-49AB-8537-2A52F97273D0}"/>
              </a:ext>
            </a:extLst>
          </p:cNvPr>
          <p:cNvSpPr/>
          <p:nvPr/>
        </p:nvSpPr>
        <p:spPr>
          <a:xfrm>
            <a:off x="5181878" y="6025221"/>
            <a:ext cx="6315855" cy="731253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28F168FC-8550-4BBC-98CD-E26F76CA88CB}"/>
              </a:ext>
            </a:extLst>
          </p:cNvPr>
          <p:cNvGrpSpPr/>
          <p:nvPr/>
        </p:nvGrpSpPr>
        <p:grpSpPr>
          <a:xfrm>
            <a:off x="480316" y="1139005"/>
            <a:ext cx="5162843" cy="5140875"/>
            <a:chOff x="480316" y="1139005"/>
            <a:chExt cx="5162843" cy="5140875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6D471D8B-B3F1-41B3-898C-6ABCF059A641}"/>
                </a:ext>
              </a:extLst>
            </p:cNvPr>
            <p:cNvGrpSpPr/>
            <p:nvPr/>
          </p:nvGrpSpPr>
          <p:grpSpPr>
            <a:xfrm>
              <a:off x="480316" y="1139005"/>
              <a:ext cx="5162843" cy="5140875"/>
              <a:chOff x="480316" y="1139005"/>
              <a:chExt cx="5162843" cy="5140875"/>
            </a:xfrm>
          </p:grpSpPr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6B8E81DB-69AD-42EB-B1A4-FABCEF6180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0000" t="37101" r="12665" b="17682"/>
              <a:stretch/>
            </p:blipFill>
            <p:spPr>
              <a:xfrm>
                <a:off x="480316" y="1139005"/>
                <a:ext cx="5162843" cy="5140875"/>
              </a:xfrm>
              <a:prstGeom prst="ellipse">
                <a:avLst/>
              </a:prstGeom>
            </p:spPr>
          </p:pic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31158B7-FAB4-46F6-8B89-5D314514B12D}"/>
                  </a:ext>
                </a:extLst>
              </p:cNvPr>
              <p:cNvSpPr/>
              <p:nvPr/>
            </p:nvSpPr>
            <p:spPr>
              <a:xfrm rot="17217926">
                <a:off x="4493522" y="3732510"/>
                <a:ext cx="146084" cy="11138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9F14DB1A-AA0F-4A64-A855-E98F57A8CC0F}"/>
                  </a:ext>
                </a:extLst>
              </p:cNvPr>
              <p:cNvSpPr/>
              <p:nvPr/>
            </p:nvSpPr>
            <p:spPr>
              <a:xfrm rot="16985341">
                <a:off x="4148770" y="4055085"/>
                <a:ext cx="160852" cy="5696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D0EF3A82-C189-4F52-B4A0-90AB5852E590}"/>
                </a:ext>
              </a:extLst>
            </p:cNvPr>
            <p:cNvSpPr/>
            <p:nvPr/>
          </p:nvSpPr>
          <p:spPr>
            <a:xfrm rot="17385808">
              <a:off x="4414214" y="3515618"/>
              <a:ext cx="339098" cy="1078774"/>
            </a:xfrm>
            <a:prstGeom prst="rect">
              <a:avLst/>
            </a:prstGeom>
            <a:solidFill>
              <a:srgbClr val="C00000">
                <a:alpha val="2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233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55AC04-3161-49AD-95CA-778087A8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32" y="1638170"/>
            <a:ext cx="8588321" cy="231270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9AB3F96E-E871-4D13-809F-7114CF0DEE90}"/>
              </a:ext>
            </a:extLst>
          </p:cNvPr>
          <p:cNvSpPr/>
          <p:nvPr/>
        </p:nvSpPr>
        <p:spPr>
          <a:xfrm>
            <a:off x="3308319" y="179090"/>
            <a:ext cx="8732348" cy="3771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8CFBC20-45ED-4500-8415-5BF68794A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048" y="321710"/>
            <a:ext cx="8589306" cy="131646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EA83A6B-F7C3-49AB-99A2-88128A2AC0B2}"/>
              </a:ext>
            </a:extLst>
          </p:cNvPr>
          <p:cNvSpPr/>
          <p:nvPr/>
        </p:nvSpPr>
        <p:spPr>
          <a:xfrm rot="17217926">
            <a:off x="4493522" y="3732510"/>
            <a:ext cx="146084" cy="1113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9450014-9529-4DBC-B169-4E0DA81726D8}"/>
              </a:ext>
            </a:extLst>
          </p:cNvPr>
          <p:cNvSpPr/>
          <p:nvPr/>
        </p:nvSpPr>
        <p:spPr>
          <a:xfrm rot="16985341">
            <a:off x="4148770" y="4055085"/>
            <a:ext cx="160852" cy="56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C44EBBBD-7974-4827-8D6B-085D91AEE187}"/>
              </a:ext>
            </a:extLst>
          </p:cNvPr>
          <p:cNvGrpSpPr/>
          <p:nvPr/>
        </p:nvGrpSpPr>
        <p:grpSpPr>
          <a:xfrm>
            <a:off x="162362" y="1622699"/>
            <a:ext cx="5162843" cy="5140875"/>
            <a:chOff x="480316" y="1139005"/>
            <a:chExt cx="5162843" cy="514087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068BDB9-6E30-45F1-8CC2-CF9A209E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t="37101" r="12665" b="17682"/>
            <a:stretch/>
          </p:blipFill>
          <p:spPr>
            <a:xfrm>
              <a:off x="480316" y="1139005"/>
              <a:ext cx="5162843" cy="5140875"/>
            </a:xfrm>
            <a:prstGeom prst="ellipse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B7A1035-12B5-4A6D-83B3-D076FA9D43D9}"/>
                </a:ext>
              </a:extLst>
            </p:cNvPr>
            <p:cNvSpPr/>
            <p:nvPr/>
          </p:nvSpPr>
          <p:spPr>
            <a:xfrm rot="15055526">
              <a:off x="1122981" y="3638979"/>
              <a:ext cx="440833" cy="1078774"/>
            </a:xfrm>
            <a:prstGeom prst="rect">
              <a:avLst/>
            </a:prstGeom>
            <a:solidFill>
              <a:srgbClr val="C00000">
                <a:alpha val="2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1699C02A-B97C-4A9D-AED8-5197250DD64D}"/>
              </a:ext>
            </a:extLst>
          </p:cNvPr>
          <p:cNvSpPr/>
          <p:nvPr/>
        </p:nvSpPr>
        <p:spPr>
          <a:xfrm>
            <a:off x="7511966" y="3293534"/>
            <a:ext cx="3657387" cy="262466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2D715B4-35E2-449F-926E-C678D8C34355}"/>
              </a:ext>
            </a:extLst>
          </p:cNvPr>
          <p:cNvSpPr/>
          <p:nvPr/>
        </p:nvSpPr>
        <p:spPr>
          <a:xfrm>
            <a:off x="6123566" y="3580261"/>
            <a:ext cx="2597101" cy="250625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74" name="Picture 2" descr="Afbeeldingsresultaat voor SDG">
            <a:extLst>
              <a:ext uri="{FF2B5EF4-FFF2-40B4-BE49-F238E27FC236}">
                <a16:creationId xmlns:a16="http://schemas.microsoft.com/office/drawing/2014/main" id="{D8EA8BBE-3F07-4A76-A25B-FF61CAF6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48" y="4006442"/>
            <a:ext cx="4951119" cy="27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C8C0FB39-BB56-42F5-B517-F41A73C74AD7}"/>
              </a:ext>
            </a:extLst>
          </p:cNvPr>
          <p:cNvSpPr/>
          <p:nvPr/>
        </p:nvSpPr>
        <p:spPr>
          <a:xfrm>
            <a:off x="11169353" y="1277705"/>
            <a:ext cx="855730" cy="2542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57F67FBA-9040-4887-9431-6D6C559C4BCA}"/>
              </a:ext>
            </a:extLst>
          </p:cNvPr>
          <p:cNvSpPr/>
          <p:nvPr/>
        </p:nvSpPr>
        <p:spPr>
          <a:xfrm>
            <a:off x="5308559" y="371280"/>
            <a:ext cx="946768" cy="396276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707B20EB-2D73-44E8-BC7A-18D48CE87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58" t="11549" r="67208" b="13116"/>
          <a:stretch/>
        </p:blipFill>
        <p:spPr>
          <a:xfrm>
            <a:off x="2135583" y="12317"/>
            <a:ext cx="1093423" cy="15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1EB795AA-0409-42B4-ADC3-CBE714F40101}"/>
              </a:ext>
            </a:extLst>
          </p:cNvPr>
          <p:cNvSpPr txBox="1"/>
          <p:nvPr/>
        </p:nvSpPr>
        <p:spPr>
          <a:xfrm>
            <a:off x="5574671" y="15607"/>
            <a:ext cx="60055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2000" b="1" dirty="0">
                <a:solidFill>
                  <a:srgbClr val="FF8414"/>
                </a:solidFill>
                <a:latin typeface="Trebuchet MS" panose="020B0603020202020204" pitchFamily="34" charset="0"/>
              </a:rPr>
              <a:t>Leermateriaal en media</a:t>
            </a: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FF841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Met cartoons verschillende aspecten van verantwoordelijkheden van ondernemingen ter sprake brengen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Leerdoel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24A81D49-AB2D-483E-AC09-A1B0E2B5FA3B}"/>
              </a:ext>
            </a:extLst>
          </p:cNvPr>
          <p:cNvSpPr/>
          <p:nvPr/>
        </p:nvSpPr>
        <p:spPr>
          <a:xfrm>
            <a:off x="8323507" y="3306772"/>
            <a:ext cx="1078310" cy="5040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FF1FADA-5070-417A-8536-7C5E19525599}"/>
              </a:ext>
            </a:extLst>
          </p:cNvPr>
          <p:cNvSpPr/>
          <p:nvPr/>
        </p:nvSpPr>
        <p:spPr>
          <a:xfrm>
            <a:off x="9129946" y="4903401"/>
            <a:ext cx="30620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Bijvoorbeeld: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Leerlingen kunnen de verantwoordelijkheden van een onderneming toelichten aan de hand van eigen voorbeelden</a:t>
            </a: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990599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8D23792-AE51-41CF-8A6A-E9DD00B9DB6E}"/>
              </a:ext>
            </a:extLst>
          </p:cNvPr>
          <p:cNvSpPr/>
          <p:nvPr/>
        </p:nvSpPr>
        <p:spPr>
          <a:xfrm>
            <a:off x="5440587" y="4630783"/>
            <a:ext cx="31625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D53FC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Leerlingen herkennen via verschilpunten in cartoons de verschillende verantwoordelijkheden van een onderneming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36B0BBC-3E8D-4B3A-900A-366BC763E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7"/>
          <a:stretch/>
        </p:blipFill>
        <p:spPr>
          <a:xfrm>
            <a:off x="898447" y="4474413"/>
            <a:ext cx="4157838" cy="238358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BCCF063-1037-406C-8812-FA965971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" b="1625"/>
          <a:stretch/>
        </p:blipFill>
        <p:spPr>
          <a:xfrm>
            <a:off x="902899" y="2264172"/>
            <a:ext cx="4148976" cy="227437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E0FD27E-CEEC-469F-A884-EC6222F6A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90" y="1"/>
            <a:ext cx="4153384" cy="2329447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CC16AB81-D6FA-463C-A35A-00CBEB47C78D}"/>
              </a:ext>
            </a:extLst>
          </p:cNvPr>
          <p:cNvSpPr/>
          <p:nvPr/>
        </p:nvSpPr>
        <p:spPr>
          <a:xfrm>
            <a:off x="3464811" y="510044"/>
            <a:ext cx="504056" cy="36004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8421F415-E215-4184-A599-8F3D22F98F6D}"/>
              </a:ext>
            </a:extLst>
          </p:cNvPr>
          <p:cNvSpPr/>
          <p:nvPr/>
        </p:nvSpPr>
        <p:spPr>
          <a:xfrm>
            <a:off x="3464811" y="987309"/>
            <a:ext cx="504056" cy="36004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AFCBF301-B86B-47B6-8007-FECC0D6FE934}"/>
              </a:ext>
            </a:extLst>
          </p:cNvPr>
          <p:cNvSpPr/>
          <p:nvPr/>
        </p:nvSpPr>
        <p:spPr>
          <a:xfrm>
            <a:off x="3821663" y="1321158"/>
            <a:ext cx="1152128" cy="877201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9B6FFE1D-34E1-423C-AC79-7043E55EB25C}"/>
              </a:ext>
            </a:extLst>
          </p:cNvPr>
          <p:cNvSpPr/>
          <p:nvPr/>
        </p:nvSpPr>
        <p:spPr>
          <a:xfrm>
            <a:off x="4491664" y="959970"/>
            <a:ext cx="504056" cy="324866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4768D23-F315-4307-80D0-1C5CA9061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" t="9235" r="83212" b="7835"/>
          <a:stretch/>
        </p:blipFill>
        <p:spPr>
          <a:xfrm>
            <a:off x="6096000" y="2326208"/>
            <a:ext cx="1673692" cy="243531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7A63C6C-56BA-43D5-AAA9-A5148CC5B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8" t="11549" r="67208" b="13116"/>
          <a:stretch/>
        </p:blipFill>
        <p:spPr>
          <a:xfrm>
            <a:off x="9781865" y="2326208"/>
            <a:ext cx="1758216" cy="24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04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8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32B5C9A-8A57-4EEB-A817-6970D16EA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" y="3429000"/>
            <a:ext cx="4470013" cy="2954483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1543D885-5B73-4CDA-B440-E71A94883061}"/>
              </a:ext>
            </a:extLst>
          </p:cNvPr>
          <p:cNvSpPr/>
          <p:nvPr/>
        </p:nvSpPr>
        <p:spPr>
          <a:xfrm>
            <a:off x="2796918" y="4055971"/>
            <a:ext cx="542482" cy="45664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37DA1829-9765-4A2B-A9C5-A98CA1A98CAE}"/>
              </a:ext>
            </a:extLst>
          </p:cNvPr>
          <p:cNvSpPr/>
          <p:nvPr/>
        </p:nvSpPr>
        <p:spPr>
          <a:xfrm>
            <a:off x="2796918" y="4661295"/>
            <a:ext cx="542482" cy="45664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9C305D1A-C238-4AFD-85EC-0A574C3F819A}"/>
              </a:ext>
            </a:extLst>
          </p:cNvPr>
          <p:cNvSpPr/>
          <p:nvPr/>
        </p:nvSpPr>
        <p:spPr>
          <a:xfrm>
            <a:off x="3180974" y="5117941"/>
            <a:ext cx="1239959" cy="111257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9B759F48-D113-447B-ACC2-6615A57891F2}"/>
              </a:ext>
            </a:extLst>
          </p:cNvPr>
          <p:cNvSpPr/>
          <p:nvPr/>
        </p:nvSpPr>
        <p:spPr>
          <a:xfrm>
            <a:off x="3902052" y="4626621"/>
            <a:ext cx="542482" cy="41203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8485F50-24C6-4F01-9C0A-3D3915FA4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1"/>
          <a:stretch/>
        </p:blipFill>
        <p:spPr>
          <a:xfrm>
            <a:off x="4654681" y="2989441"/>
            <a:ext cx="7434768" cy="371778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5339FEDC-D9CF-4C45-A515-573CF68E08F9}"/>
              </a:ext>
            </a:extLst>
          </p:cNvPr>
          <p:cNvSpPr/>
          <p:nvPr/>
        </p:nvSpPr>
        <p:spPr>
          <a:xfrm>
            <a:off x="6474626" y="6450779"/>
            <a:ext cx="291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https://www.sdgs.be/nl/sdgs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38825F7E-646B-4479-8C91-CBCF7ADA629A}"/>
              </a:ext>
            </a:extLst>
          </p:cNvPr>
          <p:cNvSpPr/>
          <p:nvPr/>
        </p:nvSpPr>
        <p:spPr>
          <a:xfrm>
            <a:off x="9450076" y="2999636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4494E9E4-B9E1-4B23-841C-DD7FE1C835BA}"/>
              </a:ext>
            </a:extLst>
          </p:cNvPr>
          <p:cNvSpPr/>
          <p:nvPr/>
        </p:nvSpPr>
        <p:spPr>
          <a:xfrm>
            <a:off x="10806545" y="4189273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B91FA754-DD97-4FE6-83FE-3FA8DFAE7690}"/>
              </a:ext>
            </a:extLst>
          </p:cNvPr>
          <p:cNvSpPr/>
          <p:nvPr/>
        </p:nvSpPr>
        <p:spPr>
          <a:xfrm>
            <a:off x="4578996" y="5397115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E529E440-DBF7-4688-8E76-82CD359A9CB7}"/>
              </a:ext>
            </a:extLst>
          </p:cNvPr>
          <p:cNvSpPr/>
          <p:nvPr/>
        </p:nvSpPr>
        <p:spPr>
          <a:xfrm>
            <a:off x="8288029" y="4170197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76402A8E-EACF-4801-8FFB-8C7AE75BE8A4}"/>
              </a:ext>
            </a:extLst>
          </p:cNvPr>
          <p:cNvSpPr/>
          <p:nvPr/>
        </p:nvSpPr>
        <p:spPr>
          <a:xfrm>
            <a:off x="7069601" y="4170197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BB1AB771-EADB-47C0-8009-5E3F8E84DE90}"/>
              </a:ext>
            </a:extLst>
          </p:cNvPr>
          <p:cNvSpPr/>
          <p:nvPr/>
        </p:nvSpPr>
        <p:spPr>
          <a:xfrm>
            <a:off x="5834338" y="4117530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4FE29AB1-8DEF-4019-9F57-C36ABF86D239}"/>
              </a:ext>
            </a:extLst>
          </p:cNvPr>
          <p:cNvSpPr/>
          <p:nvPr/>
        </p:nvSpPr>
        <p:spPr>
          <a:xfrm>
            <a:off x="4615778" y="4170196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7C70275D-4E8E-4298-856A-03D8D530075F}"/>
              </a:ext>
            </a:extLst>
          </p:cNvPr>
          <p:cNvSpPr/>
          <p:nvPr/>
        </p:nvSpPr>
        <p:spPr>
          <a:xfrm>
            <a:off x="9476077" y="5404259"/>
            <a:ext cx="1356469" cy="1286729"/>
          </a:xfrm>
          <a:prstGeom prst="ellipse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E03ED2E-F31A-4B6B-8BD4-119A7E8B7D30}"/>
              </a:ext>
            </a:extLst>
          </p:cNvPr>
          <p:cNvGrpSpPr/>
          <p:nvPr/>
        </p:nvGrpSpPr>
        <p:grpSpPr>
          <a:xfrm>
            <a:off x="1050961" y="62425"/>
            <a:ext cx="9781585" cy="2873159"/>
            <a:chOff x="1050961" y="62425"/>
            <a:chExt cx="9781585" cy="2873159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D0368B99-C05F-443C-AC3D-EE326D1BB936}"/>
                </a:ext>
              </a:extLst>
            </p:cNvPr>
            <p:cNvGrpSpPr/>
            <p:nvPr/>
          </p:nvGrpSpPr>
          <p:grpSpPr>
            <a:xfrm>
              <a:off x="1050961" y="62425"/>
              <a:ext cx="9781585" cy="2873159"/>
              <a:chOff x="1531642" y="841424"/>
              <a:chExt cx="9159905" cy="2511041"/>
            </a:xfrm>
          </p:grpSpPr>
          <p:pic>
            <p:nvPicPr>
              <p:cNvPr id="33" name="Afbeelding 32">
                <a:extLst>
                  <a:ext uri="{FF2B5EF4-FFF2-40B4-BE49-F238E27FC236}">
                    <a16:creationId xmlns:a16="http://schemas.microsoft.com/office/drawing/2014/main" id="{A19B45AE-ABD0-412C-B5BE-A5C07C8BF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889"/>
              <a:stretch/>
            </p:blipFill>
            <p:spPr>
              <a:xfrm>
                <a:off x="1531642" y="841424"/>
                <a:ext cx="9159905" cy="2511041"/>
              </a:xfrm>
              <a:prstGeom prst="rect">
                <a:avLst/>
              </a:prstGeom>
            </p:spPr>
          </p:pic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id="{1C90F997-EF7C-4BCF-96CF-E80DEAF9929F}"/>
                  </a:ext>
                </a:extLst>
              </p:cNvPr>
              <p:cNvSpPr/>
              <p:nvPr/>
            </p:nvSpPr>
            <p:spPr>
              <a:xfrm>
                <a:off x="3212707" y="2926390"/>
                <a:ext cx="3331548" cy="268496"/>
              </a:xfrm>
              <a:prstGeom prst="roundRect">
                <a:avLst/>
              </a:prstGeom>
              <a:solidFill>
                <a:srgbClr val="990599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A8BC5CB9-7861-43E1-A49C-0990519B6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0634"/>
            <a:stretch/>
          </p:blipFill>
          <p:spPr>
            <a:xfrm>
              <a:off x="1050961" y="66971"/>
              <a:ext cx="9203615" cy="837422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3F9FCF68-BBF9-47FF-A916-23B8E28D91F3}"/>
                </a:ext>
              </a:extLst>
            </p:cNvPr>
            <p:cNvSpPr/>
            <p:nvPr/>
          </p:nvSpPr>
          <p:spPr>
            <a:xfrm>
              <a:off x="9602934" y="228600"/>
              <a:ext cx="1162047" cy="436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8655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9244C315-3372-491B-A52E-2CF57910F699}"/>
              </a:ext>
            </a:extLst>
          </p:cNvPr>
          <p:cNvSpPr txBox="1">
            <a:spLocks/>
          </p:cNvSpPr>
          <p:nvPr/>
        </p:nvSpPr>
        <p:spPr>
          <a:xfrm>
            <a:off x="179883" y="116632"/>
            <a:ext cx="11880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Differentiatiemogelijkheden binnen de basisoptie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804FED-0A3F-411A-B86C-367BD16E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0" t="37333" r="51357" b="19048"/>
          <a:stretch/>
        </p:blipFill>
        <p:spPr>
          <a:xfrm>
            <a:off x="1024776" y="1289148"/>
            <a:ext cx="5452224" cy="5452220"/>
          </a:xfrm>
          <a:prstGeom prst="ellipse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9822432-B989-405B-8D02-763EDF48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857" y="1407728"/>
            <a:ext cx="2134429" cy="477054"/>
          </a:xfrm>
          <a:ln>
            <a:solidFill>
              <a:schemeClr val="bg1"/>
            </a:solidFill>
          </a:ln>
        </p:spPr>
        <p:txBody>
          <a:bodyPr vert="horz" lIns="0" tIns="34290" rIns="0" bIns="34290" rtlCol="0" anchor="ctr">
            <a:norm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127043B-729D-415B-8CEE-89309B020A5B}"/>
              </a:ext>
            </a:extLst>
          </p:cNvPr>
          <p:cNvSpPr txBox="1">
            <a:spLocks/>
          </p:cNvSpPr>
          <p:nvPr/>
        </p:nvSpPr>
        <p:spPr>
          <a:xfrm>
            <a:off x="9019562" y="1387116"/>
            <a:ext cx="2134430" cy="497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34290" rIns="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61D3DC3-4699-421B-B549-1C722F9D99FA}"/>
              </a:ext>
            </a:extLst>
          </p:cNvPr>
          <p:cNvSpPr/>
          <p:nvPr/>
        </p:nvSpPr>
        <p:spPr>
          <a:xfrm>
            <a:off x="6885133" y="1387117"/>
            <a:ext cx="17438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b="1" dirty="0">
                <a:solidFill>
                  <a:srgbClr val="FF0000"/>
                </a:solidFill>
              </a:rPr>
              <a:t>WAAROM ?</a:t>
            </a:r>
            <a:endParaRPr lang="nl-BE" sz="2500" dirty="0">
              <a:solidFill>
                <a:srgbClr val="FF000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DA2769D-687A-41A6-BB63-7554360BE76B}"/>
              </a:ext>
            </a:extLst>
          </p:cNvPr>
          <p:cNvSpPr/>
          <p:nvPr/>
        </p:nvSpPr>
        <p:spPr>
          <a:xfrm>
            <a:off x="9596097" y="1387117"/>
            <a:ext cx="98135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b="1" dirty="0">
                <a:solidFill>
                  <a:srgbClr val="92D050"/>
                </a:solidFill>
              </a:rPr>
              <a:t>HOE ?</a:t>
            </a:r>
            <a:endParaRPr lang="nl-BE" sz="2500" dirty="0">
              <a:solidFill>
                <a:srgbClr val="92D050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3F05A52-CA19-4499-8ECB-62E7CC69FEE4}"/>
              </a:ext>
            </a:extLst>
          </p:cNvPr>
          <p:cNvSpPr/>
          <p:nvPr/>
        </p:nvSpPr>
        <p:spPr>
          <a:xfrm>
            <a:off x="3597638" y="1955460"/>
            <a:ext cx="224853" cy="99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1D1D30E-5D0E-442F-A498-E297845EB5B3}"/>
              </a:ext>
            </a:extLst>
          </p:cNvPr>
          <p:cNvSpPr/>
          <p:nvPr/>
        </p:nvSpPr>
        <p:spPr>
          <a:xfrm rot="5400000">
            <a:off x="5108548" y="346895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CAB5F1-9294-4801-B27B-002AA739BAD7}"/>
              </a:ext>
            </a:extLst>
          </p:cNvPr>
          <p:cNvSpPr/>
          <p:nvPr/>
        </p:nvSpPr>
        <p:spPr>
          <a:xfrm rot="8017184">
            <a:off x="4625894" y="4579287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FA631E1-6327-4CFF-99C3-49E19B5BE010}"/>
              </a:ext>
            </a:extLst>
          </p:cNvPr>
          <p:cNvSpPr/>
          <p:nvPr/>
        </p:nvSpPr>
        <p:spPr>
          <a:xfrm rot="13644374">
            <a:off x="2364526" y="4589672"/>
            <a:ext cx="365822" cy="127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9BD0E1C-EE23-43AD-9DDA-C574A55AAEC9}"/>
              </a:ext>
            </a:extLst>
          </p:cNvPr>
          <p:cNvSpPr/>
          <p:nvPr/>
        </p:nvSpPr>
        <p:spPr>
          <a:xfrm rot="5400000">
            <a:off x="1914752" y="348394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236FCEE-0899-46AB-98CA-E649ED549D43}"/>
              </a:ext>
            </a:extLst>
          </p:cNvPr>
          <p:cNvSpPr/>
          <p:nvPr/>
        </p:nvSpPr>
        <p:spPr>
          <a:xfrm rot="8017184">
            <a:off x="2367537" y="2236074"/>
            <a:ext cx="365822" cy="1296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B4D1006-B9DD-4AE7-A562-910EBF82A3B9}"/>
              </a:ext>
            </a:extLst>
          </p:cNvPr>
          <p:cNvSpPr/>
          <p:nvPr/>
        </p:nvSpPr>
        <p:spPr>
          <a:xfrm rot="2766929">
            <a:off x="4518752" y="2458077"/>
            <a:ext cx="427827" cy="122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4848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CA95D29-646A-4FB5-8F9F-EC99F02A1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4" b="13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39766A-754D-4AC0-8D10-29921F70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2" y="8645"/>
            <a:ext cx="4715534" cy="251518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51E9E9-9DC1-481B-985D-5118C0EB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65" y="2869801"/>
            <a:ext cx="3387090" cy="41006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BF972CC-46D9-4CB6-9744-1BFE0A5A6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707" y="2580757"/>
            <a:ext cx="4135963" cy="12311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C556DF5-1C06-478E-A86D-4F3615618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025" y="59854"/>
            <a:ext cx="3550657" cy="10520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DE70A5-AD1F-4EC0-AA96-436E7274E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69" y="2533107"/>
            <a:ext cx="2733983" cy="433410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23228A-EFE1-4A31-8EB3-9EFB6F5E2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952" y="4283332"/>
            <a:ext cx="3368963" cy="244924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97B4191-1F45-42CA-9860-EF52D28C2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3980" y="5657536"/>
            <a:ext cx="1458020" cy="12096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2D000C-40EE-429B-AA22-8804D5970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404" y="1095657"/>
            <a:ext cx="3387090" cy="12096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7AF904A-A0B3-4557-9D79-8754F11B12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528"/>
          <a:stretch/>
        </p:blipFill>
        <p:spPr>
          <a:xfrm>
            <a:off x="8327237" y="0"/>
            <a:ext cx="3827924" cy="25277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04D21A-1A9E-4991-A4AC-E8C4C2C63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4909" y="1421718"/>
            <a:ext cx="1358745" cy="13370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03DD28-E090-42A8-8291-0AF3207E8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4607" y="2621238"/>
            <a:ext cx="1181100" cy="11906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C4DD32E-F05B-4356-85DC-1517EBCE6C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4535" y="3651862"/>
            <a:ext cx="1333951" cy="136596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75E31B-8839-4DE1-BCDB-A8CC2DB6A0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0265" y="-12794"/>
            <a:ext cx="1190625" cy="11811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2793A2D-1B7A-4D3B-B69A-A5D3785551D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207" b="34925"/>
          <a:stretch/>
        </p:blipFill>
        <p:spPr>
          <a:xfrm>
            <a:off x="2768005" y="5198171"/>
            <a:ext cx="1515069" cy="154949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9C580EE-2A23-46B0-BF0A-23A6DDFB94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3815" y="3041747"/>
            <a:ext cx="1371600" cy="13716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5C8E4C0-F272-4D78-9FB4-AFD8AC502F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9749" y="1421719"/>
            <a:ext cx="1358745" cy="1337005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5322438B-88F6-49DB-93DE-E8D7141C30E5}"/>
              </a:ext>
            </a:extLst>
          </p:cNvPr>
          <p:cNvGrpSpPr/>
          <p:nvPr/>
        </p:nvGrpSpPr>
        <p:grpSpPr>
          <a:xfrm>
            <a:off x="162362" y="304801"/>
            <a:ext cx="6871443" cy="6458774"/>
            <a:chOff x="480316" y="1139005"/>
            <a:chExt cx="5162843" cy="5140875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C8DA25C-2485-4C9B-B032-33064A3BC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50000" t="37101" r="12665" b="17682"/>
            <a:stretch/>
          </p:blipFill>
          <p:spPr>
            <a:xfrm>
              <a:off x="480316" y="1139005"/>
              <a:ext cx="5162843" cy="5140875"/>
            </a:xfrm>
            <a:prstGeom prst="ellipse">
              <a:avLst/>
            </a:prstGeom>
          </p:spPr>
        </p:pic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A305245-1349-458F-8B00-03ABC4798D86}"/>
                </a:ext>
              </a:extLst>
            </p:cNvPr>
            <p:cNvSpPr/>
            <p:nvPr/>
          </p:nvSpPr>
          <p:spPr>
            <a:xfrm rot="15055526">
              <a:off x="1122981" y="3638979"/>
              <a:ext cx="440833" cy="1078774"/>
            </a:xfrm>
            <a:prstGeom prst="rect">
              <a:avLst/>
            </a:prstGeom>
            <a:solidFill>
              <a:srgbClr val="C00000">
                <a:alpha val="2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14658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751E9E9-9DC1-481B-985D-5118C0EB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699" y="3254521"/>
            <a:ext cx="2944479" cy="356480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BF972CC-46D9-4CB6-9744-1BFE0A5A6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114" y="3254521"/>
            <a:ext cx="2847975" cy="8477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C556DF5-1C06-478E-A86D-4F3615618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114" y="4185374"/>
            <a:ext cx="2847975" cy="8182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DE70A5-AD1F-4EC0-AA96-436E7274E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4" y="3254521"/>
            <a:ext cx="2457450" cy="356480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23228A-EFE1-4A31-8EB3-9EFB6F5E2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114" y="5102570"/>
            <a:ext cx="2816599" cy="17167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2D000C-40EE-429B-AA22-8804D5970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3788" y="3916757"/>
            <a:ext cx="2762250" cy="10302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7AF904A-A0B3-4557-9D79-8754F11B12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788" y="5072200"/>
            <a:ext cx="2762250" cy="170497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CF41A2BD-06E1-4F8C-8DBA-C1C16F06C904}"/>
              </a:ext>
            </a:extLst>
          </p:cNvPr>
          <p:cNvSpPr/>
          <p:nvPr/>
        </p:nvSpPr>
        <p:spPr>
          <a:xfrm>
            <a:off x="3026114" y="157167"/>
            <a:ext cx="914476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Klassikaal – sterk sturing en begeleiding door leraar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Begeleid zelfstandig leren, leerlingen doorlopen op eigen tempo stappenplan / instructies / opdrachten 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Zelf onderzoekend leren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9834F21-2B14-47BD-B201-2AC14A475A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37101" r="12665" b="17682"/>
          <a:stretch/>
        </p:blipFill>
        <p:spPr>
          <a:xfrm>
            <a:off x="436054" y="47002"/>
            <a:ext cx="2970776" cy="2958135"/>
          </a:xfrm>
          <a:prstGeom prst="ellipse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F1035D2-5E4C-49D0-AA5E-3A04E46F91FF}"/>
              </a:ext>
            </a:extLst>
          </p:cNvPr>
          <p:cNvSpPr/>
          <p:nvPr/>
        </p:nvSpPr>
        <p:spPr>
          <a:xfrm>
            <a:off x="1727125" y="157167"/>
            <a:ext cx="309494" cy="653324"/>
          </a:xfrm>
          <a:prstGeom prst="rect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95E32BF-303C-483D-930B-666BF9626564}"/>
              </a:ext>
            </a:extLst>
          </p:cNvPr>
          <p:cNvSpPr/>
          <p:nvPr/>
        </p:nvSpPr>
        <p:spPr>
          <a:xfrm rot="2087566">
            <a:off x="2329885" y="351132"/>
            <a:ext cx="309494" cy="653324"/>
          </a:xfrm>
          <a:prstGeom prst="rect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38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9244C315-3372-491B-A52E-2CF57910F699}"/>
              </a:ext>
            </a:extLst>
          </p:cNvPr>
          <p:cNvSpPr txBox="1">
            <a:spLocks/>
          </p:cNvSpPr>
          <p:nvPr/>
        </p:nvSpPr>
        <p:spPr>
          <a:xfrm>
            <a:off x="179883" y="116632"/>
            <a:ext cx="11880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Differentiatiemogelijkheden binnen de basisoptie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804FED-0A3F-411A-B86C-367BD16E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0" t="37333" r="51357" b="19048"/>
          <a:stretch/>
        </p:blipFill>
        <p:spPr>
          <a:xfrm>
            <a:off x="1024776" y="1289148"/>
            <a:ext cx="5452224" cy="5452220"/>
          </a:xfrm>
          <a:prstGeom prst="ellipse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9822432-B989-405B-8D02-763EDF48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857" y="1289148"/>
            <a:ext cx="5371010" cy="1525769"/>
          </a:xfrm>
          <a:ln>
            <a:solidFill>
              <a:schemeClr val="bg1"/>
            </a:solidFill>
          </a:ln>
        </p:spPr>
        <p:txBody>
          <a:bodyPr vert="horz" lIns="0" tIns="34290" rIns="0" bIns="34290" rtlCol="0" anchor="ctr">
            <a:normAutofit/>
          </a:bodyPr>
          <a:lstStyle/>
          <a:p>
            <a:pPr algn="ctr"/>
            <a:br>
              <a:rPr lang="nl-BE" sz="2400" b="1" dirty="0">
                <a:solidFill>
                  <a:srgbClr val="FF0000"/>
                </a:solidFill>
              </a:rPr>
            </a:br>
            <a:br>
              <a:rPr lang="nl-BE" sz="2400" b="1" dirty="0">
                <a:solidFill>
                  <a:srgbClr val="FF0000"/>
                </a:solidFill>
              </a:rPr>
            </a:br>
            <a:r>
              <a:rPr lang="nl-BE" sz="2400" b="1" dirty="0">
                <a:solidFill>
                  <a:srgbClr val="FF0000"/>
                </a:solidFill>
              </a:rPr>
              <a:t>“op basis waarvan kan je differentiëren?”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61D3DC3-4699-421B-B549-1C722F9D99FA}"/>
              </a:ext>
            </a:extLst>
          </p:cNvPr>
          <p:cNvSpPr/>
          <p:nvPr/>
        </p:nvSpPr>
        <p:spPr>
          <a:xfrm>
            <a:off x="8824286" y="1478405"/>
            <a:ext cx="17438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b="1" dirty="0">
                <a:solidFill>
                  <a:srgbClr val="FF0000"/>
                </a:solidFill>
              </a:rPr>
              <a:t>WAAROM ?</a:t>
            </a:r>
            <a:endParaRPr lang="nl-BE" sz="2500" dirty="0">
              <a:solidFill>
                <a:srgbClr val="FF0000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4283B7-F678-403F-9A3D-81CEFF780793}"/>
              </a:ext>
            </a:extLst>
          </p:cNvPr>
          <p:cNvSpPr/>
          <p:nvPr/>
        </p:nvSpPr>
        <p:spPr>
          <a:xfrm>
            <a:off x="3597638" y="1955460"/>
            <a:ext cx="224853" cy="99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DF4437F-3C6E-4795-880A-923B3FBC709D}"/>
              </a:ext>
            </a:extLst>
          </p:cNvPr>
          <p:cNvSpPr/>
          <p:nvPr/>
        </p:nvSpPr>
        <p:spPr>
          <a:xfrm rot="2721153">
            <a:off x="4562245" y="2449466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BFD22D2-2BD5-44B1-86B5-A78EDE1436E5}"/>
              </a:ext>
            </a:extLst>
          </p:cNvPr>
          <p:cNvSpPr/>
          <p:nvPr/>
        </p:nvSpPr>
        <p:spPr>
          <a:xfrm rot="5400000">
            <a:off x="5108548" y="346895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87572C4-480C-4C20-BD06-8B01261D7B64}"/>
              </a:ext>
            </a:extLst>
          </p:cNvPr>
          <p:cNvSpPr/>
          <p:nvPr/>
        </p:nvSpPr>
        <p:spPr>
          <a:xfrm rot="8017184">
            <a:off x="4625894" y="4579287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9FBB584-247B-4A0F-B686-4774DFC076A9}"/>
              </a:ext>
            </a:extLst>
          </p:cNvPr>
          <p:cNvSpPr/>
          <p:nvPr/>
        </p:nvSpPr>
        <p:spPr>
          <a:xfrm rot="13644374">
            <a:off x="2364526" y="4589672"/>
            <a:ext cx="365822" cy="127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B90C6F4-6E8A-4161-88C7-321E8774E158}"/>
              </a:ext>
            </a:extLst>
          </p:cNvPr>
          <p:cNvSpPr/>
          <p:nvPr/>
        </p:nvSpPr>
        <p:spPr>
          <a:xfrm rot="5400000">
            <a:off x="1914752" y="3483945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D364A29-FE84-4663-9B7C-58716DF13AC4}"/>
              </a:ext>
            </a:extLst>
          </p:cNvPr>
          <p:cNvSpPr/>
          <p:nvPr/>
        </p:nvSpPr>
        <p:spPr>
          <a:xfrm rot="8017184">
            <a:off x="2367537" y="2236074"/>
            <a:ext cx="365822" cy="1296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835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7000">
              <a:schemeClr val="tx1"/>
            </a:gs>
            <a:gs pos="75000">
              <a:schemeClr val="bg2">
                <a:lumMod val="2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8BD922C-06AE-4BE3-8422-F6953813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7101" r="12665" b="17682"/>
          <a:stretch/>
        </p:blipFill>
        <p:spPr>
          <a:xfrm>
            <a:off x="1241710" y="1414814"/>
            <a:ext cx="5162843" cy="5140875"/>
          </a:xfrm>
          <a:prstGeom prst="ellipse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38DD132-6F81-43EF-A8C5-204D68A8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788" y="2016953"/>
            <a:ext cx="5371010" cy="3743837"/>
          </a:xfrm>
          <a:ln>
            <a:solidFill>
              <a:schemeClr val="bg1"/>
            </a:solidFill>
          </a:ln>
        </p:spPr>
        <p:txBody>
          <a:bodyPr vert="horz" lIns="0" tIns="34290" rIns="0" bIns="34290" rtlCol="0" anchor="ctr">
            <a:normAutofit/>
          </a:bodyPr>
          <a:lstStyle/>
          <a:p>
            <a:pPr algn="ctr"/>
            <a:r>
              <a:rPr lang="nl-BE" sz="2800" dirty="0">
                <a:solidFill>
                  <a:schemeClr val="bg1"/>
                </a:solidFill>
              </a:rPr>
              <a:t>Op welke manier kan de leeromgeving worden aangepast aan de doelgroep / leerling?</a:t>
            </a:r>
            <a:br>
              <a:rPr lang="nl-BE" sz="2800" dirty="0">
                <a:solidFill>
                  <a:schemeClr val="bg1"/>
                </a:solidFill>
              </a:rPr>
            </a:br>
            <a:r>
              <a:rPr lang="nl-BE" sz="2400" dirty="0">
                <a:solidFill>
                  <a:schemeClr val="bg1"/>
                </a:solidFill>
              </a:rPr>
              <a:t>m.a.w. </a:t>
            </a:r>
            <a:br>
              <a:rPr lang="nl-BE" sz="2400" dirty="0">
                <a:solidFill>
                  <a:schemeClr val="bg1"/>
                </a:solidFill>
              </a:rPr>
            </a:br>
            <a:r>
              <a:rPr lang="nl-BE" sz="2400" b="1" dirty="0">
                <a:solidFill>
                  <a:srgbClr val="92D050"/>
                </a:solidFill>
              </a:rPr>
              <a:t>“Welke elementen / instrumenten kan je bespelen?”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58F7E25-7391-4D63-90D4-F9724FB33AAE}"/>
              </a:ext>
            </a:extLst>
          </p:cNvPr>
          <p:cNvSpPr/>
          <p:nvPr/>
        </p:nvSpPr>
        <p:spPr>
          <a:xfrm>
            <a:off x="8936879" y="2057950"/>
            <a:ext cx="98135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b="1" dirty="0">
                <a:solidFill>
                  <a:srgbClr val="92D050"/>
                </a:solidFill>
              </a:rPr>
              <a:t>HOE ?</a:t>
            </a:r>
            <a:endParaRPr lang="nl-BE" sz="2500" dirty="0">
              <a:solidFill>
                <a:srgbClr val="92D050"/>
              </a:solidFill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0CB03BF8-24C1-4208-8EA2-73F6B9FCD3D3}"/>
              </a:ext>
            </a:extLst>
          </p:cNvPr>
          <p:cNvSpPr txBox="1">
            <a:spLocks/>
          </p:cNvSpPr>
          <p:nvPr/>
        </p:nvSpPr>
        <p:spPr>
          <a:xfrm>
            <a:off x="155508" y="180669"/>
            <a:ext cx="11880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Differentiatiemogelijkheden binnen de basisoptie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BD80AC7-204E-4ACD-8855-B3B741A6C845}"/>
              </a:ext>
            </a:extLst>
          </p:cNvPr>
          <p:cNvSpPr/>
          <p:nvPr/>
        </p:nvSpPr>
        <p:spPr>
          <a:xfrm>
            <a:off x="3597639" y="1721543"/>
            <a:ext cx="224853" cy="99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D720186-CF85-403E-9AEE-582690413323}"/>
              </a:ext>
            </a:extLst>
          </p:cNvPr>
          <p:cNvSpPr/>
          <p:nvPr/>
        </p:nvSpPr>
        <p:spPr>
          <a:xfrm rot="3952412">
            <a:off x="5199242" y="2882696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012A011-BE28-4E02-AECD-126A698FF5DE}"/>
              </a:ext>
            </a:extLst>
          </p:cNvPr>
          <p:cNvSpPr/>
          <p:nvPr/>
        </p:nvSpPr>
        <p:spPr>
          <a:xfrm rot="10800000">
            <a:off x="3546394" y="5013222"/>
            <a:ext cx="365822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498916E-0070-42A5-89F8-DA9B05F7155F}"/>
              </a:ext>
            </a:extLst>
          </p:cNvPr>
          <p:cNvSpPr/>
          <p:nvPr/>
        </p:nvSpPr>
        <p:spPr>
          <a:xfrm rot="14869360">
            <a:off x="1868500" y="3873582"/>
            <a:ext cx="440833" cy="1078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8C2BDA4-E50E-452B-8047-7F9228AF842D}"/>
              </a:ext>
            </a:extLst>
          </p:cNvPr>
          <p:cNvSpPr/>
          <p:nvPr/>
        </p:nvSpPr>
        <p:spPr>
          <a:xfrm rot="2336930">
            <a:off x="2650826" y="4840025"/>
            <a:ext cx="211118" cy="961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FAAE8029-11FC-43DF-9931-7DA1286791E7}"/>
              </a:ext>
            </a:extLst>
          </p:cNvPr>
          <p:cNvSpPr/>
          <p:nvPr/>
        </p:nvSpPr>
        <p:spPr>
          <a:xfrm rot="8303274">
            <a:off x="2674540" y="2081573"/>
            <a:ext cx="233233" cy="1028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D2204F5-BFC8-4DB7-95EA-9D4C3B631BE7}"/>
              </a:ext>
            </a:extLst>
          </p:cNvPr>
          <p:cNvSpPr/>
          <p:nvPr/>
        </p:nvSpPr>
        <p:spPr>
          <a:xfrm rot="6620416">
            <a:off x="5128783" y="3853360"/>
            <a:ext cx="402689" cy="10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2E32597-2F89-4355-B35E-4156AAC70EE1}"/>
              </a:ext>
            </a:extLst>
          </p:cNvPr>
          <p:cNvSpPr/>
          <p:nvPr/>
        </p:nvSpPr>
        <p:spPr>
          <a:xfrm rot="6620416">
            <a:off x="4915983" y="4182629"/>
            <a:ext cx="279481" cy="689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EBC5F8A2-4A46-4864-9DBD-C0D3E352FBA3}"/>
              </a:ext>
            </a:extLst>
          </p:cNvPr>
          <p:cNvSpPr/>
          <p:nvPr/>
        </p:nvSpPr>
        <p:spPr>
          <a:xfrm rot="2336930">
            <a:off x="4720739" y="2179083"/>
            <a:ext cx="197752" cy="690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68B2CB2F-B3A5-4E44-998C-F8626AF95676}"/>
              </a:ext>
            </a:extLst>
          </p:cNvPr>
          <p:cNvSpPr/>
          <p:nvPr/>
        </p:nvSpPr>
        <p:spPr>
          <a:xfrm rot="16896601">
            <a:off x="1936342" y="2840023"/>
            <a:ext cx="417240" cy="989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299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Afbeeldingsresultaat voor macrotrend">
            <a:extLst>
              <a:ext uri="{FF2B5EF4-FFF2-40B4-BE49-F238E27FC236}">
                <a16:creationId xmlns:a16="http://schemas.microsoft.com/office/drawing/2014/main" id="{B5BB66F5-44E1-4D55-8988-B8EC934DF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4"/>
          <a:stretch/>
        </p:blipFill>
        <p:spPr bwMode="auto">
          <a:xfrm>
            <a:off x="455230" y="610728"/>
            <a:ext cx="3713587" cy="4601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40FAA82-F202-4FEF-9074-79EDAF0DD982}"/>
              </a:ext>
            </a:extLst>
          </p:cNvPr>
          <p:cNvSpPr/>
          <p:nvPr/>
        </p:nvSpPr>
        <p:spPr>
          <a:xfrm>
            <a:off x="5040647" y="1241946"/>
            <a:ext cx="6942087" cy="4907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228095-D8D3-47CB-BD78-1117A2D5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61" y="1828924"/>
            <a:ext cx="6790458" cy="1752428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B50CDA82-8B42-4B86-B7B2-39F502625A6F}"/>
              </a:ext>
            </a:extLst>
          </p:cNvPr>
          <p:cNvSpPr txBox="1">
            <a:spLocks/>
          </p:cNvSpPr>
          <p:nvPr/>
        </p:nvSpPr>
        <p:spPr>
          <a:xfrm>
            <a:off x="5538957" y="1138146"/>
            <a:ext cx="6099518" cy="71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Lpd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7 </a:t>
            </a:r>
            <a:r>
              <a:rPr lang="nl-BE" sz="2600" b="1" dirty="0">
                <a:solidFill>
                  <a:schemeClr val="accent1"/>
                </a:solidFill>
              </a:rPr>
              <a:t>    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A-stroom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CE62EEA-2D95-439E-8483-24F67CA78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587" y="4490857"/>
            <a:ext cx="6823020" cy="1610809"/>
          </a:xfrm>
          <a:prstGeom prst="rect">
            <a:avLst/>
          </a:prstGeom>
        </p:spPr>
      </p:pic>
      <p:sp>
        <p:nvSpPr>
          <p:cNvPr id="26" name="Titel 2">
            <a:extLst>
              <a:ext uri="{FF2B5EF4-FFF2-40B4-BE49-F238E27FC236}">
                <a16:creationId xmlns:a16="http://schemas.microsoft.com/office/drawing/2014/main" id="{375CE551-CC4D-4FA2-B76C-393A1A3E0907}"/>
              </a:ext>
            </a:extLst>
          </p:cNvPr>
          <p:cNvSpPr txBox="1">
            <a:spLocks/>
          </p:cNvSpPr>
          <p:nvPr/>
        </p:nvSpPr>
        <p:spPr>
          <a:xfrm>
            <a:off x="5495608" y="3841960"/>
            <a:ext cx="6099518" cy="71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Lpd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6     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B-stroom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AD2A5A3-B682-4B8B-A464-77E8A0B83492}"/>
              </a:ext>
            </a:extLst>
          </p:cNvPr>
          <p:cNvSpPr/>
          <p:nvPr/>
        </p:nvSpPr>
        <p:spPr>
          <a:xfrm>
            <a:off x="7540487" y="1855304"/>
            <a:ext cx="3935896" cy="19267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E34CF5F1-9A3C-47F6-9B4B-ECD43B2BD18B}"/>
              </a:ext>
            </a:extLst>
          </p:cNvPr>
          <p:cNvSpPr/>
          <p:nvPr/>
        </p:nvSpPr>
        <p:spPr>
          <a:xfrm>
            <a:off x="7430291" y="4554901"/>
            <a:ext cx="3935896" cy="19267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E45A89E-C294-4FFD-8EB2-FD68EE72C46C}"/>
              </a:ext>
            </a:extLst>
          </p:cNvPr>
          <p:cNvCxnSpPr>
            <a:stCxn id="17" idx="1"/>
            <a:endCxn id="17" idx="3"/>
          </p:cNvCxnSpPr>
          <p:nvPr/>
        </p:nvCxnSpPr>
        <p:spPr>
          <a:xfrm>
            <a:off x="5040647" y="3695478"/>
            <a:ext cx="69420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87D39F5C-38F9-45AE-8FC9-7B0B3D69DFB1}"/>
              </a:ext>
            </a:extLst>
          </p:cNvPr>
          <p:cNvSpPr/>
          <p:nvPr/>
        </p:nvSpPr>
        <p:spPr>
          <a:xfrm>
            <a:off x="5632174" y="2438400"/>
            <a:ext cx="6006301" cy="1064408"/>
          </a:xfrm>
          <a:prstGeom prst="roundRect">
            <a:avLst/>
          </a:prstGeom>
          <a:solidFill>
            <a:srgbClr val="92D050">
              <a:alpha val="1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35284E3B-8623-4EFE-9C94-0DC084DFF2BE}"/>
              </a:ext>
            </a:extLst>
          </p:cNvPr>
          <p:cNvSpPr/>
          <p:nvPr/>
        </p:nvSpPr>
        <p:spPr>
          <a:xfrm>
            <a:off x="5632173" y="5037258"/>
            <a:ext cx="6006301" cy="1064408"/>
          </a:xfrm>
          <a:prstGeom prst="roundRect">
            <a:avLst/>
          </a:prstGeom>
          <a:solidFill>
            <a:srgbClr val="92D050">
              <a:alpha val="1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596BE2D9-15EA-4343-AF3F-F9F01CD41D6A}"/>
              </a:ext>
            </a:extLst>
          </p:cNvPr>
          <p:cNvSpPr/>
          <p:nvPr/>
        </p:nvSpPr>
        <p:spPr>
          <a:xfrm>
            <a:off x="6628621" y="1856936"/>
            <a:ext cx="933204" cy="19267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827E1A74-208A-4603-ACB4-CBE731576187}"/>
              </a:ext>
            </a:extLst>
          </p:cNvPr>
          <p:cNvSpPr/>
          <p:nvPr/>
        </p:nvSpPr>
        <p:spPr>
          <a:xfrm>
            <a:off x="6628621" y="4554901"/>
            <a:ext cx="846260" cy="19267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2879F082-E407-40C5-A82D-B58DAC98FD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21" t="11669" r="18876" b="13749"/>
          <a:stretch/>
        </p:blipFill>
        <p:spPr>
          <a:xfrm>
            <a:off x="5546678" y="79709"/>
            <a:ext cx="795430" cy="116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757F648-F91C-4B86-A699-A75353DAB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8" t="11549" r="67208" b="13116"/>
          <a:stretch/>
        </p:blipFill>
        <p:spPr>
          <a:xfrm>
            <a:off x="-10651" y="5692248"/>
            <a:ext cx="845084" cy="116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B7362C24-62A8-463E-BCC2-E2C248E45962}"/>
              </a:ext>
            </a:extLst>
          </p:cNvPr>
          <p:cNvSpPr/>
          <p:nvPr/>
        </p:nvSpPr>
        <p:spPr>
          <a:xfrm>
            <a:off x="834432" y="6248569"/>
            <a:ext cx="11357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dirty="0">
                <a:solidFill>
                  <a:srgbClr val="002060"/>
                </a:solidFill>
              </a:rPr>
              <a:t>De leerling </a:t>
            </a:r>
            <a:r>
              <a:rPr lang="nl-BE" b="1" dirty="0">
                <a:solidFill>
                  <a:srgbClr val="002060"/>
                </a:solidFill>
              </a:rPr>
              <a:t>voegt iets toe aan kennis </a:t>
            </a:r>
            <a:r>
              <a:rPr lang="nl-BE" dirty="0">
                <a:solidFill>
                  <a:srgbClr val="002060"/>
                </a:solidFill>
              </a:rPr>
              <a:t>(een eigen voorbeeld geven), </a:t>
            </a:r>
            <a:r>
              <a:rPr lang="nl-BE" b="1" dirty="0">
                <a:solidFill>
                  <a:srgbClr val="002060"/>
                </a:solidFill>
              </a:rPr>
              <a:t>voert een bewerking uit op kennis </a:t>
            </a:r>
            <a:r>
              <a:rPr lang="nl-BE" dirty="0">
                <a:solidFill>
                  <a:srgbClr val="002060"/>
                </a:solidFill>
              </a:rPr>
              <a:t>(een logische conclusie afleiden) of </a:t>
            </a:r>
            <a:r>
              <a:rPr lang="nl-BE" b="1" dirty="0">
                <a:solidFill>
                  <a:srgbClr val="002060"/>
                </a:solidFill>
              </a:rPr>
              <a:t>legt verbanden tussen voorkennis en nieuwe kennis </a:t>
            </a:r>
            <a:r>
              <a:rPr lang="nl-BE" dirty="0">
                <a:solidFill>
                  <a:srgbClr val="002060"/>
                </a:solidFill>
              </a:rPr>
              <a:t>(een oorzaak‐gevolg‐relatie gebruiken)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9211AFF-FE47-416D-A20A-CC3D0DA7A66B}"/>
              </a:ext>
            </a:extLst>
          </p:cNvPr>
          <p:cNvSpPr/>
          <p:nvPr/>
        </p:nvSpPr>
        <p:spPr>
          <a:xfrm>
            <a:off x="6411540" y="229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BE" dirty="0">
                <a:solidFill>
                  <a:srgbClr val="002060"/>
                </a:solidFill>
              </a:rPr>
              <a:t>De leerling kan </a:t>
            </a:r>
            <a:r>
              <a:rPr lang="nl-BE" b="1" dirty="0">
                <a:solidFill>
                  <a:srgbClr val="002060"/>
                </a:solidFill>
              </a:rPr>
              <a:t>een oordeel geven </a:t>
            </a:r>
            <a:r>
              <a:rPr lang="nl-BE" dirty="0">
                <a:solidFill>
                  <a:srgbClr val="002060"/>
                </a:solidFill>
              </a:rPr>
              <a:t>en dat </a:t>
            </a:r>
            <a:r>
              <a:rPr lang="nl-BE" b="1" dirty="0">
                <a:solidFill>
                  <a:srgbClr val="002060"/>
                </a:solidFill>
              </a:rPr>
              <a:t>oordeel onderbouwen </a:t>
            </a:r>
            <a:r>
              <a:rPr lang="nl-BE" dirty="0">
                <a:solidFill>
                  <a:srgbClr val="002060"/>
                </a:solidFill>
              </a:rPr>
              <a:t>aan de hand van criteria en standaarden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9C54CFF8-F4D1-41E9-8B4E-13A7213B4782}"/>
              </a:ext>
            </a:extLst>
          </p:cNvPr>
          <p:cNvCxnSpPr>
            <a:cxnSpLocks/>
          </p:cNvCxnSpPr>
          <p:nvPr/>
        </p:nvCxnSpPr>
        <p:spPr>
          <a:xfrm flipH="1" flipV="1">
            <a:off x="6422403" y="1354252"/>
            <a:ext cx="492747" cy="49683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95EA0FBF-27D1-461A-94BF-4D4AEFBFF75B}"/>
              </a:ext>
            </a:extLst>
          </p:cNvPr>
          <p:cNvCxnSpPr>
            <a:cxnSpLocks/>
          </p:cNvCxnSpPr>
          <p:nvPr/>
        </p:nvCxnSpPr>
        <p:spPr>
          <a:xfrm flipH="1">
            <a:off x="1047751" y="4767042"/>
            <a:ext cx="5554743" cy="126784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FE5D158-9A59-432C-B1F3-F87D5C56FAD9}"/>
              </a:ext>
            </a:extLst>
          </p:cNvPr>
          <p:cNvSpPr/>
          <p:nvPr/>
        </p:nvSpPr>
        <p:spPr>
          <a:xfrm>
            <a:off x="454901" y="707921"/>
            <a:ext cx="3481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BE" b="1" dirty="0">
                <a:solidFill>
                  <a:srgbClr val="002060"/>
                </a:solidFill>
              </a:rPr>
              <a:t>Voorbeelden van differentiatie</a:t>
            </a:r>
          </a:p>
          <a:p>
            <a:pPr lvl="0" algn="ctr"/>
            <a:r>
              <a:rPr lang="nl-BE" b="1" dirty="0">
                <a:solidFill>
                  <a:srgbClr val="002060"/>
                </a:solidFill>
              </a:rPr>
              <a:t> binnen de basisopties </a:t>
            </a:r>
            <a:r>
              <a:rPr lang="nl-BE" b="1" dirty="0" err="1">
                <a:solidFill>
                  <a:srgbClr val="002060"/>
                </a:solidFill>
              </a:rPr>
              <a:t>Eco</a:t>
            </a:r>
            <a:r>
              <a:rPr lang="nl-BE" b="1" dirty="0">
                <a:solidFill>
                  <a:srgbClr val="002060"/>
                </a:solidFill>
              </a:rPr>
              <a:t> &amp; </a:t>
            </a:r>
            <a:r>
              <a:rPr lang="nl-BE" b="1" dirty="0" err="1">
                <a:solidFill>
                  <a:srgbClr val="002060"/>
                </a:solidFill>
              </a:rPr>
              <a:t>Org</a:t>
            </a:r>
            <a:r>
              <a:rPr lang="nl-BE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6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 animBg="1"/>
      <p:bldP spid="32" grpId="0" animBg="1"/>
      <p:bldP spid="33" grpId="0" animBg="1"/>
      <p:bldP spid="34" grpId="0" animBg="1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Afbeeldingsresultaat voor macrotrend">
            <a:extLst>
              <a:ext uri="{FF2B5EF4-FFF2-40B4-BE49-F238E27FC236}">
                <a16:creationId xmlns:a16="http://schemas.microsoft.com/office/drawing/2014/main" id="{B5BB66F5-44E1-4D55-8988-B8EC934DF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4"/>
          <a:stretch/>
        </p:blipFill>
        <p:spPr bwMode="auto">
          <a:xfrm>
            <a:off x="455230" y="610728"/>
            <a:ext cx="3713587" cy="4601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40FAA82-F202-4FEF-9074-79EDAF0DD982}"/>
              </a:ext>
            </a:extLst>
          </p:cNvPr>
          <p:cNvSpPr/>
          <p:nvPr/>
        </p:nvSpPr>
        <p:spPr>
          <a:xfrm>
            <a:off x="5040647" y="1241946"/>
            <a:ext cx="6942087" cy="4907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228095-D8D3-47CB-BD78-1117A2D5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61" y="1828924"/>
            <a:ext cx="6790458" cy="1752428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B50CDA82-8B42-4B86-B7B2-39F502625A6F}"/>
              </a:ext>
            </a:extLst>
          </p:cNvPr>
          <p:cNvSpPr txBox="1">
            <a:spLocks/>
          </p:cNvSpPr>
          <p:nvPr/>
        </p:nvSpPr>
        <p:spPr>
          <a:xfrm>
            <a:off x="5538957" y="1138146"/>
            <a:ext cx="6099518" cy="71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Lpd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7 </a:t>
            </a:r>
            <a:r>
              <a:rPr lang="nl-BE" sz="2600" b="1" dirty="0">
                <a:solidFill>
                  <a:schemeClr val="accent1"/>
                </a:solidFill>
              </a:rPr>
              <a:t>    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A-stroom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CE62EEA-2D95-439E-8483-24F67CA78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587" y="4490857"/>
            <a:ext cx="6823020" cy="1610809"/>
          </a:xfrm>
          <a:prstGeom prst="rect">
            <a:avLst/>
          </a:prstGeom>
        </p:spPr>
      </p:pic>
      <p:sp>
        <p:nvSpPr>
          <p:cNvPr id="26" name="Titel 2">
            <a:extLst>
              <a:ext uri="{FF2B5EF4-FFF2-40B4-BE49-F238E27FC236}">
                <a16:creationId xmlns:a16="http://schemas.microsoft.com/office/drawing/2014/main" id="{375CE551-CC4D-4FA2-B76C-393A1A3E0907}"/>
              </a:ext>
            </a:extLst>
          </p:cNvPr>
          <p:cNvSpPr txBox="1">
            <a:spLocks/>
          </p:cNvSpPr>
          <p:nvPr/>
        </p:nvSpPr>
        <p:spPr>
          <a:xfrm>
            <a:off x="5495608" y="3841960"/>
            <a:ext cx="6099518" cy="71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Lpd</a:t>
            </a:r>
            <a:r>
              <a:rPr kumimoji="0" lang="nl-BE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6     B-stroom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AD2A5A3-B682-4B8B-A464-77E8A0B83492}"/>
              </a:ext>
            </a:extLst>
          </p:cNvPr>
          <p:cNvSpPr/>
          <p:nvPr/>
        </p:nvSpPr>
        <p:spPr>
          <a:xfrm>
            <a:off x="7540487" y="1855304"/>
            <a:ext cx="3935896" cy="19267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E34CF5F1-9A3C-47F6-9B4B-ECD43B2BD18B}"/>
              </a:ext>
            </a:extLst>
          </p:cNvPr>
          <p:cNvSpPr/>
          <p:nvPr/>
        </p:nvSpPr>
        <p:spPr>
          <a:xfrm>
            <a:off x="7430291" y="4554901"/>
            <a:ext cx="3935896" cy="19267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E45A89E-C294-4FFD-8EB2-FD68EE72C46C}"/>
              </a:ext>
            </a:extLst>
          </p:cNvPr>
          <p:cNvCxnSpPr>
            <a:stCxn id="17" idx="1"/>
            <a:endCxn id="17" idx="3"/>
          </p:cNvCxnSpPr>
          <p:nvPr/>
        </p:nvCxnSpPr>
        <p:spPr>
          <a:xfrm>
            <a:off x="5040647" y="3695478"/>
            <a:ext cx="69420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hoek 32">
            <a:extLst>
              <a:ext uri="{FF2B5EF4-FFF2-40B4-BE49-F238E27FC236}">
                <a16:creationId xmlns:a16="http://schemas.microsoft.com/office/drawing/2014/main" id="{596BE2D9-15EA-4343-AF3F-F9F01CD41D6A}"/>
              </a:ext>
            </a:extLst>
          </p:cNvPr>
          <p:cNvSpPr/>
          <p:nvPr/>
        </p:nvSpPr>
        <p:spPr>
          <a:xfrm>
            <a:off x="6628621" y="1856936"/>
            <a:ext cx="933204" cy="19267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827E1A74-208A-4603-ACB4-CBE731576187}"/>
              </a:ext>
            </a:extLst>
          </p:cNvPr>
          <p:cNvSpPr/>
          <p:nvPr/>
        </p:nvSpPr>
        <p:spPr>
          <a:xfrm>
            <a:off x="6628621" y="4554901"/>
            <a:ext cx="846260" cy="19267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id="{3799E3B6-CF2D-4186-ADE6-1B613F34A8E3}"/>
              </a:ext>
            </a:extLst>
          </p:cNvPr>
          <p:cNvSpPr/>
          <p:nvPr/>
        </p:nvSpPr>
        <p:spPr>
          <a:xfrm>
            <a:off x="5905500" y="2743238"/>
            <a:ext cx="4476750" cy="217512"/>
          </a:xfrm>
          <a:prstGeom prst="roundRect">
            <a:avLst/>
          </a:prstGeom>
          <a:solidFill>
            <a:srgbClr val="C00000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A5637308-B1CE-491C-A955-BE53BC94135B}"/>
              </a:ext>
            </a:extLst>
          </p:cNvPr>
          <p:cNvSpPr/>
          <p:nvPr/>
        </p:nvSpPr>
        <p:spPr>
          <a:xfrm>
            <a:off x="5971138" y="5355558"/>
            <a:ext cx="4476750" cy="217512"/>
          </a:xfrm>
          <a:prstGeom prst="roundRect">
            <a:avLst/>
          </a:prstGeom>
          <a:solidFill>
            <a:srgbClr val="C00000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Diazoom 2">
                <a:extLst>
                  <a:ext uri="{FF2B5EF4-FFF2-40B4-BE49-F238E27FC236}">
                    <a16:creationId xmlns:a16="http://schemas.microsoft.com/office/drawing/2014/main" id="{404821FC-1FA2-43D5-A1B4-B93E0CCACF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4319050"/>
                  </p:ext>
                </p:extLst>
              </p:nvPr>
            </p:nvGraphicFramePr>
            <p:xfrm>
              <a:off x="10604868" y="2352732"/>
              <a:ext cx="1252999" cy="704812"/>
            </p:xfrm>
            <a:graphic>
              <a:graphicData uri="http://schemas.microsoft.com/office/powerpoint/2016/slidezoom">
                <pslz:sldZm>
                  <pslz:sldZmObj sldId="259" cId="3573110794">
                    <pslz:zmPr id="{021318B5-A117-4131-B364-925F730CAF1E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52999" cy="7048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Diazoom 2">
                <a:extLst>
                  <a:ext uri="{FF2B5EF4-FFF2-40B4-BE49-F238E27FC236}">
                    <a16:creationId xmlns:a16="http://schemas.microsoft.com/office/drawing/2014/main" id="{404821FC-1FA2-43D5-A1B4-B93E0CCACF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04868" y="2352732"/>
                <a:ext cx="1252999" cy="7048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790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influencer">
            <a:extLst>
              <a:ext uri="{FF2B5EF4-FFF2-40B4-BE49-F238E27FC236}">
                <a16:creationId xmlns:a16="http://schemas.microsoft.com/office/drawing/2014/main" id="{887E7C7F-C1DC-4D05-B57A-13AFB7BE4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r="679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CFA9CA-CEAC-4853-8FD9-937E59E9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Autofit/>
          </a:bodyPr>
          <a:lstStyle/>
          <a:p>
            <a:pPr algn="ctr"/>
            <a:r>
              <a:rPr lang="nl-BE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Macrotrends in de maatschappij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CB82B9-79E6-4C97-9AF0-F8A73F96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nl-BE" sz="2200" dirty="0">
                <a:solidFill>
                  <a:srgbClr val="C00000"/>
                </a:solidFill>
              </a:rPr>
              <a:t>Versnelde technologische ontwikkeling en digitalisering</a:t>
            </a:r>
          </a:p>
          <a:p>
            <a:pPr marL="0" indent="0" algn="ctr">
              <a:buNone/>
            </a:pPr>
            <a:endParaRPr lang="nl-BE" sz="3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nl-BE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</a:t>
            </a:r>
          </a:p>
          <a:p>
            <a:pPr marL="0" indent="0" algn="ctr">
              <a:buNone/>
            </a:pPr>
            <a:r>
              <a:rPr lang="nl-BE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 MARKETING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2571E33-B522-4541-9429-B4FFAE0FD4DA}"/>
              </a:ext>
            </a:extLst>
          </p:cNvPr>
          <p:cNvSpPr/>
          <p:nvPr/>
        </p:nvSpPr>
        <p:spPr>
          <a:xfrm>
            <a:off x="7028673" y="213345"/>
            <a:ext cx="260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□ </a:t>
            </a:r>
            <a:r>
              <a:rPr lang="nl-B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MACROTREND</a:t>
            </a:r>
            <a:endParaRPr lang="nl-BE" sz="2800" dirty="0">
              <a:solidFill>
                <a:schemeClr val="bg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18932F4-90FE-45C7-AE9B-11CF7030C46D}"/>
              </a:ext>
            </a:extLst>
          </p:cNvPr>
          <p:cNvSpPr/>
          <p:nvPr/>
        </p:nvSpPr>
        <p:spPr>
          <a:xfrm>
            <a:off x="7028673" y="736565"/>
            <a:ext cx="5298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□ </a:t>
            </a:r>
            <a:r>
              <a:rPr lang="nl-B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 &amp; DIGITALISERING</a:t>
            </a:r>
            <a:endParaRPr lang="nl-BE" sz="2800" dirty="0">
              <a:solidFill>
                <a:schemeClr val="bg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56690FC-91F2-4313-AC1A-24C00093868A}"/>
              </a:ext>
            </a:extLst>
          </p:cNvPr>
          <p:cNvSpPr/>
          <p:nvPr/>
        </p:nvSpPr>
        <p:spPr>
          <a:xfrm>
            <a:off x="7028673" y="1211510"/>
            <a:ext cx="5067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□ </a:t>
            </a:r>
            <a:r>
              <a:rPr lang="nl-B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</a:t>
            </a:r>
            <a:r>
              <a:rPr lang="nl-B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(invloed op consument)</a:t>
            </a:r>
            <a:endParaRPr lang="nl-BE" sz="2200" dirty="0">
              <a:solidFill>
                <a:schemeClr val="bg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F7829B5-E90A-4719-8898-0DB3E7BD27CA}"/>
              </a:ext>
            </a:extLst>
          </p:cNvPr>
          <p:cNvSpPr/>
          <p:nvPr/>
        </p:nvSpPr>
        <p:spPr>
          <a:xfrm>
            <a:off x="7028672" y="1731848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□ </a:t>
            </a:r>
            <a:r>
              <a:rPr lang="nl-B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LEEFWERELD</a:t>
            </a:r>
            <a:endParaRPr lang="nl-BE" sz="2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Afbeeldingsresultaat voor vinkje png">
            <a:extLst>
              <a:ext uri="{FF2B5EF4-FFF2-40B4-BE49-F238E27FC236}">
                <a16:creationId xmlns:a16="http://schemas.microsoft.com/office/drawing/2014/main" id="{592D0440-FA6C-49A8-9407-3789C37A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72" y="305300"/>
            <a:ext cx="385872" cy="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sresultaat voor vinkje png">
            <a:extLst>
              <a:ext uri="{FF2B5EF4-FFF2-40B4-BE49-F238E27FC236}">
                <a16:creationId xmlns:a16="http://schemas.microsoft.com/office/drawing/2014/main" id="{E29D019E-5C84-4A32-93CD-B06DBF78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72" y="802657"/>
            <a:ext cx="385872" cy="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fbeeldingsresultaat voor vinkje png">
            <a:extLst>
              <a:ext uri="{FF2B5EF4-FFF2-40B4-BE49-F238E27FC236}">
                <a16:creationId xmlns:a16="http://schemas.microsoft.com/office/drawing/2014/main" id="{64B323C1-BF54-4E36-8512-9DB5018C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78" y="1322995"/>
            <a:ext cx="385872" cy="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fbeeldingsresultaat voor vinkje png">
            <a:extLst>
              <a:ext uri="{FF2B5EF4-FFF2-40B4-BE49-F238E27FC236}">
                <a16:creationId xmlns:a16="http://schemas.microsoft.com/office/drawing/2014/main" id="{A979DDD2-955E-4F2A-9DD3-EFA53A819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542" y="1820921"/>
            <a:ext cx="385872" cy="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65CFD56E0FB848ACC07C1D265097DA" ma:contentTypeVersion="10" ma:contentTypeDescription="Een nieuw document maken." ma:contentTypeScope="" ma:versionID="12b53066389a86050214f2f311a5f203">
  <xsd:schema xmlns:xsd="http://www.w3.org/2001/XMLSchema" xmlns:xs="http://www.w3.org/2001/XMLSchema" xmlns:p="http://schemas.microsoft.com/office/2006/metadata/properties" xmlns:ns3="50e28752-e2af-412c-8107-505eb7a9bf1c" xmlns:ns4="31942dd1-8b8c-48d7-8c90-bb1734d6eb88" targetNamespace="http://schemas.microsoft.com/office/2006/metadata/properties" ma:root="true" ma:fieldsID="9b3730fd37d3894f6671748c9c0c259e" ns3:_="" ns4:_="">
    <xsd:import namespace="50e28752-e2af-412c-8107-505eb7a9bf1c"/>
    <xsd:import namespace="31942dd1-8b8c-48d7-8c90-bb1734d6eb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28752-e2af-412c-8107-505eb7a9bf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42dd1-8b8c-48d7-8c90-bb1734d6eb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33C322-CAC2-4478-9C10-DB91D0566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e28752-e2af-412c-8107-505eb7a9bf1c"/>
    <ds:schemaRef ds:uri="31942dd1-8b8c-48d7-8c90-bb1734d6eb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8C8E14-636D-4A61-B3D2-BEB8ACCDB108}">
  <ds:schemaRefs>
    <ds:schemaRef ds:uri="http://purl.org/dc/elements/1.1/"/>
    <ds:schemaRef ds:uri="http://schemas.microsoft.com/office/2006/metadata/properties"/>
    <ds:schemaRef ds:uri="50e28752-e2af-412c-8107-505eb7a9bf1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1942dd1-8b8c-48d7-8c90-bb1734d6eb8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22EF30-F08A-4136-A5A2-9B478942D4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1723</Words>
  <Application>Microsoft Office PowerPoint</Application>
  <PresentationFormat>Breedbeeld</PresentationFormat>
  <Paragraphs>289</Paragraphs>
  <Slides>42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42</vt:i4>
      </vt:variant>
    </vt:vector>
  </HeadingPairs>
  <TitlesOfParts>
    <vt:vector size="51" baseType="lpstr">
      <vt:lpstr>STXinwei</vt:lpstr>
      <vt:lpstr>Arial</vt:lpstr>
      <vt:lpstr>Calibri</vt:lpstr>
      <vt:lpstr>Calibri Light</vt:lpstr>
      <vt:lpstr>Symbol</vt:lpstr>
      <vt:lpstr>Trebuchet MS</vt:lpstr>
      <vt:lpstr>Wingdings</vt:lpstr>
      <vt:lpstr>Kantoorthema</vt:lpstr>
      <vt:lpstr>1_Kantoorthema</vt:lpstr>
      <vt:lpstr>PowerPoint-presentatie</vt:lpstr>
      <vt:lpstr>Waarom differentiatie in de focus van de basisoptie?</vt:lpstr>
      <vt:lpstr>Waarom differentiatie in de focus van de basisoptie?</vt:lpstr>
      <vt:lpstr> </vt:lpstr>
      <vt:lpstr>  “op basis waarvan kan je differentiëren?”</vt:lpstr>
      <vt:lpstr>Op welke manier kan de leeromgeving worden aangepast aan de doelgroep / leerling? m.a.w.  “Welke elementen / instrumenten kan je bespelen?”</vt:lpstr>
      <vt:lpstr>PowerPoint-presentatie</vt:lpstr>
      <vt:lpstr>PowerPoint-presentatie</vt:lpstr>
      <vt:lpstr>Macrotrends in de maatschappij</vt:lpstr>
      <vt:lpstr>Verkenning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Verkenning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Benjamin De Staercke</dc:creator>
  <cp:lastModifiedBy>eigenaar</cp:lastModifiedBy>
  <cp:revision>4</cp:revision>
  <dcterms:created xsi:type="dcterms:W3CDTF">2020-01-22T16:04:01Z</dcterms:created>
  <dcterms:modified xsi:type="dcterms:W3CDTF">2020-06-30T09:37:23Z</dcterms:modified>
</cp:coreProperties>
</file>