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43"/>
  </p:notesMasterIdLst>
  <p:sldIdLst>
    <p:sldId id="256" r:id="rId6"/>
    <p:sldId id="12425" r:id="rId7"/>
    <p:sldId id="258" r:id="rId8"/>
    <p:sldId id="267" r:id="rId9"/>
    <p:sldId id="289" r:id="rId10"/>
    <p:sldId id="12407" r:id="rId11"/>
    <p:sldId id="290" r:id="rId12"/>
    <p:sldId id="12426" r:id="rId13"/>
    <p:sldId id="300" r:id="rId14"/>
    <p:sldId id="12533" r:id="rId15"/>
    <p:sldId id="12534" r:id="rId16"/>
    <p:sldId id="302" r:id="rId17"/>
    <p:sldId id="298" r:id="rId18"/>
    <p:sldId id="266" r:id="rId19"/>
    <p:sldId id="265" r:id="rId20"/>
    <p:sldId id="291" r:id="rId21"/>
    <p:sldId id="292" r:id="rId22"/>
    <p:sldId id="12427" r:id="rId23"/>
    <p:sldId id="293" r:id="rId24"/>
    <p:sldId id="294" r:id="rId25"/>
    <p:sldId id="285" r:id="rId26"/>
    <p:sldId id="295" r:id="rId27"/>
    <p:sldId id="296" r:id="rId28"/>
    <p:sldId id="297" r:id="rId29"/>
    <p:sldId id="286" r:id="rId30"/>
    <p:sldId id="12416" r:id="rId31"/>
    <p:sldId id="12412" r:id="rId32"/>
    <p:sldId id="274" r:id="rId33"/>
    <p:sldId id="12417" r:id="rId34"/>
    <p:sldId id="12423" r:id="rId35"/>
    <p:sldId id="12424" r:id="rId36"/>
    <p:sldId id="259" r:id="rId37"/>
    <p:sldId id="12535" r:id="rId38"/>
    <p:sldId id="257" r:id="rId39"/>
    <p:sldId id="272" r:id="rId40"/>
    <p:sldId id="12408" r:id="rId41"/>
    <p:sldId id="12409" r:id="rId42"/>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C950B-1C15-9CCB-74C9-C74F8964E632}" name="Annemieke Stijnen" initials="AS" userId="S::annemieke.stijnen@katholiekonderwijs.vlaanderen::409d1f9a-4a30-4d7d-8d6f-dae8d9ce000c" providerId="AD"/>
  <p188:author id="{94ECA587-B5EF-5DB1-24BD-D4A50D23D8AB}" name="Stijn De Milde" initials="SD" userId="S::stijn.demilde@katholiekonderwijs.vlaanderen::7f15e7b1-c3b1-4f89-a1a9-e01e0c70204a" providerId="AD"/>
  <p188:author id="{473CE9B3-6DF2-FF88-F308-4270B09BAC89}" name="Birja Steeno" initials="BS" userId="S::birja.steeno@katholiekonderwijs.vlaanderen::da1da276-2a0b-47af-86ab-5abf942ede4f" providerId="AD"/>
  <p188:author id="{48FC06FB-6407-26FB-6D2A-1E3E7EE0B7F5}" name="Tom Uytterhoeven" initials="TU" userId="S::tom.uytterhoeven@katholiekonderwijs.vlaanderen::491491d8-e5a9-4a51-93b4-98902f785a9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F1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926" autoAdjust="0"/>
  </p:normalViewPr>
  <p:slideViewPr>
    <p:cSldViewPr snapToGrid="0">
      <p:cViewPr varScale="1">
        <p:scale>
          <a:sx n="84" d="100"/>
          <a:sy n="84" d="100"/>
        </p:scale>
        <p:origin x="159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4_1#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2">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E4349BC-68DD-4D38-8C4B-B14D4BF31F10}" type="doc">
      <dgm:prSet loTypeId="urn:microsoft.com/office/officeart/2005/8/layout/matrix3" loCatId="matrix" qsTypeId="urn:microsoft.com/office/officeart/2005/8/quickstyle/simple1#17" qsCatId="simple" csTypeId="urn:microsoft.com/office/officeart/2005/8/colors/accent4_1#1" csCatId="accent4" phldr="1"/>
      <dgm:spPr/>
      <dgm:t>
        <a:bodyPr/>
        <a:lstStyle/>
        <a:p>
          <a:endParaRPr lang="nl-BE"/>
        </a:p>
      </dgm:t>
    </dgm:pt>
    <dgm:pt modelId="{4386A3E1-F5F2-48D3-BC3E-36A5BCF1FB41}">
      <dgm:prSet custT="1"/>
      <dgm:spPr/>
      <dgm:t>
        <a:bodyPr/>
        <a:lstStyle/>
        <a:p>
          <a:pPr algn="ctr"/>
          <a:r>
            <a:rPr lang="nl-BE" sz="14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Nieuw kennisrijk leerplan</a:t>
          </a:r>
          <a:br>
            <a:rPr lang="nl-BE" sz="14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4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Voor het katholiek gewoon en buitengewoon basisonderwijs.</a:t>
          </a:r>
        </a:p>
      </dgm:t>
    </dgm:pt>
    <dgm:pt modelId="{AF765DA6-D21B-4EEE-AE5C-6A1217953789}" type="parTrans" cxnId="{BB047981-2958-4492-B5FE-C22F5FCBB42A}">
      <dgm:prSet/>
      <dgm:spPr/>
      <dgm:t>
        <a:bodyPr/>
        <a:lstStyle/>
        <a:p>
          <a:endParaRPr lang="nl-BE"/>
        </a:p>
      </dgm:t>
    </dgm:pt>
    <dgm:pt modelId="{E02B34B1-6779-4D74-84D1-0AE42CDBA7B2}" type="sibTrans" cxnId="{BB047981-2958-4492-B5FE-C22F5FCBB42A}">
      <dgm:prSet/>
      <dgm:spPr/>
      <dgm:t>
        <a:bodyPr/>
        <a:lstStyle/>
        <a:p>
          <a:endParaRPr lang="nl-BE"/>
        </a:p>
      </dgm:t>
    </dgm:pt>
    <dgm:pt modelId="{BF333993-0E5B-40D2-AC09-508FB73E92B3}">
      <dgm:prSet custT="1"/>
      <dgm:spPr/>
      <dgm:t>
        <a:bodyPr/>
        <a:lstStyle/>
        <a:p>
          <a:pPr algn="ctr"/>
          <a:r>
            <a:rPr lang="nl-BE" sz="14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Steun voor leraren</a:t>
          </a:r>
          <a:br>
            <a:rPr lang="nl-BE" sz="14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4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Ondersteunt leraren in hun pedagogische en maatschappelijke opdracht om elke leerling optimaal te laten leren en ontwikkelen.</a:t>
          </a:r>
        </a:p>
      </dgm:t>
    </dgm:pt>
    <dgm:pt modelId="{AAC7DC16-C0C2-4074-8E9E-1959AE79F635}" type="parTrans" cxnId="{444E38CD-F76B-49A2-AA65-A813DEE3679A}">
      <dgm:prSet/>
      <dgm:spPr/>
      <dgm:t>
        <a:bodyPr/>
        <a:lstStyle/>
        <a:p>
          <a:endParaRPr lang="nl-BE"/>
        </a:p>
      </dgm:t>
    </dgm:pt>
    <dgm:pt modelId="{F0979501-4815-4C47-B499-D0264F1C45FC}" type="sibTrans" cxnId="{444E38CD-F76B-49A2-AA65-A813DEE3679A}">
      <dgm:prSet/>
      <dgm:spPr/>
      <dgm:t>
        <a:bodyPr/>
        <a:lstStyle/>
        <a:p>
          <a:endParaRPr lang="nl-BE"/>
        </a:p>
      </dgm:t>
    </dgm:pt>
    <dgm:pt modelId="{99E4D347-FC04-4A1E-B7F8-1AEC9278E1D2}">
      <dgm:prSet custT="1"/>
      <dgm:spPr/>
      <dgm:t>
        <a:bodyPr/>
        <a:lstStyle/>
        <a:p>
          <a:pPr algn="ctr"/>
          <a:r>
            <a:rPr lang="nl-BE" sz="14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Elke leerling</a:t>
          </a:r>
          <a:br>
            <a:rPr lang="nl-BE" sz="14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4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Brede inclusieve kijk: voor wie extra ondersteuning nodig heeft tot wie nood heeft aan extra uitdaging.</a:t>
          </a:r>
        </a:p>
      </dgm:t>
    </dgm:pt>
    <dgm:pt modelId="{BE20789D-8741-46C4-B5DB-5D1D49E9923E}" type="parTrans" cxnId="{61F4CDE7-2875-4F2F-AF43-2FDFDD26A938}">
      <dgm:prSet/>
      <dgm:spPr/>
      <dgm:t>
        <a:bodyPr/>
        <a:lstStyle/>
        <a:p>
          <a:endParaRPr lang="nl-BE"/>
        </a:p>
      </dgm:t>
    </dgm:pt>
    <dgm:pt modelId="{DDE41EBE-BFA2-42EB-AE8B-77044FF8664C}" type="sibTrans" cxnId="{61F4CDE7-2875-4F2F-AF43-2FDFDD26A938}">
      <dgm:prSet/>
      <dgm:spPr/>
      <dgm:t>
        <a:bodyPr/>
        <a:lstStyle/>
        <a:p>
          <a:endParaRPr lang="nl-BE"/>
        </a:p>
      </dgm:t>
    </dgm:pt>
    <dgm:pt modelId="{1603B996-7D22-4EA8-A409-9FAF5CE8544F}">
      <dgm:prSet custT="1"/>
      <dgm:spPr/>
      <dgm:t>
        <a:bodyPr/>
        <a:lstStyle/>
        <a:p>
          <a:pPr algn="ctr"/>
          <a:r>
            <a:rPr lang="nl-BE" sz="14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Samen ontwikkeld</a:t>
          </a:r>
          <a:br>
            <a:rPr lang="nl-BE" sz="14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4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Gebaseerd op de minimumdoelen (2025), in nauwe samenwerking met het onderwijsveld en opgebouwd volgens de </a:t>
          </a:r>
          <a:r>
            <a:rPr lang="nl-BE" sz="1400" i="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principes van een  kennisrijk curriculum.</a:t>
          </a:r>
          <a:endParaRPr lang="nl-BE" sz="14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FDF0E361-00FC-4449-B371-B154B4D2165D}" type="parTrans" cxnId="{E662E0B4-1893-4B11-80E4-627CBFF99AF9}">
      <dgm:prSet/>
      <dgm:spPr/>
      <dgm:t>
        <a:bodyPr/>
        <a:lstStyle/>
        <a:p>
          <a:endParaRPr lang="nl-BE"/>
        </a:p>
      </dgm:t>
    </dgm:pt>
    <dgm:pt modelId="{F2084A31-B800-4427-B726-2907F616C725}" type="sibTrans" cxnId="{E662E0B4-1893-4B11-80E4-627CBFF99AF9}">
      <dgm:prSet/>
      <dgm:spPr/>
      <dgm:t>
        <a:bodyPr/>
        <a:lstStyle/>
        <a:p>
          <a:endParaRPr lang="nl-BE"/>
        </a:p>
      </dgm:t>
    </dgm:pt>
    <dgm:pt modelId="{B4585B4A-61F2-4C05-8EB5-90424ECC8675}" type="pres">
      <dgm:prSet presAssocID="{4E4349BC-68DD-4D38-8C4B-B14D4BF31F10}" presName="matrix" presStyleCnt="0">
        <dgm:presLayoutVars>
          <dgm:chMax val="1"/>
          <dgm:dir/>
          <dgm:resizeHandles val="exact"/>
        </dgm:presLayoutVars>
      </dgm:prSet>
      <dgm:spPr/>
    </dgm:pt>
    <dgm:pt modelId="{85BD0C41-C238-4AC1-ADF1-E1EDD75649AA}" type="pres">
      <dgm:prSet presAssocID="{4E4349BC-68DD-4D38-8C4B-B14D4BF31F10}" presName="diamond" presStyleLbl="bgShp" presStyleIdx="0" presStyleCnt="1"/>
      <dgm:spPr/>
    </dgm:pt>
    <dgm:pt modelId="{08D02856-0C3D-4991-97A8-1FC5D8290F51}" type="pres">
      <dgm:prSet presAssocID="{4E4349BC-68DD-4D38-8C4B-B14D4BF31F10}" presName="quad1" presStyleLbl="node1" presStyleIdx="0" presStyleCnt="4">
        <dgm:presLayoutVars>
          <dgm:chMax val="0"/>
          <dgm:chPref val="0"/>
          <dgm:bulletEnabled val="1"/>
        </dgm:presLayoutVars>
      </dgm:prSet>
      <dgm:spPr/>
    </dgm:pt>
    <dgm:pt modelId="{2BAE632F-3C43-467F-A209-FBB2804D06D7}" type="pres">
      <dgm:prSet presAssocID="{4E4349BC-68DD-4D38-8C4B-B14D4BF31F10}" presName="quad2" presStyleLbl="node1" presStyleIdx="1" presStyleCnt="4">
        <dgm:presLayoutVars>
          <dgm:chMax val="0"/>
          <dgm:chPref val="0"/>
          <dgm:bulletEnabled val="1"/>
        </dgm:presLayoutVars>
      </dgm:prSet>
      <dgm:spPr/>
    </dgm:pt>
    <dgm:pt modelId="{F74ECE1F-DAFE-49D7-9BB2-25315F76ADC1}" type="pres">
      <dgm:prSet presAssocID="{4E4349BC-68DD-4D38-8C4B-B14D4BF31F10}" presName="quad3" presStyleLbl="node1" presStyleIdx="2" presStyleCnt="4">
        <dgm:presLayoutVars>
          <dgm:chMax val="0"/>
          <dgm:chPref val="0"/>
          <dgm:bulletEnabled val="1"/>
        </dgm:presLayoutVars>
      </dgm:prSet>
      <dgm:spPr/>
    </dgm:pt>
    <dgm:pt modelId="{C22163ED-36F5-40DE-B022-4AA29F9A28BD}" type="pres">
      <dgm:prSet presAssocID="{4E4349BC-68DD-4D38-8C4B-B14D4BF31F10}" presName="quad4" presStyleLbl="node1" presStyleIdx="3" presStyleCnt="4">
        <dgm:presLayoutVars>
          <dgm:chMax val="0"/>
          <dgm:chPref val="0"/>
          <dgm:bulletEnabled val="1"/>
        </dgm:presLayoutVars>
      </dgm:prSet>
      <dgm:spPr/>
    </dgm:pt>
  </dgm:ptLst>
  <dgm:cxnLst>
    <dgm:cxn modelId="{DFFD4F24-7CD4-4BCE-A0D5-BC5DDE8A08F1}" type="presOf" srcId="{1603B996-7D22-4EA8-A409-9FAF5CE8544F}" destId="{C22163ED-36F5-40DE-B022-4AA29F9A28BD}" srcOrd="0" destOrd="0" presId="urn:microsoft.com/office/officeart/2005/8/layout/matrix3"/>
    <dgm:cxn modelId="{C9F1DE7E-7F76-4DA0-A5A9-21020CD3591B}" type="presOf" srcId="{99E4D347-FC04-4A1E-B7F8-1AEC9278E1D2}" destId="{F74ECE1F-DAFE-49D7-9BB2-25315F76ADC1}" srcOrd="0" destOrd="0" presId="urn:microsoft.com/office/officeart/2005/8/layout/matrix3"/>
    <dgm:cxn modelId="{BB047981-2958-4492-B5FE-C22F5FCBB42A}" srcId="{4E4349BC-68DD-4D38-8C4B-B14D4BF31F10}" destId="{4386A3E1-F5F2-48D3-BC3E-36A5BCF1FB41}" srcOrd="0" destOrd="0" parTransId="{AF765DA6-D21B-4EEE-AE5C-6A1217953789}" sibTransId="{E02B34B1-6779-4D74-84D1-0AE42CDBA7B2}"/>
    <dgm:cxn modelId="{0158B08D-D4BF-431C-B48D-1274B6F2641B}" type="presOf" srcId="{4386A3E1-F5F2-48D3-BC3E-36A5BCF1FB41}" destId="{08D02856-0C3D-4991-97A8-1FC5D8290F51}" srcOrd="0" destOrd="0" presId="urn:microsoft.com/office/officeart/2005/8/layout/matrix3"/>
    <dgm:cxn modelId="{E662E0B4-1893-4B11-80E4-627CBFF99AF9}" srcId="{4E4349BC-68DD-4D38-8C4B-B14D4BF31F10}" destId="{1603B996-7D22-4EA8-A409-9FAF5CE8544F}" srcOrd="3" destOrd="0" parTransId="{FDF0E361-00FC-4449-B371-B154B4D2165D}" sibTransId="{F2084A31-B800-4427-B726-2907F616C725}"/>
    <dgm:cxn modelId="{41AED2BB-7D32-4389-865F-32E202DB0EDF}" type="presOf" srcId="{BF333993-0E5B-40D2-AC09-508FB73E92B3}" destId="{2BAE632F-3C43-467F-A209-FBB2804D06D7}" srcOrd="0" destOrd="0" presId="urn:microsoft.com/office/officeart/2005/8/layout/matrix3"/>
    <dgm:cxn modelId="{444E38CD-F76B-49A2-AA65-A813DEE3679A}" srcId="{4E4349BC-68DD-4D38-8C4B-B14D4BF31F10}" destId="{BF333993-0E5B-40D2-AC09-508FB73E92B3}" srcOrd="1" destOrd="0" parTransId="{AAC7DC16-C0C2-4074-8E9E-1959AE79F635}" sibTransId="{F0979501-4815-4C47-B499-D0264F1C45FC}"/>
    <dgm:cxn modelId="{61F4CDE7-2875-4F2F-AF43-2FDFDD26A938}" srcId="{4E4349BC-68DD-4D38-8C4B-B14D4BF31F10}" destId="{99E4D347-FC04-4A1E-B7F8-1AEC9278E1D2}" srcOrd="2" destOrd="0" parTransId="{BE20789D-8741-46C4-B5DB-5D1D49E9923E}" sibTransId="{DDE41EBE-BFA2-42EB-AE8B-77044FF8664C}"/>
    <dgm:cxn modelId="{2C3CE0EF-A90D-4DE7-8E3B-0E029E007ACE}" type="presOf" srcId="{4E4349BC-68DD-4D38-8C4B-B14D4BF31F10}" destId="{B4585B4A-61F2-4C05-8EB5-90424ECC8675}" srcOrd="0" destOrd="0" presId="urn:microsoft.com/office/officeart/2005/8/layout/matrix3"/>
    <dgm:cxn modelId="{0D8D0FD0-AA07-4734-B056-261DE4519C18}" type="presParOf" srcId="{B4585B4A-61F2-4C05-8EB5-90424ECC8675}" destId="{85BD0C41-C238-4AC1-ADF1-E1EDD75649AA}" srcOrd="0" destOrd="0" presId="urn:microsoft.com/office/officeart/2005/8/layout/matrix3"/>
    <dgm:cxn modelId="{63E21F98-ADCA-4C06-A1B5-F471413C876E}" type="presParOf" srcId="{B4585B4A-61F2-4C05-8EB5-90424ECC8675}" destId="{08D02856-0C3D-4991-97A8-1FC5D8290F51}" srcOrd="1" destOrd="0" presId="urn:microsoft.com/office/officeart/2005/8/layout/matrix3"/>
    <dgm:cxn modelId="{5CEE8D23-7C83-41C2-B5FF-1D6E681AFED2}" type="presParOf" srcId="{B4585B4A-61F2-4C05-8EB5-90424ECC8675}" destId="{2BAE632F-3C43-467F-A209-FBB2804D06D7}" srcOrd="2" destOrd="0" presId="urn:microsoft.com/office/officeart/2005/8/layout/matrix3"/>
    <dgm:cxn modelId="{B55E37C0-5D7D-4685-8D02-A4985D3CFEB4}" type="presParOf" srcId="{B4585B4A-61F2-4C05-8EB5-90424ECC8675}" destId="{F74ECE1F-DAFE-49D7-9BB2-25315F76ADC1}" srcOrd="3" destOrd="0" presId="urn:microsoft.com/office/officeart/2005/8/layout/matrix3"/>
    <dgm:cxn modelId="{C88A714D-5BA4-4A4C-93DF-4B6F6C73F0C1}" type="presParOf" srcId="{B4585B4A-61F2-4C05-8EB5-90424ECC8675}" destId="{C22163ED-36F5-40DE-B022-4AA29F9A28BD}"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B9F828-5890-4BAD-85E3-E57D7BD68EB1}" type="doc">
      <dgm:prSet loTypeId="urn:microsoft.com/office/officeart/2005/8/layout/venn3" loCatId="relationship" qsTypeId="urn:microsoft.com/office/officeart/2005/8/quickstyle/simple1#18" qsCatId="simple" csTypeId="urn:microsoft.com/office/officeart/2005/8/colors/colorful4#1" csCatId="colorful"/>
      <dgm:spPr/>
      <dgm:t>
        <a:bodyPr/>
        <a:lstStyle/>
        <a:p>
          <a:endParaRPr lang="nl-BE"/>
        </a:p>
      </dgm:t>
    </dgm:pt>
    <dgm:pt modelId="{87CC71B7-346D-4337-85C2-03887AA526D4}">
      <dgm:prSet custT="1"/>
      <dgm:spPr/>
      <dgm:t>
        <a:bodyPr/>
        <a:lstStyle/>
        <a:p>
          <a:r>
            <a:rPr lang="nl-BE" sz="1600" b="1" dirty="0">
              <a:solidFill>
                <a:schemeClr val="tx1">
                  <a:lumMod val="75000"/>
                  <a:lumOff val="25000"/>
                </a:schemeClr>
              </a:solidFill>
              <a:latin typeface="Poppins" panose="00000500000000000000" pitchFamily="2" charset="0"/>
              <a:cs typeface="Poppins" panose="00000500000000000000" pitchFamily="2" charset="0"/>
            </a:rPr>
            <a:t>Kennen en kunnen</a:t>
          </a:r>
          <a:br>
            <a:rPr lang="nl-BE" sz="1600" b="1" dirty="0">
              <a:solidFill>
                <a:schemeClr val="tx1">
                  <a:lumMod val="75000"/>
                  <a:lumOff val="25000"/>
                </a:schemeClr>
              </a:solidFill>
              <a:latin typeface="Poppins" panose="00000500000000000000" pitchFamily="2" charset="0"/>
              <a:cs typeface="Poppins" panose="00000500000000000000" pitchFamily="2" charset="0"/>
            </a:rPr>
          </a:br>
          <a:r>
            <a:rPr lang="nl-BE" sz="1600" i="1" dirty="0">
              <a:solidFill>
                <a:schemeClr val="tx1">
                  <a:lumMod val="75000"/>
                  <a:lumOff val="25000"/>
                </a:schemeClr>
              </a:solidFill>
              <a:latin typeface="Poppins" panose="00000500000000000000" pitchFamily="2" charset="0"/>
              <a:cs typeface="Poppins" panose="00000500000000000000" pitchFamily="2" charset="0"/>
            </a:rPr>
            <a:t>Declaratieve en procedurele kennis </a:t>
          </a:r>
          <a:r>
            <a:rPr lang="nl-BE" sz="1600" dirty="0">
              <a:solidFill>
                <a:schemeClr val="tx1">
                  <a:lumMod val="75000"/>
                  <a:lumOff val="25000"/>
                </a:schemeClr>
              </a:solidFill>
              <a:latin typeface="Poppins" panose="00000500000000000000" pitchFamily="2" charset="0"/>
              <a:cs typeface="Poppins" panose="00000500000000000000" pitchFamily="2" charset="0"/>
            </a:rPr>
            <a:t>vormen samen de basis. </a:t>
          </a:r>
          <a:br>
            <a:rPr lang="nl-BE" sz="1600" dirty="0">
              <a:solidFill>
                <a:schemeClr val="tx1">
                  <a:lumMod val="75000"/>
                  <a:lumOff val="25000"/>
                </a:schemeClr>
              </a:solidFill>
              <a:latin typeface="Poppins" panose="00000500000000000000" pitchFamily="2" charset="0"/>
              <a:cs typeface="Poppins" panose="00000500000000000000" pitchFamily="2" charset="0"/>
            </a:rPr>
          </a:br>
          <a:r>
            <a:rPr lang="nl-BE" sz="1600" dirty="0">
              <a:solidFill>
                <a:schemeClr val="tx1">
                  <a:lumMod val="75000"/>
                  <a:lumOff val="25000"/>
                </a:schemeClr>
              </a:solidFill>
              <a:latin typeface="Poppins" panose="00000500000000000000" pitchFamily="2" charset="0"/>
              <a:cs typeface="Poppins" panose="00000500000000000000" pitchFamily="2" charset="0"/>
            </a:rPr>
            <a:t>Duurzame verandering ontstaat pas als kennis verbonden is met vaardigheden en motivatie.</a:t>
          </a:r>
        </a:p>
      </dgm:t>
    </dgm:pt>
    <dgm:pt modelId="{A1C30633-C759-4F0B-B1D6-61E549BE5AC1}" type="parTrans" cxnId="{8E7A1C8C-76CC-4DC0-97EF-5E09964609F8}">
      <dgm:prSet/>
      <dgm:spPr/>
      <dgm:t>
        <a:bodyPr/>
        <a:lstStyle/>
        <a:p>
          <a:endParaRPr lang="nl-BE"/>
        </a:p>
      </dgm:t>
    </dgm:pt>
    <dgm:pt modelId="{912C046E-B2E1-4105-B9AB-7C4C971024AF}" type="sibTrans" cxnId="{8E7A1C8C-76CC-4DC0-97EF-5E09964609F8}">
      <dgm:prSet/>
      <dgm:spPr/>
      <dgm:t>
        <a:bodyPr/>
        <a:lstStyle/>
        <a:p>
          <a:endParaRPr lang="nl-BE"/>
        </a:p>
      </dgm:t>
    </dgm:pt>
    <dgm:pt modelId="{EB7E8195-0619-417A-B781-9256493BB967}">
      <dgm:prSet custT="1"/>
      <dgm:spPr/>
      <dgm:t>
        <a:bodyPr/>
        <a:lstStyle/>
        <a:p>
          <a:r>
            <a:rPr lang="nl-BE" sz="1600" b="1" dirty="0">
              <a:solidFill>
                <a:schemeClr val="tx1">
                  <a:lumMod val="75000"/>
                  <a:lumOff val="25000"/>
                </a:schemeClr>
              </a:solidFill>
              <a:latin typeface="Poppins" panose="00000500000000000000" pitchFamily="2" charset="0"/>
              <a:cs typeface="Poppins" panose="00000500000000000000" pitchFamily="2" charset="0"/>
            </a:rPr>
            <a:t>Brede basis</a:t>
          </a:r>
          <a:br>
            <a:rPr lang="nl-BE" sz="1600" b="1" dirty="0">
              <a:solidFill>
                <a:schemeClr val="tx1">
                  <a:lumMod val="75000"/>
                  <a:lumOff val="25000"/>
                </a:schemeClr>
              </a:solidFill>
              <a:latin typeface="Poppins" panose="00000500000000000000" pitchFamily="2" charset="0"/>
              <a:cs typeface="Poppins" panose="00000500000000000000" pitchFamily="2" charset="0"/>
            </a:rPr>
          </a:br>
          <a:r>
            <a:rPr lang="nl-BE" sz="1600" dirty="0">
              <a:solidFill>
                <a:schemeClr val="tx1">
                  <a:lumMod val="75000"/>
                  <a:lumOff val="25000"/>
                </a:schemeClr>
              </a:solidFill>
              <a:latin typeface="Poppins" panose="00000500000000000000" pitchFamily="2" charset="0"/>
              <a:cs typeface="Poppins" panose="00000500000000000000" pitchFamily="2" charset="0"/>
            </a:rPr>
            <a:t>Sterk in Nederlands, wiskunde, wetenschappen en techniek, maar evenzeer investeren in alle andere disciplines.</a:t>
          </a:r>
        </a:p>
      </dgm:t>
    </dgm:pt>
    <dgm:pt modelId="{EB9F2C0F-54F2-48B9-9ED9-33B22F16C1A6}" type="parTrans" cxnId="{C740B30E-3610-4926-82E2-8AF3AC25F9D9}">
      <dgm:prSet/>
      <dgm:spPr/>
      <dgm:t>
        <a:bodyPr/>
        <a:lstStyle/>
        <a:p>
          <a:endParaRPr lang="nl-BE"/>
        </a:p>
      </dgm:t>
    </dgm:pt>
    <dgm:pt modelId="{846B86EF-94C8-4DC9-B9A0-24B33980C124}" type="sibTrans" cxnId="{C740B30E-3610-4926-82E2-8AF3AC25F9D9}">
      <dgm:prSet/>
      <dgm:spPr/>
      <dgm:t>
        <a:bodyPr/>
        <a:lstStyle/>
        <a:p>
          <a:endParaRPr lang="nl-BE"/>
        </a:p>
      </dgm:t>
    </dgm:pt>
    <dgm:pt modelId="{559179A1-1BB5-45DF-A31F-6AD723D526CD}">
      <dgm:prSet custT="1"/>
      <dgm:spPr/>
      <dgm:t>
        <a:bodyPr/>
        <a:lstStyle/>
        <a:p>
          <a:r>
            <a:rPr lang="nl-BE" sz="1600" b="1" dirty="0">
              <a:solidFill>
                <a:schemeClr val="tx1">
                  <a:lumMod val="75000"/>
                  <a:lumOff val="25000"/>
                </a:schemeClr>
              </a:solidFill>
              <a:latin typeface="Poppins" panose="00000500000000000000" pitchFamily="2" charset="0"/>
              <a:cs typeface="Poppins" panose="00000500000000000000" pitchFamily="2" charset="0"/>
            </a:rPr>
            <a:t>Cultureel zelfbewustzijn</a:t>
          </a:r>
          <a:br>
            <a:rPr lang="nl-BE" sz="1600" b="1" dirty="0">
              <a:solidFill>
                <a:schemeClr val="tx1">
                  <a:lumMod val="75000"/>
                  <a:lumOff val="25000"/>
                </a:schemeClr>
              </a:solidFill>
              <a:latin typeface="Poppins" panose="00000500000000000000" pitchFamily="2" charset="0"/>
              <a:cs typeface="Poppins" panose="00000500000000000000" pitchFamily="2" charset="0"/>
            </a:rPr>
          </a:br>
          <a:r>
            <a:rPr lang="nl-BE" sz="1600" dirty="0">
              <a:solidFill>
                <a:schemeClr val="tx1">
                  <a:lumMod val="75000"/>
                  <a:lumOff val="25000"/>
                </a:schemeClr>
              </a:solidFill>
              <a:latin typeface="Poppins" panose="00000500000000000000" pitchFamily="2" charset="0"/>
              <a:cs typeface="Poppins" panose="00000500000000000000" pitchFamily="2" charset="0"/>
            </a:rPr>
            <a:t>Omgaan met diversiteit, reflecteren op waarden en keuzes, en begrijpen hoe cultuur ons denken en handelen beïnvloedt.</a:t>
          </a:r>
        </a:p>
      </dgm:t>
    </dgm:pt>
    <dgm:pt modelId="{D25109E2-AAF6-45B8-A2FC-AC4843803CA6}" type="parTrans" cxnId="{891484AA-6E1B-4D53-83B6-F58810910D36}">
      <dgm:prSet/>
      <dgm:spPr/>
      <dgm:t>
        <a:bodyPr/>
        <a:lstStyle/>
        <a:p>
          <a:endParaRPr lang="nl-BE"/>
        </a:p>
      </dgm:t>
    </dgm:pt>
    <dgm:pt modelId="{9BF9A270-4826-4058-9DE1-D3BBBC2391AD}" type="sibTrans" cxnId="{891484AA-6E1B-4D53-83B6-F58810910D36}">
      <dgm:prSet/>
      <dgm:spPr/>
      <dgm:t>
        <a:bodyPr/>
        <a:lstStyle/>
        <a:p>
          <a:endParaRPr lang="nl-BE"/>
        </a:p>
      </dgm:t>
    </dgm:pt>
    <dgm:pt modelId="{3030674E-ABC0-4428-A877-3F624AD457CC}" type="pres">
      <dgm:prSet presAssocID="{F8B9F828-5890-4BAD-85E3-E57D7BD68EB1}" presName="Name0" presStyleCnt="0">
        <dgm:presLayoutVars>
          <dgm:dir/>
          <dgm:resizeHandles val="exact"/>
        </dgm:presLayoutVars>
      </dgm:prSet>
      <dgm:spPr/>
    </dgm:pt>
    <dgm:pt modelId="{88CFE7BF-0392-4107-87D6-8D177F28FDCC}" type="pres">
      <dgm:prSet presAssocID="{87CC71B7-346D-4337-85C2-03887AA526D4}" presName="Name5" presStyleLbl="vennNode1" presStyleIdx="0" presStyleCnt="3">
        <dgm:presLayoutVars>
          <dgm:bulletEnabled val="1"/>
        </dgm:presLayoutVars>
      </dgm:prSet>
      <dgm:spPr/>
    </dgm:pt>
    <dgm:pt modelId="{8E169F4F-53A7-49E7-989C-AF50696C6A0A}" type="pres">
      <dgm:prSet presAssocID="{912C046E-B2E1-4105-B9AB-7C4C971024AF}" presName="space" presStyleCnt="0"/>
      <dgm:spPr/>
    </dgm:pt>
    <dgm:pt modelId="{8A66C97C-0A0E-46C0-8705-64A68754F80B}" type="pres">
      <dgm:prSet presAssocID="{EB7E8195-0619-417A-B781-9256493BB967}" presName="Name5" presStyleLbl="vennNode1" presStyleIdx="1" presStyleCnt="3">
        <dgm:presLayoutVars>
          <dgm:bulletEnabled val="1"/>
        </dgm:presLayoutVars>
      </dgm:prSet>
      <dgm:spPr/>
    </dgm:pt>
    <dgm:pt modelId="{07DC20DB-B024-4B5B-9151-A70E7F72C7E6}" type="pres">
      <dgm:prSet presAssocID="{846B86EF-94C8-4DC9-B9A0-24B33980C124}" presName="space" presStyleCnt="0"/>
      <dgm:spPr/>
    </dgm:pt>
    <dgm:pt modelId="{F14E789F-BCC2-46F0-B52A-91FC9500E172}" type="pres">
      <dgm:prSet presAssocID="{559179A1-1BB5-45DF-A31F-6AD723D526CD}" presName="Name5" presStyleLbl="vennNode1" presStyleIdx="2" presStyleCnt="3">
        <dgm:presLayoutVars>
          <dgm:bulletEnabled val="1"/>
        </dgm:presLayoutVars>
      </dgm:prSet>
      <dgm:spPr/>
    </dgm:pt>
  </dgm:ptLst>
  <dgm:cxnLst>
    <dgm:cxn modelId="{C740B30E-3610-4926-82E2-8AF3AC25F9D9}" srcId="{F8B9F828-5890-4BAD-85E3-E57D7BD68EB1}" destId="{EB7E8195-0619-417A-B781-9256493BB967}" srcOrd="1" destOrd="0" parTransId="{EB9F2C0F-54F2-48B9-9ED9-33B22F16C1A6}" sibTransId="{846B86EF-94C8-4DC9-B9A0-24B33980C124}"/>
    <dgm:cxn modelId="{0556382C-F6AD-4E77-8A50-090272F53D35}" type="presOf" srcId="{F8B9F828-5890-4BAD-85E3-E57D7BD68EB1}" destId="{3030674E-ABC0-4428-A877-3F624AD457CC}" srcOrd="0" destOrd="0" presId="urn:microsoft.com/office/officeart/2005/8/layout/venn3"/>
    <dgm:cxn modelId="{3391E26C-733E-4ABD-9232-1727DDC6E1FE}" type="presOf" srcId="{87CC71B7-346D-4337-85C2-03887AA526D4}" destId="{88CFE7BF-0392-4107-87D6-8D177F28FDCC}" srcOrd="0" destOrd="0" presId="urn:microsoft.com/office/officeart/2005/8/layout/venn3"/>
    <dgm:cxn modelId="{8E7A1C8C-76CC-4DC0-97EF-5E09964609F8}" srcId="{F8B9F828-5890-4BAD-85E3-E57D7BD68EB1}" destId="{87CC71B7-346D-4337-85C2-03887AA526D4}" srcOrd="0" destOrd="0" parTransId="{A1C30633-C759-4F0B-B1D6-61E549BE5AC1}" sibTransId="{912C046E-B2E1-4105-B9AB-7C4C971024AF}"/>
    <dgm:cxn modelId="{0722F890-ECA3-446B-8048-8375CD17DF24}" type="presOf" srcId="{EB7E8195-0619-417A-B781-9256493BB967}" destId="{8A66C97C-0A0E-46C0-8705-64A68754F80B}" srcOrd="0" destOrd="0" presId="urn:microsoft.com/office/officeart/2005/8/layout/venn3"/>
    <dgm:cxn modelId="{891484AA-6E1B-4D53-83B6-F58810910D36}" srcId="{F8B9F828-5890-4BAD-85E3-E57D7BD68EB1}" destId="{559179A1-1BB5-45DF-A31F-6AD723D526CD}" srcOrd="2" destOrd="0" parTransId="{D25109E2-AAF6-45B8-A2FC-AC4843803CA6}" sibTransId="{9BF9A270-4826-4058-9DE1-D3BBBC2391AD}"/>
    <dgm:cxn modelId="{69DFAAAD-BEDB-4E2E-A678-DA2EC5E94B6C}" type="presOf" srcId="{559179A1-1BB5-45DF-A31F-6AD723D526CD}" destId="{F14E789F-BCC2-46F0-B52A-91FC9500E172}" srcOrd="0" destOrd="0" presId="urn:microsoft.com/office/officeart/2005/8/layout/venn3"/>
    <dgm:cxn modelId="{BCE191A9-C452-4CB6-9116-BA27AF7E24C0}" type="presParOf" srcId="{3030674E-ABC0-4428-A877-3F624AD457CC}" destId="{88CFE7BF-0392-4107-87D6-8D177F28FDCC}" srcOrd="0" destOrd="0" presId="urn:microsoft.com/office/officeart/2005/8/layout/venn3"/>
    <dgm:cxn modelId="{70B4F2B4-3AB1-4A24-9A5B-D97B5522C0D9}" type="presParOf" srcId="{3030674E-ABC0-4428-A877-3F624AD457CC}" destId="{8E169F4F-53A7-49E7-989C-AF50696C6A0A}" srcOrd="1" destOrd="0" presId="urn:microsoft.com/office/officeart/2005/8/layout/venn3"/>
    <dgm:cxn modelId="{02CC8F8E-DBAA-42DA-87E5-7CCD2D97E7C8}" type="presParOf" srcId="{3030674E-ABC0-4428-A877-3F624AD457CC}" destId="{8A66C97C-0A0E-46C0-8705-64A68754F80B}" srcOrd="2" destOrd="0" presId="urn:microsoft.com/office/officeart/2005/8/layout/venn3"/>
    <dgm:cxn modelId="{0FA25B37-3830-4136-9CC5-499BE5C70678}" type="presParOf" srcId="{3030674E-ABC0-4428-A877-3F624AD457CC}" destId="{07DC20DB-B024-4B5B-9151-A70E7F72C7E6}" srcOrd="3" destOrd="0" presId="urn:microsoft.com/office/officeart/2005/8/layout/venn3"/>
    <dgm:cxn modelId="{FAF783A8-134A-4F31-A303-0A5B2CE73B64}" type="presParOf" srcId="{3030674E-ABC0-4428-A877-3F624AD457CC}" destId="{F14E789F-BCC2-46F0-B52A-91FC9500E172}"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CC8FC9-81FE-4042-A00F-458738235867}" type="doc">
      <dgm:prSet loTypeId="urn:microsoft.com/office/officeart/2005/8/layout/radial6" loCatId="cycle" qsTypeId="urn:microsoft.com/office/officeart/2005/8/quickstyle/simple1#3" qsCatId="simple" csTypeId="urn:microsoft.com/office/officeart/2005/8/colors/accent4_1#2" csCatId="accent4" phldr="1"/>
      <dgm:spPr/>
      <dgm:t>
        <a:bodyPr/>
        <a:lstStyle/>
        <a:p>
          <a:endParaRPr lang="nl-BE"/>
        </a:p>
      </dgm:t>
    </dgm:pt>
    <dgm:pt modelId="{FEDD1011-CF12-4AED-86F5-974B7BC66CF8}">
      <dgm:prSet phldrT="[Tekst]" custT="1"/>
      <dgm:spPr/>
      <dgm:t>
        <a:bodyPr/>
        <a:lstStyle/>
        <a:p>
          <a:pPr algn="l"/>
          <a:endParaRPr lang="nl-BE" sz="1000" b="1" i="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algn="l"/>
          <a:endParaRPr lang="nl-BE" sz="1000" b="1" i="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algn="l"/>
          <a:endParaRPr lang="nl-BE" sz="1000" b="1" i="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algn="l"/>
          <a:endParaRPr lang="nl-BE" sz="1000" b="1" i="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algn="l"/>
          <a:endParaRPr lang="nl-BE" sz="1000" b="1" i="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algn="l"/>
          <a:endParaRPr lang="nl-BE" sz="1000" b="1" i="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algn="ctr"/>
          <a:r>
            <a:rPr lang="nl-BE" sz="1000" b="1" i="0" dirty="0">
              <a:solidFill>
                <a:schemeClr val="tx1">
                  <a:lumMod val="75000"/>
                  <a:lumOff val="25000"/>
                </a:schemeClr>
              </a:solidFill>
              <a:effectLst/>
              <a:latin typeface="Poppins" panose="00000500000000000000" pitchFamily="2" charset="0"/>
              <a:ea typeface="+mn-ea"/>
              <a:cs typeface="Poppins" panose="00000500000000000000" pitchFamily="2" charset="0"/>
            </a:rPr>
            <a:t>Brede persoonsvorming</a:t>
          </a:r>
          <a:endParaRPr lang="nl-BE" sz="1000" b="1" dirty="0">
            <a:solidFill>
              <a:schemeClr val="tx1">
                <a:lumMod val="75000"/>
                <a:lumOff val="25000"/>
              </a:schemeClr>
            </a:solidFill>
            <a:latin typeface="Poppins" panose="00000500000000000000" pitchFamily="2" charset="0"/>
            <a:cs typeface="Poppins" panose="00000500000000000000" pitchFamily="2" charset="0"/>
          </a:endParaRPr>
        </a:p>
      </dgm:t>
    </dgm:pt>
    <dgm:pt modelId="{2F681513-7AD0-478A-AD1C-0652DEB066CC}" type="parTrans" cxnId="{11CE59EE-5268-4F5B-A072-075828D302D6}">
      <dgm:prSet/>
      <dgm:spPr/>
      <dgm:t>
        <a:bodyPr/>
        <a:lstStyle/>
        <a:p>
          <a:endParaRPr lang="nl-BE"/>
        </a:p>
      </dgm:t>
    </dgm:pt>
    <dgm:pt modelId="{9CAACE41-D4FD-4459-A9BB-01AACB42CAB6}" type="sibTrans" cxnId="{11CE59EE-5268-4F5B-A072-075828D302D6}">
      <dgm:prSet/>
      <dgm:spPr/>
      <dgm:t>
        <a:bodyPr/>
        <a:lstStyle/>
        <a:p>
          <a:endParaRPr lang="nl-BE"/>
        </a:p>
      </dgm:t>
    </dgm:pt>
    <dgm:pt modelId="{BF6FD817-8188-4D7E-87E9-7F40A9BF56D2}">
      <dgm:prSet phldrT="[Tekst]" custT="1"/>
      <dgm:spPr>
        <a:solidFill>
          <a:schemeClr val="tx1">
            <a:lumMod val="75000"/>
            <a:lumOff val="25000"/>
          </a:schemeClr>
        </a:solidFill>
      </dgm:spPr>
      <dgm:t>
        <a:bodyPr/>
        <a:lstStyle/>
        <a:p>
          <a:r>
            <a:rPr lang="nl-BE" sz="1600" b="0" dirty="0">
              <a:solidFill>
                <a:schemeClr val="bg1"/>
              </a:solidFill>
              <a:latin typeface="Poppins" panose="00000500000000000000" pitchFamily="2" charset="0"/>
              <a:ea typeface="Roboto" panose="02000000000000000000" pitchFamily="2" charset="0"/>
              <a:cs typeface="Poppins" panose="00000500000000000000" pitchFamily="2" charset="0"/>
            </a:rPr>
            <a:t>Verbindend dialogeren</a:t>
          </a:r>
          <a:endParaRPr lang="nl-BE" sz="1600" b="0" dirty="0">
            <a:solidFill>
              <a:schemeClr val="bg1"/>
            </a:solidFill>
            <a:latin typeface="Poppins" panose="00000500000000000000" pitchFamily="2" charset="0"/>
            <a:cs typeface="Poppins" panose="00000500000000000000" pitchFamily="2" charset="0"/>
          </a:endParaRPr>
        </a:p>
      </dgm:t>
    </dgm:pt>
    <dgm:pt modelId="{2DFCF5E7-EF83-433E-869D-3FD0D3353268}" type="parTrans" cxnId="{44F4F913-4EB6-4252-BE13-70F311DC15D9}">
      <dgm:prSet/>
      <dgm:spPr/>
      <dgm:t>
        <a:bodyPr/>
        <a:lstStyle/>
        <a:p>
          <a:endParaRPr lang="nl-BE"/>
        </a:p>
      </dgm:t>
    </dgm:pt>
    <dgm:pt modelId="{4C6EFDE9-C451-4232-8CFE-9F8E5521C8D4}" type="sibTrans" cxnId="{44F4F913-4EB6-4252-BE13-70F311DC15D9}">
      <dgm:prSet/>
      <dgm:spPr/>
      <dgm:t>
        <a:bodyPr/>
        <a:lstStyle/>
        <a:p>
          <a:endParaRPr lang="nl-BE"/>
        </a:p>
      </dgm:t>
    </dgm:pt>
    <dgm:pt modelId="{70B4292D-CDEB-4992-A8EE-1DA6F3252C20}">
      <dgm:prSet phldrT="[Tekst]" custT="1"/>
      <dgm:spPr>
        <a:solidFill>
          <a:schemeClr val="bg1">
            <a:lumMod val="85000"/>
          </a:schemeClr>
        </a:solidFill>
      </dgm:spPr>
      <dgm:t>
        <a:bodyPr/>
        <a:lstStyle/>
        <a:p>
          <a:r>
            <a:rPr lang="nl-BE" sz="1400" b="0" dirty="0">
              <a:solidFill>
                <a:schemeClr val="tx1">
                  <a:lumMod val="75000"/>
                  <a:lumOff val="25000"/>
                </a:schemeClr>
              </a:solidFill>
              <a:latin typeface="Poppins"/>
              <a:ea typeface="Roboto"/>
              <a:cs typeface="Poppins"/>
            </a:rPr>
            <a:t> verantwoord-</a:t>
          </a:r>
          <a:br>
            <a:rPr lang="nl-BE" sz="1400" b="0" dirty="0">
              <a:solidFill>
                <a:schemeClr val="tx1">
                  <a:lumMod val="75000"/>
                  <a:lumOff val="25000"/>
                </a:schemeClr>
              </a:solidFill>
              <a:latin typeface="Poppins"/>
              <a:ea typeface="Roboto"/>
              <a:cs typeface="Poppins"/>
            </a:rPr>
          </a:br>
          <a:r>
            <a:rPr lang="nl-BE" sz="1400" b="0" dirty="0">
              <a:solidFill>
                <a:schemeClr val="tx1">
                  <a:lumMod val="75000"/>
                  <a:lumOff val="25000"/>
                </a:schemeClr>
              </a:solidFill>
              <a:latin typeface="Poppins"/>
              <a:ea typeface="Roboto"/>
              <a:cs typeface="Poppins"/>
            </a:rPr>
            <a:t>elijkheid opnemen voor de wereld</a:t>
          </a:r>
        </a:p>
      </dgm:t>
    </dgm:pt>
    <dgm:pt modelId="{23403599-C308-47FF-B532-60BC9FBA081B}" type="parTrans" cxnId="{CBD61BA1-EA1A-4425-B6FD-BB160F6DD0B3}">
      <dgm:prSet/>
      <dgm:spPr/>
      <dgm:t>
        <a:bodyPr/>
        <a:lstStyle/>
        <a:p>
          <a:endParaRPr lang="nl-BE"/>
        </a:p>
      </dgm:t>
    </dgm:pt>
    <dgm:pt modelId="{AEDDACA4-7931-4C2C-8274-52B4A3826B82}" type="sibTrans" cxnId="{CBD61BA1-EA1A-4425-B6FD-BB160F6DD0B3}">
      <dgm:prSet/>
      <dgm:spPr/>
      <dgm:t>
        <a:bodyPr/>
        <a:lstStyle/>
        <a:p>
          <a:endParaRPr lang="nl-BE"/>
        </a:p>
      </dgm:t>
    </dgm:pt>
    <dgm:pt modelId="{CCE4268F-B56A-469F-B660-3354158D74E2}">
      <dgm:prSet phldrT="[Tekst]" custT="1"/>
      <dgm:spPr>
        <a:solidFill>
          <a:schemeClr val="accent1">
            <a:lumMod val="75000"/>
          </a:schemeClr>
        </a:solidFill>
      </dgm:spPr>
      <dgm:t>
        <a:bodyPr/>
        <a:lstStyle/>
        <a:p>
          <a:r>
            <a:rPr lang="nl-BE" sz="1600" b="0" dirty="0">
              <a:solidFill>
                <a:schemeClr val="bg1"/>
              </a:solidFill>
              <a:latin typeface="Poppins" panose="00000500000000000000" pitchFamily="2" charset="0"/>
              <a:ea typeface="Roboto" panose="02000000000000000000" pitchFamily="2" charset="0"/>
              <a:cs typeface="Poppins" panose="00000500000000000000" pitchFamily="2" charset="0"/>
            </a:rPr>
            <a:t>Reflectere</a:t>
          </a:r>
          <a:r>
            <a:rPr lang="nl-BE" sz="1600" b="0" dirty="0">
              <a:solidFill>
                <a:schemeClr val="bg1"/>
              </a:solidFill>
              <a:latin typeface="Poppins" panose="00000500000000000000" pitchFamily="2" charset="0"/>
              <a:cs typeface="Poppins" panose="00000500000000000000" pitchFamily="2" charset="0"/>
            </a:rPr>
            <a:t>n</a:t>
          </a:r>
        </a:p>
      </dgm:t>
    </dgm:pt>
    <dgm:pt modelId="{A1D50C08-9F9E-4264-A59B-67BB57183436}" type="parTrans" cxnId="{534C14A0-7350-41FF-9802-608EA27DBD4E}">
      <dgm:prSet/>
      <dgm:spPr/>
      <dgm:t>
        <a:bodyPr/>
        <a:lstStyle/>
        <a:p>
          <a:endParaRPr lang="nl-BE"/>
        </a:p>
      </dgm:t>
    </dgm:pt>
    <dgm:pt modelId="{CB43B6FD-180A-49C9-8EA3-47B504231BBC}" type="sibTrans" cxnId="{534C14A0-7350-41FF-9802-608EA27DBD4E}">
      <dgm:prSet/>
      <dgm:spPr/>
      <dgm:t>
        <a:bodyPr/>
        <a:lstStyle/>
        <a:p>
          <a:endParaRPr lang="nl-BE"/>
        </a:p>
      </dgm:t>
    </dgm:pt>
    <dgm:pt modelId="{F874FCD7-3212-4FAE-AA02-5CAC4D73F3B2}">
      <dgm:prSet phldrT="[Tekst]" custT="1"/>
      <dgm:spPr>
        <a:solidFill>
          <a:schemeClr val="accent4">
            <a:lumMod val="40000"/>
            <a:lumOff val="60000"/>
          </a:schemeClr>
        </a:solidFill>
      </dgm:spPr>
      <dgm:t>
        <a:bodyPr/>
        <a:lstStyle/>
        <a:p>
          <a:r>
            <a:rPr lang="nl-BE" sz="1600" b="0" dirty="0">
              <a:solidFill>
                <a:schemeClr val="tx1">
                  <a:lumMod val="75000"/>
                  <a:lumOff val="25000"/>
                </a:schemeClr>
              </a:solidFill>
              <a:latin typeface="Poppins" panose="00000500000000000000" pitchFamily="2" charset="0"/>
              <a:ea typeface="Roboto" panose="02000000000000000000" pitchFamily="2" charset="0"/>
              <a:cs typeface="Poppins" panose="00000500000000000000" pitchFamily="2" charset="0"/>
            </a:rPr>
            <a:t>De wereld leren kennen</a:t>
          </a:r>
          <a:endParaRPr lang="nl-BE" sz="1600" b="0" dirty="0">
            <a:solidFill>
              <a:schemeClr val="tx1">
                <a:lumMod val="75000"/>
                <a:lumOff val="25000"/>
              </a:schemeClr>
            </a:solidFill>
            <a:latin typeface="Poppins" panose="00000500000000000000" pitchFamily="2" charset="0"/>
            <a:cs typeface="Poppins" panose="00000500000000000000" pitchFamily="2" charset="0"/>
          </a:endParaRPr>
        </a:p>
      </dgm:t>
    </dgm:pt>
    <dgm:pt modelId="{7CCA9BDD-31DD-4014-B618-78CF7F06D53B}" type="parTrans" cxnId="{3B1B9B10-6CF2-42CC-8020-0A71EFF10493}">
      <dgm:prSet/>
      <dgm:spPr/>
      <dgm:t>
        <a:bodyPr/>
        <a:lstStyle/>
        <a:p>
          <a:endParaRPr lang="nl-BE"/>
        </a:p>
      </dgm:t>
    </dgm:pt>
    <dgm:pt modelId="{5A244C5C-667F-438E-BAEE-CC944D1FA793}" type="sibTrans" cxnId="{3B1B9B10-6CF2-42CC-8020-0A71EFF10493}">
      <dgm:prSet/>
      <dgm:spPr/>
      <dgm:t>
        <a:bodyPr/>
        <a:lstStyle/>
        <a:p>
          <a:endParaRPr lang="nl-BE"/>
        </a:p>
      </dgm:t>
    </dgm:pt>
    <dgm:pt modelId="{4B44EF6C-561B-4057-8174-915A68B2C661}" type="pres">
      <dgm:prSet presAssocID="{C0CC8FC9-81FE-4042-A00F-458738235867}" presName="Name0" presStyleCnt="0">
        <dgm:presLayoutVars>
          <dgm:chMax val="1"/>
          <dgm:dir/>
          <dgm:animLvl val="ctr"/>
          <dgm:resizeHandles val="exact"/>
        </dgm:presLayoutVars>
      </dgm:prSet>
      <dgm:spPr/>
    </dgm:pt>
    <dgm:pt modelId="{0AD119C6-974A-4255-8072-6936F6813896}" type="pres">
      <dgm:prSet presAssocID="{FEDD1011-CF12-4AED-86F5-974B7BC66CF8}" presName="centerShape" presStyleLbl="node0" presStyleIdx="0" presStyleCnt="1" custScaleX="139942" custScaleY="119282"/>
      <dgm:spPr/>
    </dgm:pt>
    <dgm:pt modelId="{C637DC03-1AC0-499F-854B-5B9092E927F4}" type="pres">
      <dgm:prSet presAssocID="{BF6FD817-8188-4D7E-87E9-7F40A9BF56D2}" presName="node" presStyleLbl="node1" presStyleIdx="0" presStyleCnt="4" custScaleX="132895" custScaleY="131774">
        <dgm:presLayoutVars>
          <dgm:bulletEnabled val="1"/>
        </dgm:presLayoutVars>
      </dgm:prSet>
      <dgm:spPr/>
    </dgm:pt>
    <dgm:pt modelId="{1066A252-602B-4B7D-9D5F-7FDCBB6A49F3}" type="pres">
      <dgm:prSet presAssocID="{BF6FD817-8188-4D7E-87E9-7F40A9BF56D2}" presName="dummy" presStyleCnt="0"/>
      <dgm:spPr/>
    </dgm:pt>
    <dgm:pt modelId="{975D7487-1ECD-46F8-B9BF-A0A6F49F4160}" type="pres">
      <dgm:prSet presAssocID="{4C6EFDE9-C451-4232-8CFE-9F8E5521C8D4}" presName="sibTrans" presStyleLbl="sibTrans2D1" presStyleIdx="0" presStyleCnt="4"/>
      <dgm:spPr/>
    </dgm:pt>
    <dgm:pt modelId="{2AAC22F9-477C-4F5A-B3A1-3E9391FA8064}" type="pres">
      <dgm:prSet presAssocID="{70B4292D-CDEB-4992-A8EE-1DA6F3252C20}" presName="node" presStyleLbl="node1" presStyleIdx="1" presStyleCnt="4" custScaleX="129751" custScaleY="132368">
        <dgm:presLayoutVars>
          <dgm:bulletEnabled val="1"/>
        </dgm:presLayoutVars>
      </dgm:prSet>
      <dgm:spPr/>
    </dgm:pt>
    <dgm:pt modelId="{8145A806-6106-4D48-B42D-60BA9AFABE7E}" type="pres">
      <dgm:prSet presAssocID="{70B4292D-CDEB-4992-A8EE-1DA6F3252C20}" presName="dummy" presStyleCnt="0"/>
      <dgm:spPr/>
    </dgm:pt>
    <dgm:pt modelId="{472BAFF7-6AE5-4883-974B-BDDA64B0C158}" type="pres">
      <dgm:prSet presAssocID="{AEDDACA4-7931-4C2C-8274-52B4A3826B82}" presName="sibTrans" presStyleLbl="sibTrans2D1" presStyleIdx="1" presStyleCnt="4"/>
      <dgm:spPr/>
    </dgm:pt>
    <dgm:pt modelId="{8D6F276D-BAEE-462D-865E-281332BBC800}" type="pres">
      <dgm:prSet presAssocID="{CCE4268F-B56A-469F-B660-3354158D74E2}" presName="node" presStyleLbl="node1" presStyleIdx="2" presStyleCnt="4" custScaleX="130734" custScaleY="132204">
        <dgm:presLayoutVars>
          <dgm:bulletEnabled val="1"/>
        </dgm:presLayoutVars>
      </dgm:prSet>
      <dgm:spPr/>
    </dgm:pt>
    <dgm:pt modelId="{967394CE-3841-486C-89F3-D72DC7066B7B}" type="pres">
      <dgm:prSet presAssocID="{CCE4268F-B56A-469F-B660-3354158D74E2}" presName="dummy" presStyleCnt="0"/>
      <dgm:spPr/>
    </dgm:pt>
    <dgm:pt modelId="{40E3C9EC-CE83-48CA-99AD-1D25805ABEED}" type="pres">
      <dgm:prSet presAssocID="{CB43B6FD-180A-49C9-8EA3-47B504231BBC}" presName="sibTrans" presStyleLbl="sibTrans2D1" presStyleIdx="2" presStyleCnt="4"/>
      <dgm:spPr/>
    </dgm:pt>
    <dgm:pt modelId="{BC9360EB-3C8D-4F29-A34A-1E92050EE660}" type="pres">
      <dgm:prSet presAssocID="{F874FCD7-3212-4FAE-AA02-5CAC4D73F3B2}" presName="node" presStyleLbl="node1" presStyleIdx="3" presStyleCnt="4" custScaleX="131885" custScaleY="134529">
        <dgm:presLayoutVars>
          <dgm:bulletEnabled val="1"/>
        </dgm:presLayoutVars>
      </dgm:prSet>
      <dgm:spPr/>
    </dgm:pt>
    <dgm:pt modelId="{D770A93B-1CC5-404E-A885-BB8766ACD5C9}" type="pres">
      <dgm:prSet presAssocID="{F874FCD7-3212-4FAE-AA02-5CAC4D73F3B2}" presName="dummy" presStyleCnt="0"/>
      <dgm:spPr/>
    </dgm:pt>
    <dgm:pt modelId="{6AE03945-1DF0-4F84-97B4-14C95EE4392B}" type="pres">
      <dgm:prSet presAssocID="{5A244C5C-667F-438E-BAEE-CC944D1FA793}" presName="sibTrans" presStyleLbl="sibTrans2D1" presStyleIdx="3" presStyleCnt="4"/>
      <dgm:spPr/>
    </dgm:pt>
  </dgm:ptLst>
  <dgm:cxnLst>
    <dgm:cxn modelId="{282BB006-CEC5-44F0-8AAB-D6905D536A73}" type="presOf" srcId="{C0CC8FC9-81FE-4042-A00F-458738235867}" destId="{4B44EF6C-561B-4057-8174-915A68B2C661}" srcOrd="0" destOrd="0" presId="urn:microsoft.com/office/officeart/2005/8/layout/radial6"/>
    <dgm:cxn modelId="{0A993A08-C517-43F6-9B45-76FF98FDC319}" type="presOf" srcId="{5A244C5C-667F-438E-BAEE-CC944D1FA793}" destId="{6AE03945-1DF0-4F84-97B4-14C95EE4392B}" srcOrd="0" destOrd="0" presId="urn:microsoft.com/office/officeart/2005/8/layout/radial6"/>
    <dgm:cxn modelId="{3B1B9B10-6CF2-42CC-8020-0A71EFF10493}" srcId="{FEDD1011-CF12-4AED-86F5-974B7BC66CF8}" destId="{F874FCD7-3212-4FAE-AA02-5CAC4D73F3B2}" srcOrd="3" destOrd="0" parTransId="{7CCA9BDD-31DD-4014-B618-78CF7F06D53B}" sibTransId="{5A244C5C-667F-438E-BAEE-CC944D1FA793}"/>
    <dgm:cxn modelId="{44F4F913-4EB6-4252-BE13-70F311DC15D9}" srcId="{FEDD1011-CF12-4AED-86F5-974B7BC66CF8}" destId="{BF6FD817-8188-4D7E-87E9-7F40A9BF56D2}" srcOrd="0" destOrd="0" parTransId="{2DFCF5E7-EF83-433E-869D-3FD0D3353268}" sibTransId="{4C6EFDE9-C451-4232-8CFE-9F8E5521C8D4}"/>
    <dgm:cxn modelId="{BF78751D-EE27-438A-9C25-450ED52B78A1}" type="presOf" srcId="{F874FCD7-3212-4FAE-AA02-5CAC4D73F3B2}" destId="{BC9360EB-3C8D-4F29-A34A-1E92050EE660}" srcOrd="0" destOrd="0" presId="urn:microsoft.com/office/officeart/2005/8/layout/radial6"/>
    <dgm:cxn modelId="{F3F9233F-5875-4974-809F-FD2206C29069}" type="presOf" srcId="{CCE4268F-B56A-469F-B660-3354158D74E2}" destId="{8D6F276D-BAEE-462D-865E-281332BBC800}" srcOrd="0" destOrd="0" presId="urn:microsoft.com/office/officeart/2005/8/layout/radial6"/>
    <dgm:cxn modelId="{1ECAA144-7422-4EBC-A663-1C96A14ACF6E}" type="presOf" srcId="{AEDDACA4-7931-4C2C-8274-52B4A3826B82}" destId="{472BAFF7-6AE5-4883-974B-BDDA64B0C158}" srcOrd="0" destOrd="0" presId="urn:microsoft.com/office/officeart/2005/8/layout/radial6"/>
    <dgm:cxn modelId="{11531B90-B537-4BCE-8C07-B2B7708A2962}" type="presOf" srcId="{CB43B6FD-180A-49C9-8EA3-47B504231BBC}" destId="{40E3C9EC-CE83-48CA-99AD-1D25805ABEED}" srcOrd="0" destOrd="0" presId="urn:microsoft.com/office/officeart/2005/8/layout/radial6"/>
    <dgm:cxn modelId="{A16F3790-FA5B-461A-9396-69A7B8F8A6D7}" type="presOf" srcId="{4C6EFDE9-C451-4232-8CFE-9F8E5521C8D4}" destId="{975D7487-1ECD-46F8-B9BF-A0A6F49F4160}" srcOrd="0" destOrd="0" presId="urn:microsoft.com/office/officeart/2005/8/layout/radial6"/>
    <dgm:cxn modelId="{E6DAFC9C-03EB-46ED-8102-88135898178E}" type="presOf" srcId="{BF6FD817-8188-4D7E-87E9-7F40A9BF56D2}" destId="{C637DC03-1AC0-499F-854B-5B9092E927F4}" srcOrd="0" destOrd="0" presId="urn:microsoft.com/office/officeart/2005/8/layout/radial6"/>
    <dgm:cxn modelId="{534C14A0-7350-41FF-9802-608EA27DBD4E}" srcId="{FEDD1011-CF12-4AED-86F5-974B7BC66CF8}" destId="{CCE4268F-B56A-469F-B660-3354158D74E2}" srcOrd="2" destOrd="0" parTransId="{A1D50C08-9F9E-4264-A59B-67BB57183436}" sibTransId="{CB43B6FD-180A-49C9-8EA3-47B504231BBC}"/>
    <dgm:cxn modelId="{CBD61BA1-EA1A-4425-B6FD-BB160F6DD0B3}" srcId="{FEDD1011-CF12-4AED-86F5-974B7BC66CF8}" destId="{70B4292D-CDEB-4992-A8EE-1DA6F3252C20}" srcOrd="1" destOrd="0" parTransId="{23403599-C308-47FF-B532-60BC9FBA081B}" sibTransId="{AEDDACA4-7931-4C2C-8274-52B4A3826B82}"/>
    <dgm:cxn modelId="{3F836BA6-F3DA-4414-956A-D093DB4525DA}" type="presOf" srcId="{FEDD1011-CF12-4AED-86F5-974B7BC66CF8}" destId="{0AD119C6-974A-4255-8072-6936F6813896}" srcOrd="0" destOrd="0" presId="urn:microsoft.com/office/officeart/2005/8/layout/radial6"/>
    <dgm:cxn modelId="{E88167E5-3B4C-4D14-8C1D-66BF3496590E}" type="presOf" srcId="{70B4292D-CDEB-4992-A8EE-1DA6F3252C20}" destId="{2AAC22F9-477C-4F5A-B3A1-3E9391FA8064}" srcOrd="0" destOrd="0" presId="urn:microsoft.com/office/officeart/2005/8/layout/radial6"/>
    <dgm:cxn modelId="{11CE59EE-5268-4F5B-A072-075828D302D6}" srcId="{C0CC8FC9-81FE-4042-A00F-458738235867}" destId="{FEDD1011-CF12-4AED-86F5-974B7BC66CF8}" srcOrd="0" destOrd="0" parTransId="{2F681513-7AD0-478A-AD1C-0652DEB066CC}" sibTransId="{9CAACE41-D4FD-4459-A9BB-01AACB42CAB6}"/>
    <dgm:cxn modelId="{9BFAA59B-5FAC-480D-B5F0-3D4C99BCE10C}" type="presParOf" srcId="{4B44EF6C-561B-4057-8174-915A68B2C661}" destId="{0AD119C6-974A-4255-8072-6936F6813896}" srcOrd="0" destOrd="0" presId="urn:microsoft.com/office/officeart/2005/8/layout/radial6"/>
    <dgm:cxn modelId="{14359FCF-C491-4751-8F6D-C837D98B2A8C}" type="presParOf" srcId="{4B44EF6C-561B-4057-8174-915A68B2C661}" destId="{C637DC03-1AC0-499F-854B-5B9092E927F4}" srcOrd="1" destOrd="0" presId="urn:microsoft.com/office/officeart/2005/8/layout/radial6"/>
    <dgm:cxn modelId="{95463EAC-AF80-44B0-AAC1-0727AC069C01}" type="presParOf" srcId="{4B44EF6C-561B-4057-8174-915A68B2C661}" destId="{1066A252-602B-4B7D-9D5F-7FDCBB6A49F3}" srcOrd="2" destOrd="0" presId="urn:microsoft.com/office/officeart/2005/8/layout/radial6"/>
    <dgm:cxn modelId="{A6AED3F6-B992-4AB1-8DB4-A36DA03E6B68}" type="presParOf" srcId="{4B44EF6C-561B-4057-8174-915A68B2C661}" destId="{975D7487-1ECD-46F8-B9BF-A0A6F49F4160}" srcOrd="3" destOrd="0" presId="urn:microsoft.com/office/officeart/2005/8/layout/radial6"/>
    <dgm:cxn modelId="{68A04086-C4FE-4F93-A744-EA90608F95FB}" type="presParOf" srcId="{4B44EF6C-561B-4057-8174-915A68B2C661}" destId="{2AAC22F9-477C-4F5A-B3A1-3E9391FA8064}" srcOrd="4" destOrd="0" presId="urn:microsoft.com/office/officeart/2005/8/layout/radial6"/>
    <dgm:cxn modelId="{4ACB62BC-BD62-4879-B909-6E917546B2E6}" type="presParOf" srcId="{4B44EF6C-561B-4057-8174-915A68B2C661}" destId="{8145A806-6106-4D48-B42D-60BA9AFABE7E}" srcOrd="5" destOrd="0" presId="urn:microsoft.com/office/officeart/2005/8/layout/radial6"/>
    <dgm:cxn modelId="{C205CEA6-5E84-4765-8C8E-2CFB3726A905}" type="presParOf" srcId="{4B44EF6C-561B-4057-8174-915A68B2C661}" destId="{472BAFF7-6AE5-4883-974B-BDDA64B0C158}" srcOrd="6" destOrd="0" presId="urn:microsoft.com/office/officeart/2005/8/layout/radial6"/>
    <dgm:cxn modelId="{34E01BFE-5513-4767-B71C-B9DF688EF45B}" type="presParOf" srcId="{4B44EF6C-561B-4057-8174-915A68B2C661}" destId="{8D6F276D-BAEE-462D-865E-281332BBC800}" srcOrd="7" destOrd="0" presId="urn:microsoft.com/office/officeart/2005/8/layout/radial6"/>
    <dgm:cxn modelId="{044AA7BD-12E1-44B5-A8C6-21755B72417C}" type="presParOf" srcId="{4B44EF6C-561B-4057-8174-915A68B2C661}" destId="{967394CE-3841-486C-89F3-D72DC7066B7B}" srcOrd="8" destOrd="0" presId="urn:microsoft.com/office/officeart/2005/8/layout/radial6"/>
    <dgm:cxn modelId="{01DAA496-8B47-4B99-ACDE-45BD2976B4C9}" type="presParOf" srcId="{4B44EF6C-561B-4057-8174-915A68B2C661}" destId="{40E3C9EC-CE83-48CA-99AD-1D25805ABEED}" srcOrd="9" destOrd="0" presId="urn:microsoft.com/office/officeart/2005/8/layout/radial6"/>
    <dgm:cxn modelId="{4B2C6E40-1D8F-49E0-AACB-8CAAAED14C2E}" type="presParOf" srcId="{4B44EF6C-561B-4057-8174-915A68B2C661}" destId="{BC9360EB-3C8D-4F29-A34A-1E92050EE660}" srcOrd="10" destOrd="0" presId="urn:microsoft.com/office/officeart/2005/8/layout/radial6"/>
    <dgm:cxn modelId="{E6629ADE-A857-4E26-8B2D-8DE6A9267E3C}" type="presParOf" srcId="{4B44EF6C-561B-4057-8174-915A68B2C661}" destId="{D770A93B-1CC5-404E-A885-BB8766ACD5C9}" srcOrd="11" destOrd="0" presId="urn:microsoft.com/office/officeart/2005/8/layout/radial6"/>
    <dgm:cxn modelId="{E4024871-24F2-4CC0-87D2-8A425AE4486C}" type="presParOf" srcId="{4B44EF6C-561B-4057-8174-915A68B2C661}" destId="{6AE03945-1DF0-4F84-97B4-14C95EE4392B}"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AAD33B-B74C-4EA6-9694-D6D4A45E4CEB}" type="doc">
      <dgm:prSet loTypeId="urn:microsoft.com/office/officeart/2005/8/layout/vList2" loCatId="list" qsTypeId="urn:microsoft.com/office/officeart/2005/8/quickstyle/simple1#19" qsCatId="simple" csTypeId="urn:microsoft.com/office/officeart/2005/8/colors/accent1_2#7" csCatId="accent1" phldr="1"/>
      <dgm:spPr/>
      <dgm:t>
        <a:bodyPr/>
        <a:lstStyle/>
        <a:p>
          <a:endParaRPr lang="nl-BE"/>
        </a:p>
      </dgm:t>
    </dgm:pt>
    <dgm:pt modelId="{2F35C9E8-37DA-4515-BB1F-ACC75D236AA8}">
      <dgm:prSet custT="1"/>
      <dgm:spPr>
        <a:solidFill>
          <a:schemeClr val="accent4"/>
        </a:solidFill>
      </dgm:spPr>
      <dgm:t>
        <a:bodyPr/>
        <a:lstStyle/>
        <a:p>
          <a:r>
            <a:rPr lang="nl-BE" sz="1600" b="1" dirty="0">
              <a:latin typeface="Roboto" panose="02000000000000000000" pitchFamily="2" charset="0"/>
              <a:ea typeface="Roboto" panose="02000000000000000000" pitchFamily="2" charset="0"/>
              <a:cs typeface="Roboto" panose="02000000000000000000" pitchFamily="2" charset="0"/>
            </a:rPr>
            <a:t>G- en Z-routedoelen: voor alle leerlingen</a:t>
          </a:r>
          <a:endParaRPr lang="nl-BE" sz="1600" dirty="0">
            <a:latin typeface="Roboto" panose="02000000000000000000" pitchFamily="2" charset="0"/>
            <a:ea typeface="Roboto" panose="02000000000000000000" pitchFamily="2" charset="0"/>
            <a:cs typeface="Roboto" panose="02000000000000000000" pitchFamily="2" charset="0"/>
          </a:endParaRPr>
        </a:p>
      </dgm:t>
    </dgm:pt>
    <dgm:pt modelId="{C4611311-F15B-4110-8CD2-79099AF09FF9}" type="sibTrans" cxnId="{255E03A9-B51B-4374-8751-5F6F9A8E63F2}">
      <dgm:prSet/>
      <dgm:spPr/>
      <dgm:t>
        <a:bodyPr/>
        <a:lstStyle/>
        <a:p>
          <a:endParaRPr lang="nl-BE"/>
        </a:p>
      </dgm:t>
    </dgm:pt>
    <dgm:pt modelId="{CF4FCA24-5B9F-4582-BC15-F1C86F2A0888}" type="parTrans" cxnId="{255E03A9-B51B-4374-8751-5F6F9A8E63F2}">
      <dgm:prSet/>
      <dgm:spPr/>
      <dgm:t>
        <a:bodyPr/>
        <a:lstStyle/>
        <a:p>
          <a:endParaRPr lang="nl-BE"/>
        </a:p>
      </dgm:t>
    </dgm:pt>
    <dgm:pt modelId="{852F64F4-A557-470B-BD88-409AE0D0138B}">
      <dgm:prSet custT="1"/>
      <dgm:spPr/>
      <dgm:t>
        <a:bodyPr/>
        <a:lstStyle/>
        <a:p>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Zijn geformuleerd voor de </a:t>
          </a: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leerlingengroep</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en daarom geschreven in het </a:t>
          </a: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meervoud</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p>
      </dgm:t>
    </dgm:pt>
    <dgm:pt modelId="{27236F5B-7C1A-47F8-BF0E-E86DDC4DEE9A}" type="sibTrans" cxnId="{A9D18119-50F1-4329-8E43-A572C28FD481}">
      <dgm:prSet/>
      <dgm:spPr/>
      <dgm:t>
        <a:bodyPr/>
        <a:lstStyle/>
        <a:p>
          <a:endParaRPr lang="nl-BE"/>
        </a:p>
      </dgm:t>
    </dgm:pt>
    <dgm:pt modelId="{8E7677F6-92F5-40AA-B7BA-E024F6795F4B}" type="parTrans" cxnId="{A9D18119-50F1-4329-8E43-A572C28FD481}">
      <dgm:prSet/>
      <dgm:spPr/>
      <dgm:t>
        <a:bodyPr/>
        <a:lstStyle/>
        <a:p>
          <a:endParaRPr lang="nl-BE"/>
        </a:p>
      </dgm:t>
    </dgm:pt>
    <dgm:pt modelId="{749672AA-CC73-47E3-A195-430FC3102A25}">
      <dgm:prSet custT="1"/>
      <dgm:spPr/>
      <dgm:t>
        <a:bodyPr/>
        <a:lstStyle/>
        <a:p>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Vormen samen de gemeenschappelijke basis.</a:t>
          </a:r>
        </a:p>
      </dgm:t>
    </dgm:pt>
    <dgm:pt modelId="{C8D1FA20-633F-4BB7-9676-352AECCCDF2E}" type="sibTrans" cxnId="{6FCE86F2-E9A2-4318-85B4-8F128C316025}">
      <dgm:prSet/>
      <dgm:spPr/>
      <dgm:t>
        <a:bodyPr/>
        <a:lstStyle/>
        <a:p>
          <a:endParaRPr lang="nl-BE"/>
        </a:p>
      </dgm:t>
    </dgm:pt>
    <dgm:pt modelId="{17108D91-AB98-4D5C-929C-DBB51C670AD4}" type="parTrans" cxnId="{6FCE86F2-E9A2-4318-85B4-8F128C316025}">
      <dgm:prSet/>
      <dgm:spPr/>
      <dgm:t>
        <a:bodyPr/>
        <a:lstStyle/>
        <a:p>
          <a:endParaRPr lang="nl-BE"/>
        </a:p>
      </dgm:t>
    </dgm:pt>
    <dgm:pt modelId="{B2DC100F-5425-4696-BA5D-A35845BFB328}">
      <dgm:prSet custT="1"/>
      <dgm:spPr/>
      <dgm:t>
        <a:bodyPr/>
        <a:lstStyle/>
        <a:p>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G-routedoelen vormen ook bij een IAC het vertrekpunt.</a:t>
          </a:r>
        </a:p>
      </dgm:t>
    </dgm:pt>
    <dgm:pt modelId="{B62E25B6-2DD0-44ED-A537-611AE3733160}" type="sibTrans" cxnId="{ACCFA90D-1CE7-4913-9DEB-596DB961CE94}">
      <dgm:prSet/>
      <dgm:spPr/>
      <dgm:t>
        <a:bodyPr/>
        <a:lstStyle/>
        <a:p>
          <a:endParaRPr lang="nl-BE"/>
        </a:p>
      </dgm:t>
    </dgm:pt>
    <dgm:pt modelId="{B77B1B34-8B04-43B8-BB8B-1044BA6E9C75}" type="parTrans" cxnId="{ACCFA90D-1CE7-4913-9DEB-596DB961CE94}">
      <dgm:prSet/>
      <dgm:spPr/>
      <dgm:t>
        <a:bodyPr/>
        <a:lstStyle/>
        <a:p>
          <a:endParaRPr lang="nl-BE"/>
        </a:p>
      </dgm:t>
    </dgm:pt>
    <dgm:pt modelId="{4A607E3B-19DE-42A4-81BC-9B4853DDD708}">
      <dgm:prSet custT="1"/>
      <dgm:spPr/>
      <dgm:t>
        <a:bodyPr/>
        <a:lstStyle/>
        <a:p>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Binnen de G- en Z-routedoelen verschilt het decretale statuut: doelen kunnen te bereiken of na te streven zijn, op populatie- of individueel niveau</a:t>
          </a:r>
        </a:p>
      </dgm:t>
    </dgm:pt>
    <dgm:pt modelId="{3C5679E5-5AB2-4572-9D68-3DB431B5B4C6}" type="sibTrans" cxnId="{713270E1-B496-4E15-AF0A-E845C572F9AD}">
      <dgm:prSet/>
      <dgm:spPr/>
      <dgm:t>
        <a:bodyPr/>
        <a:lstStyle/>
        <a:p>
          <a:endParaRPr lang="nl-BE"/>
        </a:p>
      </dgm:t>
    </dgm:pt>
    <dgm:pt modelId="{C7628808-0884-4C55-92CB-EFD2ABCB6D43}" type="parTrans" cxnId="{713270E1-B496-4E15-AF0A-E845C572F9AD}">
      <dgm:prSet/>
      <dgm:spPr/>
      <dgm:t>
        <a:bodyPr/>
        <a:lstStyle/>
        <a:p>
          <a:endParaRPr lang="nl-BE"/>
        </a:p>
      </dgm:t>
    </dgm:pt>
    <dgm:pt modelId="{C4827BF9-EE4E-441E-97B5-64C20DF77EFB}" type="pres">
      <dgm:prSet presAssocID="{31AAD33B-B74C-4EA6-9694-D6D4A45E4CEB}" presName="linear" presStyleCnt="0">
        <dgm:presLayoutVars>
          <dgm:animLvl val="lvl"/>
          <dgm:resizeHandles val="exact"/>
        </dgm:presLayoutVars>
      </dgm:prSet>
      <dgm:spPr/>
    </dgm:pt>
    <dgm:pt modelId="{D357533E-C05F-42AC-9522-268E2C92D021}" type="pres">
      <dgm:prSet presAssocID="{2F35C9E8-37DA-4515-BB1F-ACC75D236AA8}" presName="parentText" presStyleLbl="node1" presStyleIdx="0" presStyleCnt="1">
        <dgm:presLayoutVars>
          <dgm:chMax val="0"/>
          <dgm:bulletEnabled val="1"/>
        </dgm:presLayoutVars>
      </dgm:prSet>
      <dgm:spPr/>
    </dgm:pt>
    <dgm:pt modelId="{B417CE5E-F71A-4898-95C9-10F1EF2CC6F8}" type="pres">
      <dgm:prSet presAssocID="{2F35C9E8-37DA-4515-BB1F-ACC75D236AA8}" presName="childText" presStyleLbl="revTx" presStyleIdx="0" presStyleCnt="1">
        <dgm:presLayoutVars>
          <dgm:bulletEnabled val="1"/>
        </dgm:presLayoutVars>
      </dgm:prSet>
      <dgm:spPr/>
    </dgm:pt>
  </dgm:ptLst>
  <dgm:cxnLst>
    <dgm:cxn modelId="{ACCFA90D-1CE7-4913-9DEB-596DB961CE94}" srcId="{2F35C9E8-37DA-4515-BB1F-ACC75D236AA8}" destId="{B2DC100F-5425-4696-BA5D-A35845BFB328}" srcOrd="2" destOrd="0" parTransId="{B77B1B34-8B04-43B8-BB8B-1044BA6E9C75}" sibTransId="{B62E25B6-2DD0-44ED-A537-611AE3733160}"/>
    <dgm:cxn modelId="{51B77515-A258-41AE-BACD-C5E6C44949C6}" type="presOf" srcId="{852F64F4-A557-470B-BD88-409AE0D0138B}" destId="{B417CE5E-F71A-4898-95C9-10F1EF2CC6F8}" srcOrd="0" destOrd="0" presId="urn:microsoft.com/office/officeart/2005/8/layout/vList2"/>
    <dgm:cxn modelId="{A9D18119-50F1-4329-8E43-A572C28FD481}" srcId="{2F35C9E8-37DA-4515-BB1F-ACC75D236AA8}" destId="{852F64F4-A557-470B-BD88-409AE0D0138B}" srcOrd="0" destOrd="0" parTransId="{8E7677F6-92F5-40AA-B7BA-E024F6795F4B}" sibTransId="{27236F5B-7C1A-47F8-BF0E-E86DDC4DEE9A}"/>
    <dgm:cxn modelId="{B622DD39-2F4E-45BC-A90F-78F5CF86D54A}" type="presOf" srcId="{31AAD33B-B74C-4EA6-9694-D6D4A45E4CEB}" destId="{C4827BF9-EE4E-441E-97B5-64C20DF77EFB}" srcOrd="0" destOrd="0" presId="urn:microsoft.com/office/officeart/2005/8/layout/vList2"/>
    <dgm:cxn modelId="{2C32F889-9C99-4CFE-9C65-27EF180879E6}" type="presOf" srcId="{B2DC100F-5425-4696-BA5D-A35845BFB328}" destId="{B417CE5E-F71A-4898-95C9-10F1EF2CC6F8}" srcOrd="0" destOrd="2" presId="urn:microsoft.com/office/officeart/2005/8/layout/vList2"/>
    <dgm:cxn modelId="{10F9F88E-63F5-4D25-8AC7-97CF3D10F220}" type="presOf" srcId="{4A607E3B-19DE-42A4-81BC-9B4853DDD708}" destId="{B417CE5E-F71A-4898-95C9-10F1EF2CC6F8}" srcOrd="0" destOrd="3" presId="urn:microsoft.com/office/officeart/2005/8/layout/vList2"/>
    <dgm:cxn modelId="{91C611A2-8B20-4D51-B1E9-FC70625114F6}" type="presOf" srcId="{749672AA-CC73-47E3-A195-430FC3102A25}" destId="{B417CE5E-F71A-4898-95C9-10F1EF2CC6F8}" srcOrd="0" destOrd="1" presId="urn:microsoft.com/office/officeart/2005/8/layout/vList2"/>
    <dgm:cxn modelId="{255E03A9-B51B-4374-8751-5F6F9A8E63F2}" srcId="{31AAD33B-B74C-4EA6-9694-D6D4A45E4CEB}" destId="{2F35C9E8-37DA-4515-BB1F-ACC75D236AA8}" srcOrd="0" destOrd="0" parTransId="{CF4FCA24-5B9F-4582-BC15-F1C86F2A0888}" sibTransId="{C4611311-F15B-4110-8CD2-79099AF09FF9}"/>
    <dgm:cxn modelId="{ACFAB7B5-BBCA-421D-B63E-8697F733371E}" type="presOf" srcId="{2F35C9E8-37DA-4515-BB1F-ACC75D236AA8}" destId="{D357533E-C05F-42AC-9522-268E2C92D021}" srcOrd="0" destOrd="0" presId="urn:microsoft.com/office/officeart/2005/8/layout/vList2"/>
    <dgm:cxn modelId="{713270E1-B496-4E15-AF0A-E845C572F9AD}" srcId="{2F35C9E8-37DA-4515-BB1F-ACC75D236AA8}" destId="{4A607E3B-19DE-42A4-81BC-9B4853DDD708}" srcOrd="3" destOrd="0" parTransId="{C7628808-0884-4C55-92CB-EFD2ABCB6D43}" sibTransId="{3C5679E5-5AB2-4572-9D68-3DB431B5B4C6}"/>
    <dgm:cxn modelId="{6FCE86F2-E9A2-4318-85B4-8F128C316025}" srcId="{2F35C9E8-37DA-4515-BB1F-ACC75D236AA8}" destId="{749672AA-CC73-47E3-A195-430FC3102A25}" srcOrd="1" destOrd="0" parTransId="{17108D91-AB98-4D5C-929C-DBB51C670AD4}" sibTransId="{C8D1FA20-633F-4BB7-9676-352AECCCDF2E}"/>
    <dgm:cxn modelId="{17D7A1CE-9E28-44A8-B30F-052E6B92CCC9}" type="presParOf" srcId="{C4827BF9-EE4E-441E-97B5-64C20DF77EFB}" destId="{D357533E-C05F-42AC-9522-268E2C92D021}" srcOrd="0" destOrd="0" presId="urn:microsoft.com/office/officeart/2005/8/layout/vList2"/>
    <dgm:cxn modelId="{13B35BF2-EF83-4F26-9446-578A81E25201}" type="presParOf" srcId="{C4827BF9-EE4E-441E-97B5-64C20DF77EFB}" destId="{B417CE5E-F71A-4898-95C9-10F1EF2CC6F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1ABEE4-5664-41C3-A493-33D0920B075A}" type="doc">
      <dgm:prSet loTypeId="urn:microsoft.com/office/officeart/2005/8/layout/vList2" loCatId="list" qsTypeId="urn:microsoft.com/office/officeart/2005/8/quickstyle/simple1#20" qsCatId="simple" csTypeId="urn:microsoft.com/office/officeart/2005/8/colors/accent1_2#8" csCatId="accent1" phldr="1"/>
      <dgm:spPr/>
      <dgm:t>
        <a:bodyPr/>
        <a:lstStyle/>
        <a:p>
          <a:endParaRPr lang="nl-BE"/>
        </a:p>
      </dgm:t>
    </dgm:pt>
    <dgm:pt modelId="{5642EB3A-073B-4E5D-9F44-13B5FCC370B4}">
      <dgm:prSet custT="1"/>
      <dgm:spPr>
        <a:solidFill>
          <a:schemeClr val="accent4"/>
        </a:solidFill>
      </dgm:spPr>
      <dgm:t>
        <a:bodyPr/>
        <a:lstStyle/>
        <a:p>
          <a:r>
            <a:rPr lang="nl-BE" sz="1600" b="1" i="0" dirty="0">
              <a:latin typeface="Roboto" panose="02000000000000000000" pitchFamily="2" charset="0"/>
              <a:ea typeface="Roboto" panose="02000000000000000000" pitchFamily="2" charset="0"/>
              <a:cs typeface="Roboto" panose="02000000000000000000" pitchFamily="2" charset="0"/>
            </a:rPr>
            <a:t>P-, S-, +-, A- en V-routedoelen: gericht inzetten</a:t>
          </a:r>
          <a:endParaRPr lang="nl-BE" sz="1600" dirty="0">
            <a:latin typeface="Roboto" panose="02000000000000000000" pitchFamily="2" charset="0"/>
            <a:ea typeface="Roboto" panose="02000000000000000000" pitchFamily="2" charset="0"/>
            <a:cs typeface="Roboto" panose="02000000000000000000" pitchFamily="2" charset="0"/>
          </a:endParaRPr>
        </a:p>
      </dgm:t>
    </dgm:pt>
    <dgm:pt modelId="{3280E99C-AF42-43D6-99BA-8F7DB06CE591}" type="parTrans" cxnId="{98032821-7BD7-47E1-B0DC-71D710EADEB7}">
      <dgm:prSet/>
      <dgm:spPr/>
      <dgm:t>
        <a:bodyPr/>
        <a:lstStyle/>
        <a:p>
          <a:endParaRPr lang="nl-BE"/>
        </a:p>
      </dgm:t>
    </dgm:pt>
    <dgm:pt modelId="{859C23B9-E427-4A22-B45D-0F9E6169266B}" type="sibTrans" cxnId="{98032821-7BD7-47E1-B0DC-71D710EADEB7}">
      <dgm:prSet/>
      <dgm:spPr/>
      <dgm:t>
        <a:bodyPr/>
        <a:lstStyle/>
        <a:p>
          <a:endParaRPr lang="nl-BE"/>
        </a:p>
      </dgm:t>
    </dgm:pt>
    <dgm:pt modelId="{F985EE60-197E-4270-A095-A9EE5B0475A1}">
      <dgm:prSet/>
      <dgm:spPr/>
      <dgm:t>
        <a:bodyPr/>
        <a:lstStyle/>
        <a:p>
          <a:r>
            <a:rPr lang="nl-BE" b="0"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Zijn inzetbaar voor een </a:t>
          </a:r>
          <a:r>
            <a:rPr lang="nl-BE" b="1"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individuele leerling</a:t>
          </a:r>
          <a:r>
            <a:rPr lang="nl-BE" b="0"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en daarom geschreven in het </a:t>
          </a:r>
          <a:r>
            <a:rPr lang="nl-BE" b="1"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enkelvoud</a:t>
          </a:r>
          <a:r>
            <a:rPr lang="nl-BE" b="0"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endPar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19C22399-5F40-4E83-A9A4-7B72DDC1997C}" type="parTrans" cxnId="{4E97931C-99F0-48E9-A550-A57229D88DD5}">
      <dgm:prSet/>
      <dgm:spPr/>
      <dgm:t>
        <a:bodyPr/>
        <a:lstStyle/>
        <a:p>
          <a:endParaRPr lang="nl-BE"/>
        </a:p>
      </dgm:t>
    </dgm:pt>
    <dgm:pt modelId="{6045DAB4-A09A-4D25-BF0D-43F102A4C8F4}" type="sibTrans" cxnId="{4E97931C-99F0-48E9-A550-A57229D88DD5}">
      <dgm:prSet/>
      <dgm:spPr/>
      <dgm:t>
        <a:bodyPr/>
        <a:lstStyle/>
        <a:p>
          <a:endParaRPr lang="nl-BE"/>
        </a:p>
      </dgm:t>
    </dgm:pt>
    <dgm:pt modelId="{8CF27866-29A4-4482-B8DF-D25C1D3CB2D3}">
      <dgm:prSet/>
      <dgm:spPr/>
      <dgm:t>
        <a:bodyPr/>
        <a:lstStyle/>
        <a:p>
          <a:r>
            <a:rPr lang="nl-BE" b="0"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Worden geselecteerd wanneer de onderwijs- en ondersteuningsbehoeften van een leerling daartoe aanleiding geven.</a:t>
          </a:r>
          <a:endPar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4C1613ED-F00E-461B-A695-631B21E5B79F}" type="parTrans" cxnId="{2CCAC6EE-55F7-4EA8-99D3-0C96E5F2CEF7}">
      <dgm:prSet/>
      <dgm:spPr/>
      <dgm:t>
        <a:bodyPr/>
        <a:lstStyle/>
        <a:p>
          <a:endParaRPr lang="nl-BE"/>
        </a:p>
      </dgm:t>
    </dgm:pt>
    <dgm:pt modelId="{5F26C04F-59C6-463D-9DDF-922312AD8F1E}" type="sibTrans" cxnId="{2CCAC6EE-55F7-4EA8-99D3-0C96E5F2CEF7}">
      <dgm:prSet/>
      <dgm:spPr/>
      <dgm:t>
        <a:bodyPr/>
        <a:lstStyle/>
        <a:p>
          <a:endParaRPr lang="nl-BE"/>
        </a:p>
      </dgm:t>
    </dgm:pt>
    <dgm:pt modelId="{2D26F2E2-9773-41BA-8400-BD20249C878E}">
      <dgm:prSet/>
      <dgm:spPr/>
      <dgm:t>
        <a:bodyPr/>
        <a:lstStyle/>
        <a:p>
          <a:r>
            <a:rPr lang="nl-BE" b="0"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Kunnen worden ingezet binnen een </a:t>
          </a:r>
          <a:r>
            <a:rPr lang="nl-BE" b="1"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individueel aangepast curriculum (IAC)</a:t>
          </a:r>
          <a:r>
            <a:rPr lang="nl-BE" b="0"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en het </a:t>
          </a:r>
          <a:r>
            <a:rPr lang="nl-BE" b="1"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handelingsplanmatig werken (HPW)</a:t>
          </a:r>
          <a:r>
            <a:rPr lang="nl-BE" b="0"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endPar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9B385765-AE4F-4236-B1A4-B11F07756C34}" type="parTrans" cxnId="{9510152C-C5BF-4D33-8D54-21350D4CF766}">
      <dgm:prSet/>
      <dgm:spPr/>
      <dgm:t>
        <a:bodyPr/>
        <a:lstStyle/>
        <a:p>
          <a:endParaRPr lang="nl-BE"/>
        </a:p>
      </dgm:t>
    </dgm:pt>
    <dgm:pt modelId="{A0BE5985-8911-49C8-A737-CD8CD22ADBEA}" type="sibTrans" cxnId="{9510152C-C5BF-4D33-8D54-21350D4CF766}">
      <dgm:prSet/>
      <dgm:spPr/>
      <dgm:t>
        <a:bodyPr/>
        <a:lstStyle/>
        <a:p>
          <a:endParaRPr lang="nl-BE"/>
        </a:p>
      </dgm:t>
    </dgm:pt>
    <dgm:pt modelId="{0619E010-314B-4160-A2F7-4C4FBD5992D8}">
      <dgm:prSet/>
      <dgm:spPr/>
      <dgm:t>
        <a:bodyPr/>
        <a:lstStyle/>
        <a:p>
          <a:r>
            <a:rPr lang="nl-BE" b="0" i="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selectie gebeurt doelgericht, na zorgoverleg of MDO</a:t>
          </a:r>
          <a:endPar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FBF0F5B5-3A63-4C20-B1A2-864E254A4103}" type="parTrans" cxnId="{F68932AA-265D-493C-9C17-E52320DC2881}">
      <dgm:prSet/>
      <dgm:spPr/>
      <dgm:t>
        <a:bodyPr/>
        <a:lstStyle/>
        <a:p>
          <a:endParaRPr lang="nl-BE"/>
        </a:p>
      </dgm:t>
    </dgm:pt>
    <dgm:pt modelId="{212A2C88-A91E-4220-A037-741EEAFB4F6F}" type="sibTrans" cxnId="{F68932AA-265D-493C-9C17-E52320DC2881}">
      <dgm:prSet/>
      <dgm:spPr/>
      <dgm:t>
        <a:bodyPr/>
        <a:lstStyle/>
        <a:p>
          <a:endParaRPr lang="nl-BE"/>
        </a:p>
      </dgm:t>
    </dgm:pt>
    <dgm:pt modelId="{08F82F12-DDF6-4239-9E64-FA5EBFA9E603}" type="pres">
      <dgm:prSet presAssocID="{271ABEE4-5664-41C3-A493-33D0920B075A}" presName="linear" presStyleCnt="0">
        <dgm:presLayoutVars>
          <dgm:animLvl val="lvl"/>
          <dgm:resizeHandles val="exact"/>
        </dgm:presLayoutVars>
      </dgm:prSet>
      <dgm:spPr/>
    </dgm:pt>
    <dgm:pt modelId="{EB2B1C4F-0418-44D6-8708-33F46C5B34E6}" type="pres">
      <dgm:prSet presAssocID="{5642EB3A-073B-4E5D-9F44-13B5FCC370B4}" presName="parentText" presStyleLbl="node1" presStyleIdx="0" presStyleCnt="1">
        <dgm:presLayoutVars>
          <dgm:chMax val="0"/>
          <dgm:bulletEnabled val="1"/>
        </dgm:presLayoutVars>
      </dgm:prSet>
      <dgm:spPr/>
    </dgm:pt>
    <dgm:pt modelId="{ECD03DDB-B941-4167-BBD3-6A5FE4D3DC7F}" type="pres">
      <dgm:prSet presAssocID="{5642EB3A-073B-4E5D-9F44-13B5FCC370B4}" presName="childText" presStyleLbl="revTx" presStyleIdx="0" presStyleCnt="1">
        <dgm:presLayoutVars>
          <dgm:bulletEnabled val="1"/>
        </dgm:presLayoutVars>
      </dgm:prSet>
      <dgm:spPr/>
    </dgm:pt>
  </dgm:ptLst>
  <dgm:cxnLst>
    <dgm:cxn modelId="{4E97931C-99F0-48E9-A550-A57229D88DD5}" srcId="{5642EB3A-073B-4E5D-9F44-13B5FCC370B4}" destId="{F985EE60-197E-4270-A095-A9EE5B0475A1}" srcOrd="0" destOrd="0" parTransId="{19C22399-5F40-4E83-A9A4-7B72DDC1997C}" sibTransId="{6045DAB4-A09A-4D25-BF0D-43F102A4C8F4}"/>
    <dgm:cxn modelId="{98032821-7BD7-47E1-B0DC-71D710EADEB7}" srcId="{271ABEE4-5664-41C3-A493-33D0920B075A}" destId="{5642EB3A-073B-4E5D-9F44-13B5FCC370B4}" srcOrd="0" destOrd="0" parTransId="{3280E99C-AF42-43D6-99BA-8F7DB06CE591}" sibTransId="{859C23B9-E427-4A22-B45D-0F9E6169266B}"/>
    <dgm:cxn modelId="{9510152C-C5BF-4D33-8D54-21350D4CF766}" srcId="{5642EB3A-073B-4E5D-9F44-13B5FCC370B4}" destId="{2D26F2E2-9773-41BA-8400-BD20249C878E}" srcOrd="2" destOrd="0" parTransId="{9B385765-AE4F-4236-B1A4-B11F07756C34}" sibTransId="{A0BE5985-8911-49C8-A737-CD8CD22ADBEA}"/>
    <dgm:cxn modelId="{1447425D-2209-4068-B9A6-94E9A048C5AC}" type="presOf" srcId="{0619E010-314B-4160-A2F7-4C4FBD5992D8}" destId="{ECD03DDB-B941-4167-BBD3-6A5FE4D3DC7F}" srcOrd="0" destOrd="3" presId="urn:microsoft.com/office/officeart/2005/8/layout/vList2"/>
    <dgm:cxn modelId="{F529BA6E-3852-4FF3-953E-87201A7014DA}" type="presOf" srcId="{5642EB3A-073B-4E5D-9F44-13B5FCC370B4}" destId="{EB2B1C4F-0418-44D6-8708-33F46C5B34E6}" srcOrd="0" destOrd="0" presId="urn:microsoft.com/office/officeart/2005/8/layout/vList2"/>
    <dgm:cxn modelId="{F68932AA-265D-493C-9C17-E52320DC2881}" srcId="{5642EB3A-073B-4E5D-9F44-13B5FCC370B4}" destId="{0619E010-314B-4160-A2F7-4C4FBD5992D8}" srcOrd="3" destOrd="0" parTransId="{FBF0F5B5-3A63-4C20-B1A2-864E254A4103}" sibTransId="{212A2C88-A91E-4220-A037-741EEAFB4F6F}"/>
    <dgm:cxn modelId="{3F9F6DBF-13C6-4B46-9788-7476DA6AF2AF}" type="presOf" srcId="{8CF27866-29A4-4482-B8DF-D25C1D3CB2D3}" destId="{ECD03DDB-B941-4167-BBD3-6A5FE4D3DC7F}" srcOrd="0" destOrd="1" presId="urn:microsoft.com/office/officeart/2005/8/layout/vList2"/>
    <dgm:cxn modelId="{94DE5EDA-9C13-409A-B0A7-7B910D931C1D}" type="presOf" srcId="{2D26F2E2-9773-41BA-8400-BD20249C878E}" destId="{ECD03DDB-B941-4167-BBD3-6A5FE4D3DC7F}" srcOrd="0" destOrd="2" presId="urn:microsoft.com/office/officeart/2005/8/layout/vList2"/>
    <dgm:cxn modelId="{35B04AE8-F45E-49F6-92E4-0243AA5CFF6C}" type="presOf" srcId="{271ABEE4-5664-41C3-A493-33D0920B075A}" destId="{08F82F12-DDF6-4239-9E64-FA5EBFA9E603}" srcOrd="0" destOrd="0" presId="urn:microsoft.com/office/officeart/2005/8/layout/vList2"/>
    <dgm:cxn modelId="{9D8BD5ED-5AB1-4E3D-ADBF-41205DDF00B8}" type="presOf" srcId="{F985EE60-197E-4270-A095-A9EE5B0475A1}" destId="{ECD03DDB-B941-4167-BBD3-6A5FE4D3DC7F}" srcOrd="0" destOrd="0" presId="urn:microsoft.com/office/officeart/2005/8/layout/vList2"/>
    <dgm:cxn modelId="{2CCAC6EE-55F7-4EA8-99D3-0C96E5F2CEF7}" srcId="{5642EB3A-073B-4E5D-9F44-13B5FCC370B4}" destId="{8CF27866-29A4-4482-B8DF-D25C1D3CB2D3}" srcOrd="1" destOrd="0" parTransId="{4C1613ED-F00E-461B-A695-631B21E5B79F}" sibTransId="{5F26C04F-59C6-463D-9DDF-922312AD8F1E}"/>
    <dgm:cxn modelId="{162134FC-ADEE-48A5-84E9-A04D0CA78E19}" type="presParOf" srcId="{08F82F12-DDF6-4239-9E64-FA5EBFA9E603}" destId="{EB2B1C4F-0418-44D6-8708-33F46C5B34E6}" srcOrd="0" destOrd="0" presId="urn:microsoft.com/office/officeart/2005/8/layout/vList2"/>
    <dgm:cxn modelId="{876E6E07-0C51-4C9E-87E7-696C87B4D1D3}" type="presParOf" srcId="{08F82F12-DDF6-4239-9E64-FA5EBFA9E603}" destId="{ECD03DDB-B941-4167-BBD3-6A5FE4D3DC7F}" srcOrd="1"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F7A06B-3B57-461F-A4F6-AC9B0E24EAB5}" type="doc">
      <dgm:prSet loTypeId="urn:microsoft.com/office/officeart/2005/8/layout/vList2" loCatId="list" qsTypeId="urn:microsoft.com/office/officeart/2005/8/quickstyle/simple1#21" qsCatId="simple" csTypeId="urn:microsoft.com/office/officeart/2005/8/colors/colorful1#8" csCatId="colorful" phldr="1"/>
      <dgm:spPr/>
      <dgm:t>
        <a:bodyPr/>
        <a:lstStyle/>
        <a:p>
          <a:endParaRPr lang="en-US"/>
        </a:p>
      </dgm:t>
    </dgm:pt>
    <dgm:pt modelId="{7326BE13-CEC4-404F-B70F-1C4882FF7A4A}">
      <dgm:prSet custT="1"/>
      <dgm:spPr>
        <a:solidFill>
          <a:schemeClr val="accent4">
            <a:lumMod val="40000"/>
            <a:lumOff val="60000"/>
          </a:schemeClr>
        </a:solidFill>
      </dgm:spPr>
      <dgm:t>
        <a:bodyPr/>
        <a:lstStyle/>
        <a:p>
          <a:r>
            <a:rPr lang="nl-BE" sz="1800" b="1" dirty="0">
              <a:latin typeface="Roboto" panose="02000000000000000000" pitchFamily="2" charset="0"/>
              <a:ea typeface="Roboto" panose="02000000000000000000" pitchFamily="2" charset="0"/>
              <a:cs typeface="Roboto" panose="02000000000000000000" pitchFamily="2" charset="0"/>
            </a:rPr>
            <a:t>Effectieve didactiek</a:t>
          </a:r>
          <a:br>
            <a:rPr lang="nl-BE" sz="1800" b="1" dirty="0">
              <a:latin typeface="Roboto" panose="02000000000000000000" pitchFamily="2" charset="0"/>
              <a:ea typeface="Roboto" panose="02000000000000000000" pitchFamily="2" charset="0"/>
              <a:cs typeface="Roboto" panose="02000000000000000000" pitchFamily="2" charset="0"/>
            </a:rPr>
          </a:br>
          <a:r>
            <a:rPr lang="nl-BE" sz="1800" dirty="0">
              <a:solidFill>
                <a:schemeClr val="bg1"/>
              </a:solidFill>
              <a:latin typeface="Roboto" panose="02000000000000000000" pitchFamily="2" charset="0"/>
              <a:ea typeface="Roboto" panose="02000000000000000000" pitchFamily="2" charset="0"/>
              <a:cs typeface="Roboto" panose="02000000000000000000" pitchFamily="2" charset="0"/>
            </a:rPr>
            <a:t>Een doordachte, doelgerichte aanpak waarmee alle leerlingen zoveel mogelijk leren en ontwikkelen.</a:t>
          </a:r>
          <a:endParaRPr lang="en-US" sz="1800" dirty="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61CBCFCF-AEC3-4DF1-980F-78E9C8A30359}" type="parTrans" cxnId="{9D9FEDEA-EF4A-4AA6-83F4-140949232993}">
      <dgm:prSet/>
      <dgm:spPr/>
      <dgm:t>
        <a:bodyPr/>
        <a:lstStyle/>
        <a:p>
          <a:endParaRPr lang="en-US"/>
        </a:p>
      </dgm:t>
    </dgm:pt>
    <dgm:pt modelId="{553C7F86-B217-4661-A84B-C55968CD4C78}" type="sibTrans" cxnId="{9D9FEDEA-EF4A-4AA6-83F4-140949232993}">
      <dgm:prSet/>
      <dgm:spPr/>
      <dgm:t>
        <a:bodyPr/>
        <a:lstStyle/>
        <a:p>
          <a:endParaRPr lang="en-US"/>
        </a:p>
      </dgm:t>
    </dgm:pt>
    <dgm:pt modelId="{FA025099-80EF-490A-B932-F0F003A1EA25}">
      <dgm:prSet custT="1"/>
      <dgm:spPr>
        <a:solidFill>
          <a:schemeClr val="accent4">
            <a:lumMod val="60000"/>
            <a:lumOff val="40000"/>
          </a:schemeClr>
        </a:solidFill>
      </dgm:spPr>
      <dgm:t>
        <a:bodyPr/>
        <a:lstStyle/>
        <a:p>
          <a:r>
            <a:rPr lang="nl-BE" sz="1800" b="1" dirty="0">
              <a:latin typeface="Roboto" panose="02000000000000000000" pitchFamily="2" charset="0"/>
              <a:ea typeface="Roboto" panose="02000000000000000000" pitchFamily="2" charset="0"/>
              <a:cs typeface="Roboto" panose="02000000000000000000" pitchFamily="2" charset="0"/>
            </a:rPr>
            <a:t>Sterk klasmanagement</a:t>
          </a:r>
          <a:br>
            <a:rPr lang="nl-BE" sz="1800" b="1" dirty="0">
              <a:latin typeface="Roboto" panose="02000000000000000000" pitchFamily="2" charset="0"/>
              <a:ea typeface="Roboto" panose="02000000000000000000" pitchFamily="2" charset="0"/>
              <a:cs typeface="Roboto" panose="02000000000000000000" pitchFamily="2" charset="0"/>
            </a:rPr>
          </a:br>
          <a:r>
            <a:rPr lang="nl-BE" sz="1800" dirty="0">
              <a:solidFill>
                <a:schemeClr val="bg1"/>
              </a:solidFill>
              <a:latin typeface="Roboto" panose="02000000000000000000" pitchFamily="2" charset="0"/>
              <a:ea typeface="Roboto" panose="02000000000000000000" pitchFamily="2" charset="0"/>
              <a:cs typeface="Roboto" panose="02000000000000000000" pitchFamily="2" charset="0"/>
            </a:rPr>
            <a:t>Een kwaliteitsvolle leeromgeving met verbinding en begrenzing, waarin elk kind zich kan ontwikkelen.</a:t>
          </a:r>
          <a:endParaRPr lang="en-US" sz="1800" dirty="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A664D2BD-DEE1-4EA6-ACE0-1CF257B3B410}" type="parTrans" cxnId="{D06F3A03-2172-4D25-9C71-D988CA626AC4}">
      <dgm:prSet/>
      <dgm:spPr/>
      <dgm:t>
        <a:bodyPr/>
        <a:lstStyle/>
        <a:p>
          <a:endParaRPr lang="en-US"/>
        </a:p>
      </dgm:t>
    </dgm:pt>
    <dgm:pt modelId="{B55D39BF-12EA-49EB-BF99-C7158D5A0F1F}" type="sibTrans" cxnId="{D06F3A03-2172-4D25-9C71-D988CA626AC4}">
      <dgm:prSet/>
      <dgm:spPr/>
      <dgm:t>
        <a:bodyPr/>
        <a:lstStyle/>
        <a:p>
          <a:endParaRPr lang="en-US"/>
        </a:p>
      </dgm:t>
    </dgm:pt>
    <dgm:pt modelId="{A97B1ADB-EDEF-4A45-99FB-482ED7012FED}">
      <dgm:prSet custT="1"/>
      <dgm:spPr/>
      <dgm:t>
        <a:bodyPr/>
        <a:lstStyle/>
        <a:p>
          <a:r>
            <a:rPr lang="nl-BE" sz="1800" b="1" dirty="0">
              <a:latin typeface="Roboto" panose="02000000000000000000" pitchFamily="2" charset="0"/>
              <a:ea typeface="Roboto" panose="02000000000000000000" pitchFamily="2" charset="0"/>
              <a:cs typeface="Roboto" panose="02000000000000000000" pitchFamily="2" charset="0"/>
            </a:rPr>
            <a:t>Leerroutes</a:t>
          </a:r>
          <a:br>
            <a:rPr lang="nl-BE" sz="1800" b="1" dirty="0">
              <a:latin typeface="Roboto" panose="02000000000000000000" pitchFamily="2" charset="0"/>
              <a:ea typeface="Roboto" panose="02000000000000000000" pitchFamily="2" charset="0"/>
              <a:cs typeface="Roboto" panose="02000000000000000000" pitchFamily="2" charset="0"/>
            </a:rPr>
          </a:br>
          <a:r>
            <a:rPr lang="nl-BE" sz="1800" dirty="0">
              <a:solidFill>
                <a:schemeClr val="bg1"/>
              </a:solidFill>
              <a:latin typeface="Roboto" panose="02000000000000000000" pitchFamily="2" charset="0"/>
              <a:ea typeface="Roboto" panose="02000000000000000000" pitchFamily="2" charset="0"/>
              <a:cs typeface="Roboto" panose="02000000000000000000" pitchFamily="2" charset="0"/>
            </a:rPr>
            <a:t>Toegankelijke en aanpasbare wegwijzers die tonen hoe doelen samenhangen en elkaar versterken.</a:t>
          </a:r>
          <a:endParaRPr lang="en-US" sz="1800" dirty="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051FEDE7-F0A3-4BEC-8F88-6B24627B8324}" type="parTrans" cxnId="{93337F19-1DFD-4AD4-A55C-8C377169D338}">
      <dgm:prSet/>
      <dgm:spPr/>
      <dgm:t>
        <a:bodyPr/>
        <a:lstStyle/>
        <a:p>
          <a:endParaRPr lang="en-US"/>
        </a:p>
      </dgm:t>
    </dgm:pt>
    <dgm:pt modelId="{45895432-D5DB-4DFC-9952-DAC1A3CB9C54}" type="sibTrans" cxnId="{93337F19-1DFD-4AD4-A55C-8C377169D338}">
      <dgm:prSet/>
      <dgm:spPr/>
      <dgm:t>
        <a:bodyPr/>
        <a:lstStyle/>
        <a:p>
          <a:endParaRPr lang="en-US"/>
        </a:p>
      </dgm:t>
    </dgm:pt>
    <dgm:pt modelId="{0E139D83-7FA6-4FD2-8CC1-7AE86CB7A5A4}" type="pres">
      <dgm:prSet presAssocID="{ABF7A06B-3B57-461F-A4F6-AC9B0E24EAB5}" presName="linear" presStyleCnt="0">
        <dgm:presLayoutVars>
          <dgm:animLvl val="lvl"/>
          <dgm:resizeHandles val="exact"/>
        </dgm:presLayoutVars>
      </dgm:prSet>
      <dgm:spPr/>
    </dgm:pt>
    <dgm:pt modelId="{DBAA8407-861E-4937-A8F1-40702B24B42F}" type="pres">
      <dgm:prSet presAssocID="{7326BE13-CEC4-404F-B70F-1C4882FF7A4A}" presName="parentText" presStyleLbl="node1" presStyleIdx="0" presStyleCnt="3">
        <dgm:presLayoutVars>
          <dgm:chMax val="0"/>
          <dgm:bulletEnabled val="1"/>
        </dgm:presLayoutVars>
      </dgm:prSet>
      <dgm:spPr/>
    </dgm:pt>
    <dgm:pt modelId="{7E406E4B-F010-4383-B916-48687718F788}" type="pres">
      <dgm:prSet presAssocID="{553C7F86-B217-4661-A84B-C55968CD4C78}" presName="spacer" presStyleCnt="0"/>
      <dgm:spPr/>
    </dgm:pt>
    <dgm:pt modelId="{23C7F957-1C6B-4DFB-986A-6730B617C827}" type="pres">
      <dgm:prSet presAssocID="{FA025099-80EF-490A-B932-F0F003A1EA25}" presName="parentText" presStyleLbl="node1" presStyleIdx="1" presStyleCnt="3">
        <dgm:presLayoutVars>
          <dgm:chMax val="0"/>
          <dgm:bulletEnabled val="1"/>
        </dgm:presLayoutVars>
      </dgm:prSet>
      <dgm:spPr/>
    </dgm:pt>
    <dgm:pt modelId="{FAA3833A-1835-49D5-9683-A3C78F74970D}" type="pres">
      <dgm:prSet presAssocID="{B55D39BF-12EA-49EB-BF99-C7158D5A0F1F}" presName="spacer" presStyleCnt="0"/>
      <dgm:spPr/>
    </dgm:pt>
    <dgm:pt modelId="{641B1A5C-8CB0-40C8-ABA4-4C144CD5862E}" type="pres">
      <dgm:prSet presAssocID="{A97B1ADB-EDEF-4A45-99FB-482ED7012FED}" presName="parentText" presStyleLbl="node1" presStyleIdx="2" presStyleCnt="3">
        <dgm:presLayoutVars>
          <dgm:chMax val="0"/>
          <dgm:bulletEnabled val="1"/>
        </dgm:presLayoutVars>
      </dgm:prSet>
      <dgm:spPr/>
    </dgm:pt>
  </dgm:ptLst>
  <dgm:cxnLst>
    <dgm:cxn modelId="{D06F3A03-2172-4D25-9C71-D988CA626AC4}" srcId="{ABF7A06B-3B57-461F-A4F6-AC9B0E24EAB5}" destId="{FA025099-80EF-490A-B932-F0F003A1EA25}" srcOrd="1" destOrd="0" parTransId="{A664D2BD-DEE1-4EA6-ACE0-1CF257B3B410}" sibTransId="{B55D39BF-12EA-49EB-BF99-C7158D5A0F1F}"/>
    <dgm:cxn modelId="{93337F19-1DFD-4AD4-A55C-8C377169D338}" srcId="{ABF7A06B-3B57-461F-A4F6-AC9B0E24EAB5}" destId="{A97B1ADB-EDEF-4A45-99FB-482ED7012FED}" srcOrd="2" destOrd="0" parTransId="{051FEDE7-F0A3-4BEC-8F88-6B24627B8324}" sibTransId="{45895432-D5DB-4DFC-9952-DAC1A3CB9C54}"/>
    <dgm:cxn modelId="{C8DE306E-FC4F-4444-A8FC-F73499139326}" type="presOf" srcId="{FA025099-80EF-490A-B932-F0F003A1EA25}" destId="{23C7F957-1C6B-4DFB-986A-6730B617C827}" srcOrd="0" destOrd="0" presId="urn:microsoft.com/office/officeart/2005/8/layout/vList2"/>
    <dgm:cxn modelId="{9D3CFB83-6CDA-4E68-B4D4-65D4BA625598}" type="presOf" srcId="{A97B1ADB-EDEF-4A45-99FB-482ED7012FED}" destId="{641B1A5C-8CB0-40C8-ABA4-4C144CD5862E}" srcOrd="0" destOrd="0" presId="urn:microsoft.com/office/officeart/2005/8/layout/vList2"/>
    <dgm:cxn modelId="{9D9FEDEA-EF4A-4AA6-83F4-140949232993}" srcId="{ABF7A06B-3B57-461F-A4F6-AC9B0E24EAB5}" destId="{7326BE13-CEC4-404F-B70F-1C4882FF7A4A}" srcOrd="0" destOrd="0" parTransId="{61CBCFCF-AEC3-4DF1-980F-78E9C8A30359}" sibTransId="{553C7F86-B217-4661-A84B-C55968CD4C78}"/>
    <dgm:cxn modelId="{92FBBCFB-2708-4FF5-8E10-7DBA2483BB37}" type="presOf" srcId="{7326BE13-CEC4-404F-B70F-1C4882FF7A4A}" destId="{DBAA8407-861E-4937-A8F1-40702B24B42F}" srcOrd="0" destOrd="0" presId="urn:microsoft.com/office/officeart/2005/8/layout/vList2"/>
    <dgm:cxn modelId="{000294FE-41A3-4FF4-8AF2-5AA2922D1107}" type="presOf" srcId="{ABF7A06B-3B57-461F-A4F6-AC9B0E24EAB5}" destId="{0E139D83-7FA6-4FD2-8CC1-7AE86CB7A5A4}" srcOrd="0" destOrd="0" presId="urn:microsoft.com/office/officeart/2005/8/layout/vList2"/>
    <dgm:cxn modelId="{86DC6687-6D14-4524-B24C-080656C82637}" type="presParOf" srcId="{0E139D83-7FA6-4FD2-8CC1-7AE86CB7A5A4}" destId="{DBAA8407-861E-4937-A8F1-40702B24B42F}" srcOrd="0" destOrd="0" presId="urn:microsoft.com/office/officeart/2005/8/layout/vList2"/>
    <dgm:cxn modelId="{42D1CD08-1EAB-489F-B830-070BE34FE782}" type="presParOf" srcId="{0E139D83-7FA6-4FD2-8CC1-7AE86CB7A5A4}" destId="{7E406E4B-F010-4383-B916-48687718F788}" srcOrd="1" destOrd="0" presId="urn:microsoft.com/office/officeart/2005/8/layout/vList2"/>
    <dgm:cxn modelId="{8AE1BE9C-2129-4EF0-A5D5-34B34538B7D5}" type="presParOf" srcId="{0E139D83-7FA6-4FD2-8CC1-7AE86CB7A5A4}" destId="{23C7F957-1C6B-4DFB-986A-6730B617C827}" srcOrd="2" destOrd="0" presId="urn:microsoft.com/office/officeart/2005/8/layout/vList2"/>
    <dgm:cxn modelId="{098F0A2D-E999-40D4-859E-CEB8703F3667}" type="presParOf" srcId="{0E139D83-7FA6-4FD2-8CC1-7AE86CB7A5A4}" destId="{FAA3833A-1835-49D5-9683-A3C78F74970D}" srcOrd="3" destOrd="0" presId="urn:microsoft.com/office/officeart/2005/8/layout/vList2"/>
    <dgm:cxn modelId="{0E06B471-0379-4AC5-B3E9-90BD11D0F3F8}" type="presParOf" srcId="{0E139D83-7FA6-4FD2-8CC1-7AE86CB7A5A4}" destId="{641B1A5C-8CB0-40C8-ABA4-4C144CD5862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5871E4-6076-4394-99A0-723A441189C9}" type="doc">
      <dgm:prSet loTypeId="urn:microsoft.com/office/officeart/2008/layout/VerticalCurvedList" loCatId="list" qsTypeId="urn:microsoft.com/office/officeart/2005/8/quickstyle/simple4#3" qsCatId="simple" csTypeId="urn:microsoft.com/office/officeart/2005/8/colors/colorful1#2" csCatId="colorful" phldr="1"/>
      <dgm:spPr/>
      <dgm:t>
        <a:bodyPr/>
        <a:lstStyle/>
        <a:p>
          <a:endParaRPr lang="en-US"/>
        </a:p>
      </dgm:t>
    </dgm:pt>
    <dgm:pt modelId="{0495E9BC-9650-49A6-8B3F-906B80C8635E}">
      <dgm:prSet custT="1"/>
      <dgm:spPr>
        <a:solidFill>
          <a:schemeClr val="accent1">
            <a:lumMod val="20000"/>
            <a:lumOff val="80000"/>
          </a:schemeClr>
        </a:solidFill>
      </dgm:spPr>
      <dgm:t>
        <a:bodyPr/>
        <a:lstStyle/>
        <a:p>
          <a:r>
            <a:rPr lang="nl-NL" sz="3200" b="1" dirty="0">
              <a:latin typeface="Poppins" panose="00000500000000000000" pitchFamily="2" charset="0"/>
              <a:ea typeface="Roboto" panose="02000000000000000000" pitchFamily="2" charset="0"/>
              <a:cs typeface="Poppins" panose="00000500000000000000" pitchFamily="2" charset="0"/>
            </a:rPr>
            <a:t>Leerroutes ‘Organisatie'</a:t>
          </a:r>
          <a:endParaRPr lang="en-US" sz="3200" b="1" dirty="0">
            <a:latin typeface="Poppins" panose="00000500000000000000" pitchFamily="2" charset="0"/>
            <a:ea typeface="Roboto" panose="02000000000000000000" pitchFamily="2" charset="0"/>
            <a:cs typeface="Poppins" panose="00000500000000000000" pitchFamily="2" charset="0"/>
          </a:endParaRPr>
        </a:p>
      </dgm:t>
    </dgm:pt>
    <dgm:pt modelId="{26DF9BB0-D70A-4DB1-8ED0-74E2116D1383}" type="parTrans" cxnId="{86D56484-9D76-419C-A4BC-3A708C429E6A}">
      <dgm:prSet/>
      <dgm:spPr/>
      <dgm:t>
        <a:bodyPr/>
        <a:lstStyle/>
        <a:p>
          <a:endParaRPr lang="en-US"/>
        </a:p>
      </dgm:t>
    </dgm:pt>
    <dgm:pt modelId="{C2F52E8B-E11B-4779-A5A3-7ED540F5C343}" type="sibTrans" cxnId="{86D56484-9D76-419C-A4BC-3A708C429E6A}">
      <dgm:prSet/>
      <dgm:spPr/>
      <dgm:t>
        <a:bodyPr/>
        <a:lstStyle/>
        <a:p>
          <a:endParaRPr lang="en-US"/>
        </a:p>
      </dgm:t>
    </dgm:pt>
    <dgm:pt modelId="{2049F74C-99BA-4FB5-B21A-63A58E442B66}">
      <dgm:prSet custT="1"/>
      <dgm:spPr>
        <a:solidFill>
          <a:schemeClr val="accent1">
            <a:lumMod val="40000"/>
            <a:lumOff val="60000"/>
          </a:schemeClr>
        </a:solidFill>
      </dgm:spPr>
      <dgm:t>
        <a:bodyPr/>
        <a:lstStyle/>
        <a:p>
          <a:r>
            <a:rPr lang="nl-NL" sz="3200" b="1" dirty="0">
              <a:latin typeface="Poppins" panose="00000500000000000000" pitchFamily="2" charset="0"/>
              <a:ea typeface="Roboto" panose="02000000000000000000" pitchFamily="2" charset="0"/>
              <a:cs typeface="Poppins" panose="00000500000000000000" pitchFamily="2" charset="0"/>
            </a:rPr>
            <a:t>Leerroutes ‘Coherentie'</a:t>
          </a:r>
          <a:endParaRPr lang="en-US" sz="3200" b="1" dirty="0">
            <a:latin typeface="Poppins" panose="00000500000000000000" pitchFamily="2" charset="0"/>
            <a:ea typeface="Roboto" panose="02000000000000000000" pitchFamily="2" charset="0"/>
            <a:cs typeface="Poppins" panose="00000500000000000000" pitchFamily="2" charset="0"/>
          </a:endParaRPr>
        </a:p>
      </dgm:t>
    </dgm:pt>
    <dgm:pt modelId="{EEA0011A-6FF6-424F-ACF5-239046CB46AE}" type="parTrans" cxnId="{9FA65FDF-5431-4F6F-8AC6-8F649CF5F58E}">
      <dgm:prSet/>
      <dgm:spPr/>
      <dgm:t>
        <a:bodyPr/>
        <a:lstStyle/>
        <a:p>
          <a:endParaRPr lang="en-US"/>
        </a:p>
      </dgm:t>
    </dgm:pt>
    <dgm:pt modelId="{6B6F7B84-719E-4911-8CAA-31E2649969EE}" type="sibTrans" cxnId="{9FA65FDF-5431-4F6F-8AC6-8F649CF5F58E}">
      <dgm:prSet/>
      <dgm:spPr/>
      <dgm:t>
        <a:bodyPr/>
        <a:lstStyle/>
        <a:p>
          <a:endParaRPr lang="en-US"/>
        </a:p>
      </dgm:t>
    </dgm:pt>
    <dgm:pt modelId="{D31476C1-33A3-47E9-9215-9B64F2068DBA}">
      <dgm:prSet custT="1"/>
      <dgm:spPr>
        <a:solidFill>
          <a:schemeClr val="accent1">
            <a:lumMod val="60000"/>
            <a:lumOff val="40000"/>
          </a:schemeClr>
        </a:solidFill>
      </dgm:spPr>
      <dgm:t>
        <a:bodyPr/>
        <a:lstStyle/>
        <a:p>
          <a:pPr rtl="0"/>
          <a:r>
            <a:rPr lang="nl-NL" sz="3200" b="1" dirty="0">
              <a:latin typeface="Poppins" panose="00000500000000000000" pitchFamily="2" charset="0"/>
              <a:ea typeface="Roboto" panose="02000000000000000000" pitchFamily="2" charset="0"/>
              <a:cs typeface="Poppins" panose="00000500000000000000" pitchFamily="2" charset="0"/>
            </a:rPr>
            <a:t>Leerroutes ‘Vakinhoud en didactiek’</a:t>
          </a:r>
          <a:endParaRPr lang="en-US" sz="3200" b="1" dirty="0">
            <a:latin typeface="Poppins" panose="00000500000000000000" pitchFamily="2" charset="0"/>
            <a:ea typeface="Roboto" panose="02000000000000000000" pitchFamily="2" charset="0"/>
            <a:cs typeface="Poppins" panose="00000500000000000000" pitchFamily="2" charset="0"/>
          </a:endParaRPr>
        </a:p>
      </dgm:t>
    </dgm:pt>
    <dgm:pt modelId="{F72DF640-E0F3-4C61-AF8F-19EB2DF65973}" type="parTrans" cxnId="{65B0F9B9-514C-4BA0-94CB-570AEA3F9D3E}">
      <dgm:prSet/>
      <dgm:spPr/>
      <dgm:t>
        <a:bodyPr/>
        <a:lstStyle/>
        <a:p>
          <a:endParaRPr lang="en-US"/>
        </a:p>
      </dgm:t>
    </dgm:pt>
    <dgm:pt modelId="{A5CD7619-D372-4946-9097-727D1E7318CB}" type="sibTrans" cxnId="{65B0F9B9-514C-4BA0-94CB-570AEA3F9D3E}">
      <dgm:prSet/>
      <dgm:spPr/>
      <dgm:t>
        <a:bodyPr/>
        <a:lstStyle/>
        <a:p>
          <a:endParaRPr lang="en-US"/>
        </a:p>
      </dgm:t>
    </dgm:pt>
    <dgm:pt modelId="{F53208AD-B0EB-4380-9E8F-B0F20179A0D9}" type="pres">
      <dgm:prSet presAssocID="{8E5871E4-6076-4394-99A0-723A441189C9}" presName="Name0" presStyleCnt="0">
        <dgm:presLayoutVars>
          <dgm:chMax val="7"/>
          <dgm:chPref val="7"/>
          <dgm:dir/>
        </dgm:presLayoutVars>
      </dgm:prSet>
      <dgm:spPr/>
    </dgm:pt>
    <dgm:pt modelId="{7EA35364-1E94-4917-87FC-595782F3170E}" type="pres">
      <dgm:prSet presAssocID="{8E5871E4-6076-4394-99A0-723A441189C9}" presName="Name1" presStyleCnt="0"/>
      <dgm:spPr/>
    </dgm:pt>
    <dgm:pt modelId="{DFE2C9A8-EA3E-42C9-8547-6343959FDBDB}" type="pres">
      <dgm:prSet presAssocID="{8E5871E4-6076-4394-99A0-723A441189C9}" presName="cycle" presStyleCnt="0"/>
      <dgm:spPr/>
    </dgm:pt>
    <dgm:pt modelId="{2890250C-8D46-43E8-9EDF-7979F6C09C42}" type="pres">
      <dgm:prSet presAssocID="{8E5871E4-6076-4394-99A0-723A441189C9}" presName="srcNode" presStyleLbl="node1" presStyleIdx="0" presStyleCnt="3"/>
      <dgm:spPr/>
    </dgm:pt>
    <dgm:pt modelId="{6A91EEA6-BAA4-4096-85BA-3292464E8362}" type="pres">
      <dgm:prSet presAssocID="{8E5871E4-6076-4394-99A0-723A441189C9}" presName="conn" presStyleLbl="parChTrans1D2" presStyleIdx="0" presStyleCnt="1"/>
      <dgm:spPr/>
    </dgm:pt>
    <dgm:pt modelId="{8FFFF773-10AE-47B7-88E2-F20159A7695F}" type="pres">
      <dgm:prSet presAssocID="{8E5871E4-6076-4394-99A0-723A441189C9}" presName="extraNode" presStyleLbl="node1" presStyleIdx="0" presStyleCnt="3"/>
      <dgm:spPr/>
    </dgm:pt>
    <dgm:pt modelId="{5DABA933-1105-40D7-95D6-A60CFBE9DFA6}" type="pres">
      <dgm:prSet presAssocID="{8E5871E4-6076-4394-99A0-723A441189C9}" presName="dstNode" presStyleLbl="node1" presStyleIdx="0" presStyleCnt="3"/>
      <dgm:spPr/>
    </dgm:pt>
    <dgm:pt modelId="{BE3DC0E7-6AAB-4AA0-A743-FABB2A4D952E}" type="pres">
      <dgm:prSet presAssocID="{0495E9BC-9650-49A6-8B3F-906B80C8635E}" presName="text_1" presStyleLbl="node1" presStyleIdx="0" presStyleCnt="3">
        <dgm:presLayoutVars>
          <dgm:bulletEnabled val="1"/>
        </dgm:presLayoutVars>
      </dgm:prSet>
      <dgm:spPr/>
    </dgm:pt>
    <dgm:pt modelId="{12BC6285-711B-47E4-BD2B-E82C05A141EF}" type="pres">
      <dgm:prSet presAssocID="{0495E9BC-9650-49A6-8B3F-906B80C8635E}" presName="accent_1" presStyleCnt="0"/>
      <dgm:spPr/>
    </dgm:pt>
    <dgm:pt modelId="{749F623A-D0C5-4029-BE4C-46C2FB7362A3}" type="pres">
      <dgm:prSet presAssocID="{0495E9BC-9650-49A6-8B3F-906B80C8635E}" presName="accentRepeatNode" presStyleLbl="solidFgAcc1" presStyleIdx="0" presStyleCnt="3"/>
      <dgm:spPr/>
    </dgm:pt>
    <dgm:pt modelId="{8DEBCA1B-BDE9-41E0-96E4-5B4114023843}" type="pres">
      <dgm:prSet presAssocID="{2049F74C-99BA-4FB5-B21A-63A58E442B66}" presName="text_2" presStyleLbl="node1" presStyleIdx="1" presStyleCnt="3">
        <dgm:presLayoutVars>
          <dgm:bulletEnabled val="1"/>
        </dgm:presLayoutVars>
      </dgm:prSet>
      <dgm:spPr/>
    </dgm:pt>
    <dgm:pt modelId="{B172F1F3-F927-4247-AF0B-AFE6A2CB2AB6}" type="pres">
      <dgm:prSet presAssocID="{2049F74C-99BA-4FB5-B21A-63A58E442B66}" presName="accent_2" presStyleCnt="0"/>
      <dgm:spPr/>
    </dgm:pt>
    <dgm:pt modelId="{AE70C04D-E569-4849-A238-473AC1C36689}" type="pres">
      <dgm:prSet presAssocID="{2049F74C-99BA-4FB5-B21A-63A58E442B66}" presName="accentRepeatNode" presStyleLbl="solidFgAcc1" presStyleIdx="1" presStyleCnt="3"/>
      <dgm:spPr/>
    </dgm:pt>
    <dgm:pt modelId="{978A63B1-0BAF-473B-A114-A0EAD620E503}" type="pres">
      <dgm:prSet presAssocID="{D31476C1-33A3-47E9-9215-9B64F2068DBA}" presName="text_3" presStyleLbl="node1" presStyleIdx="2" presStyleCnt="3">
        <dgm:presLayoutVars>
          <dgm:bulletEnabled val="1"/>
        </dgm:presLayoutVars>
      </dgm:prSet>
      <dgm:spPr/>
    </dgm:pt>
    <dgm:pt modelId="{FA1C89C4-8D1E-4219-879C-80CD4D885A1E}" type="pres">
      <dgm:prSet presAssocID="{D31476C1-33A3-47E9-9215-9B64F2068DBA}" presName="accent_3" presStyleCnt="0"/>
      <dgm:spPr/>
    </dgm:pt>
    <dgm:pt modelId="{6CBDE3AB-8086-4A23-AD3C-DC415951D1E0}" type="pres">
      <dgm:prSet presAssocID="{D31476C1-33A3-47E9-9215-9B64F2068DBA}" presName="accentRepeatNode" presStyleLbl="solidFgAcc1" presStyleIdx="2" presStyleCnt="3"/>
      <dgm:spPr/>
    </dgm:pt>
  </dgm:ptLst>
  <dgm:cxnLst>
    <dgm:cxn modelId="{39408B5E-7FD4-492C-8027-8706A8E18A86}" type="presOf" srcId="{C2F52E8B-E11B-4779-A5A3-7ED540F5C343}" destId="{6A91EEA6-BAA4-4096-85BA-3292464E8362}" srcOrd="0" destOrd="0" presId="urn:microsoft.com/office/officeart/2008/layout/VerticalCurvedList"/>
    <dgm:cxn modelId="{BABAEC82-7D77-455E-9C0A-24DCA270FC8B}" type="presOf" srcId="{D31476C1-33A3-47E9-9215-9B64F2068DBA}" destId="{978A63B1-0BAF-473B-A114-A0EAD620E503}" srcOrd="0" destOrd="0" presId="urn:microsoft.com/office/officeart/2008/layout/VerticalCurvedList"/>
    <dgm:cxn modelId="{86D56484-9D76-419C-A4BC-3A708C429E6A}" srcId="{8E5871E4-6076-4394-99A0-723A441189C9}" destId="{0495E9BC-9650-49A6-8B3F-906B80C8635E}" srcOrd="0" destOrd="0" parTransId="{26DF9BB0-D70A-4DB1-8ED0-74E2116D1383}" sibTransId="{C2F52E8B-E11B-4779-A5A3-7ED540F5C343}"/>
    <dgm:cxn modelId="{65B0F9B9-514C-4BA0-94CB-570AEA3F9D3E}" srcId="{8E5871E4-6076-4394-99A0-723A441189C9}" destId="{D31476C1-33A3-47E9-9215-9B64F2068DBA}" srcOrd="2" destOrd="0" parTransId="{F72DF640-E0F3-4C61-AF8F-19EB2DF65973}" sibTransId="{A5CD7619-D372-4946-9097-727D1E7318CB}"/>
    <dgm:cxn modelId="{DFCDF5C8-8E71-4C5D-9075-E43EB8A56335}" type="presOf" srcId="{0495E9BC-9650-49A6-8B3F-906B80C8635E}" destId="{BE3DC0E7-6AAB-4AA0-A743-FABB2A4D952E}" srcOrd="0" destOrd="0" presId="urn:microsoft.com/office/officeart/2008/layout/VerticalCurvedList"/>
    <dgm:cxn modelId="{5C3C50D7-2E5E-4C4B-8C4A-013C7A4C2160}" type="presOf" srcId="{8E5871E4-6076-4394-99A0-723A441189C9}" destId="{F53208AD-B0EB-4380-9E8F-B0F20179A0D9}" srcOrd="0" destOrd="0" presId="urn:microsoft.com/office/officeart/2008/layout/VerticalCurvedList"/>
    <dgm:cxn modelId="{9FA65FDF-5431-4F6F-8AC6-8F649CF5F58E}" srcId="{8E5871E4-6076-4394-99A0-723A441189C9}" destId="{2049F74C-99BA-4FB5-B21A-63A58E442B66}" srcOrd="1" destOrd="0" parTransId="{EEA0011A-6FF6-424F-ACF5-239046CB46AE}" sibTransId="{6B6F7B84-719E-4911-8CAA-31E2649969EE}"/>
    <dgm:cxn modelId="{09996CE9-4E18-4CE4-88E6-07B50DF3BC79}" type="presOf" srcId="{2049F74C-99BA-4FB5-B21A-63A58E442B66}" destId="{8DEBCA1B-BDE9-41E0-96E4-5B4114023843}" srcOrd="0" destOrd="0" presId="urn:microsoft.com/office/officeart/2008/layout/VerticalCurvedList"/>
    <dgm:cxn modelId="{5E32F94F-83DA-4BD6-9E28-CC589FA1D5DD}" type="presParOf" srcId="{F53208AD-B0EB-4380-9E8F-B0F20179A0D9}" destId="{7EA35364-1E94-4917-87FC-595782F3170E}" srcOrd="0" destOrd="0" presId="urn:microsoft.com/office/officeart/2008/layout/VerticalCurvedList"/>
    <dgm:cxn modelId="{748CF122-2A68-47E9-8A0C-C9EDB5574848}" type="presParOf" srcId="{7EA35364-1E94-4917-87FC-595782F3170E}" destId="{DFE2C9A8-EA3E-42C9-8547-6343959FDBDB}" srcOrd="0" destOrd="0" presId="urn:microsoft.com/office/officeart/2008/layout/VerticalCurvedList"/>
    <dgm:cxn modelId="{EA1D892B-C450-4E60-A1A2-D085EC62CDD2}" type="presParOf" srcId="{DFE2C9A8-EA3E-42C9-8547-6343959FDBDB}" destId="{2890250C-8D46-43E8-9EDF-7979F6C09C42}" srcOrd="0" destOrd="0" presId="urn:microsoft.com/office/officeart/2008/layout/VerticalCurvedList"/>
    <dgm:cxn modelId="{8816BDC6-2564-458B-A8BC-8A634ED4B4FD}" type="presParOf" srcId="{DFE2C9A8-EA3E-42C9-8547-6343959FDBDB}" destId="{6A91EEA6-BAA4-4096-85BA-3292464E8362}" srcOrd="1" destOrd="0" presId="urn:microsoft.com/office/officeart/2008/layout/VerticalCurvedList"/>
    <dgm:cxn modelId="{0AA5CFF9-EF68-4B46-BD36-74D5CC55E054}" type="presParOf" srcId="{DFE2C9A8-EA3E-42C9-8547-6343959FDBDB}" destId="{8FFFF773-10AE-47B7-88E2-F20159A7695F}" srcOrd="2" destOrd="0" presId="urn:microsoft.com/office/officeart/2008/layout/VerticalCurvedList"/>
    <dgm:cxn modelId="{01221399-D818-4FDB-A6D6-5B448C79DA2E}" type="presParOf" srcId="{DFE2C9A8-EA3E-42C9-8547-6343959FDBDB}" destId="{5DABA933-1105-40D7-95D6-A60CFBE9DFA6}" srcOrd="3" destOrd="0" presId="urn:microsoft.com/office/officeart/2008/layout/VerticalCurvedList"/>
    <dgm:cxn modelId="{49360156-52ED-4A6A-985C-DE1FE39E7F19}" type="presParOf" srcId="{7EA35364-1E94-4917-87FC-595782F3170E}" destId="{BE3DC0E7-6AAB-4AA0-A743-FABB2A4D952E}" srcOrd="1" destOrd="0" presId="urn:microsoft.com/office/officeart/2008/layout/VerticalCurvedList"/>
    <dgm:cxn modelId="{9E8FF41D-8A59-4AD1-91C6-C7E255C17BFE}" type="presParOf" srcId="{7EA35364-1E94-4917-87FC-595782F3170E}" destId="{12BC6285-711B-47E4-BD2B-E82C05A141EF}" srcOrd="2" destOrd="0" presId="urn:microsoft.com/office/officeart/2008/layout/VerticalCurvedList"/>
    <dgm:cxn modelId="{29C21EC4-9801-4BA2-9008-88B794BE3208}" type="presParOf" srcId="{12BC6285-711B-47E4-BD2B-E82C05A141EF}" destId="{749F623A-D0C5-4029-BE4C-46C2FB7362A3}" srcOrd="0" destOrd="0" presId="urn:microsoft.com/office/officeart/2008/layout/VerticalCurvedList"/>
    <dgm:cxn modelId="{B0408FDC-91E5-4A6A-B0D1-B5ED55B56BDD}" type="presParOf" srcId="{7EA35364-1E94-4917-87FC-595782F3170E}" destId="{8DEBCA1B-BDE9-41E0-96E4-5B4114023843}" srcOrd="3" destOrd="0" presId="urn:microsoft.com/office/officeart/2008/layout/VerticalCurvedList"/>
    <dgm:cxn modelId="{0DDD9FC4-FA16-4FBE-A6D5-EA4C19E734D6}" type="presParOf" srcId="{7EA35364-1E94-4917-87FC-595782F3170E}" destId="{B172F1F3-F927-4247-AF0B-AFE6A2CB2AB6}" srcOrd="4" destOrd="0" presId="urn:microsoft.com/office/officeart/2008/layout/VerticalCurvedList"/>
    <dgm:cxn modelId="{97E22C3B-92B9-411F-8207-171079588564}" type="presParOf" srcId="{B172F1F3-F927-4247-AF0B-AFE6A2CB2AB6}" destId="{AE70C04D-E569-4849-A238-473AC1C36689}" srcOrd="0" destOrd="0" presId="urn:microsoft.com/office/officeart/2008/layout/VerticalCurvedList"/>
    <dgm:cxn modelId="{BC5A89A3-9A95-414D-9610-94FD222F6B10}" type="presParOf" srcId="{7EA35364-1E94-4917-87FC-595782F3170E}" destId="{978A63B1-0BAF-473B-A114-A0EAD620E503}" srcOrd="5" destOrd="0" presId="urn:microsoft.com/office/officeart/2008/layout/VerticalCurvedList"/>
    <dgm:cxn modelId="{538B45C0-07A0-4436-B6E6-54D4E32750DE}" type="presParOf" srcId="{7EA35364-1E94-4917-87FC-595782F3170E}" destId="{FA1C89C4-8D1E-4219-879C-80CD4D885A1E}" srcOrd="6" destOrd="0" presId="urn:microsoft.com/office/officeart/2008/layout/VerticalCurvedList"/>
    <dgm:cxn modelId="{EEFC1902-7FF2-432C-808A-3435674C9CD1}" type="presParOf" srcId="{FA1C89C4-8D1E-4219-879C-80CD4D885A1E}" destId="{6CBDE3AB-8086-4A23-AD3C-DC415951D1E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6A84A78-B9E9-4107-92FA-BE36E8C04FF1}" type="doc">
      <dgm:prSet loTypeId="urn:microsoft.com/office/officeart/2005/8/layout/vList2" loCatId="list" qsTypeId="urn:microsoft.com/office/officeart/2005/8/quickstyle/simple1#22" qsCatId="simple" csTypeId="urn:microsoft.com/office/officeart/2005/8/colors/colorful1#1" csCatId="colorful" phldr="1"/>
      <dgm:spPr/>
      <dgm:t>
        <a:bodyPr/>
        <a:lstStyle/>
        <a:p>
          <a:endParaRPr lang="nl-BE"/>
        </a:p>
      </dgm:t>
    </dgm:pt>
    <dgm:pt modelId="{D3782201-BD0B-4E30-812F-79D5B9D515D8}">
      <dgm:prSet/>
      <dgm:spPr>
        <a:solidFill>
          <a:schemeClr val="accent4">
            <a:lumMod val="60000"/>
            <a:lumOff val="40000"/>
          </a:schemeClr>
        </a:solidFill>
      </dgm:spPr>
      <dgm:t>
        <a:bodyPr/>
        <a:lstStyle/>
        <a:p>
          <a:r>
            <a:rPr lang="nl-BE" dirty="0">
              <a:latin typeface="Poppins" panose="00000500000000000000" pitchFamily="2" charset="0"/>
              <a:cs typeface="Poppins" panose="00000500000000000000" pitchFamily="2" charset="0"/>
            </a:rPr>
            <a:t>Inhoudelijke samenhang (</a:t>
          </a:r>
          <a:r>
            <a:rPr lang="nl-BE" i="1" dirty="0">
              <a:latin typeface="Poppins" panose="00000500000000000000" pitchFamily="2" charset="0"/>
              <a:cs typeface="Poppins" panose="00000500000000000000" pitchFamily="2" charset="0"/>
            </a:rPr>
            <a:t>het wat</a:t>
          </a:r>
          <a:r>
            <a:rPr lang="nl-BE" dirty="0">
              <a:latin typeface="Poppins" panose="00000500000000000000" pitchFamily="2" charset="0"/>
              <a:cs typeface="Poppins" panose="00000500000000000000" pitchFamily="2" charset="0"/>
            </a:rPr>
            <a:t>): </a:t>
          </a:r>
          <a:br>
            <a:rPr lang="nl-BE" dirty="0">
              <a:latin typeface="Poppins" panose="00000500000000000000" pitchFamily="2" charset="0"/>
              <a:cs typeface="Poppins" panose="00000500000000000000" pitchFamily="2" charset="0"/>
            </a:rPr>
          </a:br>
          <a:r>
            <a:rPr lang="nl-BE" dirty="0">
              <a:latin typeface="Poppins" panose="00000500000000000000" pitchFamily="2" charset="0"/>
              <a:cs typeface="Poppins" panose="00000500000000000000" pitchFamily="2" charset="0"/>
            </a:rPr>
            <a:t>rechtstreeks zichtbaar op de leerplansite via de doelen en de doelinformatie. </a:t>
          </a:r>
        </a:p>
      </dgm:t>
    </dgm:pt>
    <dgm:pt modelId="{84FD0439-93A7-4A51-8C9A-FD4D8580D66E}" type="parTrans" cxnId="{B853671A-9E44-4B35-9107-D5EEC0D06F28}">
      <dgm:prSet/>
      <dgm:spPr/>
      <dgm:t>
        <a:bodyPr/>
        <a:lstStyle/>
        <a:p>
          <a:endParaRPr lang="nl-BE"/>
        </a:p>
      </dgm:t>
    </dgm:pt>
    <dgm:pt modelId="{E1B7728F-664D-4F7A-86A3-84BB1EF0200A}" type="sibTrans" cxnId="{B853671A-9E44-4B35-9107-D5EEC0D06F28}">
      <dgm:prSet/>
      <dgm:spPr/>
      <dgm:t>
        <a:bodyPr/>
        <a:lstStyle/>
        <a:p>
          <a:endParaRPr lang="nl-BE"/>
        </a:p>
      </dgm:t>
    </dgm:pt>
    <dgm:pt modelId="{82F238D4-0983-4EBD-ACC4-CCCF03EBD758}">
      <dgm:prSet/>
      <dgm:spPr>
        <a:solidFill>
          <a:schemeClr val="accent4">
            <a:lumMod val="60000"/>
            <a:lumOff val="40000"/>
          </a:schemeClr>
        </a:solidFill>
      </dgm:spPr>
      <dgm:t>
        <a:bodyPr/>
        <a:lstStyle/>
        <a:p>
          <a:r>
            <a:rPr lang="nl-BE" dirty="0">
              <a:latin typeface="Poppins" panose="00000500000000000000" pitchFamily="2" charset="0"/>
              <a:cs typeface="Poppins" panose="00000500000000000000" pitchFamily="2" charset="0"/>
            </a:rPr>
            <a:t>De pedagogisch-didactische vertaling (</a:t>
          </a:r>
          <a:r>
            <a:rPr lang="nl-BE" i="1" dirty="0">
              <a:latin typeface="Poppins" panose="00000500000000000000" pitchFamily="2" charset="0"/>
              <a:cs typeface="Poppins" panose="00000500000000000000" pitchFamily="2" charset="0"/>
            </a:rPr>
            <a:t>het hoe</a:t>
          </a:r>
          <a:r>
            <a:rPr lang="nl-BE" dirty="0">
              <a:latin typeface="Poppins" panose="00000500000000000000" pitchFamily="2" charset="0"/>
              <a:cs typeface="Poppins" panose="00000500000000000000" pitchFamily="2" charset="0"/>
            </a:rPr>
            <a:t>): via </a:t>
          </a:r>
          <a:r>
            <a:rPr lang="nl-BE" b="1" dirty="0">
              <a:latin typeface="Poppins" panose="00000500000000000000" pitchFamily="2" charset="0"/>
              <a:cs typeface="Poppins" panose="00000500000000000000" pitchFamily="2" charset="0"/>
            </a:rPr>
            <a:t>‘Meer info’</a:t>
          </a:r>
          <a:br>
            <a:rPr lang="nl-BE" dirty="0"/>
          </a:br>
          <a:endParaRPr lang="nl-BE" dirty="0"/>
        </a:p>
      </dgm:t>
    </dgm:pt>
    <dgm:pt modelId="{3F74AEB7-44B1-429A-A9D8-533D4788A88C}" type="parTrans" cxnId="{F6E83C47-EB4F-4616-8697-09A85609FAF5}">
      <dgm:prSet/>
      <dgm:spPr/>
      <dgm:t>
        <a:bodyPr/>
        <a:lstStyle/>
        <a:p>
          <a:endParaRPr lang="nl-BE"/>
        </a:p>
      </dgm:t>
    </dgm:pt>
    <dgm:pt modelId="{9B29B9DE-5153-406C-997C-A9D85EEE1C04}" type="sibTrans" cxnId="{F6E83C47-EB4F-4616-8697-09A85609FAF5}">
      <dgm:prSet/>
      <dgm:spPr/>
      <dgm:t>
        <a:bodyPr/>
        <a:lstStyle/>
        <a:p>
          <a:endParaRPr lang="nl-BE"/>
        </a:p>
      </dgm:t>
    </dgm:pt>
    <dgm:pt modelId="{E3A35B59-204C-4ED6-A694-BECC04DBCD0E}" type="pres">
      <dgm:prSet presAssocID="{B6A84A78-B9E9-4107-92FA-BE36E8C04FF1}" presName="linear" presStyleCnt="0">
        <dgm:presLayoutVars>
          <dgm:animLvl val="lvl"/>
          <dgm:resizeHandles val="exact"/>
        </dgm:presLayoutVars>
      </dgm:prSet>
      <dgm:spPr/>
    </dgm:pt>
    <dgm:pt modelId="{0CE0F696-2197-4D87-AE62-8BD0D9F0F8B4}" type="pres">
      <dgm:prSet presAssocID="{D3782201-BD0B-4E30-812F-79D5B9D515D8}" presName="parentText" presStyleLbl="node1" presStyleIdx="0" presStyleCnt="2">
        <dgm:presLayoutVars>
          <dgm:chMax val="0"/>
          <dgm:bulletEnabled val="1"/>
        </dgm:presLayoutVars>
      </dgm:prSet>
      <dgm:spPr/>
    </dgm:pt>
    <dgm:pt modelId="{FF86F324-74C5-48A1-B3D5-627808B71137}" type="pres">
      <dgm:prSet presAssocID="{E1B7728F-664D-4F7A-86A3-84BB1EF0200A}" presName="spacer" presStyleCnt="0"/>
      <dgm:spPr/>
    </dgm:pt>
    <dgm:pt modelId="{24BD8670-4230-47C9-9E08-B429BA1338C6}" type="pres">
      <dgm:prSet presAssocID="{82F238D4-0983-4EBD-ACC4-CCCF03EBD758}" presName="parentText" presStyleLbl="node1" presStyleIdx="1" presStyleCnt="2">
        <dgm:presLayoutVars>
          <dgm:chMax val="0"/>
          <dgm:bulletEnabled val="1"/>
        </dgm:presLayoutVars>
      </dgm:prSet>
      <dgm:spPr/>
    </dgm:pt>
  </dgm:ptLst>
  <dgm:cxnLst>
    <dgm:cxn modelId="{B853671A-9E44-4B35-9107-D5EEC0D06F28}" srcId="{B6A84A78-B9E9-4107-92FA-BE36E8C04FF1}" destId="{D3782201-BD0B-4E30-812F-79D5B9D515D8}" srcOrd="0" destOrd="0" parTransId="{84FD0439-93A7-4A51-8C9A-FD4D8580D66E}" sibTransId="{E1B7728F-664D-4F7A-86A3-84BB1EF0200A}"/>
    <dgm:cxn modelId="{F6E83C47-EB4F-4616-8697-09A85609FAF5}" srcId="{B6A84A78-B9E9-4107-92FA-BE36E8C04FF1}" destId="{82F238D4-0983-4EBD-ACC4-CCCF03EBD758}" srcOrd="1" destOrd="0" parTransId="{3F74AEB7-44B1-429A-A9D8-533D4788A88C}" sibTransId="{9B29B9DE-5153-406C-997C-A9D85EEE1C04}"/>
    <dgm:cxn modelId="{13F5536E-49E6-4732-866C-98CC9795315F}" type="presOf" srcId="{D3782201-BD0B-4E30-812F-79D5B9D515D8}" destId="{0CE0F696-2197-4D87-AE62-8BD0D9F0F8B4}" srcOrd="0" destOrd="0" presId="urn:microsoft.com/office/officeart/2005/8/layout/vList2"/>
    <dgm:cxn modelId="{0BB8E7AB-592F-447B-911E-0CBD5C884978}" type="presOf" srcId="{82F238D4-0983-4EBD-ACC4-CCCF03EBD758}" destId="{24BD8670-4230-47C9-9E08-B429BA1338C6}" srcOrd="0" destOrd="0" presId="urn:microsoft.com/office/officeart/2005/8/layout/vList2"/>
    <dgm:cxn modelId="{859002BA-9D3B-4675-8452-2CCE50A4E18A}" type="presOf" srcId="{B6A84A78-B9E9-4107-92FA-BE36E8C04FF1}" destId="{E3A35B59-204C-4ED6-A694-BECC04DBCD0E}" srcOrd="0" destOrd="0" presId="urn:microsoft.com/office/officeart/2005/8/layout/vList2"/>
    <dgm:cxn modelId="{84883290-2BBA-4984-B351-462D5F5DDCD4}" type="presParOf" srcId="{E3A35B59-204C-4ED6-A694-BECC04DBCD0E}" destId="{0CE0F696-2197-4D87-AE62-8BD0D9F0F8B4}" srcOrd="0" destOrd="0" presId="urn:microsoft.com/office/officeart/2005/8/layout/vList2"/>
    <dgm:cxn modelId="{FF1E1287-20F4-496F-93CF-682FEC58A54E}" type="presParOf" srcId="{E3A35B59-204C-4ED6-A694-BECC04DBCD0E}" destId="{FF86F324-74C5-48A1-B3D5-627808B71137}" srcOrd="1" destOrd="0" presId="urn:microsoft.com/office/officeart/2005/8/layout/vList2"/>
    <dgm:cxn modelId="{2947AE11-AA52-4D4D-A77D-A3EF748F18D0}" type="presParOf" srcId="{E3A35B59-204C-4ED6-A694-BECC04DBCD0E}" destId="{24BD8670-4230-47C9-9E08-B429BA1338C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D0C41-C238-4AC1-ADF1-E1EDD75649AA}">
      <dsp:nvSpPr>
        <dsp:cNvPr id="0" name=""/>
        <dsp:cNvSpPr/>
      </dsp:nvSpPr>
      <dsp:spPr>
        <a:xfrm>
          <a:off x="1902600" y="0"/>
          <a:ext cx="5185000" cy="5185000"/>
        </a:xfrm>
        <a:prstGeom prst="diamond">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D02856-0C3D-4991-97A8-1FC5D8290F51}">
      <dsp:nvSpPr>
        <dsp:cNvPr id="0" name=""/>
        <dsp:cNvSpPr/>
      </dsp:nvSpPr>
      <dsp:spPr>
        <a:xfrm>
          <a:off x="2395175" y="492574"/>
          <a:ext cx="2022150" cy="2022150"/>
        </a:xfrm>
        <a:prstGeom prst="round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BE" sz="14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Nieuw kennisrijk leerplan</a:t>
          </a:r>
          <a:br>
            <a:rPr lang="nl-BE" sz="14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4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Voor het katholiek gewoon en buitengewoon basisonderwijs.</a:t>
          </a:r>
        </a:p>
      </dsp:txBody>
      <dsp:txXfrm>
        <a:off x="2493888" y="591287"/>
        <a:ext cx="1824724" cy="1824724"/>
      </dsp:txXfrm>
    </dsp:sp>
    <dsp:sp modelId="{2BAE632F-3C43-467F-A209-FBB2804D06D7}">
      <dsp:nvSpPr>
        <dsp:cNvPr id="0" name=""/>
        <dsp:cNvSpPr/>
      </dsp:nvSpPr>
      <dsp:spPr>
        <a:xfrm>
          <a:off x="4572875" y="492574"/>
          <a:ext cx="2022150" cy="2022150"/>
        </a:xfrm>
        <a:prstGeom prst="round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BE" sz="14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Steun voor leraren</a:t>
          </a:r>
          <a:br>
            <a:rPr lang="nl-BE" sz="14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4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Ondersteunt leraren in hun pedagogische en maatschappelijke opdracht om elke leerling optimaal te laten leren en ontwikkelen.</a:t>
          </a:r>
        </a:p>
      </dsp:txBody>
      <dsp:txXfrm>
        <a:off x="4671588" y="591287"/>
        <a:ext cx="1824724" cy="1824724"/>
      </dsp:txXfrm>
    </dsp:sp>
    <dsp:sp modelId="{F74ECE1F-DAFE-49D7-9BB2-25315F76ADC1}">
      <dsp:nvSpPr>
        <dsp:cNvPr id="0" name=""/>
        <dsp:cNvSpPr/>
      </dsp:nvSpPr>
      <dsp:spPr>
        <a:xfrm>
          <a:off x="2395175" y="2670274"/>
          <a:ext cx="2022150" cy="2022150"/>
        </a:xfrm>
        <a:prstGeom prst="round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BE" sz="14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Elke leerling</a:t>
          </a:r>
          <a:br>
            <a:rPr lang="nl-BE" sz="14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4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Brede inclusieve kijk: voor wie extra ondersteuning nodig heeft tot wie nood heeft aan extra uitdaging.</a:t>
          </a:r>
        </a:p>
      </dsp:txBody>
      <dsp:txXfrm>
        <a:off x="2493888" y="2768987"/>
        <a:ext cx="1824724" cy="1824724"/>
      </dsp:txXfrm>
    </dsp:sp>
    <dsp:sp modelId="{C22163ED-36F5-40DE-B022-4AA29F9A28BD}">
      <dsp:nvSpPr>
        <dsp:cNvPr id="0" name=""/>
        <dsp:cNvSpPr/>
      </dsp:nvSpPr>
      <dsp:spPr>
        <a:xfrm>
          <a:off x="4572875" y="2670274"/>
          <a:ext cx="2022150" cy="2022150"/>
        </a:xfrm>
        <a:prstGeom prst="round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BE" sz="14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Samen ontwikkeld</a:t>
          </a:r>
          <a:br>
            <a:rPr lang="nl-BE" sz="14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4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Gebaseerd op de minimumdoelen (2025), in nauwe samenwerking met het onderwijsveld en opgebouwd volgens de </a:t>
          </a:r>
          <a:r>
            <a:rPr lang="nl-BE" sz="1400" i="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principes van een  kennisrijk curriculum.</a:t>
          </a:r>
          <a:endParaRPr lang="nl-BE" sz="14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sp:txBody>
      <dsp:txXfrm>
        <a:off x="4671588" y="2768987"/>
        <a:ext cx="1824724" cy="18247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FE7BF-0392-4107-87D6-8D177F28FDCC}">
      <dsp:nvSpPr>
        <dsp:cNvPr id="0" name=""/>
        <dsp:cNvSpPr/>
      </dsp:nvSpPr>
      <dsp:spPr>
        <a:xfrm>
          <a:off x="4190" y="1266587"/>
          <a:ext cx="3664424" cy="3664424"/>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1666" tIns="20320" rIns="201666" bIns="20320" numCol="1" spcCol="1270" anchor="ctr" anchorCtr="0">
          <a:noAutofit/>
        </a:bodyPr>
        <a:lstStyle/>
        <a:p>
          <a:pPr marL="0" lvl="0" indent="0" algn="ctr" defTabSz="711200">
            <a:lnSpc>
              <a:spcPct val="90000"/>
            </a:lnSpc>
            <a:spcBef>
              <a:spcPct val="0"/>
            </a:spcBef>
            <a:spcAft>
              <a:spcPct val="35000"/>
            </a:spcAft>
            <a:buNone/>
          </a:pPr>
          <a:r>
            <a:rPr lang="nl-BE" sz="1600" b="1" kern="1200" dirty="0">
              <a:solidFill>
                <a:schemeClr val="tx1">
                  <a:lumMod val="75000"/>
                  <a:lumOff val="25000"/>
                </a:schemeClr>
              </a:solidFill>
              <a:latin typeface="Poppins" panose="00000500000000000000" pitchFamily="2" charset="0"/>
              <a:cs typeface="Poppins" panose="00000500000000000000" pitchFamily="2" charset="0"/>
            </a:rPr>
            <a:t>Kennen en kunnen</a:t>
          </a:r>
          <a:br>
            <a:rPr lang="nl-BE" sz="1600" b="1" kern="1200" dirty="0">
              <a:solidFill>
                <a:schemeClr val="tx1">
                  <a:lumMod val="75000"/>
                  <a:lumOff val="25000"/>
                </a:schemeClr>
              </a:solidFill>
              <a:latin typeface="Poppins" panose="00000500000000000000" pitchFamily="2" charset="0"/>
              <a:cs typeface="Poppins" panose="00000500000000000000" pitchFamily="2" charset="0"/>
            </a:rPr>
          </a:br>
          <a:r>
            <a:rPr lang="nl-BE" sz="1600" i="1" kern="1200" dirty="0">
              <a:solidFill>
                <a:schemeClr val="tx1">
                  <a:lumMod val="75000"/>
                  <a:lumOff val="25000"/>
                </a:schemeClr>
              </a:solidFill>
              <a:latin typeface="Poppins" panose="00000500000000000000" pitchFamily="2" charset="0"/>
              <a:cs typeface="Poppins" panose="00000500000000000000" pitchFamily="2" charset="0"/>
            </a:rPr>
            <a:t>Declaratieve en procedurele kennis </a:t>
          </a:r>
          <a:r>
            <a:rPr lang="nl-BE" sz="1600" kern="1200" dirty="0">
              <a:solidFill>
                <a:schemeClr val="tx1">
                  <a:lumMod val="75000"/>
                  <a:lumOff val="25000"/>
                </a:schemeClr>
              </a:solidFill>
              <a:latin typeface="Poppins" panose="00000500000000000000" pitchFamily="2" charset="0"/>
              <a:cs typeface="Poppins" panose="00000500000000000000" pitchFamily="2" charset="0"/>
            </a:rPr>
            <a:t>vormen samen de basis. </a:t>
          </a:r>
          <a:br>
            <a:rPr lang="nl-BE" sz="1600" kern="1200" dirty="0">
              <a:solidFill>
                <a:schemeClr val="tx1">
                  <a:lumMod val="75000"/>
                  <a:lumOff val="25000"/>
                </a:schemeClr>
              </a:solidFill>
              <a:latin typeface="Poppins" panose="00000500000000000000" pitchFamily="2" charset="0"/>
              <a:cs typeface="Poppins" panose="00000500000000000000" pitchFamily="2" charset="0"/>
            </a:rPr>
          </a:br>
          <a:r>
            <a:rPr lang="nl-BE" sz="1600" kern="1200" dirty="0">
              <a:solidFill>
                <a:schemeClr val="tx1">
                  <a:lumMod val="75000"/>
                  <a:lumOff val="25000"/>
                </a:schemeClr>
              </a:solidFill>
              <a:latin typeface="Poppins" panose="00000500000000000000" pitchFamily="2" charset="0"/>
              <a:cs typeface="Poppins" panose="00000500000000000000" pitchFamily="2" charset="0"/>
            </a:rPr>
            <a:t>Duurzame verandering ontstaat pas als kennis verbonden is met vaardigheden en motivatie.</a:t>
          </a:r>
        </a:p>
      </dsp:txBody>
      <dsp:txXfrm>
        <a:off x="540832" y="1803229"/>
        <a:ext cx="2591140" cy="2591140"/>
      </dsp:txXfrm>
    </dsp:sp>
    <dsp:sp modelId="{8A66C97C-0A0E-46C0-8705-64A68754F80B}">
      <dsp:nvSpPr>
        <dsp:cNvPr id="0" name=""/>
        <dsp:cNvSpPr/>
      </dsp:nvSpPr>
      <dsp:spPr>
        <a:xfrm>
          <a:off x="2935730" y="1266587"/>
          <a:ext cx="3664424" cy="3664424"/>
        </a:xfrm>
        <a:prstGeom prst="ellipse">
          <a:avLst/>
        </a:prstGeom>
        <a:solidFill>
          <a:schemeClr val="accent4">
            <a:alpha val="50000"/>
            <a:hueOff val="581404"/>
            <a:satOff val="15278"/>
            <a:lumOff val="-86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1666" tIns="20320" rIns="201666" bIns="20320" numCol="1" spcCol="1270" anchor="ctr" anchorCtr="0">
          <a:noAutofit/>
        </a:bodyPr>
        <a:lstStyle/>
        <a:p>
          <a:pPr marL="0" lvl="0" indent="0" algn="ctr" defTabSz="711200">
            <a:lnSpc>
              <a:spcPct val="90000"/>
            </a:lnSpc>
            <a:spcBef>
              <a:spcPct val="0"/>
            </a:spcBef>
            <a:spcAft>
              <a:spcPct val="35000"/>
            </a:spcAft>
            <a:buNone/>
          </a:pPr>
          <a:r>
            <a:rPr lang="nl-BE" sz="1600" b="1" kern="1200" dirty="0">
              <a:solidFill>
                <a:schemeClr val="tx1">
                  <a:lumMod val="75000"/>
                  <a:lumOff val="25000"/>
                </a:schemeClr>
              </a:solidFill>
              <a:latin typeface="Poppins" panose="00000500000000000000" pitchFamily="2" charset="0"/>
              <a:cs typeface="Poppins" panose="00000500000000000000" pitchFamily="2" charset="0"/>
            </a:rPr>
            <a:t>Brede basis</a:t>
          </a:r>
          <a:br>
            <a:rPr lang="nl-BE" sz="1600" b="1" kern="1200" dirty="0">
              <a:solidFill>
                <a:schemeClr val="tx1">
                  <a:lumMod val="75000"/>
                  <a:lumOff val="25000"/>
                </a:schemeClr>
              </a:solidFill>
              <a:latin typeface="Poppins" panose="00000500000000000000" pitchFamily="2" charset="0"/>
              <a:cs typeface="Poppins" panose="00000500000000000000" pitchFamily="2" charset="0"/>
            </a:rPr>
          </a:br>
          <a:r>
            <a:rPr lang="nl-BE" sz="1600" kern="1200" dirty="0">
              <a:solidFill>
                <a:schemeClr val="tx1">
                  <a:lumMod val="75000"/>
                  <a:lumOff val="25000"/>
                </a:schemeClr>
              </a:solidFill>
              <a:latin typeface="Poppins" panose="00000500000000000000" pitchFamily="2" charset="0"/>
              <a:cs typeface="Poppins" panose="00000500000000000000" pitchFamily="2" charset="0"/>
            </a:rPr>
            <a:t>Sterk in Nederlands, wiskunde, wetenschappen en techniek, maar evenzeer investeren in alle andere disciplines.</a:t>
          </a:r>
        </a:p>
      </dsp:txBody>
      <dsp:txXfrm>
        <a:off x="3472372" y="1803229"/>
        <a:ext cx="2591140" cy="2591140"/>
      </dsp:txXfrm>
    </dsp:sp>
    <dsp:sp modelId="{F14E789F-BCC2-46F0-B52A-91FC9500E172}">
      <dsp:nvSpPr>
        <dsp:cNvPr id="0" name=""/>
        <dsp:cNvSpPr/>
      </dsp:nvSpPr>
      <dsp:spPr>
        <a:xfrm>
          <a:off x="5867270" y="1266587"/>
          <a:ext cx="3664424" cy="3664424"/>
        </a:xfrm>
        <a:prstGeom prst="ellipse">
          <a:avLst/>
        </a:prstGeom>
        <a:solidFill>
          <a:schemeClr val="accent4">
            <a:alpha val="50000"/>
            <a:hueOff val="1162809"/>
            <a:satOff val="30556"/>
            <a:lumOff val="-172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1666" tIns="20320" rIns="201666" bIns="20320" numCol="1" spcCol="1270" anchor="ctr" anchorCtr="0">
          <a:noAutofit/>
        </a:bodyPr>
        <a:lstStyle/>
        <a:p>
          <a:pPr marL="0" lvl="0" indent="0" algn="ctr" defTabSz="711200">
            <a:lnSpc>
              <a:spcPct val="90000"/>
            </a:lnSpc>
            <a:spcBef>
              <a:spcPct val="0"/>
            </a:spcBef>
            <a:spcAft>
              <a:spcPct val="35000"/>
            </a:spcAft>
            <a:buNone/>
          </a:pPr>
          <a:r>
            <a:rPr lang="nl-BE" sz="1600" b="1" kern="1200" dirty="0">
              <a:solidFill>
                <a:schemeClr val="tx1">
                  <a:lumMod val="75000"/>
                  <a:lumOff val="25000"/>
                </a:schemeClr>
              </a:solidFill>
              <a:latin typeface="Poppins" panose="00000500000000000000" pitchFamily="2" charset="0"/>
              <a:cs typeface="Poppins" panose="00000500000000000000" pitchFamily="2" charset="0"/>
            </a:rPr>
            <a:t>Cultureel zelfbewustzijn</a:t>
          </a:r>
          <a:br>
            <a:rPr lang="nl-BE" sz="1600" b="1" kern="1200" dirty="0">
              <a:solidFill>
                <a:schemeClr val="tx1">
                  <a:lumMod val="75000"/>
                  <a:lumOff val="25000"/>
                </a:schemeClr>
              </a:solidFill>
              <a:latin typeface="Poppins" panose="00000500000000000000" pitchFamily="2" charset="0"/>
              <a:cs typeface="Poppins" panose="00000500000000000000" pitchFamily="2" charset="0"/>
            </a:rPr>
          </a:br>
          <a:r>
            <a:rPr lang="nl-BE" sz="1600" kern="1200" dirty="0">
              <a:solidFill>
                <a:schemeClr val="tx1">
                  <a:lumMod val="75000"/>
                  <a:lumOff val="25000"/>
                </a:schemeClr>
              </a:solidFill>
              <a:latin typeface="Poppins" panose="00000500000000000000" pitchFamily="2" charset="0"/>
              <a:cs typeface="Poppins" panose="00000500000000000000" pitchFamily="2" charset="0"/>
            </a:rPr>
            <a:t>Omgaan met diversiteit, reflecteren op waarden en keuzes, en begrijpen hoe cultuur ons denken en handelen beïnvloedt.</a:t>
          </a:r>
        </a:p>
      </dsp:txBody>
      <dsp:txXfrm>
        <a:off x="6403912" y="1803229"/>
        <a:ext cx="2591140" cy="25911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03945-1DF0-4F84-97B4-14C95EE4392B}">
      <dsp:nvSpPr>
        <dsp:cNvPr id="0" name=""/>
        <dsp:cNvSpPr/>
      </dsp:nvSpPr>
      <dsp:spPr>
        <a:xfrm>
          <a:off x="2153879" y="691089"/>
          <a:ext cx="4619904" cy="4619904"/>
        </a:xfrm>
        <a:prstGeom prst="blockArc">
          <a:avLst>
            <a:gd name="adj1" fmla="val 10800000"/>
            <a:gd name="adj2" fmla="val 16200000"/>
            <a:gd name="adj3" fmla="val 4643"/>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E3C9EC-CE83-48CA-99AD-1D25805ABEED}">
      <dsp:nvSpPr>
        <dsp:cNvPr id="0" name=""/>
        <dsp:cNvSpPr/>
      </dsp:nvSpPr>
      <dsp:spPr>
        <a:xfrm>
          <a:off x="2153879" y="691089"/>
          <a:ext cx="4619904" cy="4619904"/>
        </a:xfrm>
        <a:prstGeom prst="blockArc">
          <a:avLst>
            <a:gd name="adj1" fmla="val 5400000"/>
            <a:gd name="adj2" fmla="val 10800000"/>
            <a:gd name="adj3" fmla="val 4643"/>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2BAFF7-6AE5-4883-974B-BDDA64B0C158}">
      <dsp:nvSpPr>
        <dsp:cNvPr id="0" name=""/>
        <dsp:cNvSpPr/>
      </dsp:nvSpPr>
      <dsp:spPr>
        <a:xfrm>
          <a:off x="2153879" y="691089"/>
          <a:ext cx="4619904" cy="4619904"/>
        </a:xfrm>
        <a:prstGeom prst="blockArc">
          <a:avLst>
            <a:gd name="adj1" fmla="val 0"/>
            <a:gd name="adj2" fmla="val 5400000"/>
            <a:gd name="adj3" fmla="val 4643"/>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5D7487-1ECD-46F8-B9BF-A0A6F49F4160}">
      <dsp:nvSpPr>
        <dsp:cNvPr id="0" name=""/>
        <dsp:cNvSpPr/>
      </dsp:nvSpPr>
      <dsp:spPr>
        <a:xfrm>
          <a:off x="2153879" y="691089"/>
          <a:ext cx="4619904" cy="4619904"/>
        </a:xfrm>
        <a:prstGeom prst="blockArc">
          <a:avLst>
            <a:gd name="adj1" fmla="val 16200000"/>
            <a:gd name="adj2" fmla="val 0"/>
            <a:gd name="adj3" fmla="val 4643"/>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D119C6-974A-4255-8072-6936F6813896}">
      <dsp:nvSpPr>
        <dsp:cNvPr id="0" name=""/>
        <dsp:cNvSpPr/>
      </dsp:nvSpPr>
      <dsp:spPr>
        <a:xfrm>
          <a:off x="2974947" y="1731964"/>
          <a:ext cx="2977768" cy="2538153"/>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35000"/>
            </a:spcAft>
            <a:buNone/>
          </a:pPr>
          <a:endParaRPr lang="nl-BE" sz="1000" b="1" i="0" kern="120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marL="0" lvl="0" indent="0" algn="l" defTabSz="444500">
            <a:lnSpc>
              <a:spcPct val="90000"/>
            </a:lnSpc>
            <a:spcBef>
              <a:spcPct val="0"/>
            </a:spcBef>
            <a:spcAft>
              <a:spcPct val="35000"/>
            </a:spcAft>
            <a:buNone/>
          </a:pPr>
          <a:endParaRPr lang="nl-BE" sz="1000" b="1" i="0" kern="120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marL="0" lvl="0" indent="0" algn="l" defTabSz="444500">
            <a:lnSpc>
              <a:spcPct val="90000"/>
            </a:lnSpc>
            <a:spcBef>
              <a:spcPct val="0"/>
            </a:spcBef>
            <a:spcAft>
              <a:spcPct val="35000"/>
            </a:spcAft>
            <a:buNone/>
          </a:pPr>
          <a:endParaRPr lang="nl-BE" sz="1000" b="1" i="0" kern="120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marL="0" lvl="0" indent="0" algn="l" defTabSz="444500">
            <a:lnSpc>
              <a:spcPct val="90000"/>
            </a:lnSpc>
            <a:spcBef>
              <a:spcPct val="0"/>
            </a:spcBef>
            <a:spcAft>
              <a:spcPct val="35000"/>
            </a:spcAft>
            <a:buNone/>
          </a:pPr>
          <a:endParaRPr lang="nl-BE" sz="1000" b="1" i="0" kern="120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marL="0" lvl="0" indent="0" algn="l" defTabSz="444500">
            <a:lnSpc>
              <a:spcPct val="90000"/>
            </a:lnSpc>
            <a:spcBef>
              <a:spcPct val="0"/>
            </a:spcBef>
            <a:spcAft>
              <a:spcPct val="35000"/>
            </a:spcAft>
            <a:buNone/>
          </a:pPr>
          <a:endParaRPr lang="nl-BE" sz="1000" b="1" i="0" kern="120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marL="0" lvl="0" indent="0" algn="l" defTabSz="444500">
            <a:lnSpc>
              <a:spcPct val="90000"/>
            </a:lnSpc>
            <a:spcBef>
              <a:spcPct val="0"/>
            </a:spcBef>
            <a:spcAft>
              <a:spcPct val="35000"/>
            </a:spcAft>
            <a:buNone/>
          </a:pPr>
          <a:endParaRPr lang="nl-BE" sz="1000" b="1" i="0" kern="1200" dirty="0">
            <a:solidFill>
              <a:schemeClr val="tx1">
                <a:lumMod val="75000"/>
                <a:lumOff val="25000"/>
              </a:schemeClr>
            </a:solidFill>
            <a:effectLst/>
            <a:latin typeface="Poppins" panose="00000500000000000000" pitchFamily="2" charset="0"/>
            <a:ea typeface="+mn-ea"/>
            <a:cs typeface="Poppins" panose="00000500000000000000" pitchFamily="2" charset="0"/>
          </a:endParaRPr>
        </a:p>
        <a:p>
          <a:pPr marL="0" lvl="0" indent="0" algn="ctr" defTabSz="444500">
            <a:lnSpc>
              <a:spcPct val="90000"/>
            </a:lnSpc>
            <a:spcBef>
              <a:spcPct val="0"/>
            </a:spcBef>
            <a:spcAft>
              <a:spcPct val="35000"/>
            </a:spcAft>
            <a:buNone/>
          </a:pPr>
          <a:r>
            <a:rPr lang="nl-BE" sz="1000" b="1" i="0" kern="1200" dirty="0">
              <a:solidFill>
                <a:schemeClr val="tx1">
                  <a:lumMod val="75000"/>
                  <a:lumOff val="25000"/>
                </a:schemeClr>
              </a:solidFill>
              <a:effectLst/>
              <a:latin typeface="Poppins" panose="00000500000000000000" pitchFamily="2" charset="0"/>
              <a:ea typeface="+mn-ea"/>
              <a:cs typeface="Poppins" panose="00000500000000000000" pitchFamily="2" charset="0"/>
            </a:rPr>
            <a:t>Brede persoonsvorming</a:t>
          </a:r>
          <a:endParaRPr lang="nl-BE" sz="1000" b="1" kern="1200" dirty="0">
            <a:solidFill>
              <a:schemeClr val="tx1">
                <a:lumMod val="75000"/>
                <a:lumOff val="25000"/>
              </a:schemeClr>
            </a:solidFill>
            <a:latin typeface="Poppins" panose="00000500000000000000" pitchFamily="2" charset="0"/>
            <a:cs typeface="Poppins" panose="00000500000000000000" pitchFamily="2" charset="0"/>
          </a:endParaRPr>
        </a:p>
      </dsp:txBody>
      <dsp:txXfrm>
        <a:off x="3411031" y="2103668"/>
        <a:ext cx="2105600" cy="1794745"/>
      </dsp:txXfrm>
    </dsp:sp>
    <dsp:sp modelId="{C637DC03-1AC0-499F-854B-5B9092E927F4}">
      <dsp:nvSpPr>
        <dsp:cNvPr id="0" name=""/>
        <dsp:cNvSpPr/>
      </dsp:nvSpPr>
      <dsp:spPr>
        <a:xfrm>
          <a:off x="3474095" y="-236676"/>
          <a:ext cx="1979473" cy="1962775"/>
        </a:xfrm>
        <a:prstGeom prst="ellipse">
          <a:avLst/>
        </a:prstGeom>
        <a:solidFill>
          <a:schemeClr val="tx1">
            <a:lumMod val="75000"/>
            <a:lumOff val="2500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b="0" kern="1200" dirty="0">
              <a:solidFill>
                <a:schemeClr val="bg1"/>
              </a:solidFill>
              <a:latin typeface="Poppins" panose="00000500000000000000" pitchFamily="2" charset="0"/>
              <a:ea typeface="Roboto" panose="02000000000000000000" pitchFamily="2" charset="0"/>
              <a:cs typeface="Poppins" panose="00000500000000000000" pitchFamily="2" charset="0"/>
            </a:rPr>
            <a:t>Verbindend dialogeren</a:t>
          </a:r>
          <a:endParaRPr lang="nl-BE" sz="1600" b="0" kern="1200" dirty="0">
            <a:solidFill>
              <a:schemeClr val="bg1"/>
            </a:solidFill>
            <a:latin typeface="Poppins" panose="00000500000000000000" pitchFamily="2" charset="0"/>
            <a:cs typeface="Poppins" panose="00000500000000000000" pitchFamily="2" charset="0"/>
          </a:endParaRPr>
        </a:p>
      </dsp:txBody>
      <dsp:txXfrm>
        <a:off x="3763982" y="50766"/>
        <a:ext cx="1399699" cy="1387891"/>
      </dsp:txXfrm>
    </dsp:sp>
    <dsp:sp modelId="{2AAC22F9-477C-4F5A-B3A1-3E9391FA8064}">
      <dsp:nvSpPr>
        <dsp:cNvPr id="0" name=""/>
        <dsp:cNvSpPr/>
      </dsp:nvSpPr>
      <dsp:spPr>
        <a:xfrm>
          <a:off x="5753840" y="2015229"/>
          <a:ext cx="1932643" cy="1971623"/>
        </a:xfrm>
        <a:prstGeom prst="ellipse">
          <a:avLst/>
        </a:prstGeom>
        <a:solidFill>
          <a:schemeClr val="bg1">
            <a:lumMod val="8500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l-BE" sz="1400" b="0" kern="1200" dirty="0">
              <a:solidFill>
                <a:schemeClr val="tx1">
                  <a:lumMod val="75000"/>
                  <a:lumOff val="25000"/>
                </a:schemeClr>
              </a:solidFill>
              <a:latin typeface="Poppins"/>
              <a:ea typeface="Roboto"/>
              <a:cs typeface="Poppins"/>
            </a:rPr>
            <a:t> verantwoord-</a:t>
          </a:r>
          <a:br>
            <a:rPr lang="nl-BE" sz="1400" b="0" kern="1200" dirty="0">
              <a:solidFill>
                <a:schemeClr val="tx1">
                  <a:lumMod val="75000"/>
                  <a:lumOff val="25000"/>
                </a:schemeClr>
              </a:solidFill>
              <a:latin typeface="Poppins"/>
              <a:ea typeface="Roboto"/>
              <a:cs typeface="Poppins"/>
            </a:rPr>
          </a:br>
          <a:r>
            <a:rPr lang="nl-BE" sz="1400" b="0" kern="1200" dirty="0">
              <a:solidFill>
                <a:schemeClr val="tx1">
                  <a:lumMod val="75000"/>
                  <a:lumOff val="25000"/>
                </a:schemeClr>
              </a:solidFill>
              <a:latin typeface="Poppins"/>
              <a:ea typeface="Roboto"/>
              <a:cs typeface="Poppins"/>
            </a:rPr>
            <a:t>elijkheid opnemen voor de wereld</a:t>
          </a:r>
        </a:p>
      </dsp:txBody>
      <dsp:txXfrm>
        <a:off x="6036869" y="2303967"/>
        <a:ext cx="1366585" cy="1394147"/>
      </dsp:txXfrm>
    </dsp:sp>
    <dsp:sp modelId="{8D6F276D-BAEE-462D-865E-281332BBC800}">
      <dsp:nvSpPr>
        <dsp:cNvPr id="0" name=""/>
        <dsp:cNvSpPr/>
      </dsp:nvSpPr>
      <dsp:spPr>
        <a:xfrm>
          <a:off x="3490189" y="4272781"/>
          <a:ext cx="1947284" cy="1969180"/>
        </a:xfrm>
        <a:prstGeom prst="ellipse">
          <a:avLst/>
        </a:prstGeom>
        <a:solidFill>
          <a:schemeClr val="accent1">
            <a:lumMod val="7500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b="0" kern="1200" dirty="0">
              <a:solidFill>
                <a:schemeClr val="bg1"/>
              </a:solidFill>
              <a:latin typeface="Poppins" panose="00000500000000000000" pitchFamily="2" charset="0"/>
              <a:ea typeface="Roboto" panose="02000000000000000000" pitchFamily="2" charset="0"/>
              <a:cs typeface="Poppins" panose="00000500000000000000" pitchFamily="2" charset="0"/>
            </a:rPr>
            <a:t>Reflectere</a:t>
          </a:r>
          <a:r>
            <a:rPr lang="nl-BE" sz="1600" b="0" kern="1200" dirty="0">
              <a:solidFill>
                <a:schemeClr val="bg1"/>
              </a:solidFill>
              <a:latin typeface="Poppins" panose="00000500000000000000" pitchFamily="2" charset="0"/>
              <a:cs typeface="Poppins" panose="00000500000000000000" pitchFamily="2" charset="0"/>
            </a:rPr>
            <a:t>n</a:t>
          </a:r>
        </a:p>
      </dsp:txBody>
      <dsp:txXfrm>
        <a:off x="3775362" y="4561161"/>
        <a:ext cx="1376938" cy="1392420"/>
      </dsp:txXfrm>
    </dsp:sp>
    <dsp:sp modelId="{BC9360EB-3C8D-4F29-A34A-1E92050EE660}">
      <dsp:nvSpPr>
        <dsp:cNvPr id="0" name=""/>
        <dsp:cNvSpPr/>
      </dsp:nvSpPr>
      <dsp:spPr>
        <a:xfrm>
          <a:off x="1225287" y="1999135"/>
          <a:ext cx="1964429" cy="2003811"/>
        </a:xfrm>
        <a:prstGeom prst="ellipse">
          <a:avLst/>
        </a:prstGeom>
        <a:solidFill>
          <a:schemeClr val="accent4">
            <a:lumMod val="40000"/>
            <a:lumOff val="6000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b="0" kern="1200" dirty="0">
              <a:solidFill>
                <a:schemeClr val="tx1">
                  <a:lumMod val="75000"/>
                  <a:lumOff val="25000"/>
                </a:schemeClr>
              </a:solidFill>
              <a:latin typeface="Poppins" panose="00000500000000000000" pitchFamily="2" charset="0"/>
              <a:ea typeface="Roboto" panose="02000000000000000000" pitchFamily="2" charset="0"/>
              <a:cs typeface="Poppins" panose="00000500000000000000" pitchFamily="2" charset="0"/>
            </a:rPr>
            <a:t>De wereld leren kennen</a:t>
          </a:r>
          <a:endParaRPr lang="nl-BE" sz="1600" b="0" kern="1200" dirty="0">
            <a:solidFill>
              <a:schemeClr val="tx1">
                <a:lumMod val="75000"/>
                <a:lumOff val="25000"/>
              </a:schemeClr>
            </a:solidFill>
            <a:latin typeface="Poppins" panose="00000500000000000000" pitchFamily="2" charset="0"/>
            <a:cs typeface="Poppins" panose="00000500000000000000" pitchFamily="2" charset="0"/>
          </a:endParaRPr>
        </a:p>
      </dsp:txBody>
      <dsp:txXfrm>
        <a:off x="1512971" y="2292586"/>
        <a:ext cx="1389061" cy="14169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57533E-C05F-42AC-9522-268E2C92D021}">
      <dsp:nvSpPr>
        <dsp:cNvPr id="0" name=""/>
        <dsp:cNvSpPr/>
      </dsp:nvSpPr>
      <dsp:spPr>
        <a:xfrm>
          <a:off x="0" y="12084"/>
          <a:ext cx="5198786" cy="505440"/>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nl-BE" sz="1600" b="1" kern="1200" dirty="0">
              <a:latin typeface="Roboto" panose="02000000000000000000" pitchFamily="2" charset="0"/>
              <a:ea typeface="Roboto" panose="02000000000000000000" pitchFamily="2" charset="0"/>
              <a:cs typeface="Roboto" panose="02000000000000000000" pitchFamily="2" charset="0"/>
            </a:rPr>
            <a:t>G- en Z-routedoelen: voor alle leerlingen</a:t>
          </a:r>
          <a:endParaRPr lang="nl-BE" sz="1600" kern="1200" dirty="0">
            <a:latin typeface="Roboto" panose="02000000000000000000" pitchFamily="2" charset="0"/>
            <a:ea typeface="Roboto" panose="02000000000000000000" pitchFamily="2" charset="0"/>
            <a:cs typeface="Roboto" panose="02000000000000000000" pitchFamily="2" charset="0"/>
          </a:endParaRPr>
        </a:p>
      </dsp:txBody>
      <dsp:txXfrm>
        <a:off x="24674" y="36758"/>
        <a:ext cx="5149438" cy="456092"/>
      </dsp:txXfrm>
    </dsp:sp>
    <dsp:sp modelId="{B417CE5E-F71A-4898-95C9-10F1EF2CC6F8}">
      <dsp:nvSpPr>
        <dsp:cNvPr id="0" name=""/>
        <dsp:cNvSpPr/>
      </dsp:nvSpPr>
      <dsp:spPr>
        <a:xfrm>
          <a:off x="0" y="517525"/>
          <a:ext cx="5198786" cy="1956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061"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nl-BE" sz="16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Zijn geformuleerd voor de </a:t>
          </a:r>
          <a:r>
            <a:rPr lang="nl-BE" sz="16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leerlingengroep</a:t>
          </a:r>
          <a:r>
            <a:rPr lang="nl-BE" sz="16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en daarom geschreven in het </a:t>
          </a:r>
          <a:r>
            <a:rPr lang="nl-BE" sz="16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meervoud</a:t>
          </a:r>
          <a:r>
            <a:rPr lang="nl-BE" sz="16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p>
        <a:p>
          <a:pPr marL="171450" lvl="1" indent="-171450" algn="l" defTabSz="711200">
            <a:lnSpc>
              <a:spcPct val="90000"/>
            </a:lnSpc>
            <a:spcBef>
              <a:spcPct val="0"/>
            </a:spcBef>
            <a:spcAft>
              <a:spcPct val="20000"/>
            </a:spcAft>
            <a:buChar char="•"/>
          </a:pPr>
          <a:r>
            <a:rPr lang="nl-BE" sz="16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Vormen samen de gemeenschappelijke basis.</a:t>
          </a:r>
        </a:p>
        <a:p>
          <a:pPr marL="171450" lvl="1" indent="-171450" algn="l" defTabSz="711200">
            <a:lnSpc>
              <a:spcPct val="90000"/>
            </a:lnSpc>
            <a:spcBef>
              <a:spcPct val="0"/>
            </a:spcBef>
            <a:spcAft>
              <a:spcPct val="20000"/>
            </a:spcAft>
            <a:buChar char="•"/>
          </a:pPr>
          <a:r>
            <a:rPr lang="nl-BE" sz="16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G-routedoelen vormen ook bij een IAC het vertrekpunt.</a:t>
          </a:r>
        </a:p>
        <a:p>
          <a:pPr marL="171450" lvl="1" indent="-171450" algn="l" defTabSz="711200">
            <a:lnSpc>
              <a:spcPct val="90000"/>
            </a:lnSpc>
            <a:spcBef>
              <a:spcPct val="0"/>
            </a:spcBef>
            <a:spcAft>
              <a:spcPct val="20000"/>
            </a:spcAft>
            <a:buChar char="•"/>
          </a:pPr>
          <a:r>
            <a:rPr lang="nl-BE" sz="16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Binnen de G- en Z-routedoelen verschilt het decretale statuut: doelen kunnen te bereiken of na te streven zijn, op populatie- of individueel niveau</a:t>
          </a:r>
        </a:p>
      </dsp:txBody>
      <dsp:txXfrm>
        <a:off x="0" y="517525"/>
        <a:ext cx="5198786" cy="19561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B1C4F-0418-44D6-8708-33F46C5B34E6}">
      <dsp:nvSpPr>
        <dsp:cNvPr id="0" name=""/>
        <dsp:cNvSpPr/>
      </dsp:nvSpPr>
      <dsp:spPr>
        <a:xfrm>
          <a:off x="0" y="202470"/>
          <a:ext cx="6093618" cy="411840"/>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nl-BE" sz="1600" b="1" i="0" kern="1200" dirty="0">
              <a:latin typeface="Roboto" panose="02000000000000000000" pitchFamily="2" charset="0"/>
              <a:ea typeface="Roboto" panose="02000000000000000000" pitchFamily="2" charset="0"/>
              <a:cs typeface="Roboto" panose="02000000000000000000" pitchFamily="2" charset="0"/>
            </a:rPr>
            <a:t>P-, S-, +-, A- en V-routedoelen: gericht inzetten</a:t>
          </a:r>
          <a:endParaRPr lang="nl-BE" sz="1600" kern="1200" dirty="0">
            <a:latin typeface="Roboto" panose="02000000000000000000" pitchFamily="2" charset="0"/>
            <a:ea typeface="Roboto" panose="02000000000000000000" pitchFamily="2" charset="0"/>
            <a:cs typeface="Roboto" panose="02000000000000000000" pitchFamily="2" charset="0"/>
          </a:endParaRPr>
        </a:p>
      </dsp:txBody>
      <dsp:txXfrm>
        <a:off x="20104" y="222574"/>
        <a:ext cx="6053410" cy="371632"/>
      </dsp:txXfrm>
    </dsp:sp>
    <dsp:sp modelId="{ECD03DDB-B941-4167-BBD3-6A5FE4D3DC7F}">
      <dsp:nvSpPr>
        <dsp:cNvPr id="0" name=""/>
        <dsp:cNvSpPr/>
      </dsp:nvSpPr>
      <dsp:spPr>
        <a:xfrm>
          <a:off x="0" y="614310"/>
          <a:ext cx="6093618" cy="2322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472"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nl-BE" sz="1700" b="0"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Zijn inzetbaar voor een </a:t>
          </a:r>
          <a:r>
            <a:rPr lang="nl-BE" sz="1700" b="1"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individuele leerling</a:t>
          </a:r>
          <a:r>
            <a:rPr lang="nl-BE" sz="1700" b="0"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en daarom geschreven in het </a:t>
          </a:r>
          <a:r>
            <a:rPr lang="nl-BE" sz="1700" b="1"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enkelvoud</a:t>
          </a:r>
          <a:r>
            <a:rPr lang="nl-BE" sz="1700" b="0"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endParaRPr lang="nl-BE" sz="17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55650">
            <a:lnSpc>
              <a:spcPct val="90000"/>
            </a:lnSpc>
            <a:spcBef>
              <a:spcPct val="0"/>
            </a:spcBef>
            <a:spcAft>
              <a:spcPct val="20000"/>
            </a:spcAft>
            <a:buChar char="•"/>
          </a:pPr>
          <a:r>
            <a:rPr lang="nl-BE" sz="1700" b="0"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Worden geselecteerd wanneer de onderwijs- en ondersteuningsbehoeften van een leerling daartoe aanleiding geven.</a:t>
          </a:r>
          <a:endParaRPr lang="nl-BE" sz="17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55650">
            <a:lnSpc>
              <a:spcPct val="90000"/>
            </a:lnSpc>
            <a:spcBef>
              <a:spcPct val="0"/>
            </a:spcBef>
            <a:spcAft>
              <a:spcPct val="20000"/>
            </a:spcAft>
            <a:buChar char="•"/>
          </a:pPr>
          <a:r>
            <a:rPr lang="nl-BE" sz="1700" b="0"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Kunnen worden ingezet binnen een </a:t>
          </a:r>
          <a:r>
            <a:rPr lang="nl-BE" sz="1700" b="1"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individueel aangepast curriculum (IAC)</a:t>
          </a:r>
          <a:r>
            <a:rPr lang="nl-BE" sz="1700" b="0"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en het </a:t>
          </a:r>
          <a:r>
            <a:rPr lang="nl-BE" sz="1700" b="1"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handelingsplanmatig werken (HPW)</a:t>
          </a:r>
          <a:r>
            <a:rPr lang="nl-BE" sz="1700" b="0"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endParaRPr lang="nl-BE" sz="17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55650">
            <a:lnSpc>
              <a:spcPct val="90000"/>
            </a:lnSpc>
            <a:spcBef>
              <a:spcPct val="0"/>
            </a:spcBef>
            <a:spcAft>
              <a:spcPct val="20000"/>
            </a:spcAft>
            <a:buChar char="•"/>
          </a:pPr>
          <a:r>
            <a:rPr lang="nl-BE" sz="1700" b="0" i="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selectie gebeurt doelgericht, na zorgoverleg of MDO</a:t>
          </a:r>
          <a:endParaRPr lang="nl-BE" sz="17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sp:txBody>
      <dsp:txXfrm>
        <a:off x="0" y="614310"/>
        <a:ext cx="6093618" cy="23225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AA8407-861E-4937-A8F1-40702B24B42F}">
      <dsp:nvSpPr>
        <dsp:cNvPr id="0" name=""/>
        <dsp:cNvSpPr/>
      </dsp:nvSpPr>
      <dsp:spPr>
        <a:xfrm>
          <a:off x="0" y="798262"/>
          <a:ext cx="7442112" cy="1216800"/>
        </a:xfrm>
        <a:prstGeom prst="roundRect">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BE" sz="1800" b="1" kern="1200" dirty="0">
              <a:latin typeface="Roboto" panose="02000000000000000000" pitchFamily="2" charset="0"/>
              <a:ea typeface="Roboto" panose="02000000000000000000" pitchFamily="2" charset="0"/>
              <a:cs typeface="Roboto" panose="02000000000000000000" pitchFamily="2" charset="0"/>
            </a:rPr>
            <a:t>Effectieve didactiek</a:t>
          </a:r>
          <a:br>
            <a:rPr lang="nl-BE" sz="1800" b="1" kern="1200" dirty="0">
              <a:latin typeface="Roboto" panose="02000000000000000000" pitchFamily="2" charset="0"/>
              <a:ea typeface="Roboto" panose="02000000000000000000" pitchFamily="2" charset="0"/>
              <a:cs typeface="Roboto" panose="02000000000000000000" pitchFamily="2" charset="0"/>
            </a:rPr>
          </a:br>
          <a:r>
            <a:rPr lang="nl-BE" sz="1800" kern="1200" dirty="0">
              <a:solidFill>
                <a:schemeClr val="bg1"/>
              </a:solidFill>
              <a:latin typeface="Roboto" panose="02000000000000000000" pitchFamily="2" charset="0"/>
              <a:ea typeface="Roboto" panose="02000000000000000000" pitchFamily="2" charset="0"/>
              <a:cs typeface="Roboto" panose="02000000000000000000" pitchFamily="2" charset="0"/>
            </a:rPr>
            <a:t>Een doordachte, doelgerichte aanpak waarmee alle leerlingen zoveel mogelijk leren en ontwikkelen.</a:t>
          </a:r>
          <a:endParaRPr lang="en-US" sz="1800" kern="1200" dirty="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59399" y="857661"/>
        <a:ext cx="7323314" cy="1098002"/>
      </dsp:txXfrm>
    </dsp:sp>
    <dsp:sp modelId="{23C7F957-1C6B-4DFB-986A-6730B617C827}">
      <dsp:nvSpPr>
        <dsp:cNvPr id="0" name=""/>
        <dsp:cNvSpPr/>
      </dsp:nvSpPr>
      <dsp:spPr>
        <a:xfrm>
          <a:off x="0" y="2202262"/>
          <a:ext cx="7442112" cy="1216800"/>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BE" sz="1800" b="1" kern="1200" dirty="0">
              <a:latin typeface="Roboto" panose="02000000000000000000" pitchFamily="2" charset="0"/>
              <a:ea typeface="Roboto" panose="02000000000000000000" pitchFamily="2" charset="0"/>
              <a:cs typeface="Roboto" panose="02000000000000000000" pitchFamily="2" charset="0"/>
            </a:rPr>
            <a:t>Sterk klasmanagement</a:t>
          </a:r>
          <a:br>
            <a:rPr lang="nl-BE" sz="1800" b="1" kern="1200" dirty="0">
              <a:latin typeface="Roboto" panose="02000000000000000000" pitchFamily="2" charset="0"/>
              <a:ea typeface="Roboto" panose="02000000000000000000" pitchFamily="2" charset="0"/>
              <a:cs typeface="Roboto" panose="02000000000000000000" pitchFamily="2" charset="0"/>
            </a:rPr>
          </a:br>
          <a:r>
            <a:rPr lang="nl-BE" sz="1800" kern="1200" dirty="0">
              <a:solidFill>
                <a:schemeClr val="bg1"/>
              </a:solidFill>
              <a:latin typeface="Roboto" panose="02000000000000000000" pitchFamily="2" charset="0"/>
              <a:ea typeface="Roboto" panose="02000000000000000000" pitchFamily="2" charset="0"/>
              <a:cs typeface="Roboto" panose="02000000000000000000" pitchFamily="2" charset="0"/>
            </a:rPr>
            <a:t>Een kwaliteitsvolle leeromgeving met verbinding en begrenzing, waarin elk kind zich kan ontwikkelen.</a:t>
          </a:r>
          <a:endParaRPr lang="en-US" sz="1800" kern="1200" dirty="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59399" y="2261661"/>
        <a:ext cx="7323314" cy="1098002"/>
      </dsp:txXfrm>
    </dsp:sp>
    <dsp:sp modelId="{641B1A5C-8CB0-40C8-ABA4-4C144CD5862E}">
      <dsp:nvSpPr>
        <dsp:cNvPr id="0" name=""/>
        <dsp:cNvSpPr/>
      </dsp:nvSpPr>
      <dsp:spPr>
        <a:xfrm>
          <a:off x="0" y="3606262"/>
          <a:ext cx="7442112" cy="12168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BE" sz="1800" b="1" kern="1200" dirty="0">
              <a:latin typeface="Roboto" panose="02000000000000000000" pitchFamily="2" charset="0"/>
              <a:ea typeface="Roboto" panose="02000000000000000000" pitchFamily="2" charset="0"/>
              <a:cs typeface="Roboto" panose="02000000000000000000" pitchFamily="2" charset="0"/>
            </a:rPr>
            <a:t>Leerroutes</a:t>
          </a:r>
          <a:br>
            <a:rPr lang="nl-BE" sz="1800" b="1" kern="1200" dirty="0">
              <a:latin typeface="Roboto" panose="02000000000000000000" pitchFamily="2" charset="0"/>
              <a:ea typeface="Roboto" panose="02000000000000000000" pitchFamily="2" charset="0"/>
              <a:cs typeface="Roboto" panose="02000000000000000000" pitchFamily="2" charset="0"/>
            </a:rPr>
          </a:br>
          <a:r>
            <a:rPr lang="nl-BE" sz="1800" kern="1200" dirty="0">
              <a:solidFill>
                <a:schemeClr val="bg1"/>
              </a:solidFill>
              <a:latin typeface="Roboto" panose="02000000000000000000" pitchFamily="2" charset="0"/>
              <a:ea typeface="Roboto" panose="02000000000000000000" pitchFamily="2" charset="0"/>
              <a:cs typeface="Roboto" panose="02000000000000000000" pitchFamily="2" charset="0"/>
            </a:rPr>
            <a:t>Toegankelijke en aanpasbare wegwijzers die tonen hoe doelen samenhangen en elkaar versterken.</a:t>
          </a:r>
          <a:endParaRPr lang="en-US" sz="1800" kern="1200" dirty="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59399" y="3665661"/>
        <a:ext cx="7323314" cy="10980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91EEA6-BAA4-4096-85BA-3292464E8362}">
      <dsp:nvSpPr>
        <dsp:cNvPr id="0" name=""/>
        <dsp:cNvSpPr/>
      </dsp:nvSpPr>
      <dsp:spPr>
        <a:xfrm>
          <a:off x="-5574686" y="-853573"/>
          <a:ext cx="6638390" cy="6638390"/>
        </a:xfrm>
        <a:prstGeom prst="blockArc">
          <a:avLst>
            <a:gd name="adj1" fmla="val 18900000"/>
            <a:gd name="adj2" fmla="val 2700000"/>
            <a:gd name="adj3" fmla="val 325"/>
          </a:avLst>
        </a:pr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E3DC0E7-6AAB-4AA0-A743-FABB2A4D952E}">
      <dsp:nvSpPr>
        <dsp:cNvPr id="0" name=""/>
        <dsp:cNvSpPr/>
      </dsp:nvSpPr>
      <dsp:spPr>
        <a:xfrm>
          <a:off x="684456" y="493124"/>
          <a:ext cx="8597918" cy="986248"/>
        </a:xfrm>
        <a:prstGeom prst="rect">
          <a:avLst/>
        </a:prstGeom>
        <a:solidFill>
          <a:schemeClr val="accent1">
            <a:lumMod val="20000"/>
            <a:lumOff val="80000"/>
          </a:schemeClr>
        </a:soli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835" tIns="81280" rIns="81280" bIns="81280" numCol="1" spcCol="1270" anchor="ctr" anchorCtr="0">
          <a:noAutofit/>
        </a:bodyPr>
        <a:lstStyle/>
        <a:p>
          <a:pPr marL="0" lvl="0" indent="0" algn="l" defTabSz="142240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‘Organisatie'</a:t>
          </a:r>
          <a:endParaRPr lang="en-US" sz="3200" b="1" kern="1200" dirty="0">
            <a:latin typeface="Poppins" panose="00000500000000000000" pitchFamily="2" charset="0"/>
            <a:ea typeface="Roboto" panose="02000000000000000000" pitchFamily="2" charset="0"/>
            <a:cs typeface="Poppins" panose="00000500000000000000" pitchFamily="2" charset="0"/>
          </a:endParaRPr>
        </a:p>
      </dsp:txBody>
      <dsp:txXfrm>
        <a:off x="684456" y="493124"/>
        <a:ext cx="8597918" cy="986248"/>
      </dsp:txXfrm>
    </dsp:sp>
    <dsp:sp modelId="{749F623A-D0C5-4029-BE4C-46C2FB7362A3}">
      <dsp:nvSpPr>
        <dsp:cNvPr id="0" name=""/>
        <dsp:cNvSpPr/>
      </dsp:nvSpPr>
      <dsp:spPr>
        <a:xfrm>
          <a:off x="68051" y="369843"/>
          <a:ext cx="1232810" cy="1232810"/>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DEBCA1B-BDE9-41E0-96E4-5B4114023843}">
      <dsp:nvSpPr>
        <dsp:cNvPr id="0" name=""/>
        <dsp:cNvSpPr/>
      </dsp:nvSpPr>
      <dsp:spPr>
        <a:xfrm>
          <a:off x="1042957" y="1972497"/>
          <a:ext cx="8239416" cy="986248"/>
        </a:xfrm>
        <a:prstGeom prst="rect">
          <a:avLst/>
        </a:prstGeom>
        <a:solidFill>
          <a:schemeClr val="accent1">
            <a:lumMod val="40000"/>
            <a:lumOff val="60000"/>
          </a:schemeClr>
        </a:soli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835" tIns="81280" rIns="81280" bIns="81280" numCol="1" spcCol="1270" anchor="ctr" anchorCtr="0">
          <a:noAutofit/>
        </a:bodyPr>
        <a:lstStyle/>
        <a:p>
          <a:pPr marL="0" lvl="0" indent="0" algn="l" defTabSz="142240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‘Coherentie'</a:t>
          </a:r>
          <a:endParaRPr lang="en-US" sz="3200" b="1" kern="1200" dirty="0">
            <a:latin typeface="Poppins" panose="00000500000000000000" pitchFamily="2" charset="0"/>
            <a:ea typeface="Roboto" panose="02000000000000000000" pitchFamily="2" charset="0"/>
            <a:cs typeface="Poppins" panose="00000500000000000000" pitchFamily="2" charset="0"/>
          </a:endParaRPr>
        </a:p>
      </dsp:txBody>
      <dsp:txXfrm>
        <a:off x="1042957" y="1972497"/>
        <a:ext cx="8239416" cy="986248"/>
      </dsp:txXfrm>
    </dsp:sp>
    <dsp:sp modelId="{AE70C04D-E569-4849-A238-473AC1C36689}">
      <dsp:nvSpPr>
        <dsp:cNvPr id="0" name=""/>
        <dsp:cNvSpPr/>
      </dsp:nvSpPr>
      <dsp:spPr>
        <a:xfrm>
          <a:off x="426552" y="1849216"/>
          <a:ext cx="1232810" cy="1232810"/>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78A63B1-0BAF-473B-A114-A0EAD620E503}">
      <dsp:nvSpPr>
        <dsp:cNvPr id="0" name=""/>
        <dsp:cNvSpPr/>
      </dsp:nvSpPr>
      <dsp:spPr>
        <a:xfrm>
          <a:off x="684456" y="3451870"/>
          <a:ext cx="8597918" cy="986248"/>
        </a:xfrm>
        <a:prstGeom prst="rect">
          <a:avLst/>
        </a:prstGeom>
        <a:solidFill>
          <a:schemeClr val="accent1">
            <a:lumMod val="60000"/>
            <a:lumOff val="40000"/>
          </a:schemeClr>
        </a:soli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835" tIns="81280" rIns="81280" bIns="81280" numCol="1" spcCol="1270" anchor="ctr" anchorCtr="0">
          <a:noAutofit/>
        </a:bodyPr>
        <a:lstStyle/>
        <a:p>
          <a:pPr marL="0" lvl="0" indent="0" algn="l" defTabSz="1422400" rtl="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‘Vakinhoud en didactiek’</a:t>
          </a:r>
          <a:endParaRPr lang="en-US" sz="3200" b="1" kern="1200" dirty="0">
            <a:latin typeface="Poppins" panose="00000500000000000000" pitchFamily="2" charset="0"/>
            <a:ea typeface="Roboto" panose="02000000000000000000" pitchFamily="2" charset="0"/>
            <a:cs typeface="Poppins" panose="00000500000000000000" pitchFamily="2" charset="0"/>
          </a:endParaRPr>
        </a:p>
      </dsp:txBody>
      <dsp:txXfrm>
        <a:off x="684456" y="3451870"/>
        <a:ext cx="8597918" cy="986248"/>
      </dsp:txXfrm>
    </dsp:sp>
    <dsp:sp modelId="{6CBDE3AB-8086-4A23-AD3C-DC415951D1E0}">
      <dsp:nvSpPr>
        <dsp:cNvPr id="0" name=""/>
        <dsp:cNvSpPr/>
      </dsp:nvSpPr>
      <dsp:spPr>
        <a:xfrm>
          <a:off x="68051" y="3328589"/>
          <a:ext cx="1232810" cy="1232810"/>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0F696-2197-4D87-AE62-8BD0D9F0F8B4}">
      <dsp:nvSpPr>
        <dsp:cNvPr id="0" name=""/>
        <dsp:cNvSpPr/>
      </dsp:nvSpPr>
      <dsp:spPr>
        <a:xfrm>
          <a:off x="0" y="66083"/>
          <a:ext cx="10833651" cy="2134080"/>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nl-BE" sz="3200" kern="1200" dirty="0">
              <a:latin typeface="Poppins" panose="00000500000000000000" pitchFamily="2" charset="0"/>
              <a:cs typeface="Poppins" panose="00000500000000000000" pitchFamily="2" charset="0"/>
            </a:rPr>
            <a:t>Inhoudelijke samenhang (</a:t>
          </a:r>
          <a:r>
            <a:rPr lang="nl-BE" sz="3200" i="1" kern="1200" dirty="0">
              <a:latin typeface="Poppins" panose="00000500000000000000" pitchFamily="2" charset="0"/>
              <a:cs typeface="Poppins" panose="00000500000000000000" pitchFamily="2" charset="0"/>
            </a:rPr>
            <a:t>het wat</a:t>
          </a:r>
          <a:r>
            <a:rPr lang="nl-BE" sz="3200" kern="1200" dirty="0">
              <a:latin typeface="Poppins" panose="00000500000000000000" pitchFamily="2" charset="0"/>
              <a:cs typeface="Poppins" panose="00000500000000000000" pitchFamily="2" charset="0"/>
            </a:rPr>
            <a:t>): </a:t>
          </a:r>
          <a:br>
            <a:rPr lang="nl-BE" sz="3200" kern="1200" dirty="0">
              <a:latin typeface="Poppins" panose="00000500000000000000" pitchFamily="2" charset="0"/>
              <a:cs typeface="Poppins" panose="00000500000000000000" pitchFamily="2" charset="0"/>
            </a:rPr>
          </a:br>
          <a:r>
            <a:rPr lang="nl-BE" sz="3200" kern="1200" dirty="0">
              <a:latin typeface="Poppins" panose="00000500000000000000" pitchFamily="2" charset="0"/>
              <a:cs typeface="Poppins" panose="00000500000000000000" pitchFamily="2" charset="0"/>
            </a:rPr>
            <a:t>rechtstreeks zichtbaar op de leerplansite via de doelen en de doelinformatie. </a:t>
          </a:r>
        </a:p>
      </dsp:txBody>
      <dsp:txXfrm>
        <a:off x="104177" y="170260"/>
        <a:ext cx="10625297" cy="1925726"/>
      </dsp:txXfrm>
    </dsp:sp>
    <dsp:sp modelId="{24BD8670-4230-47C9-9E08-B429BA1338C6}">
      <dsp:nvSpPr>
        <dsp:cNvPr id="0" name=""/>
        <dsp:cNvSpPr/>
      </dsp:nvSpPr>
      <dsp:spPr>
        <a:xfrm>
          <a:off x="0" y="2292323"/>
          <a:ext cx="10833651" cy="2134080"/>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nl-BE" sz="3200" kern="1200" dirty="0">
              <a:latin typeface="Poppins" panose="00000500000000000000" pitchFamily="2" charset="0"/>
              <a:cs typeface="Poppins" panose="00000500000000000000" pitchFamily="2" charset="0"/>
            </a:rPr>
            <a:t>De pedagogisch-didactische vertaling (</a:t>
          </a:r>
          <a:r>
            <a:rPr lang="nl-BE" sz="3200" i="1" kern="1200" dirty="0">
              <a:latin typeface="Poppins" panose="00000500000000000000" pitchFamily="2" charset="0"/>
              <a:cs typeface="Poppins" panose="00000500000000000000" pitchFamily="2" charset="0"/>
            </a:rPr>
            <a:t>het hoe</a:t>
          </a:r>
          <a:r>
            <a:rPr lang="nl-BE" sz="3200" kern="1200" dirty="0">
              <a:latin typeface="Poppins" panose="00000500000000000000" pitchFamily="2" charset="0"/>
              <a:cs typeface="Poppins" panose="00000500000000000000" pitchFamily="2" charset="0"/>
            </a:rPr>
            <a:t>): via </a:t>
          </a:r>
          <a:r>
            <a:rPr lang="nl-BE" sz="3200" b="1" kern="1200" dirty="0">
              <a:latin typeface="Poppins" panose="00000500000000000000" pitchFamily="2" charset="0"/>
              <a:cs typeface="Poppins" panose="00000500000000000000" pitchFamily="2" charset="0"/>
            </a:rPr>
            <a:t>‘Meer info’</a:t>
          </a:r>
          <a:br>
            <a:rPr lang="nl-BE" sz="3200" kern="1200" dirty="0"/>
          </a:br>
          <a:endParaRPr lang="nl-BE" sz="3200" kern="1200" dirty="0"/>
        </a:p>
      </dsp:txBody>
      <dsp:txXfrm>
        <a:off x="104177" y="2396500"/>
        <a:ext cx="10625297" cy="192572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7661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b="1" noProof="0"/>
              <a:t>Welkom. </a:t>
            </a:r>
            <a:br>
              <a:rPr lang="nl-BE" noProof="0"/>
            </a:br>
            <a:r>
              <a:rPr lang="nl-BE" noProof="0"/>
              <a:t>Deze presentatie geeft een beknopt overzicht van </a:t>
            </a:r>
            <a:r>
              <a:rPr lang="nl-BE" noProof="0" err="1"/>
              <a:t>Op.stap</a:t>
            </a:r>
            <a:r>
              <a:rPr lang="nl-BE" noProof="0"/>
              <a:t>, leerroutes voor iedereen: het nieuwe leerplan van het katholiek gewoon en buitengewoon basisonderwijs. </a:t>
            </a:r>
          </a:p>
          <a:p>
            <a:r>
              <a:rPr lang="nl-BE" noProof="0"/>
              <a:t>We overlopen de visie, het concept, de disciplines, de routedoelen en de leerroutes. </a:t>
            </a:r>
            <a:br>
              <a:rPr lang="nl-BE" noProof="0"/>
            </a:br>
            <a:r>
              <a:rPr lang="nl-BE" noProof="0"/>
              <a:t>Het leerplan vertrekt van de nieuwe minimumdoelen van de Vlaamse overheid (2025) en kwam tot stand in een breed samenwerkingsverband van leraren, schoolleiders, lerarenopleiders, begeleiders en onderzoekers.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609D5-48F6-8AAC-2133-7A0F4EB598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8CC7B85-223D-F255-CFBE-AB8F31C434C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FFED4FF7-C5AB-C650-36B7-A06E25D20154}"/>
              </a:ext>
            </a:extLst>
          </p:cNvPr>
          <p:cNvSpPr>
            <a:spLocks noGrp="1"/>
          </p:cNvSpPr>
          <p:nvPr>
            <p:ph type="body" idx="1"/>
          </p:nvPr>
        </p:nvSpPr>
        <p:spPr>
          <a:xfrm>
            <a:off x="685800" y="4400550"/>
            <a:ext cx="5486400" cy="3600450"/>
          </a:xfrm>
          <a:prstGeom prst="rect">
            <a:avLst/>
          </a:prstGeom>
        </p:spPr>
        <p:txBody>
          <a:bodyPr/>
          <a:lstStyle/>
          <a:p>
            <a:endParaRPr lang="nl-BE" sz="1200" b="0" i="0" u="none" strike="noStrike" kern="1200" baseline="0">
              <a:solidFill>
                <a:schemeClr val="tx1"/>
              </a:solidFill>
              <a:latin typeface="+mn-lt"/>
              <a:ea typeface="+mn-ea"/>
              <a:cs typeface="+mn-cs"/>
            </a:endParaRPr>
          </a:p>
          <a:p>
            <a:r>
              <a:rPr lang="nl-NL" sz="1200" b="0" i="1" u="none" strike="noStrike" kern="1200" baseline="0" err="1">
                <a:solidFill>
                  <a:schemeClr val="tx1"/>
                </a:solidFill>
                <a:latin typeface="+mn-lt"/>
                <a:ea typeface="+mn-ea"/>
                <a:cs typeface="+mn-cs"/>
              </a:rPr>
              <a:t>Op.stap</a:t>
            </a:r>
            <a:r>
              <a:rPr lang="nl-NL" sz="1200" b="0" i="1" u="none" strike="noStrike" kern="1200" baseline="0">
                <a:solidFill>
                  <a:schemeClr val="tx1"/>
                </a:solidFill>
                <a:latin typeface="+mn-lt"/>
                <a:ea typeface="+mn-ea"/>
                <a:cs typeface="+mn-cs"/>
              </a:rPr>
              <a:t>, leerroutes voor iedereen </a:t>
            </a:r>
            <a:r>
              <a:rPr lang="nl-NL" sz="1200" b="0" i="0" u="none" strike="noStrike" kern="1200" baseline="0">
                <a:solidFill>
                  <a:schemeClr val="tx1"/>
                </a:solidFill>
                <a:latin typeface="+mn-lt"/>
                <a:ea typeface="+mn-ea"/>
                <a:cs typeface="+mn-cs"/>
              </a:rPr>
              <a:t>wordt het nieuwe leerplan van het katholiek gewoon en buitengewoon basisonderwijs. </a:t>
            </a:r>
            <a:br>
              <a:rPr lang="nl-NL" sz="1200" b="0" i="0" u="none" strike="noStrike" kern="1200" baseline="0">
                <a:solidFill>
                  <a:schemeClr val="tx1"/>
                </a:solidFill>
                <a:latin typeface="+mn-lt"/>
                <a:ea typeface="+mn-ea"/>
                <a:cs typeface="+mn-cs"/>
              </a:rPr>
            </a:br>
            <a:r>
              <a:rPr lang="nl-NL" sz="1200" b="0" i="0" u="none" strike="noStrike" kern="1200" baseline="0">
                <a:solidFill>
                  <a:schemeClr val="tx1"/>
                </a:solidFill>
                <a:latin typeface="+mn-lt"/>
                <a:ea typeface="+mn-ea"/>
                <a:cs typeface="+mn-cs"/>
              </a:rPr>
              <a:t>Dit leerplan ondersteunt leraren in het gewoon en buitengewoon kleuter- en lager onderwijs in hun pedagogische en maatschappelijke opdracht om kwaliteitsvol, </a:t>
            </a:r>
            <a:r>
              <a:rPr lang="nl-NL" sz="1200" b="0" i="0" u="none" strike="noStrike" kern="1200" baseline="0" err="1">
                <a:solidFill>
                  <a:schemeClr val="tx1"/>
                </a:solidFill>
                <a:latin typeface="+mn-lt"/>
                <a:ea typeface="+mn-ea"/>
                <a:cs typeface="+mn-cs"/>
              </a:rPr>
              <a:t>zorgbreed</a:t>
            </a:r>
            <a:r>
              <a:rPr lang="nl-NL" sz="1200" b="0" i="0" u="none" strike="noStrike" kern="1200" baseline="0">
                <a:solidFill>
                  <a:schemeClr val="tx1"/>
                </a:solidFill>
                <a:latin typeface="+mn-lt"/>
                <a:ea typeface="+mn-ea"/>
                <a:cs typeface="+mn-cs"/>
              </a:rPr>
              <a:t> en kansenrijk onderwijs te bieden. </a:t>
            </a:r>
            <a:br>
              <a:rPr lang="nl-NL" sz="1200" b="0" i="0" u="none" strike="noStrike" kern="1200" baseline="0">
                <a:solidFill>
                  <a:schemeClr val="tx1"/>
                </a:solidFill>
                <a:latin typeface="+mn-lt"/>
                <a:ea typeface="+mn-ea"/>
                <a:cs typeface="+mn-cs"/>
              </a:rPr>
            </a:br>
            <a:r>
              <a:rPr lang="nl-NL" sz="1200" b="0" i="0" u="none" strike="noStrike" kern="1200" baseline="0">
                <a:solidFill>
                  <a:schemeClr val="tx1"/>
                </a:solidFill>
                <a:latin typeface="+mn-lt"/>
                <a:ea typeface="+mn-ea"/>
                <a:cs typeface="+mn-cs"/>
              </a:rPr>
              <a:t>Vanuit een brede inclusieve kijk op onderwijs speelt het leerplan in op de talenten van elke leerling, waarin élke leerling stap voor stap kan groeien - van wie extra ondersteuning nodig heeft tot wie wil uitblinken. </a:t>
            </a:r>
            <a:br>
              <a:rPr lang="nl-NL" sz="1200" b="0" i="0" u="none" strike="noStrike" kern="1200" baseline="0">
                <a:solidFill>
                  <a:schemeClr val="tx1"/>
                </a:solidFill>
                <a:latin typeface="+mn-lt"/>
                <a:ea typeface="+mn-ea"/>
                <a:cs typeface="+mn-cs"/>
              </a:rPr>
            </a:br>
            <a:r>
              <a:rPr lang="nl-NL" sz="1200" b="0" i="0" u="none" strike="noStrike" kern="1200" baseline="0">
                <a:solidFill>
                  <a:schemeClr val="tx1"/>
                </a:solidFill>
                <a:latin typeface="+mn-lt"/>
                <a:ea typeface="+mn-ea"/>
                <a:cs typeface="+mn-cs"/>
              </a:rPr>
              <a:t>Met dit leerplan willen we het leren van elke leerling verdiepen en verrijken vanuit het geloof in de groeikracht van elk kind en in de kracht van verbondenheid: leren is stap voor stap vooruitgaan, samen met anderen, in een context die uitdaagt en ondersteunt. </a:t>
            </a:r>
          </a:p>
          <a:p>
            <a:r>
              <a:rPr lang="nl-NL" sz="1200" b="0" i="0" u="none" strike="noStrike" kern="1200" baseline="0">
                <a:solidFill>
                  <a:schemeClr val="tx1"/>
                </a:solidFill>
                <a:latin typeface="+mn-lt"/>
                <a:ea typeface="+mn-ea"/>
                <a:cs typeface="+mn-cs"/>
              </a:rPr>
              <a:t>Bij de ontwikkeling van dit leerplan vormden de nieuwe minimumdoelen van de Vlaamse overheid (2025) het referentiekader. </a:t>
            </a:r>
            <a:br>
              <a:rPr lang="nl-NL" sz="1200" b="0" i="0" u="none" strike="noStrike" kern="1200" baseline="0">
                <a:solidFill>
                  <a:schemeClr val="tx1"/>
                </a:solidFill>
                <a:latin typeface="+mn-lt"/>
                <a:ea typeface="+mn-ea"/>
                <a:cs typeface="+mn-cs"/>
              </a:rPr>
            </a:br>
            <a:r>
              <a:rPr lang="nl-NL" sz="1200" b="0" i="0" u="none" strike="noStrike" kern="1200" baseline="0">
                <a:solidFill>
                  <a:schemeClr val="tx1"/>
                </a:solidFill>
                <a:latin typeface="+mn-lt"/>
                <a:ea typeface="+mn-ea"/>
                <a:cs typeface="+mn-cs"/>
              </a:rPr>
              <a:t>Het leerplan kwam tot stand in een breed samenwerkingsverband van leraren, schoolleiders, lerarenopleiders, pedagogisch begeleiders, onderzoekers en andere deskundigen uit het onderwijsveld. </a:t>
            </a:r>
            <a:br>
              <a:rPr lang="nl-NL" sz="1200" b="0" i="0" u="none" strike="noStrike" kern="1200" baseline="0">
                <a:solidFill>
                  <a:schemeClr val="tx1"/>
                </a:solidFill>
                <a:latin typeface="+mn-lt"/>
                <a:ea typeface="+mn-ea"/>
                <a:cs typeface="+mn-cs"/>
              </a:rPr>
            </a:br>
            <a:r>
              <a:rPr lang="nl-NL" sz="1200" b="0" i="0" u="none" strike="noStrike" kern="1200" baseline="0">
                <a:solidFill>
                  <a:schemeClr val="tx1"/>
                </a:solidFill>
                <a:latin typeface="+mn-lt"/>
                <a:ea typeface="+mn-ea"/>
                <a:cs typeface="+mn-cs"/>
              </a:rPr>
              <a:t>Die gezamenlijke inspanning was essentieel om tot een kwaliteitsvol, gedragen en bruikbaar leerplan te komen, gebaseerd op de principes van een kennisrijk curriculum. </a:t>
            </a:r>
            <a:endParaRPr lang="nl-BE"/>
          </a:p>
        </p:txBody>
      </p:sp>
    </p:spTree>
    <p:extLst>
      <p:ext uri="{BB962C8B-B14F-4D97-AF65-F5344CB8AC3E}">
        <p14:creationId xmlns:p14="http://schemas.microsoft.com/office/powerpoint/2010/main" val="2078592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noProof="0"/>
              <a:t>Katholiek Onderwijs Vlaanderen vertrekt vanuit de emancipatorische kracht van onderwijs; de waarden zijn christelijk </a:t>
            </a:r>
            <a:r>
              <a:rPr lang="nl-BE" noProof="0" err="1"/>
              <a:t>geinspireerd</a:t>
            </a:r>
            <a:r>
              <a:rPr lang="nl-BE" noProof="0"/>
              <a:t>. </a:t>
            </a:r>
            <a:br>
              <a:rPr lang="nl-BE" noProof="0"/>
            </a:br>
            <a:r>
              <a:rPr lang="nl-BE" sz="1200" b="0" i="0" u="none" strike="noStrike" kern="1200" baseline="0" noProof="0">
                <a:solidFill>
                  <a:schemeClr val="tx1"/>
                </a:solidFill>
                <a:latin typeface="+mn-lt"/>
                <a:ea typeface="+mn-ea"/>
                <a:cs typeface="+mn-cs"/>
              </a:rPr>
              <a:t>Dat zie je ook aan de manier waarop het leerplan is vormgegeven. </a:t>
            </a:r>
            <a:br>
              <a:rPr lang="nl-BE" sz="1200" b="0" i="0" u="none" strike="noStrike" kern="1200" baseline="0" noProof="0">
                <a:solidFill>
                  <a:schemeClr val="tx1"/>
                </a:solidFill>
                <a:latin typeface="+mn-lt"/>
                <a:ea typeface="+mn-ea"/>
                <a:cs typeface="+mn-cs"/>
              </a:rPr>
            </a:br>
            <a:r>
              <a:rPr lang="nl-BE" sz="1200" b="0" i="0" u="none" strike="noStrike" kern="1200" baseline="0" noProof="0">
                <a:solidFill>
                  <a:schemeClr val="tx1"/>
                </a:solidFill>
                <a:latin typeface="+mn-lt"/>
                <a:ea typeface="+mn-ea"/>
                <a:cs typeface="+mn-cs"/>
              </a:rPr>
              <a:t>Die </a:t>
            </a:r>
            <a:r>
              <a:rPr lang="nl-BE" sz="1200" b="1" i="0" u="none" strike="noStrike" kern="1200" baseline="0" noProof="0">
                <a:solidFill>
                  <a:schemeClr val="tx1"/>
                </a:solidFill>
                <a:latin typeface="+mn-lt"/>
                <a:ea typeface="+mn-ea"/>
                <a:cs typeface="+mn-cs"/>
              </a:rPr>
              <a:t>christelijke inspiratie </a:t>
            </a:r>
            <a:r>
              <a:rPr lang="nl-BE" sz="1200" b="0" i="0" u="none" strike="noStrike" kern="1200" baseline="0" noProof="0">
                <a:solidFill>
                  <a:schemeClr val="tx1"/>
                </a:solidFill>
                <a:latin typeface="+mn-lt"/>
                <a:ea typeface="+mn-ea"/>
                <a:cs typeface="+mn-cs"/>
              </a:rPr>
              <a:t>maakt dat kennisoverdracht niet losstaat van vorming. </a:t>
            </a:r>
            <a:br>
              <a:rPr lang="nl-BE" sz="1200" b="0" i="0" u="none" strike="noStrike" kern="1200" baseline="0" noProof="0">
                <a:solidFill>
                  <a:schemeClr val="tx1"/>
                </a:solidFill>
                <a:latin typeface="+mn-lt"/>
                <a:ea typeface="+mn-ea"/>
                <a:cs typeface="+mn-cs"/>
              </a:rPr>
            </a:br>
            <a:r>
              <a:rPr lang="nl-BE" sz="1200" b="0" i="0" u="none" strike="noStrike" kern="1200" baseline="0" noProof="0">
                <a:solidFill>
                  <a:schemeClr val="tx1"/>
                </a:solidFill>
                <a:latin typeface="+mn-lt"/>
                <a:ea typeface="+mn-ea"/>
                <a:cs typeface="+mn-cs"/>
              </a:rPr>
              <a:t>Het inzetten van kennis draagt bij aan de vorming van leerlingen in hoofd, hart en handen. </a:t>
            </a:r>
          </a:p>
          <a:p>
            <a:r>
              <a:rPr lang="nl-BE" sz="1200" b="0" i="0" u="none" strike="noStrike" kern="1200" baseline="0" noProof="0">
                <a:solidFill>
                  <a:schemeClr val="tx1"/>
                </a:solidFill>
                <a:latin typeface="+mn-lt"/>
                <a:ea typeface="+mn-ea"/>
                <a:cs typeface="+mn-cs"/>
              </a:rPr>
              <a:t>Vanuit diezelfde christelijke inspiratie van ons vormingsproject hanteert dit leerplan – naast de principes van een kennisrijk curriculum </a:t>
            </a:r>
            <a:r>
              <a:rPr lang="nl-BE" sz="1200" b="1" i="0" u="none" strike="noStrike" kern="1200" baseline="0" noProof="0">
                <a:solidFill>
                  <a:schemeClr val="tx1"/>
                </a:solidFill>
                <a:latin typeface="+mn-lt"/>
                <a:ea typeface="+mn-ea"/>
                <a:cs typeface="+mn-cs"/>
              </a:rPr>
              <a:t>– drie belangrijke accenten </a:t>
            </a:r>
            <a:r>
              <a:rPr lang="nl-BE" sz="1200" b="0" i="0" u="none" strike="noStrike" kern="1200" baseline="0" noProof="0">
                <a:solidFill>
                  <a:schemeClr val="tx1"/>
                </a:solidFill>
                <a:latin typeface="+mn-lt"/>
                <a:ea typeface="+mn-ea"/>
                <a:cs typeface="+mn-cs"/>
              </a:rPr>
              <a:t>voor een evenwichtig, kwaliteitsvol curriculum dat alle leerlingen groeikansen biedt. </a:t>
            </a:r>
          </a:p>
          <a:p>
            <a:pPr marL="171450" indent="-171450">
              <a:buFont typeface="Arial" panose="020B0604020202020204" pitchFamily="34" charset="0"/>
              <a:buChar char="•"/>
            </a:pPr>
            <a:r>
              <a:rPr lang="nl-BE" b="1" noProof="0"/>
              <a:t>Verantwoordelijkheid	:</a:t>
            </a:r>
            <a:r>
              <a:rPr lang="nl-BE" noProof="0"/>
              <a:t> leerlingen leren verantwoordelijkheid nemen, en het team neemt verantwoordelijkheid voor hun vorming. </a:t>
            </a:r>
          </a:p>
          <a:p>
            <a:pPr marL="171450" indent="-171450">
              <a:buFont typeface="Arial" panose="020B0604020202020204" pitchFamily="34" charset="0"/>
              <a:buChar char="•"/>
            </a:pPr>
            <a:r>
              <a:rPr lang="nl-BE" b="1" noProof="0"/>
              <a:t>Rechtvaardigheid	: </a:t>
            </a:r>
            <a:r>
              <a:rPr lang="nl-BE" noProof="0"/>
              <a:t>bijdragen aan een rechtvaardige samenleving door elk kind de best mogelijke vorming te geven. </a:t>
            </a:r>
          </a:p>
          <a:p>
            <a:pPr marL="171450" indent="-171450">
              <a:buFont typeface="Arial" panose="020B0604020202020204" pitchFamily="34" charset="0"/>
              <a:buChar char="•"/>
            </a:pPr>
            <a:r>
              <a:rPr lang="nl-BE" b="1" noProof="0"/>
              <a:t>Barmhartigheid	: </a:t>
            </a:r>
            <a:r>
              <a:rPr lang="nl-BE" noProof="0"/>
              <a:t>duidelijkheid scheppen, houvast bieden aan wie extra steun nodig heeft en leraren een handreiking geven wanneer het 		gemeenschappelijke curriculum niet volstaat.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noProof="0"/>
              <a:t>Het leerplan is gebouwd op de principes van een kennisrijk curriculum. </a:t>
            </a:r>
          </a:p>
          <a:p>
            <a:r>
              <a:rPr lang="nl-BE" b="1" noProof="0"/>
              <a:t>Inhoudsrijk: </a:t>
            </a:r>
            <a:r>
              <a:rPr lang="nl-BE" noProof="0"/>
              <a:t>minder losse onderwerpen, meer diepgang in kernconcepten, zodat leerlingen verbanden leren leggen. </a:t>
            </a:r>
          </a:p>
          <a:p>
            <a:r>
              <a:rPr lang="nl-BE" b="1" noProof="0"/>
              <a:t>Duidelijk: </a:t>
            </a:r>
            <a:r>
              <a:rPr lang="nl-BE" noProof="0"/>
              <a:t>leerstof zoveel mogelijk per leerjaar, met betere afstemming tussen doelen en activiteiten en betrouwbaarder zicht op wat bereikt is. </a:t>
            </a:r>
            <a:r>
              <a:rPr lang="nl-BE" sz="1200" b="0" i="0" u="none" strike="noStrike" kern="1200" baseline="0" noProof="0">
                <a:solidFill>
                  <a:schemeClr val="tx1"/>
                </a:solidFill>
                <a:latin typeface="+mn-lt"/>
                <a:ea typeface="+mn-ea"/>
                <a:cs typeface="+mn-cs"/>
              </a:rPr>
              <a:t>Daar waar er geen (wetenschappelijke) evidentie is om doelen op te splitsen per leerjaar of daar waar herhaling noodzakelijk is in het leerproces, kunnen doelen herhaald worden in opeenvolgende leerjaren. Bovendien kan er betrouwbaarder in kaart gebracht worden in hoeverre de leerdoelen bereikt zijn. Het feit dat we doelen ordenen per leerjaar neemt geen voorafname aan hoe je het onderwijs in de school organiseert. </a:t>
            </a:r>
            <a:endParaRPr lang="nl-BE" noProof="0"/>
          </a:p>
          <a:p>
            <a:r>
              <a:rPr lang="nl-BE" b="1" noProof="0"/>
              <a:t>Coherent: </a:t>
            </a:r>
            <a:r>
              <a:rPr lang="nl-BE" sz="1200" b="0" i="0" u="none" strike="noStrike" kern="1200" baseline="0" noProof="0">
                <a:solidFill>
                  <a:schemeClr val="tx1"/>
                </a:solidFill>
                <a:latin typeface="+mn-lt"/>
                <a:ea typeface="+mn-ea"/>
                <a:cs typeface="+mn-cs"/>
              </a:rPr>
              <a:t>Het streven naar samenhang binnen en tussen disciplines, zowel binnen als over de leerjaren heen, staat centraal. Verticale, horizontale en diagonale coherenties zorgen voor een kennisrijk en samenhangend leerproces. Leerplancoherentie draagt bij tot de opbouw van logische en samenhangende mentale kennisstructuren bij de leerlingen. Ze kunnen nieuwe informatie beter verwerken en onthouden, omdat ze kunnen aansluiten bij eerder verworven kennis. </a:t>
            </a:r>
            <a:endParaRPr lang="nl-BE" noProof="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a:solidFill>
                  <a:schemeClr val="tx1"/>
                </a:solidFill>
                <a:latin typeface="+mn-lt"/>
                <a:ea typeface="+mn-ea"/>
                <a:cs typeface="+mn-cs"/>
              </a:rPr>
              <a:t>Deze principes zorgen er in samenspel met </a:t>
            </a:r>
            <a:r>
              <a:rPr lang="nl-NL" sz="1200" b="1" i="0" u="none" strike="noStrike" kern="1200" baseline="0">
                <a:solidFill>
                  <a:schemeClr val="tx1"/>
                </a:solidFill>
                <a:latin typeface="+mn-lt"/>
                <a:ea typeface="+mn-ea"/>
                <a:cs typeface="+mn-cs"/>
              </a:rPr>
              <a:t>effectieve didactiek en sterk klasmanagement </a:t>
            </a:r>
            <a:r>
              <a:rPr lang="nl-NL" sz="1200" b="0" i="0" u="none" strike="noStrike" kern="1200" baseline="0">
                <a:solidFill>
                  <a:schemeClr val="tx1"/>
                </a:solidFill>
                <a:latin typeface="+mn-lt"/>
                <a:ea typeface="+mn-ea"/>
                <a:cs typeface="+mn-cs"/>
              </a:rPr>
              <a:t>voor dat leerlingen kennis niet als losse feitjes verwerven. </a:t>
            </a:r>
          </a:p>
          <a:p>
            <a:r>
              <a:rPr lang="nl-NL" sz="1200" b="0" i="0" u="none" strike="noStrike" kern="1200" baseline="0">
                <a:solidFill>
                  <a:schemeClr val="tx1"/>
                </a:solidFill>
                <a:latin typeface="+mn-lt"/>
                <a:ea typeface="+mn-ea"/>
                <a:cs typeface="+mn-cs"/>
              </a:rPr>
              <a:t>Ze komen tot diepere inzichten doordat de leraren kenniselementen met elkaar verbinden. </a:t>
            </a:r>
          </a:p>
          <a:p>
            <a:r>
              <a:rPr lang="nl-NL" sz="1200" b="0" i="0" u="none" strike="noStrike" kern="1200" baseline="0">
                <a:solidFill>
                  <a:schemeClr val="tx1"/>
                </a:solidFill>
                <a:latin typeface="+mn-lt"/>
                <a:ea typeface="+mn-ea"/>
                <a:cs typeface="+mn-cs"/>
              </a:rPr>
              <a:t>Zo versterken de leerlingen hun vermogen om kritisch te denken. </a:t>
            </a:r>
            <a:endParaRPr lang="nl-BE"/>
          </a:p>
        </p:txBody>
      </p:sp>
    </p:spTree>
    <p:extLst>
      <p:ext uri="{BB962C8B-B14F-4D97-AF65-F5344CB8AC3E}">
        <p14:creationId xmlns:p14="http://schemas.microsoft.com/office/powerpoint/2010/main" val="1020765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1" kern="1200" err="1">
                <a:solidFill>
                  <a:schemeClr val="tx1"/>
                </a:solidFill>
                <a:effectLst/>
                <a:latin typeface="+mn-lt"/>
                <a:ea typeface="+mn-ea"/>
                <a:cs typeface="+mn-cs"/>
              </a:rPr>
              <a:t>Op.stap</a:t>
            </a:r>
            <a:r>
              <a:rPr lang="nl-BE" sz="1200" b="0" i="1" kern="1200">
                <a:solidFill>
                  <a:schemeClr val="tx1"/>
                </a:solidFill>
                <a:effectLst/>
                <a:latin typeface="+mn-lt"/>
                <a:ea typeface="+mn-ea"/>
                <a:cs typeface="+mn-cs"/>
              </a:rPr>
              <a:t>, leerroutes voor iedereen </a:t>
            </a:r>
            <a:r>
              <a:rPr lang="nl-BE" sz="1200" b="0" i="0" kern="1200">
                <a:solidFill>
                  <a:schemeClr val="tx1"/>
                </a:solidFill>
                <a:effectLst/>
                <a:latin typeface="+mn-lt"/>
                <a:ea typeface="+mn-ea"/>
                <a:cs typeface="+mn-cs"/>
              </a:rPr>
              <a:t>helpt je om brede persoonsvorming te realiseren door verbindingen te leggen tussen het ‘wat’ van doelen, </a:t>
            </a:r>
          </a:p>
          <a:p>
            <a:r>
              <a:rPr lang="nl-BE" sz="1200" b="0" i="0" kern="1200">
                <a:solidFill>
                  <a:schemeClr val="tx1"/>
                </a:solidFill>
                <a:effectLst/>
                <a:latin typeface="+mn-lt"/>
                <a:ea typeface="+mn-ea"/>
                <a:cs typeface="+mn-cs"/>
              </a:rPr>
              <a:t>de ‘hoe’ van didactiek en klasmanagement en de ‘waartoe’ van onze pedagogische visie.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a:solidFill>
                  <a:schemeClr val="tx1"/>
                </a:solidFill>
                <a:effectLst/>
                <a:latin typeface="+mn-lt"/>
                <a:ea typeface="+mn-ea"/>
                <a:cs typeface="+mn-cs"/>
              </a:rPr>
              <a:t>Kennen (declaratieve kennis) en kunnen (procedurele kennis) vormen samen de basis voor brede persoonsvorming.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a:solidFill>
                  <a:schemeClr val="tx1"/>
                </a:solidFill>
                <a:effectLst/>
                <a:latin typeface="+mn-lt"/>
                <a:ea typeface="+mn-ea"/>
                <a:cs typeface="+mn-cs"/>
              </a:rPr>
              <a:t>Persoonsvorming gebeurt waar kennis, vaardigheden en waarden samenkomen.</a:t>
            </a:r>
          </a:p>
          <a:p>
            <a:endParaRPr lang="nl-BE" sz="1200" b="0" i="0" kern="1200">
              <a:solidFill>
                <a:schemeClr val="tx1"/>
              </a:solidFill>
              <a:effectLst/>
              <a:latin typeface="+mn-lt"/>
              <a:ea typeface="+mn-ea"/>
              <a:cs typeface="+mn-cs"/>
            </a:endParaRPr>
          </a:p>
          <a:p>
            <a:endParaRPr lang="nl-BE"/>
          </a:p>
        </p:txBody>
      </p:sp>
      <p:sp>
        <p:nvSpPr>
          <p:cNvPr id="4" name="Tijdelijke aanduiding voor dianummer 3"/>
          <p:cNvSpPr>
            <a:spLocks noGrp="1"/>
          </p:cNvSpPr>
          <p:nvPr>
            <p:ph type="sldNum" sz="quarter" idx="5"/>
          </p:nvPr>
        </p:nvSpPr>
        <p:spPr/>
        <p:txBody>
          <a:bodyPr/>
          <a:lstStyle/>
          <a:p>
            <a:fld id="{E352E8C8-45B6-4C11-AC00-99D09DD5D9C0}" type="slidenum">
              <a:rPr lang="nl-BE" smtClean="0"/>
              <a:t>6</a:t>
            </a:fld>
            <a:endParaRPr lang="nl-BE"/>
          </a:p>
        </p:txBody>
      </p:sp>
    </p:spTree>
    <p:extLst>
      <p:ext uri="{BB962C8B-B14F-4D97-AF65-F5344CB8AC3E}">
        <p14:creationId xmlns:p14="http://schemas.microsoft.com/office/powerpoint/2010/main" val="4059141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dirty="0">
                <a:solidFill>
                  <a:schemeClr val="tx1"/>
                </a:solidFill>
                <a:latin typeface="+mn-lt"/>
                <a:ea typeface="+mn-ea"/>
                <a:cs typeface="+mn-cs"/>
              </a:rPr>
              <a:t>Waar een leerplan bijdraagt aan persoonsvorming, zetten we met het leerplan </a:t>
            </a:r>
            <a:r>
              <a:rPr lang="nl-NL" sz="1200" b="0" i="1" u="none" strike="noStrike" kern="1200" baseline="0" dirty="0" err="1">
                <a:solidFill>
                  <a:schemeClr val="tx1"/>
                </a:solidFill>
                <a:latin typeface="+mn-lt"/>
                <a:ea typeface="+mn-ea"/>
                <a:cs typeface="+mn-cs"/>
              </a:rPr>
              <a:t>Op.stap</a:t>
            </a:r>
            <a:r>
              <a:rPr lang="nl-NL" sz="1200" b="0" i="1" u="none" strike="noStrike" kern="1200" baseline="0" dirty="0">
                <a:solidFill>
                  <a:schemeClr val="tx1"/>
                </a:solidFill>
                <a:latin typeface="+mn-lt"/>
                <a:ea typeface="+mn-ea"/>
                <a:cs typeface="+mn-cs"/>
              </a:rPr>
              <a:t>, leerroutes voor iedereen </a:t>
            </a:r>
            <a:r>
              <a:rPr lang="nl-NL" sz="1200" b="0" i="0" u="none" strike="noStrike" kern="1200" baseline="0" dirty="0">
                <a:solidFill>
                  <a:schemeClr val="tx1"/>
                </a:solidFill>
                <a:latin typeface="+mn-lt"/>
                <a:ea typeface="+mn-ea"/>
                <a:cs typeface="+mn-cs"/>
              </a:rPr>
              <a:t>sterk in </a:t>
            </a:r>
            <a:r>
              <a:rPr lang="nl-NL" sz="1200" b="1" i="0" u="none" strike="noStrike" kern="1200" baseline="0" dirty="0">
                <a:solidFill>
                  <a:schemeClr val="tx1"/>
                </a:solidFill>
                <a:latin typeface="+mn-lt"/>
                <a:ea typeface="+mn-ea"/>
                <a:cs typeface="+mn-cs"/>
              </a:rPr>
              <a:t>op brede persoonsvorming</a:t>
            </a:r>
            <a:r>
              <a:rPr lang="nl-NL" sz="1200" b="0" i="0" u="none" strike="noStrike" kern="1200" baseline="0" dirty="0">
                <a:solidFill>
                  <a:schemeClr val="tx1"/>
                </a:solidFill>
                <a:latin typeface="+mn-lt"/>
                <a:ea typeface="+mn-ea"/>
                <a:cs typeface="+mn-cs"/>
              </a:rPr>
              <a:t>. </a:t>
            </a:r>
          </a:p>
          <a:p>
            <a:r>
              <a:rPr lang="nl-BE" sz="1200" kern="1200" dirty="0">
                <a:solidFill>
                  <a:schemeClr val="tx1"/>
                </a:solidFill>
                <a:effectLst/>
                <a:latin typeface="+mn-lt"/>
                <a:ea typeface="+mn-ea"/>
                <a:cs typeface="+mn-cs"/>
              </a:rPr>
              <a:t>We hebben 4 elementen in persoonsvorming. De wereld leren kennen, verbindend dialogeren verantwoordelijkheid opnemen voor de wereld, reflecteren.</a:t>
            </a:r>
            <a:endParaRPr lang="nl-NL" sz="1200" b="0" i="0" u="none" strike="noStrike" kern="1200" baseline="0" dirty="0">
              <a:solidFill>
                <a:schemeClr val="tx1"/>
              </a:solidFill>
              <a:latin typeface="+mn-lt"/>
              <a:ea typeface="+mn-ea"/>
              <a:cs typeface="+mn-cs"/>
            </a:endParaRPr>
          </a:p>
          <a:p>
            <a:r>
              <a:rPr lang="nl-NL" sz="1200" b="0" i="0" u="none" strike="noStrike" kern="1200" baseline="0" dirty="0">
                <a:solidFill>
                  <a:schemeClr val="tx1"/>
                </a:solidFill>
                <a:latin typeface="+mn-lt"/>
                <a:ea typeface="+mn-ea"/>
                <a:cs typeface="+mn-cs"/>
              </a:rPr>
              <a:t>Ons leerplan ondersteunt leraren bij het realiseren van deze brede persoonsvorming door verbindingen te leggen tussen </a:t>
            </a:r>
          </a:p>
          <a:p>
            <a:pPr marL="171450" indent="-171450">
              <a:buFont typeface="Arial" panose="020B0604020202020204" pitchFamily="34" charset="0"/>
              <a:buChar char="•"/>
            </a:pPr>
            <a:r>
              <a:rPr lang="nl-NL" sz="1200" b="0" i="0" u="none" strike="noStrike" kern="1200" baseline="0" dirty="0">
                <a:solidFill>
                  <a:schemeClr val="tx1"/>
                </a:solidFill>
                <a:latin typeface="+mn-lt"/>
                <a:ea typeface="+mn-ea"/>
                <a:cs typeface="+mn-cs"/>
              </a:rPr>
              <a:t>het ‘wat’ van de doelen, </a:t>
            </a:r>
          </a:p>
          <a:p>
            <a:pPr marL="171450" indent="-171450">
              <a:buFont typeface="Arial" panose="020B0604020202020204" pitchFamily="34" charset="0"/>
              <a:buChar char="•"/>
            </a:pPr>
            <a:r>
              <a:rPr lang="nl-NL" sz="1200" b="0" i="0" u="none" strike="noStrike" kern="1200" baseline="0" dirty="0">
                <a:solidFill>
                  <a:schemeClr val="tx1"/>
                </a:solidFill>
                <a:latin typeface="+mn-lt"/>
                <a:ea typeface="+mn-ea"/>
                <a:cs typeface="+mn-cs"/>
              </a:rPr>
              <a:t>het ‘hoe’ van didactiek en klasmanagement, </a:t>
            </a:r>
          </a:p>
          <a:p>
            <a:pPr marL="171450" indent="-171450">
              <a:buFont typeface="Arial" panose="020B0604020202020204" pitchFamily="34" charset="0"/>
              <a:buChar char="•"/>
            </a:pPr>
            <a:r>
              <a:rPr lang="nl-NL" sz="1200" b="0" i="0" u="none" strike="noStrike" kern="1200" baseline="0" dirty="0">
                <a:solidFill>
                  <a:schemeClr val="tx1"/>
                </a:solidFill>
                <a:latin typeface="+mn-lt"/>
                <a:ea typeface="+mn-ea"/>
                <a:cs typeface="+mn-cs"/>
              </a:rPr>
              <a:t>en het ‘waartoe’ van onze pedagogische visie. </a:t>
            </a:r>
            <a:endParaRPr lang="nl-BE" dirty="0"/>
          </a:p>
        </p:txBody>
      </p:sp>
    </p:spTree>
    <p:extLst>
      <p:ext uri="{BB962C8B-B14F-4D97-AF65-F5344CB8AC3E}">
        <p14:creationId xmlns:p14="http://schemas.microsoft.com/office/powerpoint/2010/main" val="3430130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1EA85-A9E1-F44E-74BB-0F73298367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6E73D-311F-B6CF-2929-0C5111C4C0D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5FD6F3C-FEB5-0B96-99C1-BC5B2C12D1E3}"/>
              </a:ext>
            </a:extLst>
          </p:cNvPr>
          <p:cNvSpPr>
            <a:spLocks noGrp="1"/>
          </p:cNvSpPr>
          <p:nvPr>
            <p:ph type="body" sz="quarter" idx="3"/>
          </p:nvPr>
        </p:nvSpPr>
        <p:spPr/>
        <p:txBody>
          <a:bodyPr/>
          <a:lstStyle/>
          <a:p>
            <a:r>
              <a:rPr lang="nl-BE" dirty="0"/>
              <a:t>Deze slide brengt de drie vragen uit onze visie samen. </a:t>
            </a:r>
          </a:p>
          <a:p>
            <a:pPr marL="171450" indent="-171450">
              <a:buFont typeface="Arial" panose="020B0604020202020204" pitchFamily="34" charset="0"/>
              <a:buChar char="•"/>
            </a:pPr>
            <a:r>
              <a:rPr lang="nl-BE" dirty="0"/>
              <a:t>Wat? </a:t>
            </a:r>
            <a:br>
              <a:rPr lang="nl-BE" dirty="0"/>
            </a:br>
            <a:r>
              <a:rPr lang="nl-BE" dirty="0"/>
              <a:t>De inhoud: alle doelen zijn geordend in dertien disciplines met domeinen, </a:t>
            </a:r>
            <a:r>
              <a:rPr lang="nl-BE" dirty="0" err="1"/>
              <a:t>subdomeinen</a:t>
            </a:r>
            <a:r>
              <a:rPr lang="nl-BE" dirty="0"/>
              <a:t> en  waar nodig in clusters, en uitgeschreven in zeven sets routedoelen. </a:t>
            </a:r>
          </a:p>
          <a:p>
            <a:pPr marL="171450" indent="-171450">
              <a:buFont typeface="Arial" panose="020B0604020202020204" pitchFamily="34" charset="0"/>
              <a:buChar char="•"/>
            </a:pPr>
            <a:r>
              <a:rPr lang="nl-BE" dirty="0"/>
              <a:t>Waartoe? </a:t>
            </a:r>
            <a:br>
              <a:rPr lang="nl-BE" dirty="0"/>
            </a:br>
            <a:r>
              <a:rPr lang="nl-BE" dirty="0"/>
              <a:t>De bedoeling: kennen en kunnen vormen samen de basis voor brede persoonsvorming en cultureel zelfbewustzijn. </a:t>
            </a:r>
          </a:p>
          <a:p>
            <a:pPr marL="171450" indent="-171450">
              <a:buFont typeface="Arial" panose="020B0604020202020204" pitchFamily="34" charset="0"/>
              <a:buChar char="•"/>
            </a:pPr>
            <a:r>
              <a:rPr lang="nl-BE" dirty="0"/>
              <a:t>Hoe? </a:t>
            </a:r>
            <a:br>
              <a:rPr lang="nl-BE" dirty="0"/>
            </a:br>
            <a:r>
              <a:rPr lang="nl-BE" dirty="0"/>
              <a:t>De weg ernaartoe: de leraar voorop, met effectieve didactiek, sterk klasmanagement en leerroutes als wegwijzers, terwijl de leerling centraal blijft. </a:t>
            </a:r>
          </a:p>
          <a:p>
            <a:r>
              <a:rPr lang="nl-BE" dirty="0"/>
              <a:t>Het leerplan legt uitdrukkelijk de verbinding tussen wat, waartoe en hoe; de leerroutes maken die drie vragen samen zichtbaar.</a:t>
            </a:r>
          </a:p>
        </p:txBody>
      </p:sp>
      <p:sp>
        <p:nvSpPr>
          <p:cNvPr id="4" name="Slide Number Placeholder 3">
            <a:extLst>
              <a:ext uri="{FF2B5EF4-FFF2-40B4-BE49-F238E27FC236}">
                <a16:creationId xmlns:a16="http://schemas.microsoft.com/office/drawing/2014/main" id="{B40CCEE7-406F-5301-F273-B73A4C1CA611}"/>
              </a:ext>
            </a:extLst>
          </p:cNvPr>
          <p:cNvSpPr>
            <a:spLocks noGrp="1"/>
          </p:cNvSpPr>
          <p:nvPr>
            <p:ph type="sldNum" sz="quarter" idx="5"/>
          </p:nvPr>
        </p:nvSpPr>
        <p:spPr/>
      </p:sp>
    </p:spTree>
    <p:extLst>
      <p:ext uri="{BB962C8B-B14F-4D97-AF65-F5344CB8AC3E}">
        <p14:creationId xmlns:p14="http://schemas.microsoft.com/office/powerpoint/2010/main" val="3029397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u="sng" kern="1200" dirty="0">
                <a:solidFill>
                  <a:schemeClr val="tx1"/>
                </a:solidFill>
                <a:effectLst/>
                <a:latin typeface="+mn-lt"/>
                <a:ea typeface="+mn-ea"/>
                <a:cs typeface="+mn-cs"/>
              </a:rPr>
              <a:t>Waartoe? </a:t>
            </a:r>
          </a:p>
          <a:p>
            <a:r>
              <a:rPr lang="nl-BE" sz="1200" b="0" i="0" kern="1200" dirty="0">
                <a:solidFill>
                  <a:schemeClr val="tx1"/>
                </a:solidFill>
                <a:effectLst/>
                <a:latin typeface="+mn-lt"/>
                <a:ea typeface="+mn-ea"/>
                <a:cs typeface="+mn-cs"/>
              </a:rPr>
              <a:t>Kennen (declaratieve kennis) en kunnen (procedurele kennis) vormen samen de basis voor een brede persoonsvorming. </a:t>
            </a:r>
          </a:p>
          <a:p>
            <a:r>
              <a:rPr lang="nl-BE" sz="1200" b="0" i="0" kern="1200" dirty="0">
                <a:solidFill>
                  <a:schemeClr val="tx1"/>
                </a:solidFill>
                <a:effectLst/>
                <a:latin typeface="+mn-lt"/>
                <a:ea typeface="+mn-ea"/>
                <a:cs typeface="+mn-cs"/>
              </a:rPr>
              <a:t>Onderzoek toont aan dat duurzame verandering bij leerlingen pas ontstaat wanneer kennis verbonden is met vaardigheden én motivatie. </a:t>
            </a:r>
          </a:p>
          <a:p>
            <a:r>
              <a:rPr lang="nl-BE" sz="1200" b="0" i="0" kern="1200" dirty="0">
                <a:solidFill>
                  <a:schemeClr val="tx1"/>
                </a:solidFill>
                <a:effectLst/>
                <a:latin typeface="+mn-lt"/>
                <a:ea typeface="+mn-ea"/>
                <a:cs typeface="+mn-cs"/>
              </a:rPr>
              <a:t>Een sterke basis in Nederlands, wiskunde, wetenschappen en techniek is essentieel, maar we investeren evenzeer in alle andere disciplines. </a:t>
            </a:r>
          </a:p>
          <a:p>
            <a:r>
              <a:rPr lang="nl-BE" sz="1200" b="0" i="0" kern="1200" dirty="0">
                <a:solidFill>
                  <a:schemeClr val="tx1"/>
                </a:solidFill>
                <a:effectLst/>
                <a:latin typeface="+mn-lt"/>
                <a:ea typeface="+mn-ea"/>
                <a:cs typeface="+mn-cs"/>
              </a:rPr>
              <a:t>Zo ontwikkelen leerlingen kennis, inzicht, vaardigheden en attitudes die nodig zijn voor cultureel zelfbewustzijn en volwaardige participatie in een veranderende wereld. </a:t>
            </a:r>
          </a:p>
          <a:p>
            <a:r>
              <a:rPr lang="nl-BE" sz="1200" b="0" i="0" kern="1200" dirty="0">
                <a:solidFill>
                  <a:schemeClr val="tx1"/>
                </a:solidFill>
                <a:effectLst/>
                <a:latin typeface="+mn-lt"/>
                <a:ea typeface="+mn-ea"/>
                <a:cs typeface="+mn-cs"/>
              </a:rPr>
              <a:t>Cultureel zelfbewustzijn gaat over het leven in al zijn vormen: omgaan met diversiteit, reflecteren op waarden en keuzes, en begrijpen hoe cultuur ons denken en handelen beïnvloedt. </a:t>
            </a:r>
          </a:p>
          <a:p>
            <a:r>
              <a:rPr lang="nl-BE" sz="1200" b="0" i="0" kern="1200" dirty="0">
                <a:solidFill>
                  <a:schemeClr val="tx1"/>
                </a:solidFill>
                <a:effectLst/>
                <a:latin typeface="+mn-lt"/>
                <a:ea typeface="+mn-ea"/>
                <a:cs typeface="+mn-cs"/>
              </a:rPr>
              <a:t>Het is de capaciteit om niet alleen te functioneren in een complexe samenleving, maar ook om er zin en betekenis aan te geven. </a:t>
            </a:r>
          </a:p>
          <a:p>
            <a:r>
              <a:rPr lang="nl-BE" sz="1200" b="0" i="0" kern="1200" dirty="0">
                <a:solidFill>
                  <a:schemeClr val="tx1"/>
                </a:solidFill>
                <a:effectLst/>
                <a:latin typeface="+mn-lt"/>
                <a:ea typeface="+mn-ea"/>
                <a:cs typeface="+mn-cs"/>
              </a:rPr>
              <a:t>Zo ontdekken kinderen wie ze zijn, hoe ze zich verhouden tot anderen en hoe ze zich bewegen in een wereld vol culturele diversiteit. </a:t>
            </a:r>
          </a:p>
          <a:p>
            <a:r>
              <a:rPr lang="nl-BE" sz="1200" b="0" i="0" kern="1200" dirty="0">
                <a:solidFill>
                  <a:schemeClr val="tx1"/>
                </a:solidFill>
                <a:effectLst/>
                <a:latin typeface="+mn-lt"/>
                <a:ea typeface="+mn-ea"/>
                <a:cs typeface="+mn-cs"/>
              </a:rPr>
              <a:t>Dit leerplan wil leerlingen vormen tot competente en solidaire mensen die verantwoordelijkheid opnemen en zo bijdragen aan een rechtvaardige samenleving. Dat ondersteunen we in het leerplan door het samenspel tussen vier elementen van persoonsvorming, die we op relevante plaatsen aan de gemeenschappelijke doelen verbinden: </a:t>
            </a:r>
          </a:p>
          <a:p>
            <a:pPr marL="171450" indent="-171450">
              <a:buFont typeface="Arial" panose="020B0604020202020204" pitchFamily="34" charset="0"/>
              <a:buChar char="•"/>
            </a:pPr>
            <a:r>
              <a:rPr lang="nl-BE" sz="1200" b="0" i="0" kern="1200" dirty="0">
                <a:solidFill>
                  <a:schemeClr val="tx1"/>
                </a:solidFill>
                <a:effectLst/>
                <a:latin typeface="+mn-lt"/>
                <a:ea typeface="+mn-ea"/>
                <a:cs typeface="+mn-cs"/>
              </a:rPr>
              <a:t>de wereld kennen </a:t>
            </a:r>
          </a:p>
          <a:p>
            <a:pPr marL="171450" indent="-171450">
              <a:buFont typeface="Arial" panose="020B0604020202020204" pitchFamily="34" charset="0"/>
              <a:buChar char="•"/>
            </a:pPr>
            <a:r>
              <a:rPr lang="nl-BE" sz="1200" b="0" i="0" kern="1200" dirty="0">
                <a:solidFill>
                  <a:schemeClr val="tx1"/>
                </a:solidFill>
                <a:effectLst/>
                <a:latin typeface="+mn-lt"/>
                <a:ea typeface="+mn-ea"/>
                <a:cs typeface="+mn-cs"/>
              </a:rPr>
              <a:t>verbindend dialogeren </a:t>
            </a:r>
          </a:p>
          <a:p>
            <a:pPr marL="171450" indent="-171450">
              <a:buFont typeface="Arial" panose="020B0604020202020204" pitchFamily="34" charset="0"/>
              <a:buChar char="•"/>
            </a:pPr>
            <a:r>
              <a:rPr lang="nl-BE" sz="1200" b="0" i="0" kern="1200" dirty="0">
                <a:solidFill>
                  <a:schemeClr val="tx1"/>
                </a:solidFill>
                <a:effectLst/>
                <a:latin typeface="+mn-lt"/>
                <a:ea typeface="+mn-ea"/>
                <a:cs typeface="+mn-cs"/>
              </a:rPr>
              <a:t>samen verantwoordelijkheid opnemen voor de wereld </a:t>
            </a:r>
          </a:p>
          <a:p>
            <a:pPr marL="171450" indent="-171450">
              <a:buFont typeface="Arial" panose="020B0604020202020204" pitchFamily="34" charset="0"/>
              <a:buChar char="•"/>
            </a:pPr>
            <a:r>
              <a:rPr lang="nl-BE" sz="1200" b="0" i="0" kern="1200" dirty="0">
                <a:solidFill>
                  <a:schemeClr val="tx1"/>
                </a:solidFill>
                <a:effectLst/>
                <a:latin typeface="+mn-lt"/>
                <a:ea typeface="+mn-ea"/>
                <a:cs typeface="+mn-cs"/>
              </a:rPr>
              <a:t>reflecteren</a:t>
            </a:r>
            <a:endParaRPr lang="nl-BE" dirty="0"/>
          </a:p>
          <a:p>
            <a:endParaRPr lang="nl-BE" dirty="0"/>
          </a:p>
        </p:txBody>
      </p:sp>
      <p:sp>
        <p:nvSpPr>
          <p:cNvPr id="4" name="Tijdelijke aanduiding voor dianummer 3"/>
          <p:cNvSpPr>
            <a:spLocks noGrp="1"/>
          </p:cNvSpPr>
          <p:nvPr>
            <p:ph type="sldNum" sz="quarter" idx="5"/>
          </p:nvPr>
        </p:nvSpPr>
        <p:spPr/>
        <p:txBody>
          <a:bodyPr/>
          <a:lstStyle/>
          <a:p>
            <a:fld id="{EFB98BE9-8D36-48BB-95CF-886CF403E3A0}" type="slidenum">
              <a:rPr lang="nl-BE" smtClean="0"/>
              <a:t>10</a:t>
            </a:fld>
            <a:endParaRPr lang="nl-BE"/>
          </a:p>
        </p:txBody>
      </p:sp>
    </p:spTree>
    <p:extLst>
      <p:ext uri="{BB962C8B-B14F-4D97-AF65-F5344CB8AC3E}">
        <p14:creationId xmlns:p14="http://schemas.microsoft.com/office/powerpoint/2010/main" val="2925612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BE" sz="1200" b="0" i="0" kern="1200" dirty="0">
                <a:solidFill>
                  <a:schemeClr val="tx1"/>
                </a:solidFill>
                <a:effectLst/>
                <a:latin typeface="+mn-lt"/>
                <a:ea typeface="+mn-ea"/>
                <a:cs typeface="+mn-cs"/>
              </a:rPr>
              <a:t>Dat ondersteunen we in het leerplan door het samenspel tussen vier elementen van </a:t>
            </a:r>
            <a:r>
              <a:rPr lang="nl-BE" sz="1200" b="0" i="0" kern="1200" dirty="0" err="1">
                <a:solidFill>
                  <a:schemeClr val="tx1"/>
                </a:solidFill>
                <a:effectLst/>
                <a:latin typeface="+mn-lt"/>
                <a:ea typeface="+mn-ea"/>
                <a:cs typeface="+mn-cs"/>
              </a:rPr>
              <a:t>persoonvorming</a:t>
            </a:r>
            <a:r>
              <a:rPr lang="nl-BE" sz="1200" b="0" i="0" kern="1200" dirty="0">
                <a:solidFill>
                  <a:schemeClr val="tx1"/>
                </a:solidFill>
                <a:effectLst/>
                <a:latin typeface="+mn-lt"/>
                <a:ea typeface="+mn-ea"/>
                <a:cs typeface="+mn-cs"/>
              </a:rPr>
              <a:t>, die we op relevante plaatsen aan de gemeenschappelijke doelen verbinden:</a:t>
            </a:r>
          </a:p>
          <a:p>
            <a:pPr marL="171450" indent="-171450">
              <a:buFont typeface="Arial" panose="020B0604020202020204" pitchFamily="34" charset="0"/>
              <a:buChar char="•"/>
            </a:pPr>
            <a:r>
              <a:rPr lang="nl-BE" sz="1200" b="0" i="0" kern="1200" dirty="0">
                <a:solidFill>
                  <a:schemeClr val="tx1"/>
                </a:solidFill>
                <a:effectLst/>
                <a:latin typeface="+mn-lt"/>
                <a:ea typeface="+mn-ea"/>
                <a:cs typeface="+mn-cs"/>
              </a:rPr>
              <a:t>de wereld leren kennen </a:t>
            </a:r>
          </a:p>
          <a:p>
            <a:pPr marL="171450" indent="-171450">
              <a:buFont typeface="Arial" panose="020B0604020202020204" pitchFamily="34" charset="0"/>
              <a:buChar char="•"/>
            </a:pPr>
            <a:r>
              <a:rPr lang="nl-BE" sz="1200" b="0" i="0" kern="1200" dirty="0">
                <a:solidFill>
                  <a:schemeClr val="tx1"/>
                </a:solidFill>
                <a:effectLst/>
                <a:latin typeface="+mn-lt"/>
                <a:ea typeface="+mn-ea"/>
                <a:cs typeface="+mn-cs"/>
              </a:rPr>
              <a:t>verbindend dialogeren </a:t>
            </a:r>
          </a:p>
          <a:p>
            <a:pPr marL="171450" indent="-171450">
              <a:buFont typeface="Arial" panose="020B0604020202020204" pitchFamily="34" charset="0"/>
              <a:buChar char="•"/>
            </a:pPr>
            <a:r>
              <a:rPr lang="nl-BE" sz="1200" b="0" i="0" kern="1200" dirty="0">
                <a:solidFill>
                  <a:schemeClr val="tx1"/>
                </a:solidFill>
                <a:effectLst/>
                <a:latin typeface="+mn-lt"/>
                <a:ea typeface="+mn-ea"/>
                <a:cs typeface="+mn-cs"/>
              </a:rPr>
              <a:t>samen verantwoordelijkheid opnemen voor de wereld </a:t>
            </a:r>
          </a:p>
          <a:p>
            <a:pPr marL="171450" indent="-171450">
              <a:buFont typeface="Arial" panose="020B0604020202020204" pitchFamily="34" charset="0"/>
              <a:buChar char="•"/>
            </a:pPr>
            <a:r>
              <a:rPr lang="nl-BE" sz="1200" b="0" i="0" kern="1200" dirty="0">
                <a:solidFill>
                  <a:schemeClr val="tx1"/>
                </a:solidFill>
                <a:effectLst/>
                <a:latin typeface="+mn-lt"/>
                <a:ea typeface="+mn-ea"/>
                <a:cs typeface="+mn-cs"/>
              </a:rPr>
              <a:t>reflecteren</a:t>
            </a:r>
            <a:endParaRPr lang="nl-BE" dirty="0"/>
          </a:p>
          <a:p>
            <a:endParaRPr lang="nl-BE" dirty="0"/>
          </a:p>
        </p:txBody>
      </p:sp>
      <p:sp>
        <p:nvSpPr>
          <p:cNvPr id="4" name="Tijdelijke aanduiding voor dianummer 3"/>
          <p:cNvSpPr>
            <a:spLocks noGrp="1"/>
          </p:cNvSpPr>
          <p:nvPr>
            <p:ph type="sldNum" sz="quarter" idx="5"/>
          </p:nvPr>
        </p:nvSpPr>
        <p:spPr/>
        <p:txBody>
          <a:bodyPr/>
          <a:lstStyle/>
          <a:p>
            <a:fld id="{E352E8C8-45B6-4C11-AC00-99D09DD5D9C0}" type="slidenum">
              <a:rPr lang="nl-BE" smtClean="0"/>
              <a:t>11</a:t>
            </a:fld>
            <a:endParaRPr lang="nl-BE"/>
          </a:p>
        </p:txBody>
      </p:sp>
    </p:spTree>
    <p:extLst>
      <p:ext uri="{BB962C8B-B14F-4D97-AF65-F5344CB8AC3E}">
        <p14:creationId xmlns:p14="http://schemas.microsoft.com/office/powerpoint/2010/main" val="1227918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BE" sz="1200" b="0" i="1" u="none" strike="noStrike" kern="1200" baseline="0">
                <a:solidFill>
                  <a:schemeClr val="tx1"/>
                </a:solidFill>
                <a:latin typeface="+mn-lt"/>
                <a:ea typeface="+mn-ea"/>
                <a:cs typeface="+mn-cs"/>
              </a:rPr>
              <a:t>2.4.1 De wereld kennen </a:t>
            </a:r>
            <a:endParaRPr lang="nl-BE" sz="1200" b="0" i="0" u="none" strike="noStrike" kern="1200" baseline="0">
              <a:solidFill>
                <a:schemeClr val="tx1"/>
              </a:solidFill>
              <a:latin typeface="+mn-lt"/>
              <a:ea typeface="+mn-ea"/>
              <a:cs typeface="+mn-cs"/>
            </a:endParaRPr>
          </a:p>
          <a:p>
            <a:r>
              <a:rPr lang="nl-NL" sz="1200" b="0" i="0" u="none" strike="noStrike" kern="1200" baseline="0">
                <a:solidFill>
                  <a:schemeClr val="tx1"/>
                </a:solidFill>
                <a:latin typeface="+mn-lt"/>
                <a:ea typeface="+mn-ea"/>
                <a:cs typeface="+mn-cs"/>
              </a:rPr>
              <a:t>Leerlingen leren over hun eigen leefwereld en de ruimere wereld. Met een kritische blik reflecteren ze vervolgens over de wereld. Ze verdiepen zich niet alleen in details, maar plaatsen het geleerde ook in een breder perspectief. </a:t>
            </a:r>
          </a:p>
          <a:p>
            <a:endParaRPr lang="nl-BE" sz="1200" b="0" i="0" u="none" strike="noStrike" kern="1200" baseline="0">
              <a:solidFill>
                <a:schemeClr val="tx1"/>
              </a:solidFill>
              <a:latin typeface="+mn-lt"/>
              <a:ea typeface="+mn-ea"/>
              <a:cs typeface="+mn-cs"/>
            </a:endParaRPr>
          </a:p>
          <a:p>
            <a:r>
              <a:rPr lang="nl-BE" sz="1200" b="0" i="1" u="none" strike="noStrike" kern="1200" baseline="0">
                <a:solidFill>
                  <a:schemeClr val="tx1"/>
                </a:solidFill>
                <a:latin typeface="+mn-lt"/>
                <a:ea typeface="+mn-ea"/>
                <a:cs typeface="+mn-cs"/>
              </a:rPr>
              <a:t>2.4.2 Verbindend dialogeren </a:t>
            </a:r>
            <a:endParaRPr lang="nl-BE" sz="1200" b="0" i="0" u="none" strike="noStrike" kern="1200" baseline="0">
              <a:solidFill>
                <a:schemeClr val="tx1"/>
              </a:solidFill>
              <a:latin typeface="+mn-lt"/>
              <a:ea typeface="+mn-ea"/>
              <a:cs typeface="+mn-cs"/>
            </a:endParaRPr>
          </a:p>
          <a:p>
            <a:r>
              <a:rPr lang="nl-NL" sz="1200" b="0" i="0" u="none" strike="noStrike" kern="1200" baseline="0">
                <a:solidFill>
                  <a:schemeClr val="tx1"/>
                </a:solidFill>
                <a:latin typeface="+mn-lt"/>
                <a:ea typeface="+mn-ea"/>
                <a:cs typeface="+mn-cs"/>
              </a:rPr>
              <a:t>Leerlingen gaan in dialoog met de ander, de ander die per definitie anders is. Diversiteit - en de waardering hiervan - vormt het uitgangspunt. De veilige context van de school is bij uitstek dé oefenplaats. Verbondenheid draagt bij tot betekenisvol leren. </a:t>
            </a:r>
          </a:p>
          <a:p>
            <a:endParaRPr lang="nl-NL" sz="1200" b="0" i="0" u="none" strike="noStrike" kern="1200" baseline="0">
              <a:solidFill>
                <a:schemeClr val="tx1"/>
              </a:solidFill>
              <a:latin typeface="+mn-lt"/>
              <a:ea typeface="+mn-ea"/>
              <a:cs typeface="+mn-cs"/>
            </a:endParaRPr>
          </a:p>
          <a:p>
            <a:r>
              <a:rPr lang="nl-NL" sz="1200" b="0" i="1" u="none" strike="noStrike" kern="1200" baseline="0">
                <a:solidFill>
                  <a:schemeClr val="tx1"/>
                </a:solidFill>
                <a:latin typeface="+mn-lt"/>
                <a:ea typeface="+mn-ea"/>
                <a:cs typeface="+mn-cs"/>
              </a:rPr>
              <a:t>2.4.3 Samen verantwoordelijkheid opnemen voor de wereld </a:t>
            </a:r>
            <a:endParaRPr lang="nl-NL" sz="1200" b="0" i="0" u="none" strike="noStrike" kern="1200" baseline="0">
              <a:solidFill>
                <a:schemeClr val="tx1"/>
              </a:solidFill>
              <a:latin typeface="+mn-lt"/>
              <a:ea typeface="+mn-ea"/>
              <a:cs typeface="+mn-cs"/>
            </a:endParaRPr>
          </a:p>
          <a:p>
            <a:r>
              <a:rPr lang="nl-NL" sz="1200" b="0" i="0" u="none" strike="noStrike" kern="1200" baseline="0">
                <a:solidFill>
                  <a:schemeClr val="tx1"/>
                </a:solidFill>
                <a:latin typeface="+mn-lt"/>
                <a:ea typeface="+mn-ea"/>
                <a:cs typeface="+mn-cs"/>
              </a:rPr>
              <a:t>Leerlingen geven de wereld zelf mee vorm. Ze ondernemen actie en zijn zo medeverantwoordelijk. Hiertoe nemen ze deel aan initiatieven binnen of buiten de school. Actie (leren) ondernemen betekent in de eerste plaats weten wat kan, bereid zijn om dit te doen, en de vaardigheden ontwikkelen om dit te kunnen én effectief impact te hebben. </a:t>
            </a:r>
          </a:p>
          <a:p>
            <a:endParaRPr lang="nl-NL" sz="1200" b="0" i="0" u="none" strike="noStrike" kern="1200" baseline="0">
              <a:solidFill>
                <a:schemeClr val="tx1"/>
              </a:solidFill>
              <a:latin typeface="+mn-lt"/>
              <a:ea typeface="+mn-ea"/>
              <a:cs typeface="+mn-cs"/>
            </a:endParaRPr>
          </a:p>
          <a:p>
            <a:r>
              <a:rPr lang="nl-BE" sz="1200" b="0" i="1" u="none" strike="noStrike" kern="1200" baseline="0">
                <a:solidFill>
                  <a:schemeClr val="tx1"/>
                </a:solidFill>
                <a:latin typeface="+mn-lt"/>
                <a:ea typeface="+mn-ea"/>
                <a:cs typeface="+mn-cs"/>
              </a:rPr>
              <a:t>2.4.4 Reflecteren </a:t>
            </a:r>
            <a:endParaRPr lang="nl-BE" sz="1200" b="0" i="0" u="none" strike="noStrike" kern="1200" baseline="0">
              <a:solidFill>
                <a:schemeClr val="tx1"/>
              </a:solidFill>
              <a:latin typeface="+mn-lt"/>
              <a:ea typeface="+mn-ea"/>
              <a:cs typeface="+mn-cs"/>
            </a:endParaRPr>
          </a:p>
          <a:p>
            <a:r>
              <a:rPr lang="nl-NL" sz="1200" b="0" i="0" u="none" strike="noStrike" kern="1200" baseline="0">
                <a:solidFill>
                  <a:schemeClr val="tx1"/>
                </a:solidFill>
                <a:latin typeface="+mn-lt"/>
                <a:ea typeface="+mn-ea"/>
                <a:cs typeface="+mn-cs"/>
              </a:rPr>
              <a:t>Leerlingen reflecteren kritisch (en creatief) over hun eigen ervaringen. Leren betekent ook tijd nemen om na te denken en stil te staan bij wat er bij jezelf gebeurt, wat je bijdrage aan de wereld is of kan zijn. Maar ook stilstaan bij het waarom van wat je leert: waarom wil ik een andere wereld, waarom is het voor mij zinvol om hieraan mee te werken, wat doet het met mij en welk effect kan ik hebben of heb ik reeds op anderen? </a:t>
            </a:r>
            <a:endParaRPr lang="nl-BE"/>
          </a:p>
        </p:txBody>
      </p:sp>
    </p:spTree>
    <p:extLst>
      <p:ext uri="{BB962C8B-B14F-4D97-AF65-F5344CB8AC3E}">
        <p14:creationId xmlns:p14="http://schemas.microsoft.com/office/powerpoint/2010/main" val="1913130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pPr fontAlgn="t"/>
            <a:r>
              <a:rPr lang="nl-BE" sz="1200" b="0" i="0" kern="1200">
                <a:solidFill>
                  <a:schemeClr val="tx1"/>
                </a:solidFill>
                <a:effectLst/>
                <a:latin typeface="+mn-lt"/>
                <a:ea typeface="+mn-ea"/>
                <a:cs typeface="+mn-cs"/>
              </a:rPr>
              <a:t>In </a:t>
            </a:r>
            <a:r>
              <a:rPr lang="nl-BE" sz="1200" b="0" i="1" kern="1200" err="1">
                <a:solidFill>
                  <a:schemeClr val="tx1"/>
                </a:solidFill>
                <a:effectLst/>
                <a:latin typeface="+mn-lt"/>
                <a:ea typeface="+mn-ea"/>
                <a:cs typeface="+mn-cs"/>
              </a:rPr>
              <a:t>Op.stap</a:t>
            </a:r>
            <a:r>
              <a:rPr lang="nl-BE" sz="1200" b="0" i="1" kern="1200">
                <a:solidFill>
                  <a:schemeClr val="tx1"/>
                </a:solidFill>
                <a:effectLst/>
                <a:latin typeface="+mn-lt"/>
                <a:ea typeface="+mn-ea"/>
                <a:cs typeface="+mn-cs"/>
              </a:rPr>
              <a:t>, leerroutes voor iedereen</a:t>
            </a:r>
            <a:r>
              <a:rPr lang="nl-BE" sz="1200" b="0" i="0" kern="1200">
                <a:solidFill>
                  <a:schemeClr val="tx1"/>
                </a:solidFill>
                <a:effectLst/>
                <a:latin typeface="+mn-lt"/>
                <a:ea typeface="+mn-ea"/>
                <a:cs typeface="+mn-cs"/>
              </a:rPr>
              <a:t> vertrekken we vanuit het idee dat leerlingen verschillende leer- en ontwikkelingsnoden hebben.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Daarom werkt het leerplan met verschillende soorten doelen en leerroutes.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De </a:t>
            </a:r>
            <a:r>
              <a:rPr lang="nl-BE" sz="1200" b="1" i="0" kern="1200">
                <a:solidFill>
                  <a:schemeClr val="tx1"/>
                </a:solidFill>
                <a:effectLst/>
                <a:latin typeface="+mn-lt"/>
                <a:ea typeface="+mn-ea"/>
                <a:cs typeface="+mn-cs"/>
              </a:rPr>
              <a:t>gemeenschappelijke doelen (G)</a:t>
            </a:r>
            <a:r>
              <a:rPr lang="nl-BE" sz="1200" b="0" i="0" kern="1200">
                <a:solidFill>
                  <a:schemeClr val="tx1"/>
                </a:solidFill>
                <a:effectLst/>
                <a:latin typeface="+mn-lt"/>
                <a:ea typeface="+mn-ea"/>
                <a:cs typeface="+mn-cs"/>
              </a:rPr>
              <a:t> vormen het hart van het curriculum.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Ze zijn verbonden met de minimumdoelen en geven richting aan wat leerlingen samen leren binnen een kennisrijk curriculum.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Alle leerlingen krijgen toegang tot deze essentiële leerinhouden. </a:t>
            </a:r>
          </a:p>
          <a:p>
            <a:pPr fontAlgn="t"/>
            <a:r>
              <a:rPr lang="nl-BE" sz="1200" b="0" i="0" kern="1200">
                <a:solidFill>
                  <a:schemeClr val="tx1"/>
                </a:solidFill>
                <a:effectLst/>
                <a:latin typeface="+mn-lt"/>
                <a:ea typeface="+mn-ea"/>
                <a:cs typeface="+mn-cs"/>
              </a:rPr>
              <a:t>Voor sommige leerlingen is bijkomende afstemming nodig.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De </a:t>
            </a:r>
            <a:r>
              <a:rPr lang="nl-BE" sz="1200" b="1" i="0" kern="1200">
                <a:solidFill>
                  <a:schemeClr val="tx1"/>
                </a:solidFill>
                <a:effectLst/>
                <a:latin typeface="+mn-lt"/>
                <a:ea typeface="+mn-ea"/>
                <a:cs typeface="+mn-cs"/>
              </a:rPr>
              <a:t>predoelen (P)</a:t>
            </a:r>
            <a:r>
              <a:rPr lang="nl-BE" sz="1200" b="0" i="0" kern="1200">
                <a:solidFill>
                  <a:schemeClr val="tx1"/>
                </a:solidFill>
                <a:effectLst/>
                <a:latin typeface="+mn-lt"/>
                <a:ea typeface="+mn-ea"/>
                <a:cs typeface="+mn-cs"/>
              </a:rPr>
              <a:t> ondersteunen leerlingen die eerst nog fundamentele ontwikkelingsvoorwaarden moeten versterken om verder te kunnen leren.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Daarnaast zijn er </a:t>
            </a:r>
            <a:r>
              <a:rPr lang="nl-BE" sz="1200" b="1" i="0" kern="1200">
                <a:solidFill>
                  <a:schemeClr val="tx1"/>
                </a:solidFill>
                <a:effectLst/>
                <a:latin typeface="+mn-lt"/>
                <a:ea typeface="+mn-ea"/>
                <a:cs typeface="+mn-cs"/>
              </a:rPr>
              <a:t>specifieke onderwijsbehoeften (S)</a:t>
            </a:r>
            <a:r>
              <a:rPr lang="nl-BE" sz="1200" b="0" i="0" kern="1200">
                <a:solidFill>
                  <a:schemeClr val="tx1"/>
                </a:solidFill>
                <a:effectLst/>
                <a:latin typeface="+mn-lt"/>
                <a:ea typeface="+mn-ea"/>
                <a:cs typeface="+mn-cs"/>
              </a:rPr>
              <a:t> voor leerlingen die nood hebben aan meer gerichte ondersteuning of aangepaste leertrajecten.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Binnen het leerplan worden deze routes ingezet om ambitieuze leerkansen mogelijk te maken, zonder de verwachtingen te verlagen.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Voor leerlingen die nood hebben aan meer verdieping zijn er de </a:t>
            </a:r>
            <a:r>
              <a:rPr lang="nl-BE" sz="1200" b="1" i="0" kern="1200">
                <a:solidFill>
                  <a:schemeClr val="tx1"/>
                </a:solidFill>
                <a:effectLst/>
                <a:latin typeface="+mn-lt"/>
                <a:ea typeface="+mn-ea"/>
                <a:cs typeface="+mn-cs"/>
              </a:rPr>
              <a:t>plusdoelen (+)</a:t>
            </a:r>
            <a:r>
              <a:rPr lang="nl-BE" sz="1200" b="0" i="0" kern="1200">
                <a:solidFill>
                  <a:schemeClr val="tx1"/>
                </a:solidFill>
                <a:effectLst/>
                <a:latin typeface="+mn-lt"/>
                <a:ea typeface="+mn-ea"/>
                <a:cs typeface="+mn-cs"/>
              </a:rPr>
              <a:t>.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Deze bouwen verder op de gemeenschappelijke doelen en zorgen voor verrijking, verdieping en complexere toepassingen, zonder vooruit te lopen op leerinhouden van een volgende graad. </a:t>
            </a:r>
          </a:p>
          <a:p>
            <a:pPr fontAlgn="t"/>
            <a:r>
              <a:rPr lang="nl-BE" sz="1200" b="0" i="0" kern="1200">
                <a:solidFill>
                  <a:schemeClr val="tx1"/>
                </a:solidFill>
                <a:effectLst/>
                <a:latin typeface="+mn-lt"/>
                <a:ea typeface="+mn-ea"/>
                <a:cs typeface="+mn-cs"/>
              </a:rPr>
              <a:t>Daarnaast bevat het leerplan enkele specifieke doelengroepen.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De </a:t>
            </a:r>
            <a:r>
              <a:rPr lang="nl-BE" sz="1200" b="1" i="0" kern="1200">
                <a:solidFill>
                  <a:schemeClr val="tx1"/>
                </a:solidFill>
                <a:effectLst/>
                <a:latin typeface="+mn-lt"/>
                <a:ea typeface="+mn-ea"/>
                <a:cs typeface="+mn-cs"/>
              </a:rPr>
              <a:t>zwemdoelen (Z)</a:t>
            </a:r>
            <a:r>
              <a:rPr lang="nl-BE" sz="1200" b="0" i="0" kern="1200">
                <a:solidFill>
                  <a:schemeClr val="tx1"/>
                </a:solidFill>
                <a:effectLst/>
                <a:latin typeface="+mn-lt"/>
                <a:ea typeface="+mn-ea"/>
                <a:cs typeface="+mn-cs"/>
              </a:rPr>
              <a:t> geven richting aan de ontwikkeling van zwemvaardigheid, die pedagogisch en maatschappelijk belangrijk wordt geacht. </a:t>
            </a:r>
            <a:br>
              <a:rPr lang="nl-BE" sz="1200" b="0" i="0" u="none" strike="noStrike" kern="1200">
                <a:solidFill>
                  <a:schemeClr val="tx1"/>
                </a:solidFill>
                <a:effectLst/>
                <a:latin typeface="+mn-lt"/>
                <a:ea typeface="+mn-ea"/>
                <a:cs typeface="+mn-cs"/>
              </a:rPr>
            </a:br>
            <a:r>
              <a:rPr lang="nl-BE" sz="1200" b="0" i="0" kern="1200">
                <a:solidFill>
                  <a:schemeClr val="tx1"/>
                </a:solidFill>
                <a:effectLst/>
                <a:latin typeface="+mn-lt"/>
                <a:ea typeface="+mn-ea"/>
                <a:cs typeface="+mn-cs"/>
              </a:rPr>
              <a:t>Voor leerlingen uit type 7 zijn er doelen rond </a:t>
            </a:r>
            <a:r>
              <a:rPr lang="nl-BE" sz="1200" b="1" i="0" kern="1200">
                <a:solidFill>
                  <a:schemeClr val="tx1"/>
                </a:solidFill>
                <a:effectLst/>
                <a:latin typeface="+mn-lt"/>
                <a:ea typeface="+mn-ea"/>
                <a:cs typeface="+mn-cs"/>
              </a:rPr>
              <a:t>Vlaamse Gebarentaal (V)</a:t>
            </a:r>
            <a:r>
              <a:rPr lang="nl-BE" sz="1200" b="0" i="0" kern="1200">
                <a:solidFill>
                  <a:schemeClr val="tx1"/>
                </a:solidFill>
                <a:effectLst/>
                <a:latin typeface="+mn-lt"/>
                <a:ea typeface="+mn-ea"/>
                <a:cs typeface="+mn-cs"/>
              </a:rPr>
              <a:t>. Vlaamse Gebarentaal krijgt een plaats binnen de discipline Nederlands en communicatie, terwijl aandacht voor dovencultuur en identiteit ook zichtbaar wordt gemaakt in andere onderdelen van het leerplan. </a:t>
            </a:r>
            <a:endParaRPr lang="nl-BE" sz="1200" b="0" i="0" u="none" strike="noStrike" kern="1200">
              <a:solidFill>
                <a:schemeClr val="tx1"/>
              </a:solidFill>
              <a:effectLst/>
              <a:latin typeface="+mn-lt"/>
              <a:ea typeface="+mn-ea"/>
              <a:cs typeface="+mn-cs"/>
            </a:endParaRPr>
          </a:p>
          <a:p>
            <a:pPr fontAlgn="t"/>
            <a:r>
              <a:rPr lang="nl-BE" sz="1200" b="0" i="0" kern="1200">
                <a:solidFill>
                  <a:schemeClr val="tx1"/>
                </a:solidFill>
                <a:effectLst/>
                <a:latin typeface="+mn-lt"/>
                <a:ea typeface="+mn-ea"/>
                <a:cs typeface="+mn-cs"/>
              </a:rPr>
              <a:t>Tot slot zijn er de doelen voor </a:t>
            </a:r>
            <a:r>
              <a:rPr lang="nl-BE" sz="1200" b="1" i="0" kern="1200">
                <a:solidFill>
                  <a:schemeClr val="tx1"/>
                </a:solidFill>
                <a:effectLst/>
                <a:latin typeface="+mn-lt"/>
                <a:ea typeface="+mn-ea"/>
                <a:cs typeface="+mn-cs"/>
              </a:rPr>
              <a:t>anderstalige nieuwkomers (A)</a:t>
            </a:r>
            <a:r>
              <a:rPr lang="nl-BE" sz="1200" b="0" i="0" kern="1200">
                <a:solidFill>
                  <a:schemeClr val="tx1"/>
                </a:solidFill>
                <a:effectLst/>
                <a:latin typeface="+mn-lt"/>
                <a:ea typeface="+mn-ea"/>
                <a:cs typeface="+mn-cs"/>
              </a:rPr>
              <a:t>. </a:t>
            </a:r>
            <a:br>
              <a:rPr lang="nl-BE" sz="1200" b="0" i="0" kern="1200">
                <a:solidFill>
                  <a:schemeClr val="tx1"/>
                </a:solidFill>
                <a:effectLst/>
                <a:latin typeface="+mn-lt"/>
                <a:ea typeface="+mn-ea"/>
                <a:cs typeface="+mn-cs"/>
              </a:rPr>
            </a:br>
            <a:r>
              <a:rPr lang="nl-BE" sz="1200" b="0" i="0" kern="1200">
                <a:solidFill>
                  <a:schemeClr val="tx1"/>
                </a:solidFill>
                <a:effectLst/>
                <a:latin typeface="+mn-lt"/>
                <a:ea typeface="+mn-ea"/>
                <a:cs typeface="+mn-cs"/>
              </a:rPr>
              <a:t>Deze ondersteunen leerlingen die het Nederlands nog volop verwerven, zodat ook zij maximaal kunnen participeren aan het gemeenschappelijke curriculum en kunnen groeien richting de gemeenschappelijke doelen</a:t>
            </a:r>
          </a:p>
          <a:p>
            <a:endParaRPr lang="nl-BE"/>
          </a:p>
        </p:txBody>
      </p:sp>
    </p:spTree>
    <p:extLst>
      <p:ext uri="{BB962C8B-B14F-4D97-AF65-F5344CB8AC3E}">
        <p14:creationId xmlns:p14="http://schemas.microsoft.com/office/powerpoint/2010/main" val="834052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noProof="0"/>
              <a:t>Alle doelen zijn geordend in dertien disciplines. </a:t>
            </a:r>
            <a:br>
              <a:rPr lang="nl-BE" noProof="0"/>
            </a:br>
            <a:r>
              <a:rPr lang="nl-BE" noProof="0"/>
              <a:t>De nummering sluit bewust aan bij die van de minimumdoelen, zodat de link tussen leerplan en decreet helder blijft. </a:t>
            </a:r>
            <a:br>
              <a:rPr lang="nl-BE" noProof="0"/>
            </a:br>
            <a:r>
              <a:rPr lang="nl-BE" noProof="0"/>
              <a:t>Elke discipline draagt op een gelijkwaardige manier bij aan de brede persoonsvorming. </a:t>
            </a:r>
            <a:br>
              <a:rPr lang="nl-BE" noProof="0"/>
            </a:br>
            <a:r>
              <a:rPr lang="nl-BE" noProof="0"/>
              <a:t>Onder de disciplines zitten net geen 70 domeinen, verder verfijnd in </a:t>
            </a:r>
            <a:r>
              <a:rPr lang="nl-BE" noProof="0" err="1"/>
              <a:t>subdomeinen</a:t>
            </a:r>
            <a:r>
              <a:rPr lang="nl-BE" noProof="0"/>
              <a:t> en waar zinvol in clusters. </a:t>
            </a:r>
            <a:br>
              <a:rPr lang="nl-BE" noProof="0"/>
            </a:br>
            <a:r>
              <a:rPr lang="nl-BE" i="1" noProof="0"/>
              <a:t>Voorbeeld voor wiskunde: domein getallenkennis met </a:t>
            </a:r>
            <a:r>
              <a:rPr lang="nl-BE" i="1" noProof="0" err="1"/>
              <a:t>subdomeinen</a:t>
            </a:r>
            <a:r>
              <a:rPr lang="nl-BE" i="1" noProof="0"/>
              <a:t> natuurlijke, gehele en rationale getallen, en daaronder clusters zoals tellen en </a:t>
            </a:r>
            <a:r>
              <a:rPr lang="nl-BE" i="1" noProof="0" err="1"/>
              <a:t>prenumerieke</a:t>
            </a:r>
            <a:r>
              <a:rPr lang="nl-BE" i="1" noProof="0"/>
              <a:t> vaardigheden. </a:t>
            </a:r>
            <a:br>
              <a:rPr lang="nl-BE" noProof="0"/>
            </a:br>
            <a:r>
              <a:rPr lang="nl-BE" noProof="0"/>
              <a:t>Het ordeningskader toont disciplines, domeinen en </a:t>
            </a:r>
            <a:r>
              <a:rPr lang="nl-BE" noProof="0" err="1"/>
              <a:t>subdomeinen</a:t>
            </a:r>
            <a:r>
              <a:rPr lang="nl-BE" noProof="0"/>
              <a:t>; clusters staan er bewust niet in, om het overzicht te bewaren.</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noProof="0"/>
              <a:t>Het leerplan bevat zeven sets routedoelen. </a:t>
            </a:r>
            <a:br>
              <a:rPr lang="nl-BE" noProof="0"/>
            </a:br>
            <a:r>
              <a:rPr lang="nl-BE" noProof="0"/>
              <a:t>G en Z vormen de gemeenschappelijke basis voor alle leerlingen: de G-routedoelen vertalen de minimumdoelen per leerjaar, de Z-routedoelen voor zwemmen zijn een aparte set zodat scholen ze vrij kunnen organiseren. </a:t>
            </a:r>
            <a:br>
              <a:rPr lang="nl-BE" noProof="0"/>
            </a:br>
            <a:r>
              <a:rPr lang="nl-BE" noProof="0"/>
              <a:t>P, S, plus, A en V zet je gericht in bij specifieke onderwijs- en ondersteuningsbehoeften of contexten, na zorgoverleg of MDO. </a:t>
            </a:r>
            <a:br>
              <a:rPr lang="nl-BE" noProof="0"/>
            </a:br>
            <a:r>
              <a:rPr lang="nl-BE" noProof="0"/>
              <a:t>P richt zich op een ontwikkelingsleeftijd van 0 tot 2,5 jaar in drie fasen, S vanaf 2,5 jaar in drie aansluitende fasen. </a:t>
            </a:r>
            <a:br>
              <a:rPr lang="nl-BE" noProof="0"/>
            </a:br>
            <a:r>
              <a:rPr lang="nl-BE" noProof="0"/>
              <a:t>Ook voor leerlingen met een individueel aangepast curriculum blijven de G-routedoelen het vertrekpunt.</a:t>
            </a:r>
          </a:p>
          <a:p>
            <a:endParaRPr lang="nl-BE"/>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dirty="0">
                <a:solidFill>
                  <a:schemeClr val="tx1"/>
                </a:solidFill>
                <a:latin typeface="+mn-lt"/>
                <a:ea typeface="+mn-ea"/>
                <a:cs typeface="+mn-cs"/>
              </a:rPr>
              <a:t>In de eerste plaats zijn er </a:t>
            </a:r>
            <a:r>
              <a:rPr lang="nl-NL" sz="1200" b="1" i="0" u="none" strike="noStrike" kern="1200" baseline="0" dirty="0">
                <a:solidFill>
                  <a:schemeClr val="tx1"/>
                </a:solidFill>
                <a:latin typeface="+mn-lt"/>
                <a:ea typeface="+mn-ea"/>
                <a:cs typeface="+mn-cs"/>
              </a:rPr>
              <a:t>gemeenschappelijke routedoelen</a:t>
            </a:r>
            <a:r>
              <a:rPr lang="nl-NL" sz="1200" b="0" i="0" u="none" strike="noStrike" kern="1200" baseline="0" dirty="0">
                <a:solidFill>
                  <a:schemeClr val="tx1"/>
                </a:solidFill>
                <a:latin typeface="+mn-lt"/>
                <a:ea typeface="+mn-ea"/>
                <a:cs typeface="+mn-cs"/>
              </a:rPr>
              <a:t>. </a:t>
            </a:r>
            <a:br>
              <a:rPr lang="nl-NL" sz="1200" b="0" i="0" u="none" strike="noStrike" kern="1200" baseline="0" dirty="0">
                <a:solidFill>
                  <a:schemeClr val="tx1"/>
                </a:solidFill>
                <a:latin typeface="+mn-lt"/>
                <a:ea typeface="+mn-ea"/>
                <a:cs typeface="+mn-cs"/>
              </a:rPr>
            </a:br>
            <a:r>
              <a:rPr lang="nl-NL" sz="1200" b="0" i="0" u="none" strike="noStrike" kern="1200" baseline="0" dirty="0">
                <a:solidFill>
                  <a:schemeClr val="tx1"/>
                </a:solidFill>
                <a:latin typeface="+mn-lt"/>
                <a:ea typeface="+mn-ea"/>
                <a:cs typeface="+mn-cs"/>
              </a:rPr>
              <a:t>Deze gelden voor alle leerlingen en vormen de basis van ons curriculum. </a:t>
            </a:r>
          </a:p>
          <a:p>
            <a:r>
              <a:rPr lang="nl-NL" sz="1200" b="0" i="0" u="none" strike="noStrike" kern="1200" baseline="0" dirty="0">
                <a:solidFill>
                  <a:schemeClr val="tx1"/>
                </a:solidFill>
                <a:latin typeface="+mn-lt"/>
                <a:ea typeface="+mn-ea"/>
                <a:cs typeface="+mn-cs"/>
              </a:rPr>
              <a:t>Alle decretaal vastgelegde minimumdoelen zijn per definitie gemeenschappelijke doelen, omdat ze de wettelijke ondergrens aangeven die elke leerling moet bereiken. </a:t>
            </a:r>
          </a:p>
          <a:p>
            <a:r>
              <a:rPr lang="nl-NL" sz="1200" b="0" i="0" u="sng" strike="noStrike" kern="1200" baseline="0" dirty="0">
                <a:solidFill>
                  <a:schemeClr val="tx1"/>
                </a:solidFill>
                <a:latin typeface="+mn-lt"/>
                <a:ea typeface="+mn-ea"/>
                <a:cs typeface="+mn-cs"/>
              </a:rPr>
              <a:t>In het decreet (2025) wordt onderscheid gemaakt tussen: </a:t>
            </a:r>
          </a:p>
          <a:p>
            <a:pPr marL="171450" indent="-171450">
              <a:buFont typeface="Courier New" panose="02070309020205020404" pitchFamily="49" charset="0"/>
              <a:buChar char="o"/>
            </a:pPr>
            <a:r>
              <a:rPr lang="nl-NL" sz="1200" b="1" i="0" u="none" strike="noStrike" kern="1200" baseline="0" dirty="0">
                <a:solidFill>
                  <a:schemeClr val="tx1"/>
                </a:solidFill>
                <a:latin typeface="+mn-lt"/>
                <a:ea typeface="+mn-ea"/>
                <a:cs typeface="+mn-cs"/>
              </a:rPr>
              <a:t>na te streven minimumdoelen op populatieniveau</a:t>
            </a:r>
            <a:r>
              <a:rPr lang="nl-NL" sz="1200" b="0" i="0" u="none" strike="noStrike" kern="1200" baseline="0" dirty="0">
                <a:solidFill>
                  <a:schemeClr val="tx1"/>
                </a:solidFill>
                <a:latin typeface="+mn-lt"/>
                <a:ea typeface="+mn-ea"/>
                <a:cs typeface="+mn-cs"/>
              </a:rPr>
              <a:t>: alle minimumdoelen voor het kleuteronderwijs met uitzondering van Nederlands woordenschat en luisterbegrip en wiskunde getallenkennis</a:t>
            </a:r>
          </a:p>
          <a:p>
            <a:pPr marL="171450" indent="-171450">
              <a:buFont typeface="Courier New" panose="02070309020205020404" pitchFamily="49" charset="0"/>
              <a:buChar char="o"/>
            </a:pPr>
            <a:r>
              <a:rPr lang="nl-NL" sz="1200" b="1" i="0" u="none" strike="noStrike" kern="1200" baseline="0" dirty="0">
                <a:solidFill>
                  <a:schemeClr val="tx1"/>
                </a:solidFill>
                <a:latin typeface="+mn-lt"/>
                <a:ea typeface="+mn-ea"/>
                <a:cs typeface="+mn-cs"/>
              </a:rPr>
              <a:t>te bereiken minimumdoelen op populatieniveau</a:t>
            </a:r>
            <a:r>
              <a:rPr lang="nl-NL" sz="1200" b="0" i="0" u="none" strike="noStrike" kern="1200" baseline="0" dirty="0">
                <a:solidFill>
                  <a:schemeClr val="tx1"/>
                </a:solidFill>
                <a:latin typeface="+mn-lt"/>
                <a:ea typeface="+mn-ea"/>
                <a:cs typeface="+mn-cs"/>
              </a:rPr>
              <a:t>: </a:t>
            </a:r>
          </a:p>
          <a:p>
            <a:pPr marL="171450" indent="-171450">
              <a:buFont typeface="Arial" panose="020B0604020202020204" pitchFamily="34" charset="0"/>
              <a:buChar char="•"/>
            </a:pPr>
            <a:r>
              <a:rPr lang="nl-NL" sz="1200" b="0" i="0" u="none" strike="noStrike" kern="1200" baseline="0" dirty="0">
                <a:solidFill>
                  <a:schemeClr val="tx1"/>
                </a:solidFill>
                <a:latin typeface="+mn-lt"/>
                <a:ea typeface="+mn-ea"/>
                <a:cs typeface="+mn-cs"/>
              </a:rPr>
              <a:t>de minimumdoelen voor het kleuteronderwijs van Nederlands woordenschat en luisterbegrip en wiskunde getallenkennis</a:t>
            </a:r>
          </a:p>
          <a:p>
            <a:pPr marL="171450" indent="-171450">
              <a:buFont typeface="Arial" panose="020B0604020202020204" pitchFamily="34" charset="0"/>
              <a:buChar char="•"/>
            </a:pPr>
            <a:r>
              <a:rPr lang="nl-NL" sz="1200" b="0" i="0" u="none" strike="noStrike" kern="1200" baseline="0" dirty="0">
                <a:solidFill>
                  <a:schemeClr val="tx1"/>
                </a:solidFill>
                <a:latin typeface="+mn-lt"/>
                <a:ea typeface="+mn-ea"/>
                <a:cs typeface="+mn-cs"/>
              </a:rPr>
              <a:t>alle minimumdoelen voor het vierde leerjaar </a:t>
            </a:r>
          </a:p>
          <a:p>
            <a:pPr marL="171450" indent="-171450">
              <a:buFont typeface="Arial" panose="020B0604020202020204" pitchFamily="34" charset="0"/>
              <a:buChar char="•"/>
            </a:pPr>
            <a:r>
              <a:rPr lang="nl-NL" sz="1200" b="0" i="0" u="none" strike="noStrike" kern="1200" baseline="0" dirty="0">
                <a:solidFill>
                  <a:schemeClr val="tx1"/>
                </a:solidFill>
                <a:latin typeface="+mn-lt"/>
                <a:ea typeface="+mn-ea"/>
                <a:cs typeface="+mn-cs"/>
              </a:rPr>
              <a:t>alle minimumdoelen voor het zesde leerjaar met uitzondering van Nederlands en wiskunde </a:t>
            </a:r>
          </a:p>
          <a:p>
            <a:pPr marL="171450" indent="-171450">
              <a:buFont typeface="Courier New" panose="02070309020205020404" pitchFamily="49" charset="0"/>
              <a:buChar char="o"/>
            </a:pPr>
            <a:r>
              <a:rPr lang="nl-NL" sz="1200" b="1" i="0" u="none" strike="noStrike" kern="1200" baseline="0" dirty="0">
                <a:solidFill>
                  <a:schemeClr val="tx1"/>
                </a:solidFill>
                <a:latin typeface="+mn-lt"/>
                <a:ea typeface="+mn-ea"/>
                <a:cs typeface="+mn-cs"/>
              </a:rPr>
              <a:t>te bereiken minimumdoelen op individueel niveau</a:t>
            </a:r>
            <a:r>
              <a:rPr lang="nl-NL" sz="1200" b="0" i="0" u="none" strike="noStrike" kern="1200" baseline="0" dirty="0">
                <a:solidFill>
                  <a:schemeClr val="tx1"/>
                </a:solidFill>
                <a:latin typeface="+mn-lt"/>
                <a:ea typeface="+mn-ea"/>
                <a:cs typeface="+mn-cs"/>
              </a:rPr>
              <a:t>: alle minimumdoelen voor Nederlands en wiskunde </a:t>
            </a:r>
          </a:p>
          <a:p>
            <a:endParaRPr lang="nl-BE" sz="1200" b="0" i="0" u="none" strike="noStrike" kern="1200" baseline="0" dirty="0">
              <a:solidFill>
                <a:schemeClr val="tx1"/>
              </a:solidFill>
              <a:latin typeface="+mn-lt"/>
              <a:ea typeface="+mn-ea"/>
              <a:cs typeface="+mn-cs"/>
            </a:endParaRPr>
          </a:p>
          <a:p>
            <a:r>
              <a:rPr lang="nl-NL" sz="1200" b="0" i="0" u="none" strike="noStrike" kern="1200" baseline="0" dirty="0">
                <a:solidFill>
                  <a:schemeClr val="tx1"/>
                </a:solidFill>
                <a:latin typeface="+mn-lt"/>
                <a:ea typeface="+mn-ea"/>
                <a:cs typeface="+mn-cs"/>
              </a:rPr>
              <a:t>In het leerplan zijn de minimumdoelen vertaald naar concrete G-routedoelen voor elk leerjaar, zodat ze samen bijdragen aan de realisatie van de vastgelegde minimumdoelen. </a:t>
            </a:r>
          </a:p>
          <a:p>
            <a:r>
              <a:rPr lang="nl-NL" sz="1200" b="0" i="0" u="none" strike="noStrike" kern="1200" baseline="0" dirty="0">
                <a:solidFill>
                  <a:schemeClr val="tx1"/>
                </a:solidFill>
                <a:latin typeface="+mn-lt"/>
                <a:ea typeface="+mn-ea"/>
                <a:cs typeface="+mn-cs"/>
              </a:rPr>
              <a:t>Ons leerplan bevat daarnaast ook een beperkt aantal aanvullende G-routedoelen die verder gaan dan wat decretaal is vastgelegd. </a:t>
            </a:r>
            <a:br>
              <a:rPr lang="nl-NL" sz="1200" b="0" i="0" u="none" strike="noStrike" kern="1200" baseline="0" dirty="0">
                <a:solidFill>
                  <a:schemeClr val="tx1"/>
                </a:solidFill>
                <a:latin typeface="+mn-lt"/>
                <a:ea typeface="+mn-ea"/>
                <a:cs typeface="+mn-cs"/>
              </a:rPr>
            </a:br>
            <a:r>
              <a:rPr lang="nl-NL" sz="1200" b="0" i="0" u="none" strike="noStrike" kern="1200" baseline="0" dirty="0">
                <a:solidFill>
                  <a:schemeClr val="tx1"/>
                </a:solidFill>
                <a:latin typeface="+mn-lt"/>
                <a:ea typeface="+mn-ea"/>
                <a:cs typeface="+mn-cs"/>
              </a:rPr>
              <a:t>In enkele gevallen gaat het om doelen die vanuit het pedagogisch project van Katholiek Onderwijs Vlaanderen werden toegevoegd. </a:t>
            </a:r>
            <a:br>
              <a:rPr lang="nl-NL" sz="1200" b="0" i="0" u="none" strike="noStrike" kern="1200" baseline="0" dirty="0">
                <a:solidFill>
                  <a:schemeClr val="tx1"/>
                </a:solidFill>
                <a:latin typeface="+mn-lt"/>
                <a:ea typeface="+mn-ea"/>
                <a:cs typeface="+mn-cs"/>
              </a:rPr>
            </a:br>
            <a:r>
              <a:rPr lang="nl-NL" sz="1200" b="0" i="0" u="none" strike="noStrike" kern="1200" baseline="0" dirty="0">
                <a:solidFill>
                  <a:schemeClr val="tx1"/>
                </a:solidFill>
                <a:latin typeface="+mn-lt"/>
                <a:ea typeface="+mn-ea"/>
                <a:cs typeface="+mn-cs"/>
              </a:rPr>
              <a:t>Daarnaast zijn er doelen opgenomen die passen binnen een van de uitgangspunten van een kennisrijk curriculum: het streven om alle leerlingen optimaal toegang te geven tot de belangrijke kennis en vaardigheden van een discipline. </a:t>
            </a:r>
            <a:br>
              <a:rPr lang="nl-NL" sz="1200" b="0" i="0" u="none" strike="noStrike" kern="1200" baseline="0" dirty="0">
                <a:solidFill>
                  <a:schemeClr val="tx1"/>
                </a:solidFill>
                <a:latin typeface="+mn-lt"/>
                <a:ea typeface="+mn-ea"/>
                <a:cs typeface="+mn-cs"/>
              </a:rPr>
            </a:br>
            <a:r>
              <a:rPr lang="nl-NL" sz="1200" b="0" i="0" u="none" strike="noStrike" kern="1200" baseline="0" dirty="0">
                <a:solidFill>
                  <a:schemeClr val="tx1"/>
                </a:solidFill>
                <a:latin typeface="+mn-lt"/>
                <a:ea typeface="+mn-ea"/>
                <a:cs typeface="+mn-cs"/>
              </a:rPr>
              <a:t>Dat wil zeggen dat waar nodig leerplandoelen werden toegevoegd om te voorkomen dat de reeds in de minimumdoelen opgenomen kenniselementen slechts oppervlakkig, zonder voldoende connectie met een breder kennisveld, zouden worden behandeld. </a:t>
            </a:r>
            <a:br>
              <a:rPr lang="nl-NL" sz="1200" b="0" i="0" u="none" strike="noStrike" kern="1200" baseline="0" dirty="0">
                <a:solidFill>
                  <a:schemeClr val="tx1"/>
                </a:solidFill>
                <a:latin typeface="+mn-lt"/>
                <a:ea typeface="+mn-ea"/>
                <a:cs typeface="+mn-cs"/>
              </a:rPr>
            </a:br>
            <a:r>
              <a:rPr lang="nl-NL" sz="1200" b="0" i="0" u="none" strike="noStrike" kern="1200" baseline="0" dirty="0">
                <a:solidFill>
                  <a:schemeClr val="tx1"/>
                </a:solidFill>
                <a:latin typeface="+mn-lt"/>
                <a:ea typeface="+mn-ea"/>
                <a:cs typeface="+mn-cs"/>
              </a:rPr>
              <a:t>Die keuze heeft als doel leerlingen maximale kansen te bieden voor een brede en diepgaande ontwikkeling en hen op die manier te ondersteunen in hun brede persoonsvorming. </a:t>
            </a:r>
            <a:br>
              <a:rPr lang="nl-NL" sz="1200" b="0" i="0" u="none" strike="noStrike" kern="1200" baseline="0" dirty="0">
                <a:solidFill>
                  <a:schemeClr val="tx1"/>
                </a:solidFill>
                <a:latin typeface="+mn-lt"/>
                <a:ea typeface="+mn-ea"/>
                <a:cs typeface="+mn-cs"/>
              </a:rPr>
            </a:br>
            <a:r>
              <a:rPr lang="nl-NL" sz="1200" b="0" i="0" u="none" strike="noStrike" kern="1200" baseline="0" dirty="0">
                <a:solidFill>
                  <a:schemeClr val="tx1"/>
                </a:solidFill>
                <a:latin typeface="+mn-lt"/>
                <a:ea typeface="+mn-ea"/>
                <a:cs typeface="+mn-cs"/>
              </a:rPr>
              <a:t>Zo voldoet het leerplan niet alleen aan de decretale vereisten, maar is het ook ambitieus en toekomstgericht, met hoge verwachtingen voor alle leerlingen. </a:t>
            </a:r>
          </a:p>
          <a:p>
            <a:r>
              <a:rPr lang="nl-NL" sz="1200" b="0" i="0" u="none" strike="noStrike" kern="1200" baseline="0" dirty="0">
                <a:solidFill>
                  <a:schemeClr val="tx1"/>
                </a:solidFill>
                <a:latin typeface="+mn-lt"/>
                <a:ea typeface="+mn-ea"/>
                <a:cs typeface="+mn-cs"/>
              </a:rPr>
              <a:t>Ook voor leerlingen met een individueel aangepast curriculum (IAC), zowel in het buitengewoon als het gewoon basisonderwijs, vormen de G-routedoelen uit het leerplan </a:t>
            </a:r>
            <a:r>
              <a:rPr lang="nl-NL" sz="1200" b="0" i="1" u="none" strike="noStrike" kern="1200" baseline="0" dirty="0">
                <a:solidFill>
                  <a:schemeClr val="tx1"/>
                </a:solidFill>
                <a:latin typeface="+mn-lt"/>
                <a:ea typeface="+mn-ea"/>
                <a:cs typeface="+mn-cs"/>
              </a:rPr>
              <a:t>Op.stap, leerroutes voor iedereen </a:t>
            </a:r>
            <a:r>
              <a:rPr lang="nl-NL" sz="1200" b="0" i="0" u="none" strike="noStrike" kern="1200" baseline="0" dirty="0">
                <a:solidFill>
                  <a:schemeClr val="tx1"/>
                </a:solidFill>
                <a:latin typeface="+mn-lt"/>
                <a:ea typeface="+mn-ea"/>
                <a:cs typeface="+mn-cs"/>
              </a:rPr>
              <a:t>het vertrekpunt om het IAC van leerlingen vorm te geven. Concreet gebeurt dat door op zoek te gaan naar doelen die betekenisvol zijn in functie van hun leren en participeren. Het IAC van de leerling krijgt vorm vanuit het proces van handelingsplanmatig werken. Voor deze leerling geldt dat de G-routedoelen na te streven zijn. </a:t>
            </a:r>
            <a:endParaRPr lang="nl-BE" dirty="0"/>
          </a:p>
        </p:txBody>
      </p:sp>
    </p:spTree>
    <p:extLst>
      <p:ext uri="{BB962C8B-B14F-4D97-AF65-F5344CB8AC3E}">
        <p14:creationId xmlns:p14="http://schemas.microsoft.com/office/powerpoint/2010/main" val="2498983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dirty="0">
                <a:solidFill>
                  <a:schemeClr val="tx1"/>
                </a:solidFill>
                <a:latin typeface="+mn-lt"/>
                <a:ea typeface="+mn-ea"/>
                <a:cs typeface="+mn-cs"/>
              </a:rPr>
              <a:t>De </a:t>
            </a:r>
            <a:r>
              <a:rPr lang="nl-NL" sz="1200" b="1" i="0" u="none" strike="noStrike" kern="1200" baseline="0" dirty="0">
                <a:solidFill>
                  <a:schemeClr val="tx1"/>
                </a:solidFill>
                <a:latin typeface="+mn-lt"/>
                <a:ea typeface="+mn-ea"/>
                <a:cs typeface="+mn-cs"/>
              </a:rPr>
              <a:t>zwemroutedoelen </a:t>
            </a:r>
            <a:r>
              <a:rPr lang="nl-NL" sz="1200" b="0" i="0" u="none" strike="noStrike" kern="1200" baseline="0" dirty="0">
                <a:solidFill>
                  <a:schemeClr val="tx1"/>
                </a:solidFill>
                <a:latin typeface="+mn-lt"/>
                <a:ea typeface="+mn-ea"/>
                <a:cs typeface="+mn-cs"/>
              </a:rPr>
              <a:t>gelden ook voor alle leerlingen. </a:t>
            </a:r>
          </a:p>
          <a:p>
            <a:r>
              <a:rPr lang="nl-NL" sz="1200" b="0" i="0" u="none" strike="noStrike" kern="1200" baseline="0" dirty="0">
                <a:solidFill>
                  <a:schemeClr val="tx1"/>
                </a:solidFill>
                <a:latin typeface="+mn-lt"/>
                <a:ea typeface="+mn-ea"/>
                <a:cs typeface="+mn-cs"/>
              </a:rPr>
              <a:t>Deze doelen zijn een set op zich zodat een school meer vrijheid behoudt over de organisatorische aanpak ervan. </a:t>
            </a:r>
          </a:p>
          <a:p>
            <a:r>
              <a:rPr lang="nl-NL" sz="1200" b="0" i="0" u="none" strike="noStrike" kern="1200" baseline="0" dirty="0">
                <a:solidFill>
                  <a:schemeClr val="tx1"/>
                </a:solidFill>
                <a:latin typeface="+mn-lt"/>
                <a:ea typeface="+mn-ea"/>
                <a:cs typeface="+mn-cs"/>
              </a:rPr>
              <a:t>Bijvoorbeeld in één specifiek schooljaar of over meerdere schooljaren verspreid. </a:t>
            </a:r>
          </a:p>
          <a:p>
            <a:endParaRPr lang="nl-NL" sz="1200" b="0" i="0" u="none" strike="noStrike" kern="1200" baseline="0" dirty="0">
              <a:solidFill>
                <a:schemeClr val="tx1"/>
              </a:solidFill>
              <a:latin typeface="+mn-lt"/>
              <a:ea typeface="+mn-ea"/>
              <a:cs typeface="+mn-cs"/>
            </a:endParaRPr>
          </a:p>
          <a:p>
            <a:endParaRPr lang="nl-NL" sz="1200" b="0" i="0" u="none" strike="noStrike" kern="1200" baseline="0" dirty="0">
              <a:solidFill>
                <a:schemeClr val="tx1"/>
              </a:solidFill>
              <a:latin typeface="+mn-lt"/>
              <a:ea typeface="+mn-ea"/>
              <a:cs typeface="+mn-cs"/>
            </a:endParaRPr>
          </a:p>
          <a:p>
            <a:r>
              <a:rPr lang="nl-BE" sz="1200" kern="1200" dirty="0">
                <a:solidFill>
                  <a:schemeClr val="tx1"/>
                </a:solidFill>
                <a:effectLst/>
                <a:latin typeface="+mn-lt"/>
                <a:ea typeface="+mn-ea"/>
                <a:cs typeface="+mn-cs"/>
              </a:rPr>
              <a:t>De G-routedoelen en de Z-routedoelen zijn geschreven in het meervoud. Alle andere doelen zijn geschreven in het enkelvoud omdat die inzetbaar zijn </a:t>
            </a:r>
            <a:r>
              <a:rPr lang="nl-BE" sz="1200" kern="1200" dirty="0" err="1">
                <a:solidFill>
                  <a:schemeClr val="tx1"/>
                </a:solidFill>
                <a:effectLst/>
                <a:latin typeface="+mn-lt"/>
                <a:ea typeface="+mn-ea"/>
                <a:cs typeface="+mn-cs"/>
              </a:rPr>
              <a:t>ikv</a:t>
            </a:r>
            <a:r>
              <a:rPr lang="nl-BE" sz="1200" kern="1200" dirty="0">
                <a:solidFill>
                  <a:schemeClr val="tx1"/>
                </a:solidFill>
                <a:effectLst/>
                <a:latin typeface="+mn-lt"/>
                <a:ea typeface="+mn-ea"/>
                <a:cs typeface="+mn-cs"/>
              </a:rPr>
              <a:t> IAC en HPW. </a:t>
            </a:r>
            <a:r>
              <a:rPr lang="nl-NL" sz="1200" b="0" i="0" u="none" strike="noStrike" kern="1200" baseline="0" dirty="0">
                <a:solidFill>
                  <a:schemeClr val="tx1"/>
                </a:solidFill>
                <a:latin typeface="+mn-lt"/>
                <a:ea typeface="+mn-ea"/>
                <a:cs typeface="+mn-cs"/>
              </a:rPr>
              <a:t>e Z-routedoelen kunnen dus zowel tijdens één schooljaar als meer verspreid over de volledige schoolloopbaan ingezet worden. </a:t>
            </a:r>
            <a:endParaRPr lang="nl-BE" dirty="0"/>
          </a:p>
        </p:txBody>
      </p:sp>
    </p:spTree>
    <p:extLst>
      <p:ext uri="{BB962C8B-B14F-4D97-AF65-F5344CB8AC3E}">
        <p14:creationId xmlns:p14="http://schemas.microsoft.com/office/powerpoint/2010/main" val="3790456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Aandachtspunt: De </a:t>
            </a:r>
            <a:r>
              <a:rPr lang="nl-BE" sz="1200" b="0" i="0" kern="1200" dirty="0" err="1">
                <a:solidFill>
                  <a:schemeClr val="tx1"/>
                </a:solidFill>
                <a:effectLst/>
                <a:latin typeface="+mn-lt"/>
                <a:ea typeface="+mn-ea"/>
                <a:cs typeface="+mn-cs"/>
              </a:rPr>
              <a:t>formulering</a:t>
            </a:r>
            <a:r>
              <a:rPr lang="nl-BE" sz="1200" b="1" i="0" kern="1200" dirty="0" err="1">
                <a:solidFill>
                  <a:schemeClr val="tx1"/>
                </a:solidFill>
                <a:effectLst/>
                <a:latin typeface="+mn-lt"/>
                <a:ea typeface="+mn-ea"/>
                <a:cs typeface="+mn-cs"/>
              </a:rPr>
              <a:t>“alle</a:t>
            </a:r>
            <a:r>
              <a:rPr lang="nl-BE" sz="1200" b="1" i="0" kern="1200" dirty="0">
                <a:solidFill>
                  <a:schemeClr val="tx1"/>
                </a:solidFill>
                <a:effectLst/>
                <a:latin typeface="+mn-lt"/>
                <a:ea typeface="+mn-ea"/>
                <a:cs typeface="+mn-cs"/>
              </a:rPr>
              <a:t> andere doelen zijn inzetbaar binnen IAC en HPW”</a:t>
            </a:r>
            <a:r>
              <a:rPr lang="nl-BE" sz="1200" b="0" i="0" kern="1200" dirty="0">
                <a:solidFill>
                  <a:schemeClr val="tx1"/>
                </a:solidFill>
                <a:effectLst/>
                <a:latin typeface="+mn-lt"/>
                <a:ea typeface="+mn-ea"/>
                <a:cs typeface="+mn-cs"/>
              </a:rPr>
              <a:t> kan te breed worden geïnterpreteerd.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Ze zou de indruk kunnen geven dat P-, S-, +-, A- en V-routedoelen vrij uitwisselbaar of standaard verbonden zijn aan een IAC. Dat klopt niet met de huidige visietekst: deze sets hebben elk een eigen doelgroep of functie en worden </a:t>
            </a:r>
            <a:r>
              <a:rPr lang="nl-BE" sz="1200" b="1" i="0" kern="1200" dirty="0">
                <a:solidFill>
                  <a:schemeClr val="tx1"/>
                </a:solidFill>
                <a:effectLst/>
                <a:latin typeface="+mn-lt"/>
                <a:ea typeface="+mn-ea"/>
                <a:cs typeface="+mn-cs"/>
              </a:rPr>
              <a:t>gericht</a:t>
            </a:r>
            <a:r>
              <a:rPr lang="nl-BE" sz="1200" b="0" i="0" kern="1200" dirty="0">
                <a:solidFill>
                  <a:schemeClr val="tx1"/>
                </a:solidFill>
                <a:effectLst/>
                <a:latin typeface="+mn-lt"/>
                <a:ea typeface="+mn-ea"/>
                <a:cs typeface="+mn-cs"/>
              </a:rPr>
              <a:t> ingezet. Bovendien blijven de G-routedoelen ook bij een IAC het vertrekpunt</a:t>
            </a:r>
          </a:p>
          <a:p>
            <a:endParaRPr lang="nl-BE" dirty="0"/>
          </a:p>
        </p:txBody>
      </p:sp>
    </p:spTree>
    <p:extLst>
      <p:ext uri="{BB962C8B-B14F-4D97-AF65-F5344CB8AC3E}">
        <p14:creationId xmlns:p14="http://schemas.microsoft.com/office/powerpoint/2010/main" val="1426301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dirty="0">
                <a:solidFill>
                  <a:schemeClr val="tx1"/>
                </a:solidFill>
                <a:latin typeface="+mn-lt"/>
                <a:ea typeface="+mn-ea"/>
                <a:cs typeface="+mn-cs"/>
              </a:rPr>
              <a:t>De </a:t>
            </a:r>
            <a:r>
              <a:rPr lang="nl-NL" sz="1200" b="1" i="0" u="none" strike="noStrike" kern="1200" baseline="0" dirty="0" err="1">
                <a:solidFill>
                  <a:schemeClr val="tx1"/>
                </a:solidFill>
                <a:latin typeface="+mn-lt"/>
                <a:ea typeface="+mn-ea"/>
                <a:cs typeface="+mn-cs"/>
              </a:rPr>
              <a:t>precurriculumroutedoelen</a:t>
            </a:r>
            <a:r>
              <a:rPr lang="nl-NL" sz="1200" b="1" i="0" u="none" strike="noStrike" kern="1200" baseline="0" dirty="0">
                <a:solidFill>
                  <a:schemeClr val="tx1"/>
                </a:solidFill>
                <a:latin typeface="+mn-lt"/>
                <a:ea typeface="+mn-ea"/>
                <a:cs typeface="+mn-cs"/>
              </a:rPr>
              <a:t> </a:t>
            </a:r>
            <a:r>
              <a:rPr lang="nl-NL" sz="1200" b="0" i="0" u="none" strike="noStrike" kern="1200" baseline="0" dirty="0">
                <a:solidFill>
                  <a:schemeClr val="tx1"/>
                </a:solidFill>
                <a:latin typeface="+mn-lt"/>
                <a:ea typeface="+mn-ea"/>
                <a:cs typeface="+mn-cs"/>
              </a:rPr>
              <a:t>zijn geschreven voor leerlingen met een ontwikkelingsleeftijd van 0 tot 2,5 jaar. </a:t>
            </a:r>
          </a:p>
          <a:p>
            <a:r>
              <a:rPr lang="nl-NL" sz="1200" b="0" i="0" u="none" strike="noStrike" kern="1200" baseline="0" dirty="0">
                <a:solidFill>
                  <a:schemeClr val="tx1"/>
                </a:solidFill>
                <a:latin typeface="+mn-lt"/>
                <a:ea typeface="+mn-ea"/>
                <a:cs typeface="+mn-cs"/>
              </a:rPr>
              <a:t>Zij bieden een antwoord op specifieke onderwijs- en ondersteuningsbehoeften die zich situeren binnen die lage ontwikkelingsleeftijd. </a:t>
            </a:r>
          </a:p>
          <a:p>
            <a:r>
              <a:rPr lang="nl-NL" sz="1200" b="0" i="0" u="none" strike="noStrike" kern="1200" baseline="0" dirty="0">
                <a:solidFill>
                  <a:schemeClr val="tx1"/>
                </a:solidFill>
                <a:latin typeface="+mn-lt"/>
                <a:ea typeface="+mn-ea"/>
                <a:cs typeface="+mn-cs"/>
              </a:rPr>
              <a:t>De P-routedoelen zijn opstapjes naar de G-routedoelen of de S-routedoelen. </a:t>
            </a:r>
          </a:p>
          <a:p>
            <a:r>
              <a:rPr lang="nl-NL" sz="1200" b="0" i="0" u="none" strike="noStrike" kern="1200" baseline="0" dirty="0">
                <a:solidFill>
                  <a:schemeClr val="tx1"/>
                </a:solidFill>
                <a:latin typeface="+mn-lt"/>
                <a:ea typeface="+mn-ea"/>
                <a:cs typeface="+mn-cs"/>
              </a:rPr>
              <a:t>De P-routedoelen zijn opgebouwd in drie fasen: </a:t>
            </a:r>
          </a:p>
          <a:p>
            <a:r>
              <a:rPr lang="nl-NL" sz="1200" b="0" i="0" u="none" strike="noStrike" kern="1200" baseline="0" dirty="0">
                <a:solidFill>
                  <a:schemeClr val="tx1"/>
                </a:solidFill>
                <a:latin typeface="+mn-lt"/>
                <a:ea typeface="+mn-ea"/>
                <a:cs typeface="+mn-cs"/>
              </a:rPr>
              <a:t>• fase 1: ontwikkelingsleeftijd van 0 tot 6/8 maand </a:t>
            </a:r>
          </a:p>
          <a:p>
            <a:r>
              <a:rPr lang="nl-NL" sz="1200" b="0" i="0" u="none" strike="noStrike" kern="1200" baseline="0" dirty="0">
                <a:solidFill>
                  <a:schemeClr val="tx1"/>
                </a:solidFill>
                <a:latin typeface="+mn-lt"/>
                <a:ea typeface="+mn-ea"/>
                <a:cs typeface="+mn-cs"/>
              </a:rPr>
              <a:t>• fase 2: ontwikkelingsleeftijd van 6 tot 18 maand </a:t>
            </a:r>
          </a:p>
          <a:p>
            <a:r>
              <a:rPr lang="nl-NL" sz="1200" b="0" i="0" u="none" strike="noStrike" kern="1200" baseline="0" dirty="0">
                <a:solidFill>
                  <a:schemeClr val="tx1"/>
                </a:solidFill>
                <a:latin typeface="+mn-lt"/>
                <a:ea typeface="+mn-ea"/>
                <a:cs typeface="+mn-cs"/>
              </a:rPr>
              <a:t>• fase 3: ontwikkelingsleeftijd van 18 maand tot 2,5 jaar </a:t>
            </a:r>
          </a:p>
          <a:p>
            <a:endParaRPr lang="nl-NL" sz="1200" b="0" i="0" u="none" strike="noStrike" kern="1200" baseline="0" dirty="0">
              <a:solidFill>
                <a:schemeClr val="tx1"/>
              </a:solidFill>
              <a:latin typeface="+mn-lt"/>
              <a:ea typeface="+mn-ea"/>
              <a:cs typeface="+mn-cs"/>
            </a:endParaRPr>
          </a:p>
          <a:p>
            <a:r>
              <a:rPr lang="nl-NL" sz="1200" b="0" i="0" u="none" strike="noStrike" kern="1200" baseline="0" dirty="0">
                <a:solidFill>
                  <a:schemeClr val="tx1"/>
                </a:solidFill>
                <a:latin typeface="+mn-lt"/>
                <a:ea typeface="+mn-ea"/>
                <a:cs typeface="+mn-cs"/>
              </a:rPr>
              <a:t>Zij dienen </a:t>
            </a:r>
            <a:r>
              <a:rPr lang="nl-NL" sz="1200" b="1" i="0" u="none" strike="noStrike" kern="1200" baseline="0" dirty="0">
                <a:solidFill>
                  <a:schemeClr val="tx1"/>
                </a:solidFill>
                <a:latin typeface="+mn-lt"/>
                <a:ea typeface="+mn-ea"/>
                <a:cs typeface="+mn-cs"/>
              </a:rPr>
              <a:t>niet</a:t>
            </a:r>
            <a:r>
              <a:rPr lang="nl-NL" sz="1200" b="0" i="0" u="none" strike="noStrike" kern="1200" baseline="0" dirty="0">
                <a:solidFill>
                  <a:schemeClr val="tx1"/>
                </a:solidFill>
                <a:latin typeface="+mn-lt"/>
                <a:ea typeface="+mn-ea"/>
                <a:cs typeface="+mn-cs"/>
              </a:rPr>
              <a:t> als doelen voor de peuterklas, </a:t>
            </a:r>
            <a:r>
              <a:rPr lang="nl-BE" sz="1200" kern="1200" dirty="0">
                <a:solidFill>
                  <a:schemeClr val="tx1"/>
                </a:solidFill>
                <a:effectLst/>
                <a:latin typeface="+mn-lt"/>
                <a:ea typeface="+mn-ea"/>
                <a:cs typeface="+mn-cs"/>
              </a:rPr>
              <a:t>ze kunnen wel gekozen worden in kader van  IAC/ HPW op individueel niveau</a:t>
            </a:r>
            <a:endParaRPr lang="nl-BE" dirty="0"/>
          </a:p>
        </p:txBody>
      </p:sp>
    </p:spTree>
    <p:extLst>
      <p:ext uri="{BB962C8B-B14F-4D97-AF65-F5344CB8AC3E}">
        <p14:creationId xmlns:p14="http://schemas.microsoft.com/office/powerpoint/2010/main" val="3854509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a:solidFill>
                  <a:schemeClr val="tx1"/>
                </a:solidFill>
                <a:latin typeface="+mn-lt"/>
                <a:ea typeface="+mn-ea"/>
                <a:cs typeface="+mn-cs"/>
              </a:rPr>
              <a:t>De </a:t>
            </a:r>
            <a:r>
              <a:rPr lang="nl-NL" sz="1200" b="1" i="0" u="none" strike="noStrike" kern="1200" baseline="0">
                <a:solidFill>
                  <a:schemeClr val="tx1"/>
                </a:solidFill>
                <a:latin typeface="+mn-lt"/>
                <a:ea typeface="+mn-ea"/>
                <a:cs typeface="+mn-cs"/>
              </a:rPr>
              <a:t>specifieke routedoelen </a:t>
            </a:r>
            <a:r>
              <a:rPr lang="nl-NL" sz="1200" b="0" i="0" u="none" strike="noStrike" kern="1200" baseline="0">
                <a:solidFill>
                  <a:schemeClr val="tx1"/>
                </a:solidFill>
                <a:latin typeface="+mn-lt"/>
                <a:ea typeface="+mn-ea"/>
                <a:cs typeface="+mn-cs"/>
              </a:rPr>
              <a:t>zijn er voor leerlingen met een ontwikkelingsleeftijd vanaf 2,5 jaar met specifieke onderwijsbehoeften. </a:t>
            </a:r>
          </a:p>
          <a:p>
            <a:r>
              <a:rPr lang="nl-NL" sz="1200" b="0" i="0" u="none" strike="noStrike" kern="1200" baseline="0">
                <a:solidFill>
                  <a:schemeClr val="tx1"/>
                </a:solidFill>
                <a:latin typeface="+mn-lt"/>
                <a:ea typeface="+mn-ea"/>
                <a:cs typeface="+mn-cs"/>
              </a:rPr>
              <a:t>Je kan de S-routedoelen selecteren wanneer de G-routedoelen in een relevante leeftijdsgroep geen aansluiting bieden op de specifieke onderwijs- en ondersteuningsbehoeften van de leerling. </a:t>
            </a:r>
          </a:p>
          <a:p>
            <a:endParaRPr lang="nl-BE" sz="1200" b="0" i="0" u="none" strike="noStrike" kern="1200" baseline="0">
              <a:solidFill>
                <a:schemeClr val="tx1"/>
              </a:solidFill>
              <a:latin typeface="+mn-lt"/>
              <a:ea typeface="+mn-ea"/>
              <a:cs typeface="+mn-cs"/>
            </a:endParaRPr>
          </a:p>
          <a:p>
            <a:r>
              <a:rPr lang="nl-NL" sz="1200" b="0" i="0" u="none" strike="noStrike" kern="1200" baseline="0">
                <a:solidFill>
                  <a:schemeClr val="tx1"/>
                </a:solidFill>
                <a:latin typeface="+mn-lt"/>
                <a:ea typeface="+mn-ea"/>
                <a:cs typeface="+mn-cs"/>
              </a:rPr>
              <a:t>Deze doelen zijn eveneens beschreven in drie fasen die aansluiten op de fasen van de P-routedoelen: </a:t>
            </a:r>
          </a:p>
          <a:p>
            <a:r>
              <a:rPr lang="nl-NL" sz="1200" b="0" i="0" u="none" strike="noStrike" kern="1200" baseline="0">
                <a:solidFill>
                  <a:schemeClr val="tx1"/>
                </a:solidFill>
                <a:latin typeface="+mn-lt"/>
                <a:ea typeface="+mn-ea"/>
                <a:cs typeface="+mn-cs"/>
              </a:rPr>
              <a:t>• fase 4: ontwikkelingsleeftijd + 2,5 jaar </a:t>
            </a:r>
          </a:p>
          <a:p>
            <a:r>
              <a:rPr lang="nl-NL" sz="1200" b="0" i="0" u="none" strike="noStrike" kern="1200" baseline="0">
                <a:solidFill>
                  <a:schemeClr val="tx1"/>
                </a:solidFill>
                <a:latin typeface="+mn-lt"/>
                <a:ea typeface="+mn-ea"/>
                <a:cs typeface="+mn-cs"/>
              </a:rPr>
              <a:t>• fase 5: ontwikkelingsleeftijd + 6 jaar </a:t>
            </a:r>
          </a:p>
          <a:p>
            <a:r>
              <a:rPr lang="nl-NL" sz="1200" b="0" i="0" u="none" strike="noStrike" kern="1200" baseline="0">
                <a:solidFill>
                  <a:schemeClr val="tx1"/>
                </a:solidFill>
                <a:latin typeface="+mn-lt"/>
                <a:ea typeface="+mn-ea"/>
                <a:cs typeface="+mn-cs"/>
              </a:rPr>
              <a:t>• fase 6: ontwikkelingsleeftijd + 10 jaar </a:t>
            </a:r>
            <a:endParaRPr lang="nl-BE"/>
          </a:p>
        </p:txBody>
      </p:sp>
    </p:spTree>
    <p:extLst>
      <p:ext uri="{BB962C8B-B14F-4D97-AF65-F5344CB8AC3E}">
        <p14:creationId xmlns:p14="http://schemas.microsoft.com/office/powerpoint/2010/main" val="252478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a:t>De P- en S-routedoelen zijn opgebouwd in fasen die vertrekken van de ontwikkelingsleeftijd, niet van de kalenderleeftijd. </a:t>
            </a:r>
            <a:br>
              <a:rPr lang="nl-BE"/>
            </a:br>
            <a:r>
              <a:rPr lang="nl-BE"/>
              <a:t>De P-routedoelen, het precurriculum, lopen in drie fasen: fase 1 van 0 tot ongeveer 6 a 8 maanden, fase 2 van 6 tot 18 maanden, fase 3 van 18 maanden tot 2,5 jaar. </a:t>
            </a:r>
            <a:br>
              <a:rPr lang="nl-BE"/>
            </a:br>
            <a:r>
              <a:rPr lang="nl-BE"/>
              <a:t>De S-routedoelen sluiten daarop aan vanaf een ontwikkelingsleeftijd van 2,5 jaar: fase 4 vanaf 2,5 jaar, fase 5 vanaf ongeveer 6 jaar, fase 6 vanaf ongeveer 10 jaar. Zo ontstaat een doorlopende lijn van de allereerste ervaringen tot de gemeenschappelijke doelen.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a:solidFill>
                  <a:schemeClr val="tx1"/>
                </a:solidFill>
                <a:latin typeface="+mn-lt"/>
                <a:ea typeface="+mn-ea"/>
                <a:cs typeface="+mn-cs"/>
              </a:rPr>
              <a:t>De </a:t>
            </a:r>
            <a:r>
              <a:rPr lang="nl-NL" sz="1200" b="1" i="0" u="none" strike="noStrike" kern="1200" baseline="0">
                <a:solidFill>
                  <a:schemeClr val="tx1"/>
                </a:solidFill>
                <a:latin typeface="+mn-lt"/>
                <a:ea typeface="+mn-ea"/>
                <a:cs typeface="+mn-cs"/>
              </a:rPr>
              <a:t>plusroutedoelen </a:t>
            </a:r>
            <a:r>
              <a:rPr lang="nl-NL" sz="1200" b="0" i="0" u="none" strike="noStrike" kern="1200" baseline="0">
                <a:solidFill>
                  <a:schemeClr val="tx1"/>
                </a:solidFill>
                <a:latin typeface="+mn-lt"/>
                <a:ea typeface="+mn-ea"/>
                <a:cs typeface="+mn-cs"/>
              </a:rPr>
              <a:t>gaan verder dan wat minimaal verwacht wordt en bieden verdieping voor de cognitief sterk functionerende leerlingen of leerlingen die extra uitdaging nodig hebben. </a:t>
            </a:r>
            <a:endParaRPr lang="nl-BE"/>
          </a:p>
        </p:txBody>
      </p:sp>
    </p:spTree>
    <p:extLst>
      <p:ext uri="{BB962C8B-B14F-4D97-AF65-F5344CB8AC3E}">
        <p14:creationId xmlns:p14="http://schemas.microsoft.com/office/powerpoint/2010/main" val="460695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a:solidFill>
                  <a:schemeClr val="tx1"/>
                </a:solidFill>
                <a:latin typeface="+mn-lt"/>
                <a:ea typeface="+mn-ea"/>
                <a:cs typeface="+mn-cs"/>
              </a:rPr>
              <a:t>Deze </a:t>
            </a:r>
            <a:r>
              <a:rPr lang="nl-NL" sz="1200" b="1" i="0" u="none" strike="noStrike" kern="1200" baseline="0">
                <a:solidFill>
                  <a:schemeClr val="tx1"/>
                </a:solidFill>
                <a:latin typeface="+mn-lt"/>
                <a:ea typeface="+mn-ea"/>
                <a:cs typeface="+mn-cs"/>
              </a:rPr>
              <a:t>routedoelen </a:t>
            </a:r>
            <a:r>
              <a:rPr lang="nl-NL" sz="1200" b="0" i="0" u="none" strike="noStrike" kern="1200" baseline="0">
                <a:solidFill>
                  <a:schemeClr val="tx1"/>
                </a:solidFill>
                <a:latin typeface="+mn-lt"/>
                <a:ea typeface="+mn-ea"/>
                <a:cs typeface="+mn-cs"/>
              </a:rPr>
              <a:t>zijn gericht op </a:t>
            </a:r>
            <a:r>
              <a:rPr lang="nl-NL" sz="1200" b="1" i="0" u="none" strike="noStrike" kern="1200" baseline="0">
                <a:solidFill>
                  <a:schemeClr val="tx1"/>
                </a:solidFill>
                <a:latin typeface="+mn-lt"/>
                <a:ea typeface="+mn-ea"/>
                <a:cs typeface="+mn-cs"/>
              </a:rPr>
              <a:t>anderstalige nieuwkomers </a:t>
            </a:r>
            <a:r>
              <a:rPr lang="nl-NL" sz="1200" b="0" i="0" u="none" strike="noStrike" kern="1200" baseline="0">
                <a:solidFill>
                  <a:schemeClr val="tx1"/>
                </a:solidFill>
                <a:latin typeface="+mn-lt"/>
                <a:ea typeface="+mn-ea"/>
                <a:cs typeface="+mn-cs"/>
              </a:rPr>
              <a:t>en willen hen ondersteunen in hun taalverwerving en integratie. </a:t>
            </a:r>
            <a:endParaRPr lang="nl-BE"/>
          </a:p>
        </p:txBody>
      </p:sp>
    </p:spTree>
    <p:extLst>
      <p:ext uri="{BB962C8B-B14F-4D97-AF65-F5344CB8AC3E}">
        <p14:creationId xmlns:p14="http://schemas.microsoft.com/office/powerpoint/2010/main" val="1465310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a:solidFill>
                  <a:schemeClr val="tx1"/>
                </a:solidFill>
                <a:latin typeface="+mn-lt"/>
                <a:ea typeface="+mn-ea"/>
                <a:cs typeface="+mn-cs"/>
              </a:rPr>
              <a:t>Deze </a:t>
            </a:r>
            <a:r>
              <a:rPr lang="nl-NL" sz="1200" b="1" i="0" u="none" strike="noStrike" kern="1200" baseline="0">
                <a:solidFill>
                  <a:schemeClr val="tx1"/>
                </a:solidFill>
                <a:latin typeface="+mn-lt"/>
                <a:ea typeface="+mn-ea"/>
                <a:cs typeface="+mn-cs"/>
              </a:rPr>
              <a:t>routedoelen </a:t>
            </a:r>
            <a:r>
              <a:rPr lang="nl-NL" sz="1200" b="0" i="0" u="none" strike="noStrike" kern="1200" baseline="0">
                <a:solidFill>
                  <a:schemeClr val="tx1"/>
                </a:solidFill>
                <a:latin typeface="+mn-lt"/>
                <a:ea typeface="+mn-ea"/>
                <a:cs typeface="+mn-cs"/>
              </a:rPr>
              <a:t>zijn geënt op het decreet houdende de erkenning van de </a:t>
            </a:r>
            <a:r>
              <a:rPr lang="nl-NL" sz="1200" b="1" i="0" u="none" strike="noStrike" kern="1200" baseline="0">
                <a:solidFill>
                  <a:schemeClr val="tx1"/>
                </a:solidFill>
                <a:latin typeface="+mn-lt"/>
                <a:ea typeface="+mn-ea"/>
                <a:cs typeface="+mn-cs"/>
              </a:rPr>
              <a:t>Vlaamse Gebarentaal</a:t>
            </a:r>
            <a:r>
              <a:rPr lang="nl-NL" sz="1200" b="0" i="0" u="none" strike="noStrike" kern="1200" baseline="0">
                <a:solidFill>
                  <a:schemeClr val="tx1"/>
                </a:solidFill>
                <a:latin typeface="+mn-lt"/>
                <a:ea typeface="+mn-ea"/>
                <a:cs typeface="+mn-cs"/>
              </a:rPr>
              <a:t>. </a:t>
            </a:r>
          </a:p>
          <a:p>
            <a:r>
              <a:rPr lang="nl-NL" sz="1200" b="0" i="0" u="none" strike="noStrike" kern="1200" baseline="0">
                <a:solidFill>
                  <a:schemeClr val="tx1"/>
                </a:solidFill>
                <a:latin typeface="+mn-lt"/>
                <a:ea typeface="+mn-ea"/>
                <a:cs typeface="+mn-cs"/>
              </a:rPr>
              <a:t>Deze set is gericht op dove en (slecht)horende Vlaamse </a:t>
            </a:r>
            <a:r>
              <a:rPr lang="nl-NL" sz="1200" b="0" i="0" u="none" strike="noStrike" kern="1200" baseline="0" err="1">
                <a:solidFill>
                  <a:schemeClr val="tx1"/>
                </a:solidFill>
                <a:latin typeface="+mn-lt"/>
                <a:ea typeface="+mn-ea"/>
                <a:cs typeface="+mn-cs"/>
              </a:rPr>
              <a:t>Gebarentaligen</a:t>
            </a:r>
            <a:r>
              <a:rPr lang="nl-NL" sz="1200" b="0" i="0" u="none" strike="noStrike" kern="1200" baseline="0">
                <a:solidFill>
                  <a:schemeClr val="tx1"/>
                </a:solidFill>
                <a:latin typeface="+mn-lt"/>
                <a:ea typeface="+mn-ea"/>
                <a:cs typeface="+mn-cs"/>
              </a:rPr>
              <a:t>. </a:t>
            </a:r>
            <a:endParaRPr lang="nl-BE"/>
          </a:p>
        </p:txBody>
      </p:sp>
    </p:spTree>
    <p:extLst>
      <p:ext uri="{BB962C8B-B14F-4D97-AF65-F5344CB8AC3E}">
        <p14:creationId xmlns:p14="http://schemas.microsoft.com/office/powerpoint/2010/main" val="760370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a:t>Hoe zet je de sets in de praktijk in? </a:t>
            </a:r>
          </a:p>
          <a:p>
            <a:r>
              <a:rPr lang="nl-BE"/>
              <a:t>De G-routedoelen vertalen de minimumdoelen per leerjaar en vormen samen met de Z-routedoelen voor zwemmen de gemeenschappelijke basis voor alle leerlingen. </a:t>
            </a:r>
          </a:p>
          <a:p>
            <a:r>
              <a:rPr lang="nl-BE"/>
              <a:t>De aanvullende sets P, S, plus, A en V gebruik je gericht, na zorgoverleg of een MDO, wanneer een leerling andere onderwijs- of ondersteuningsbehoeften heeft. Ook bij een individueel aangepast curriculum blijven de G-routedoelen het vertrekpunt. </a:t>
            </a:r>
          </a:p>
          <a:p>
            <a:r>
              <a:rPr lang="nl-BE"/>
              <a:t>Denk ook aan de decretale nuance: sommige doelen zijn na te streven, andere te bereiken, op populatieniveau of op individueel niveau.</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a:solidFill>
                  <a:schemeClr val="tx1"/>
                </a:solidFill>
                <a:latin typeface="+mn-lt"/>
                <a:ea typeface="+mn-ea"/>
                <a:cs typeface="+mn-cs"/>
              </a:rPr>
              <a:t>Het leerplan </a:t>
            </a:r>
            <a:r>
              <a:rPr lang="nl-NL" sz="1200" b="0" i="1" u="none" strike="noStrike" kern="1200" baseline="0" err="1">
                <a:solidFill>
                  <a:schemeClr val="tx1"/>
                </a:solidFill>
                <a:latin typeface="+mn-lt"/>
                <a:ea typeface="+mn-ea"/>
                <a:cs typeface="+mn-cs"/>
              </a:rPr>
              <a:t>Op.stap</a:t>
            </a:r>
            <a:r>
              <a:rPr lang="nl-NL" sz="1200" b="0" i="1" u="none" strike="noStrike" kern="1200" baseline="0">
                <a:solidFill>
                  <a:schemeClr val="tx1"/>
                </a:solidFill>
                <a:latin typeface="+mn-lt"/>
                <a:ea typeface="+mn-ea"/>
                <a:cs typeface="+mn-cs"/>
              </a:rPr>
              <a:t>, leerroutes voor iedereen </a:t>
            </a:r>
            <a:r>
              <a:rPr lang="nl-NL" sz="1200" b="0" i="0" u="none" strike="noStrike" kern="1200" baseline="0">
                <a:solidFill>
                  <a:schemeClr val="tx1"/>
                </a:solidFill>
                <a:latin typeface="+mn-lt"/>
                <a:ea typeface="+mn-ea"/>
                <a:cs typeface="+mn-cs"/>
              </a:rPr>
              <a:t>vertrekt vanuit het principe ‘</a:t>
            </a:r>
            <a:r>
              <a:rPr lang="nl-NL" sz="1200" b="1" i="0" u="none" strike="noStrike" kern="1200" baseline="0">
                <a:solidFill>
                  <a:schemeClr val="tx1"/>
                </a:solidFill>
                <a:latin typeface="+mn-lt"/>
                <a:ea typeface="+mn-ea"/>
                <a:cs typeface="+mn-cs"/>
              </a:rPr>
              <a:t>de leraar voorop</a:t>
            </a:r>
            <a:r>
              <a:rPr lang="nl-NL" sz="1200" b="0" i="0" u="none" strike="noStrike" kern="1200" baseline="0">
                <a:solidFill>
                  <a:schemeClr val="tx1"/>
                </a:solidFill>
                <a:latin typeface="+mn-lt"/>
                <a:ea typeface="+mn-ea"/>
                <a:cs typeface="+mn-cs"/>
              </a:rPr>
              <a:t>’, met als vertrekpunt de professionaliteit en expertise van de leraar in het vormgeven van het leerproces. </a:t>
            </a:r>
          </a:p>
          <a:p>
            <a:r>
              <a:rPr lang="nl-NL" sz="1200" b="0" i="0" u="none" strike="noStrike" kern="1200" baseline="0">
                <a:solidFill>
                  <a:schemeClr val="tx1"/>
                </a:solidFill>
                <a:latin typeface="+mn-lt"/>
                <a:ea typeface="+mn-ea"/>
                <a:cs typeface="+mn-cs"/>
              </a:rPr>
              <a:t>De leraar gelooft onvoorwaardelijk in het leervermogen van elke leerling en vertrekt vanuit vertrouwen dat ieder kind kan groeien. </a:t>
            </a:r>
          </a:p>
          <a:p>
            <a:r>
              <a:rPr lang="nl-NL" sz="1200" b="0" i="0" u="none" strike="noStrike" kern="1200" baseline="0">
                <a:solidFill>
                  <a:schemeClr val="tx1"/>
                </a:solidFill>
                <a:latin typeface="+mn-lt"/>
                <a:ea typeface="+mn-ea"/>
                <a:cs typeface="+mn-cs"/>
              </a:rPr>
              <a:t>Hij erkent dat leren grillig en uniek is en stemt zijn aanpak daarop af. </a:t>
            </a:r>
          </a:p>
          <a:p>
            <a:r>
              <a:rPr lang="nl-NL" sz="1200" b="0" i="0" u="none" strike="noStrike" kern="1200" baseline="0">
                <a:solidFill>
                  <a:schemeClr val="tx1"/>
                </a:solidFill>
                <a:latin typeface="+mn-lt"/>
                <a:ea typeface="+mn-ea"/>
                <a:cs typeface="+mn-cs"/>
              </a:rPr>
              <a:t>De leraar werkt aan de dieperliggende ontwikkeling van leerlingen, zoekt hun zone van naaste ontwikkeling en creëert uitdagende leerervaringen met rijke ondersteuning en betekenisvolle interactie. </a:t>
            </a:r>
          </a:p>
          <a:p>
            <a:r>
              <a:rPr lang="nl-NL" sz="1200" b="0" i="0" u="none" strike="noStrike" kern="1200" baseline="0">
                <a:solidFill>
                  <a:schemeClr val="tx1"/>
                </a:solidFill>
                <a:latin typeface="+mn-lt"/>
                <a:ea typeface="+mn-ea"/>
                <a:cs typeface="+mn-cs"/>
              </a:rPr>
              <a:t>De leraar zorgt voor effectieve lessen die aansluiten bij de noden van leerlingen, past principes van effectieve didactiek toe, combineert dat alles met sterk klasmanagement en een veilige, uitdagende leeromgeving. </a:t>
            </a:r>
          </a:p>
          <a:p>
            <a:r>
              <a:rPr lang="nl-NL" sz="1200" b="0" i="0" u="none" strike="noStrike" kern="1200" baseline="0">
                <a:solidFill>
                  <a:schemeClr val="tx1"/>
                </a:solidFill>
                <a:latin typeface="+mn-lt"/>
                <a:ea typeface="+mn-ea"/>
                <a:cs typeface="+mn-cs"/>
              </a:rPr>
              <a:t>Tegelijk investeert hij in zijn </a:t>
            </a:r>
            <a:r>
              <a:rPr lang="nl-NL" sz="1200" b="1" i="0" u="none" strike="noStrike" kern="1200" baseline="0">
                <a:solidFill>
                  <a:schemeClr val="tx1"/>
                </a:solidFill>
                <a:latin typeface="+mn-lt"/>
                <a:ea typeface="+mn-ea"/>
                <a:cs typeface="+mn-cs"/>
              </a:rPr>
              <a:t>eigen professionele groei</a:t>
            </a:r>
            <a:r>
              <a:rPr lang="nl-NL" sz="1200" b="0" i="0" u="none" strike="noStrike" kern="1200" baseline="0">
                <a:solidFill>
                  <a:schemeClr val="tx1"/>
                </a:solidFill>
                <a:latin typeface="+mn-lt"/>
                <a:ea typeface="+mn-ea"/>
                <a:cs typeface="+mn-cs"/>
              </a:rPr>
              <a:t>, reflecteert op zijn praktijk en blijft leren, omdat zijn ontwikkeling rechtstreeks bijdraagt aan de kansen van leerlingen. </a:t>
            </a:r>
          </a:p>
          <a:p>
            <a:r>
              <a:rPr lang="nl-NL" sz="1200" b="0" i="0" u="none" strike="noStrike" kern="1200" baseline="0">
                <a:solidFill>
                  <a:schemeClr val="tx1"/>
                </a:solidFill>
                <a:latin typeface="+mn-lt"/>
                <a:ea typeface="+mn-ea"/>
                <a:cs typeface="+mn-cs"/>
              </a:rPr>
              <a:t>Tegelijk blijft ‘de leerling centraal’ ons uitgangspunt: onderwijs is er voor het kind, niet omgekeerd. </a:t>
            </a:r>
          </a:p>
          <a:p>
            <a:r>
              <a:rPr lang="nl-NL" sz="1200" b="0" i="0" u="none" strike="noStrike" kern="1200" baseline="0">
                <a:solidFill>
                  <a:schemeClr val="tx1"/>
                </a:solidFill>
                <a:latin typeface="+mn-lt"/>
                <a:ea typeface="+mn-ea"/>
                <a:cs typeface="+mn-cs"/>
              </a:rPr>
              <a:t>Ons leerplan bouwt voort op het principe dat de lat hoog moet liggen voor alle leerlingen, vanuit het geloof in hun groeipotentieel. </a:t>
            </a:r>
          </a:p>
          <a:p>
            <a:r>
              <a:rPr lang="nl-NL" sz="1200" b="0" i="0" u="none" strike="noStrike" kern="1200" baseline="0">
                <a:solidFill>
                  <a:schemeClr val="tx1"/>
                </a:solidFill>
                <a:latin typeface="+mn-lt"/>
                <a:ea typeface="+mn-ea"/>
                <a:cs typeface="+mn-cs"/>
              </a:rPr>
              <a:t>Hoge verwachtingen gaan hand in hand met zorg en ondersteuning, zodat elk kind de kans krijgt om te leren en zich te ontwikkelen vanuit zijn eigen mogelijkheden. </a:t>
            </a:r>
          </a:p>
          <a:p>
            <a:endParaRPr lang="nl-NL" sz="1200" b="0" i="0" u="none" strike="noStrike" kern="1200" baseline="0">
              <a:solidFill>
                <a:schemeClr val="tx1"/>
              </a:solidFill>
              <a:latin typeface="+mn-lt"/>
              <a:ea typeface="+mn-ea"/>
              <a:cs typeface="+mn-cs"/>
            </a:endParaRPr>
          </a:p>
          <a:p>
            <a:r>
              <a:rPr lang="nl-NL" sz="1200" b="1" i="0" u="none" strike="noStrike" kern="1200" baseline="0">
                <a:solidFill>
                  <a:schemeClr val="tx1"/>
                </a:solidFill>
                <a:latin typeface="+mn-lt"/>
                <a:ea typeface="+mn-ea"/>
                <a:cs typeface="+mn-cs"/>
              </a:rPr>
              <a:t>Hier verwijzen naar de vormingen van ED en SKM in het professionaliseringsaanbod.</a:t>
            </a:r>
            <a:endParaRPr lang="nl-BE" b="1"/>
          </a:p>
        </p:txBody>
      </p:sp>
    </p:spTree>
    <p:extLst>
      <p:ext uri="{BB962C8B-B14F-4D97-AF65-F5344CB8AC3E}">
        <p14:creationId xmlns:p14="http://schemas.microsoft.com/office/powerpoint/2010/main" val="432041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noProof="0" dirty="0"/>
              <a:t>Het leerplan laat ruimte voor de autonomie en creativiteit van de leraar, en schept tegelijk duidelijke kaders. </a:t>
            </a:r>
          </a:p>
          <a:p>
            <a:r>
              <a:rPr lang="nl-BE" noProof="0" dirty="0"/>
              <a:t>Effectieve didactiek en sterk klasmanagement zorgen voor een veilige, uitdagende kwaliteitsvolle leef –en leeromgeving; leerroutes maken de doelen werkbaar. </a:t>
            </a:r>
          </a:p>
          <a:p>
            <a:endParaRPr lang="nl-BE" dirty="0"/>
          </a:p>
          <a:p>
            <a:endParaRPr lang="nl-NL" sz="1200" b="0" i="0" u="none" strike="noStrike" kern="1200" baseline="0" dirty="0">
              <a:solidFill>
                <a:schemeClr val="tx1"/>
              </a:solidFill>
              <a:latin typeface="+mn-lt"/>
              <a:ea typeface="+mn-ea"/>
              <a:cs typeface="+mn-cs"/>
            </a:endParaRPr>
          </a:p>
          <a:p>
            <a:r>
              <a:rPr lang="nl-NL" sz="1200" b="1" i="0" u="none" strike="noStrike" kern="1200" baseline="0" dirty="0">
                <a:solidFill>
                  <a:schemeClr val="tx1"/>
                </a:solidFill>
                <a:latin typeface="+mn-lt"/>
                <a:ea typeface="+mn-ea"/>
                <a:cs typeface="+mn-cs"/>
              </a:rPr>
              <a:t>Hier verwijzen naar de vormingen van ED en SKM in het professionaliseringsaanbod.</a:t>
            </a:r>
            <a:endParaRPr lang="nl-BE" b="1" dirty="0"/>
          </a:p>
          <a:p>
            <a:endParaRPr lang="nl-BE" dirty="0"/>
          </a:p>
          <a:p>
            <a:r>
              <a:rPr lang="nl-BE" dirty="0"/>
              <a:t>Aandachtspunt: De voorstelling haalt ED, SKM en leerroutes visueel uit elkaar. </a:t>
            </a:r>
          </a:p>
          <a:p>
            <a:r>
              <a:rPr lang="nl-BE" dirty="0"/>
              <a:t>Als het gaat over de aspecten van ED en SKM die voor het ganse team én over de disciplines heen gelijk moeten lopen, klopt dat ten dele: </a:t>
            </a:r>
            <a:br>
              <a:rPr lang="nl-BE" dirty="0"/>
            </a:br>
            <a:r>
              <a:rPr lang="nl-BE" i="1" dirty="0"/>
              <a:t>we zullen aparte leerroutes hebben voor ED en SKM, die doorverwijzen naar de specifieke PRO-pagina’s. </a:t>
            </a:r>
          </a:p>
          <a:p>
            <a:r>
              <a:rPr lang="nl-BE" b="1" u="sng" dirty="0"/>
              <a:t>Maar: </a:t>
            </a:r>
            <a:r>
              <a:rPr lang="nl-BE" dirty="0"/>
              <a:t>het is de bedoeling dat in de leerroutes bij de disciplines ED en SKM geïntegreerd worden. </a:t>
            </a:r>
          </a:p>
          <a:p>
            <a:r>
              <a:rPr lang="nl-BE" i="1" dirty="0"/>
              <a:t>Bv. coherenties concreet uitwerken zal vaak neerkomen op gepaste didactische keuzes maken (waar/wanneer zet ik ICT in, enz.). </a:t>
            </a:r>
          </a:p>
          <a:p>
            <a:r>
              <a:rPr lang="nl-BE" dirty="0"/>
              <a:t>Je gaat ED en SKM dus ook via de leerroutes op het spoor komen.</a:t>
            </a:r>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27</a:t>
            </a:fld>
            <a:endParaRPr lang="nl-BE"/>
          </a:p>
        </p:txBody>
      </p:sp>
    </p:spTree>
    <p:extLst>
      <p:ext uri="{BB962C8B-B14F-4D97-AF65-F5344CB8AC3E}">
        <p14:creationId xmlns:p14="http://schemas.microsoft.com/office/powerpoint/2010/main" val="953367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37437248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Ze geven concrete steun voor de lespraktijk: voorbeelden, werkvormen en differentiatie, evaluatiestrategieën, goede praktijken en tools zoals jaarplannen en lesroosters.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Leerdoelen liggen vast, maar leerroutes stuur je bij op basis van nieuwe inzichten; zo blijft het leerplan actueel.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De leerroutes </a:t>
            </a:r>
            <a:r>
              <a:rPr lang="nl-BE" sz="1200" b="0" i="1" kern="1200" dirty="0">
                <a:solidFill>
                  <a:schemeClr val="tx1"/>
                </a:solidFill>
                <a:effectLst/>
                <a:latin typeface="+mn-lt"/>
                <a:ea typeface="+mn-ea"/>
                <a:cs typeface="+mn-cs"/>
              </a:rPr>
              <a:t>organisatie</a:t>
            </a:r>
            <a:r>
              <a:rPr lang="nl-BE" sz="1200" b="0" i="0" kern="1200" dirty="0">
                <a:solidFill>
                  <a:schemeClr val="tx1"/>
                </a:solidFill>
                <a:effectLst/>
                <a:latin typeface="+mn-lt"/>
                <a:ea typeface="+mn-ea"/>
                <a:cs typeface="+mn-cs"/>
              </a:rPr>
              <a:t> bieden ondersteuning bij organisatorische en logistieke keuzes.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De leerroutes </a:t>
            </a:r>
            <a:r>
              <a:rPr lang="nl-BE" sz="1200" b="0" i="1" kern="1200" dirty="0">
                <a:solidFill>
                  <a:schemeClr val="tx1"/>
                </a:solidFill>
                <a:effectLst/>
                <a:latin typeface="+mn-lt"/>
                <a:ea typeface="+mn-ea"/>
                <a:cs typeface="+mn-cs"/>
              </a:rPr>
              <a:t>coherentie</a:t>
            </a:r>
            <a:r>
              <a:rPr lang="nl-BE" sz="1200" b="0" i="0" kern="1200" dirty="0">
                <a:solidFill>
                  <a:schemeClr val="tx1"/>
                </a:solidFill>
                <a:effectLst/>
                <a:latin typeface="+mn-lt"/>
                <a:ea typeface="+mn-ea"/>
                <a:cs typeface="+mn-cs"/>
              </a:rPr>
              <a:t> maken zichtbaar hoe doelen samenhangen binnen en tussen disciplines en hoe ze opgebouwd worden doorheen de schoolloopbaan.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De leerroutes </a:t>
            </a:r>
            <a:r>
              <a:rPr lang="nl-BE" sz="1200" b="0" i="1" kern="1200" dirty="0">
                <a:solidFill>
                  <a:schemeClr val="tx1"/>
                </a:solidFill>
                <a:effectLst/>
                <a:latin typeface="+mn-lt"/>
                <a:ea typeface="+mn-ea"/>
                <a:cs typeface="+mn-cs"/>
              </a:rPr>
              <a:t>vakinhoud en didactiek</a:t>
            </a:r>
            <a:r>
              <a:rPr lang="nl-BE" sz="1200" b="0" i="0" kern="1200" dirty="0">
                <a:solidFill>
                  <a:schemeClr val="tx1"/>
                </a:solidFill>
                <a:effectLst/>
                <a:latin typeface="+mn-lt"/>
                <a:ea typeface="+mn-ea"/>
                <a:cs typeface="+mn-cs"/>
              </a:rPr>
              <a:t> ondersteunen leraren met vakinhoudelijke informatie, didactische inzichten, voorbeelden en concrete handvatten voor de klaspraktijk.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Samen helpen deze leerroutes scholen om kwaliteitsvol, doelgericht en samenhangend onderwijs vorm te geven.</a:t>
            </a:r>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29</a:t>
            </a:fld>
            <a:endParaRPr lang="nl-BE"/>
          </a:p>
        </p:txBody>
      </p:sp>
    </p:spTree>
    <p:extLst>
      <p:ext uri="{BB962C8B-B14F-4D97-AF65-F5344CB8AC3E}">
        <p14:creationId xmlns:p14="http://schemas.microsoft.com/office/powerpoint/2010/main" val="15697936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BE" sz="1200" b="0" i="0" kern="1200" dirty="0">
                <a:solidFill>
                  <a:schemeClr val="tx1"/>
                </a:solidFill>
                <a:effectLst/>
                <a:latin typeface="+mn-lt"/>
                <a:ea typeface="+mn-ea"/>
                <a:cs typeface="+mn-cs"/>
              </a:rPr>
              <a:t>De inhoudelijke samenhang (</a:t>
            </a:r>
            <a:r>
              <a:rPr lang="nl-BE" sz="1200" b="0" i="1" kern="1200" dirty="0">
                <a:solidFill>
                  <a:schemeClr val="tx1"/>
                </a:solidFill>
                <a:effectLst/>
                <a:latin typeface="+mn-lt"/>
                <a:ea typeface="+mn-ea"/>
                <a:cs typeface="+mn-cs"/>
              </a:rPr>
              <a:t>het wat</a:t>
            </a:r>
            <a:r>
              <a:rPr lang="nl-BE" sz="1200" b="0" i="0" kern="1200" dirty="0">
                <a:solidFill>
                  <a:schemeClr val="tx1"/>
                </a:solidFill>
                <a:effectLst/>
                <a:latin typeface="+mn-lt"/>
                <a:ea typeface="+mn-ea"/>
                <a:cs typeface="+mn-cs"/>
              </a:rPr>
              <a:t>) wordt rechtstreeks zichtbaar gemaakt op de leerplansite via de doelen en de bijhorende doelinformatie. </a:t>
            </a:r>
            <a:br>
              <a:rPr lang="nl-BE" sz="1200" b="0" i="0" kern="1200" dirty="0">
                <a:solidFill>
                  <a:schemeClr val="tx1"/>
                </a:solidFill>
                <a:effectLst/>
                <a:latin typeface="+mn-lt"/>
                <a:ea typeface="+mn-ea"/>
                <a:cs typeface="+mn-cs"/>
              </a:rPr>
            </a:br>
            <a:r>
              <a:rPr lang="nl-BE" sz="1200" b="0" i="0" kern="1200" dirty="0">
                <a:solidFill>
                  <a:schemeClr val="tx1"/>
                </a:solidFill>
                <a:effectLst/>
                <a:latin typeface="+mn-lt"/>
                <a:ea typeface="+mn-ea"/>
                <a:cs typeface="+mn-cs"/>
              </a:rPr>
              <a:t>Voor de pedagogisch-didactische vertaling (</a:t>
            </a:r>
            <a:r>
              <a:rPr lang="nl-BE" sz="1200" b="0" i="1" kern="1200" dirty="0">
                <a:solidFill>
                  <a:schemeClr val="tx1"/>
                </a:solidFill>
                <a:effectLst/>
                <a:latin typeface="+mn-lt"/>
                <a:ea typeface="+mn-ea"/>
                <a:cs typeface="+mn-cs"/>
              </a:rPr>
              <a:t>het hoe</a:t>
            </a:r>
            <a:r>
              <a:rPr lang="nl-BE" sz="1200" b="0" i="0" kern="1200" dirty="0">
                <a:solidFill>
                  <a:schemeClr val="tx1"/>
                </a:solidFill>
                <a:effectLst/>
                <a:latin typeface="+mn-lt"/>
                <a:ea typeface="+mn-ea"/>
                <a:cs typeface="+mn-cs"/>
              </a:rPr>
              <a:t>) worden gebruikers via </a:t>
            </a:r>
            <a:r>
              <a:rPr lang="nl-BE" sz="1200" b="1" i="0" kern="1200" dirty="0">
                <a:solidFill>
                  <a:schemeClr val="tx1"/>
                </a:solidFill>
                <a:effectLst/>
                <a:latin typeface="+mn-lt"/>
                <a:ea typeface="+mn-ea"/>
                <a:cs typeface="+mn-cs"/>
              </a:rPr>
              <a:t>‘Meer info’</a:t>
            </a:r>
            <a:r>
              <a:rPr lang="nl-BE" sz="1200" b="0" i="0" kern="1200" dirty="0">
                <a:solidFill>
                  <a:schemeClr val="tx1"/>
                </a:solidFill>
                <a:effectLst/>
                <a:latin typeface="+mn-lt"/>
                <a:ea typeface="+mn-ea"/>
                <a:cs typeface="+mn-cs"/>
              </a:rPr>
              <a:t> rechtstreeks doorverwezen naar de relevante PRO-fiche, waar concrete pedagogisch-didactische wenken en handvatten zijn opgenomen (zie ook dia 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dirty="0"/>
          </a:p>
          <a:p>
            <a:pPr fontAlgn="t"/>
            <a:endParaRPr lang="nl-BE" sz="1200" b="0" i="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30</a:t>
            </a:fld>
            <a:endParaRPr lang="nl-BE"/>
          </a:p>
        </p:txBody>
      </p:sp>
    </p:spTree>
    <p:extLst>
      <p:ext uri="{BB962C8B-B14F-4D97-AF65-F5344CB8AC3E}">
        <p14:creationId xmlns:p14="http://schemas.microsoft.com/office/powerpoint/2010/main" val="4063996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614C1-6BC3-039D-DB5E-D630D2094F9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1B9A477-20BC-A8D5-373B-41DC398C869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529BAF02-F6D3-4C47-65E6-96B197F0269A}"/>
              </a:ext>
            </a:extLst>
          </p:cNvPr>
          <p:cNvSpPr>
            <a:spLocks noGrp="1"/>
          </p:cNvSpPr>
          <p:nvPr>
            <p:ph type="body" idx="1"/>
          </p:nvPr>
        </p:nvSpPr>
        <p:spPr>
          <a:xfrm>
            <a:off x="685800" y="4400550"/>
            <a:ext cx="5486400" cy="3600450"/>
          </a:xfrm>
          <a:prstGeom prst="rect">
            <a:avLst/>
          </a:prstGeom>
        </p:spPr>
        <p:txBody>
          <a:bodyPr/>
          <a:lstStyle/>
          <a:p>
            <a:r>
              <a:rPr lang="nl-BE" dirty="0"/>
              <a:t>Voor meer info rond de verschillende leerroutes verwijzen we naar de andere presentatie.</a:t>
            </a:r>
          </a:p>
        </p:txBody>
      </p:sp>
    </p:spTree>
    <p:extLst>
      <p:ext uri="{BB962C8B-B14F-4D97-AF65-F5344CB8AC3E}">
        <p14:creationId xmlns:p14="http://schemas.microsoft.com/office/powerpoint/2010/main" val="1179937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noProof="0"/>
              <a:t>Sluit af met de betekenis van de naam. </a:t>
            </a:r>
          </a:p>
          <a:p>
            <a:r>
              <a:rPr lang="nl-BE" noProof="0" err="1"/>
              <a:t>Op.stap</a:t>
            </a:r>
            <a:r>
              <a:rPr lang="nl-BE" noProof="0"/>
              <a:t> is enerzijds een opstap: een stevige basis om stap voor stap te groeien, met kennisschema's die steeds verder worden uitgebreid. </a:t>
            </a:r>
          </a:p>
          <a:p>
            <a:r>
              <a:rPr lang="nl-BE" noProof="0"/>
              <a:t>Anderzijds is het op stap: samen onderweg met anderen en de Ander, leren als een dynamisch proces. </a:t>
            </a:r>
          </a:p>
          <a:p>
            <a:r>
              <a:rPr lang="nl-BE" noProof="0"/>
              <a:t>Kern van het onderwijsproject: goesting om te leren, geloof in groei en optimisme over de toekomst. </a:t>
            </a:r>
          </a:p>
          <a:p>
            <a:r>
              <a:rPr lang="nl-BE" noProof="0"/>
              <a:t>Het leerplan is geen eindpunt maar een startpunt; samen met scholen, leraren en partners wordt het verder ontwikkeld, gevoed door praktijk en onderzoek.</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noProof="0"/>
              <a:t>Slotbeeld</a:t>
            </a:r>
            <a:r>
              <a:t>. </a:t>
            </a:r>
            <a:endParaRPr lang="nl-NL"/>
          </a:p>
          <a:p>
            <a:r>
              <a:rPr lang="nl-BE" noProof="0"/>
              <a:t>Ruimte voor vragen en gesprek. </a:t>
            </a:r>
          </a:p>
          <a:p>
            <a:r>
              <a:rPr lang="nl-BE" noProof="0"/>
              <a:t>Verwijs voor meer informatie naar het ordeningskader en de visietekst van </a:t>
            </a:r>
            <a:r>
              <a:rPr lang="nl-BE" noProof="0" err="1"/>
              <a:t>Op.stap</a:t>
            </a:r>
            <a:r>
              <a:rPr lang="nl-BE" noProof="0"/>
              <a:t>, leerroutes voor iedereen (Katholiek Onderwijs Vlaanderen, projectteam nieuw leerplan basisonderwijs).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hyperlink" Target="https://twitter.com/KathOndVla" TargetMode="External"/><Relationship Id="rId13"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3.png"/><Relationship Id="rId12" Type="http://schemas.openxmlformats.org/officeDocument/2006/relationships/hyperlink" Target="https://pro.katholiekonderwijs.vlaanderen/" TargetMode="External"/><Relationship Id="rId2" Type="http://schemas.openxmlformats.org/officeDocument/2006/relationships/hyperlink" Target="https://www.facebook.com/KatholiekOnderwijsVlaanderen/" TargetMode="External"/><Relationship Id="rId1" Type="http://schemas.openxmlformats.org/officeDocument/2006/relationships/slideMaster" Target="../slideMasters/slideMaster1.xml"/><Relationship Id="rId6" Type="http://schemas.openxmlformats.org/officeDocument/2006/relationships/hyperlink" Target="https://www.linkedin.com/company/katholiekonderwijsvlaanderen/" TargetMode="External"/><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openxmlformats.org/officeDocument/2006/relationships/hyperlink" Target="https://www.katholiekonderwijs.vlaanderen/" TargetMode="External"/><Relationship Id="rId4" Type="http://schemas.openxmlformats.org/officeDocument/2006/relationships/hyperlink" Target="https://www.instagram.com/kathondvla" TargetMode="External"/><Relationship Id="rId9" Type="http://schemas.openxmlformats.org/officeDocument/2006/relationships/image" Target="../media/image14.jpeg"/><Relationship Id="rId14" Type="http://schemas.openxmlformats.org/officeDocument/2006/relationships/hyperlink" Target="https://www.youtube.com/@kathondvla"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eldia">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2"/>
          <a:srcRect t="-10630" r="29851" b="10630"/>
          <a:stretch>
            <a:fillRect/>
          </a:stretch>
        </p:blipFill>
        <p:spPr>
          <a:xfrm>
            <a:off x="9505950" y="-515413"/>
            <a:ext cx="2686050" cy="7373413"/>
          </a:xfrm>
          <a:prstGeom prst="rect">
            <a:avLst/>
          </a:prstGeom>
        </p:spPr>
      </p:pic>
      <p:pic>
        <p:nvPicPr>
          <p:cNvPr id="3" name="Afbeelding 2">
            <a:extLst>
              <a:ext uri="{FF2B5EF4-FFF2-40B4-BE49-F238E27FC236}">
                <a16:creationId xmlns:a16="http://schemas.microsoft.com/office/drawing/2014/main" id="{43CC96B8-9774-A520-55A1-87CA40279FC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86688" y="5711190"/>
            <a:ext cx="2204720" cy="975360"/>
          </a:xfrm>
          <a:prstGeom prst="rect">
            <a:avLst/>
          </a:prstGeom>
        </p:spPr>
      </p:pic>
      <p:pic>
        <p:nvPicPr>
          <p:cNvPr id="5" name="Graphic 4">
            <a:extLst>
              <a:ext uri="{FF2B5EF4-FFF2-40B4-BE49-F238E27FC236}">
                <a16:creationId xmlns:a16="http://schemas.microsoft.com/office/drawing/2014/main" id="{AA6C648D-D5E0-B41D-9FD4-F4B85DEB149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87016" y="1867871"/>
            <a:ext cx="11017968" cy="3122258"/>
          </a:xfrm>
          <a:prstGeom prst="rect">
            <a:avLst/>
          </a:prstGeom>
        </p:spPr>
      </p:pic>
    </p:spTree>
    <p:extLst>
      <p:ext uri="{BB962C8B-B14F-4D97-AF65-F5344CB8AC3E}">
        <p14:creationId xmlns:p14="http://schemas.microsoft.com/office/powerpoint/2010/main" val="1283003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82F5FE88-8A4A-AB8B-3C4C-3ECBB7ECBDC1}"/>
              </a:ext>
            </a:extLst>
          </p:cNvPr>
          <p:cNvPicPr>
            <a:picLocks noChangeAspect="1"/>
          </p:cNvPicPr>
          <p:nvPr/>
        </p:nvPicPr>
        <p:blipFill>
          <a:blip r:embed="rId2"/>
          <a:srcRect l="10802" t="21913" r="15169" b="36446"/>
          <a:stretch>
            <a:fillRect/>
          </a:stretch>
        </p:blipFill>
        <p:spPr>
          <a:xfrm>
            <a:off x="0" y="162232"/>
            <a:ext cx="12192001" cy="6695767"/>
          </a:xfrm>
          <a:prstGeom prst="rect">
            <a:avLst/>
          </a:prstGeom>
        </p:spPr>
      </p:pic>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3"/>
          <a:srcRect t="-10630" r="29851" b="10630"/>
          <a:stretch>
            <a:fillRect/>
          </a:stretch>
        </p:blipFill>
        <p:spPr>
          <a:xfrm>
            <a:off x="9505950" y="-515413"/>
            <a:ext cx="2686050" cy="7373413"/>
          </a:xfrm>
          <a:prstGeom prst="rect">
            <a:avLst/>
          </a:prstGeom>
        </p:spPr>
      </p:pic>
      <p:sp>
        <p:nvSpPr>
          <p:cNvPr id="7" name="Ondertitel 2">
            <a:extLst>
              <a:ext uri="{FF2B5EF4-FFF2-40B4-BE49-F238E27FC236}">
                <a16:creationId xmlns:a16="http://schemas.microsoft.com/office/drawing/2014/main" id="{65550227-3B69-4ED6-B2B7-782A18AF07E0}"/>
              </a:ext>
            </a:extLst>
          </p:cNvPr>
          <p:cNvSpPr>
            <a:spLocks noGrp="1"/>
          </p:cNvSpPr>
          <p:nvPr>
            <p:ph type="subTitle" idx="1" hasCustomPrompt="1"/>
          </p:nvPr>
        </p:nvSpPr>
        <p:spPr>
          <a:xfrm>
            <a:off x="2332811" y="3419091"/>
            <a:ext cx="7476225" cy="1206630"/>
          </a:xfrm>
          <a:noFill/>
          <a:ln>
            <a:solidFill>
              <a:schemeClr val="lt1">
                <a:hueOff val="0"/>
                <a:satOff val="0"/>
                <a:lumOff val="0"/>
              </a:schemeClr>
            </a:solidFill>
          </a:ln>
        </p:spPr>
        <p:txBody>
          <a:bodyPr>
            <a:normAutofit/>
          </a:bodyPr>
          <a:lstStyle>
            <a:lvl1pPr marL="0" indent="0" algn="ctr">
              <a:buNone/>
              <a:defRPr sz="2100" b="0">
                <a:solidFill>
                  <a:schemeClr val="tx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hasCustomPrompt="1"/>
          </p:nvPr>
        </p:nvSpPr>
        <p:spPr>
          <a:xfrm>
            <a:off x="2357887" y="2081472"/>
            <a:ext cx="7476225" cy="1143000"/>
          </a:xfrm>
          <a:ln>
            <a:solidFill>
              <a:schemeClr val="lt1">
                <a:hueOff val="0"/>
                <a:satOff val="0"/>
                <a:lumOff val="0"/>
              </a:schemeClr>
            </a:solidFill>
          </a:ln>
        </p:spPr>
        <p:txBody>
          <a:bodyPr>
            <a:normAutofit/>
          </a:bodyPr>
          <a:lstStyle>
            <a:lvl1pPr algn="ctr">
              <a:defRPr sz="3600">
                <a:solidFill>
                  <a:schemeClr val="tx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pic>
        <p:nvPicPr>
          <p:cNvPr id="15" name="Afbeelding 14">
            <a:extLst>
              <a:ext uri="{FF2B5EF4-FFF2-40B4-BE49-F238E27FC236}">
                <a16:creationId xmlns:a16="http://schemas.microsoft.com/office/drawing/2014/main" id="{F17BFCA5-6CD2-8DA2-6EFB-FE66E6CD34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48325" y="5580104"/>
            <a:ext cx="2204720" cy="975360"/>
          </a:xfrm>
          <a:prstGeom prst="rect">
            <a:avLst/>
          </a:prstGeom>
        </p:spPr>
      </p:pic>
      <p:pic>
        <p:nvPicPr>
          <p:cNvPr id="2" name="Graphic 1">
            <a:extLst>
              <a:ext uri="{FF2B5EF4-FFF2-40B4-BE49-F238E27FC236}">
                <a16:creationId xmlns:a16="http://schemas.microsoft.com/office/drawing/2014/main" id="{FE3F8E69-70D2-268D-C968-F367E3F3247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49062" y="5550132"/>
            <a:ext cx="3547662" cy="1005332"/>
          </a:xfrm>
          <a:prstGeom prst="rect">
            <a:avLst/>
          </a:prstGeom>
        </p:spPr>
      </p:pic>
    </p:spTree>
    <p:extLst>
      <p:ext uri="{BB962C8B-B14F-4D97-AF65-F5344CB8AC3E}">
        <p14:creationId xmlns:p14="http://schemas.microsoft.com/office/powerpoint/2010/main" val="373610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hou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pic>
        <p:nvPicPr>
          <p:cNvPr id="3" name="Graphic 2">
            <a:extLst>
              <a:ext uri="{FF2B5EF4-FFF2-40B4-BE49-F238E27FC236}">
                <a16:creationId xmlns:a16="http://schemas.microsoft.com/office/drawing/2014/main" id="{A45F4D08-19BE-9A8E-87B5-411BEC9C69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489545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nderdeel presentatie">
    <p:bg>
      <p:bgPr>
        <a:solidFill>
          <a:schemeClr val="bg1"/>
        </a:solidFill>
        <a:effectLst/>
      </p:bgPr>
    </p:bg>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4CBCC5"/>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Titel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spTree>
    <p:extLst>
      <p:ext uri="{BB962C8B-B14F-4D97-AF65-F5344CB8AC3E}">
        <p14:creationId xmlns:p14="http://schemas.microsoft.com/office/powerpoint/2010/main" val="1114368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kst">
    <p:spTree>
      <p:nvGrpSpPr>
        <p:cNvPr id="1" name=""/>
        <p:cNvGrpSpPr/>
        <p:nvPr/>
      </p:nvGrpSpPr>
      <p:grpSpPr>
        <a:xfrm>
          <a:off x="0" y="0"/>
          <a:ext cx="0" cy="0"/>
          <a:chOff x="0" y="0"/>
          <a:chExt cx="0" cy="0"/>
        </a:xfrm>
      </p:grpSpPr>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233996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kst + afbeeldin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854300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spTree>
    <p:extLst>
      <p:ext uri="{BB962C8B-B14F-4D97-AF65-F5344CB8AC3E}">
        <p14:creationId xmlns:p14="http://schemas.microsoft.com/office/powerpoint/2010/main" val="65431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560475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mgekeerd">
    <p:spTree>
      <p:nvGrpSpPr>
        <p:cNvPr id="1" name=""/>
        <p:cNvGrpSpPr/>
        <p:nvPr/>
      </p:nvGrpSpPr>
      <p:grpSpPr>
        <a:xfrm>
          <a:off x="0" y="0"/>
          <a:ext cx="0" cy="0"/>
          <a:chOff x="0" y="0"/>
          <a:chExt cx="0" cy="0"/>
        </a:xfrm>
      </p:grpSpPr>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481477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C4289DF-E660-51F7-607F-AF25C00F863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86688" y="5711190"/>
            <a:ext cx="2204720" cy="975360"/>
          </a:xfrm>
          <a:prstGeom prst="rect">
            <a:avLst/>
          </a:prstGeom>
        </p:spPr>
      </p:pic>
    </p:spTree>
    <p:extLst>
      <p:ext uri="{BB962C8B-B14F-4D97-AF65-F5344CB8AC3E}">
        <p14:creationId xmlns:p14="http://schemas.microsoft.com/office/powerpoint/2010/main" val="139824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8628CB9-7E6F-BE34-CCEC-64FADF0336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684289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419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187A673-F41E-073E-C1A8-310F5942B3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2444" y="6042001"/>
            <a:ext cx="2209802" cy="626211"/>
          </a:xfrm>
          <a:prstGeom prst="rect">
            <a:avLst/>
          </a:prstGeom>
        </p:spPr>
      </p:pic>
    </p:spTree>
    <p:extLst>
      <p:ext uri="{BB962C8B-B14F-4D97-AF65-F5344CB8AC3E}">
        <p14:creationId xmlns:p14="http://schemas.microsoft.com/office/powerpoint/2010/main" val="1071234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31" name="Vrije vorm: vorm 30">
            <a:extLst>
              <a:ext uri="{FF2B5EF4-FFF2-40B4-BE49-F238E27FC236}">
                <a16:creationId xmlns:a16="http://schemas.microsoft.com/office/drawing/2014/main" id="{99D4DD7C-8151-3883-040A-F59E0685B768}"/>
              </a:ext>
            </a:extLst>
          </p:cNvPr>
          <p:cNvSpPr/>
          <p:nvPr/>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4CBCC5"/>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
        <p:nvSpPr>
          <p:cNvPr id="6" name="Rechthoek 5">
            <a:extLst>
              <a:ext uri="{FF2B5EF4-FFF2-40B4-BE49-F238E27FC236}">
                <a16:creationId xmlns:a16="http://schemas.microsoft.com/office/drawing/2014/main" id="{24B11C2A-39B1-8042-8294-59F95469BCA1}"/>
              </a:ext>
            </a:extLst>
          </p:cNvPr>
          <p:cNvSpPr/>
          <p:nvPr/>
        </p:nvSpPr>
        <p:spPr>
          <a:xfrm>
            <a:off x="1249017" y="85725"/>
            <a:ext cx="2340705" cy="450892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28700" b="1" cap="none" spc="0">
                <a:ln/>
                <a:solidFill>
                  <a:schemeClr val="accent4"/>
                </a:solidFill>
                <a:effectLst/>
              </a:rPr>
              <a:t>“</a:t>
            </a:r>
          </a:p>
        </p:txBody>
      </p:sp>
    </p:spTree>
    <p:extLst>
      <p:ext uri="{BB962C8B-B14F-4D97-AF65-F5344CB8AC3E}">
        <p14:creationId xmlns:p14="http://schemas.microsoft.com/office/powerpoint/2010/main" val="414996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p:nvSpPr>
        <p:spPr>
          <a:xfrm>
            <a:off x="-7979" y="4647414"/>
            <a:ext cx="12199979" cy="2210586"/>
          </a:xfrm>
          <a:prstGeom prst="rect">
            <a:avLst/>
          </a:prstGeom>
          <a:solidFill>
            <a:srgbClr val="2D3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
        <p:nvSpPr>
          <p:cNvPr id="8" name="Rechthoek 7">
            <a:extLst>
              <a:ext uri="{FF2B5EF4-FFF2-40B4-BE49-F238E27FC236}">
                <a16:creationId xmlns:a16="http://schemas.microsoft.com/office/drawing/2014/main" id="{9F885A47-5B4B-9C05-2EF4-BD2CD1A82093}"/>
              </a:ext>
            </a:extLst>
          </p:cNvPr>
          <p:cNvSpPr/>
          <p:nvPr/>
        </p:nvSpPr>
        <p:spPr>
          <a:xfrm>
            <a:off x="689811" y="2674753"/>
            <a:ext cx="1221809" cy="221599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13800" b="1" cap="none" spc="0">
                <a:ln/>
                <a:solidFill>
                  <a:schemeClr val="accent4"/>
                </a:solidFill>
                <a:effectLst/>
              </a:rPr>
              <a:t>“</a:t>
            </a:r>
          </a:p>
        </p:txBody>
      </p:sp>
    </p:spTree>
    <p:extLst>
      <p:ext uri="{BB962C8B-B14F-4D97-AF65-F5344CB8AC3E}">
        <p14:creationId xmlns:p14="http://schemas.microsoft.com/office/powerpoint/2010/main" val="3238409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2" name="Graphic 1">
            <a:extLst>
              <a:ext uri="{FF2B5EF4-FFF2-40B4-BE49-F238E27FC236}">
                <a16:creationId xmlns:a16="http://schemas.microsoft.com/office/drawing/2014/main" id="{56DE0023-C295-D600-8DD0-F2ADCDBEE29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263355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2F1D5BD6-CFE0-C411-A578-2C4D3CE6C0F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1112993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F09FE58B-8759-D9BB-5715-55DE0BC9B7B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78745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0BE68998-6F2C-3C32-40BE-3733D2BE90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925197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amenvatt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3" name="Graphic 2">
            <a:extLst>
              <a:ext uri="{FF2B5EF4-FFF2-40B4-BE49-F238E27FC236}">
                <a16:creationId xmlns:a16="http://schemas.microsoft.com/office/drawing/2014/main" id="{EEB460D0-81F9-8188-DB1A-0AF1A1609B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973074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Tree>
    <p:extLst>
      <p:ext uri="{BB962C8B-B14F-4D97-AF65-F5344CB8AC3E}">
        <p14:creationId xmlns:p14="http://schemas.microsoft.com/office/powerpoint/2010/main" val="62552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edankt">
    <p:bg>
      <p:bgPr>
        <a:solidFill>
          <a:schemeClr val="bg1"/>
        </a:solidFill>
        <a:effectLst/>
      </p:bgPr>
    </p:bg>
    <p:spTree>
      <p:nvGrpSpPr>
        <p:cNvPr id="1" name=""/>
        <p:cNvGrpSpPr/>
        <p:nvPr/>
      </p:nvGrpSpPr>
      <p:grpSpPr>
        <a:xfrm>
          <a:off x="0" y="0"/>
          <a:ext cx="0" cy="0"/>
          <a:chOff x="0" y="0"/>
          <a:chExt cx="0" cy="0"/>
        </a:xfrm>
      </p:grpSpPr>
      <p:sp>
        <p:nvSpPr>
          <p:cNvPr id="6" name="Tekstvak 5"/>
          <p:cNvSpPr txBox="1">
            <a:spLocks/>
          </p:cNvSpPr>
          <p:nvPr/>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spTree>
    <p:extLst>
      <p:ext uri="{BB962C8B-B14F-4D97-AF65-F5344CB8AC3E}">
        <p14:creationId xmlns:p14="http://schemas.microsoft.com/office/powerpoint/2010/main" val="1472294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ociale media">
    <p:bg>
      <p:bgPr>
        <a:solidFill>
          <a:schemeClr val="bg1"/>
        </a:solidFill>
        <a:effectLst/>
      </p:bgPr>
    </p:bg>
    <p:spTree>
      <p:nvGrpSpPr>
        <p:cNvPr id="1" name=""/>
        <p:cNvGrpSpPr/>
        <p:nvPr/>
      </p:nvGrpSpPr>
      <p:grpSpPr>
        <a:xfrm>
          <a:off x="0" y="0"/>
          <a:ext cx="0" cy="0"/>
          <a:chOff x="0" y="0"/>
          <a:chExt cx="0" cy="0"/>
        </a:xfrm>
      </p:grpSpPr>
      <p:pic>
        <p:nvPicPr>
          <p:cNvPr id="6" name="Afbeelding 5">
            <a:hlinkClick r:id="rId2"/>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4"/>
            <a:extLst>
              <a:ext uri="{FF2B5EF4-FFF2-40B4-BE49-F238E27FC236}">
                <a16:creationId xmlns:a16="http://schemas.microsoft.com/office/drawing/2014/main" id="{1B79DBB6-784E-49D9-AD9F-EF7F84BE002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6"/>
            <a:extLst>
              <a:ext uri="{FF2B5EF4-FFF2-40B4-BE49-F238E27FC236}">
                <a16:creationId xmlns:a16="http://schemas.microsoft.com/office/drawing/2014/main" id="{59E90341-9754-44A6-BBCB-9D966075B74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p:nvSpPr>
        <p:spPr>
          <a:xfrm>
            <a:off x="1263776" y="4998127"/>
            <a:ext cx="5619788" cy="954107"/>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8"/>
            <a:extLst>
              <a:ext uri="{FF2B5EF4-FFF2-40B4-BE49-F238E27FC236}">
                <a16:creationId xmlns:a16="http://schemas.microsoft.com/office/drawing/2014/main" id="{0C1FA4A8-24AF-C937-3FB4-B1B1AC1F60B7}"/>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4CBCC5"/>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0"/>
            <a:extLst>
              <a:ext uri="{FF2B5EF4-FFF2-40B4-BE49-F238E27FC236}">
                <a16:creationId xmlns:a16="http://schemas.microsoft.com/office/drawing/2014/main" id="{CB61BF02-74F2-823C-AFCD-215A5881FA0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2"/>
            <a:extLst>
              <a:ext uri="{FF2B5EF4-FFF2-40B4-BE49-F238E27FC236}">
                <a16:creationId xmlns:a16="http://schemas.microsoft.com/office/drawing/2014/main" id="{E9AC2120-083A-33BB-F3E1-A3A07B9A6E46}"/>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4"/>
            <a:extLst>
              <a:ext uri="{FF2B5EF4-FFF2-40B4-BE49-F238E27FC236}">
                <a16:creationId xmlns:a16="http://schemas.microsoft.com/office/drawing/2014/main" id="{D2870F98-FA15-11AF-1B90-B5512A3B1C01}"/>
              </a:ext>
            </a:extLst>
          </p:cNvPr>
          <p:cNvPicPr>
            <a:picLocks noChangeAspect="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Tree>
    <p:extLst>
      <p:ext uri="{BB962C8B-B14F-4D97-AF65-F5344CB8AC3E}">
        <p14:creationId xmlns:p14="http://schemas.microsoft.com/office/powerpoint/2010/main" val="42224932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2" name="Tekstvak 21">
            <a:extLst>
              <a:ext uri="{FF2B5EF4-FFF2-40B4-BE49-F238E27FC236}">
                <a16:creationId xmlns:a16="http://schemas.microsoft.com/office/drawing/2014/main" id="{A13FE2EA-66DA-46BA-2CEF-DFD997901751}"/>
              </a:ext>
            </a:extLst>
          </p:cNvPr>
          <p:cNvSpPr txBox="1">
            <a:spLocks/>
          </p:cNvSpPr>
          <p:nvPr/>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4CBCC5"/>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41907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conen, nummering, logo’s">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C01FD5A-6BD9-B664-0286-CF50BDF1FEB0}"/>
              </a:ext>
            </a:extLst>
          </p:cNvPr>
          <p:cNvSpPr txBox="1"/>
          <p:nvPr/>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5665714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3" name="Graphic 2">
            <a:extLst>
              <a:ext uri="{FF2B5EF4-FFF2-40B4-BE49-F238E27FC236}">
                <a16:creationId xmlns:a16="http://schemas.microsoft.com/office/drawing/2014/main" id="{E4CB73D7-BF98-34B4-A1FA-2A3C14D58AB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6489348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DE7E0960-5D58-06DA-51E5-5D5032760C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20218588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B6B89834-9B71-9120-20D9-0B921E4559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496730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47174118-1AA6-AB03-F7AD-A31171E8E06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24020637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Tree>
    <p:extLst>
      <p:ext uri="{BB962C8B-B14F-4D97-AF65-F5344CB8AC3E}">
        <p14:creationId xmlns:p14="http://schemas.microsoft.com/office/powerpoint/2010/main" val="209367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2.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8B6FBAC-2759-BA64-1410-76495EE17615}"/>
              </a:ext>
            </a:extLst>
          </p:cNvPr>
          <p:cNvPicPr>
            <a:picLocks noChangeAspect="1"/>
          </p:cNvPicPr>
          <p:nvPr/>
        </p:nvPicPr>
        <p:blipFill>
          <a:blip r:embed="rId27"/>
          <a:srcRect t="-10630" r="29851" b="14125"/>
          <a:stretch>
            <a:fillRect/>
          </a:stretch>
        </p:blipFill>
        <p:spPr>
          <a:xfrm>
            <a:off x="9505950" y="-257707"/>
            <a:ext cx="2686050" cy="7115707"/>
          </a:xfrm>
          <a:prstGeom prst="rect">
            <a:avLst/>
          </a:prstGeom>
        </p:spPr>
      </p:pic>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E51CA7B-7381-F44A-BB50-58DFDDC49042}" type="datetimeFigureOut">
              <a:rPr lang="nl-NL" smtClean="0"/>
              <a:t>17-9-2026</a:t>
            </a:fld>
            <a:endParaRPr lang="nl-NL"/>
          </a:p>
        </p:txBody>
      </p:sp>
      <p:grpSp>
        <p:nvGrpSpPr>
          <p:cNvPr id="6" name="Groep 5">
            <a:extLst>
              <a:ext uri="{FF2B5EF4-FFF2-40B4-BE49-F238E27FC236}">
                <a16:creationId xmlns:a16="http://schemas.microsoft.com/office/drawing/2014/main" id="{421A3934-62D6-E4EC-E5E1-7348FAA802D9}"/>
              </a:ext>
            </a:extLst>
          </p:cNvPr>
          <p:cNvGrpSpPr/>
          <p:nvPr/>
        </p:nvGrpSpPr>
        <p:grpSpPr>
          <a:xfrm rot="5400000">
            <a:off x="6010275" y="-6025073"/>
            <a:ext cx="171450" cy="12192000"/>
            <a:chOff x="-285750" y="0"/>
            <a:chExt cx="571500" cy="6858000"/>
          </a:xfrm>
        </p:grpSpPr>
        <p:sp>
          <p:nvSpPr>
            <p:cNvPr id="7" name="Rechthoek 6">
              <a:extLst>
                <a:ext uri="{FF2B5EF4-FFF2-40B4-BE49-F238E27FC236}">
                  <a16:creationId xmlns:a16="http://schemas.microsoft.com/office/drawing/2014/main" id="{A5AFD87C-9972-34E8-A0F5-DCFF7F76E4E8}"/>
                </a:ext>
              </a:extLst>
            </p:cNvPr>
            <p:cNvSpPr/>
            <p:nvPr/>
          </p:nvSpPr>
          <p:spPr>
            <a:xfrm>
              <a:off x="-285750" y="0"/>
              <a:ext cx="571500" cy="3429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858CBEDA-A776-7CAC-FEC1-9BEAAF0AE4BA}"/>
                </a:ext>
              </a:extLst>
            </p:cNvPr>
            <p:cNvSpPr/>
            <p:nvPr/>
          </p:nvSpPr>
          <p:spPr>
            <a:xfrm>
              <a:off x="-285750" y="3429000"/>
              <a:ext cx="571500" cy="3429000"/>
            </a:xfrm>
            <a:prstGeom prst="rect">
              <a:avLst/>
            </a:prstGeom>
            <a:solidFill>
              <a:srgbClr val="2D3E4E"/>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298107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685791" indent="-342900" algn="l" defTabSz="685783" rtl="0" eaLnBrk="1" latinLnBrk="0" hangingPunct="1">
        <a:spcBef>
          <a:spcPct val="20000"/>
        </a:spcBef>
        <a:buClr>
          <a:srgbClr val="4CBCC5"/>
        </a:buClr>
        <a:buFont typeface="Arial" panose="020B0604020202020204" pitchFamily="34" charset="0"/>
        <a:buChar char="•"/>
        <a:defRPr sz="2100" kern="1200">
          <a:solidFill>
            <a:srgbClr val="4CBCC5"/>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B12EF6E-EE21-7689-ADE0-88D5188B82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9CCDB46-D738-46E1-732A-9231A0E1D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07C4AB-70F5-4B64-D395-F2FB7D2DC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7230F2-63AA-1747-B021-07B7C93F0F09}" type="datetimeFigureOut">
              <a:rPr lang="nl-NL" smtClean="0"/>
              <a:t>17-9-2026</a:t>
            </a:fld>
            <a:endParaRPr lang="nl-NL"/>
          </a:p>
        </p:txBody>
      </p:sp>
      <p:sp>
        <p:nvSpPr>
          <p:cNvPr id="5" name="Tijdelijke aanduiding voor voettekst 4">
            <a:extLst>
              <a:ext uri="{FF2B5EF4-FFF2-40B4-BE49-F238E27FC236}">
                <a16:creationId xmlns:a16="http://schemas.microsoft.com/office/drawing/2014/main" id="{6B029510-3E5B-74E0-51A4-9DAC8D7F1D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77432B25-4662-F6EF-E10F-B692EAE223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77B2A6-0E48-4749-86BC-8A84813A8C18}" type="slidenum">
              <a:rPr lang="nl-NL" smtClean="0"/>
              <a:t>‹nr.›</a:t>
            </a:fld>
            <a:endParaRPr lang="nl-NL"/>
          </a:p>
        </p:txBody>
      </p:sp>
      <p:sp>
        <p:nvSpPr>
          <p:cNvPr id="8" name="Rechthoek 7">
            <a:extLst>
              <a:ext uri="{FF2B5EF4-FFF2-40B4-BE49-F238E27FC236}">
                <a16:creationId xmlns:a16="http://schemas.microsoft.com/office/drawing/2014/main" id="{E49E4713-797B-5290-659B-8AE59B53F035}"/>
              </a:ext>
            </a:extLst>
          </p:cNvPr>
          <p:cNvSpPr/>
          <p:nvPr/>
        </p:nvSpPr>
        <p:spPr>
          <a:xfrm rot="5400000">
            <a:off x="9058275" y="-2977073"/>
            <a:ext cx="171450" cy="6096000"/>
          </a:xfrm>
          <a:prstGeom prst="rect">
            <a:avLst/>
          </a:prstGeom>
          <a:solidFill>
            <a:srgbClr val="59C4CB"/>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4EF95F1-9713-13A2-DFCD-3B673CF2DE14}"/>
              </a:ext>
            </a:extLst>
          </p:cNvPr>
          <p:cNvSpPr/>
          <p:nvPr/>
        </p:nvSpPr>
        <p:spPr>
          <a:xfrm rot="5400000">
            <a:off x="2962275" y="-2977073"/>
            <a:ext cx="171450" cy="6096000"/>
          </a:xfrm>
          <a:prstGeom prst="rect">
            <a:avLst/>
          </a:prstGeom>
          <a:solidFill>
            <a:srgbClr val="2D3E4E"/>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56632223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ro.katholiekonderwijs.vlaanderen/leerplan-basisonderwij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6.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3.xml"/><Relationship Id="rId11" Type="http://schemas.openxmlformats.org/officeDocument/2006/relationships/image" Target="../media/image29.png"/><Relationship Id="rId5" Type="http://schemas.openxmlformats.org/officeDocument/2006/relationships/diagramQuickStyle" Target="../diagrams/quickStyle3.xml"/><Relationship Id="rId10" Type="http://schemas.openxmlformats.org/officeDocument/2006/relationships/image" Target="../media/image34.svg"/><Relationship Id="rId4" Type="http://schemas.openxmlformats.org/officeDocument/2006/relationships/diagramLayout" Target="../diagrams/layout3.xml"/><Relationship Id="rId9" Type="http://schemas.openxmlformats.org/officeDocument/2006/relationships/image" Target="../media/image33.sv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7.emf"/></Relationships>
</file>

<file path=ppt/slides/_rels/slide1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41.jpe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diagramColors" Target="../diagrams/colors6.xml"/><Relationship Id="rId11" Type="http://schemas.openxmlformats.org/officeDocument/2006/relationships/image" Target="../media/image30.png"/><Relationship Id="rId5" Type="http://schemas.openxmlformats.org/officeDocument/2006/relationships/diagramQuickStyle" Target="../diagrams/quickStyle6.xml"/><Relationship Id="rId10" Type="http://schemas.openxmlformats.org/officeDocument/2006/relationships/image" Target="../media/image42.emf"/><Relationship Id="rId4" Type="http://schemas.openxmlformats.org/officeDocument/2006/relationships/diagramLayout" Target="../diagrams/layout6.xml"/><Relationship Id="rId9"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pro.katholiekonderwijs.vlaanderen/leerplan-basisonderwijs"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8552D5CB-823B-ACFB-3C10-2131ACDCFE3F}"/>
              </a:ext>
            </a:extLst>
          </p:cNvPr>
          <p:cNvSpPr>
            <a:spLocks noGrp="1"/>
          </p:cNvSpPr>
          <p:nvPr>
            <p:ph type="subTitle" idx="1"/>
          </p:nvPr>
        </p:nvSpPr>
        <p:spPr/>
        <p:txBody>
          <a:bodyPr/>
          <a:lstStyle/>
          <a:p>
            <a:r>
              <a:rPr lang="nl-BE" noProof="0">
                <a:solidFill>
                  <a:schemeClr val="tx1">
                    <a:lumMod val="75000"/>
                    <a:lumOff val="25000"/>
                  </a:schemeClr>
                </a:solidFill>
                <a:hlinkClick r:id="rId3">
                  <a:extLst>
                    <a:ext uri="{A12FA001-AC4F-418D-AE19-62706E023703}">
                      <ahyp:hlinkClr xmlns:ahyp="http://schemas.microsoft.com/office/drawing/2018/hyperlinkcolor" val="tx"/>
                    </a:ext>
                  </a:extLst>
                </a:hlinkClick>
              </a:rPr>
              <a:t>Het nieuwe leerplan voor het katholiek basisonderwijs </a:t>
            </a:r>
          </a:p>
          <a:p>
            <a:r>
              <a:rPr lang="nl-BE" noProof="0">
                <a:solidFill>
                  <a:schemeClr val="tx1">
                    <a:lumMod val="75000"/>
                    <a:lumOff val="25000"/>
                  </a:schemeClr>
                </a:solidFill>
                <a:hlinkClick r:id="rId3">
                  <a:extLst>
                    <a:ext uri="{A12FA001-AC4F-418D-AE19-62706E023703}">
                      <ahyp:hlinkClr xmlns:ahyp="http://schemas.microsoft.com/office/drawing/2018/hyperlinkcolor" val="tx"/>
                    </a:ext>
                  </a:extLst>
                </a:hlinkClick>
              </a:rPr>
              <a:t> visie en concept</a:t>
            </a:r>
            <a:endParaRPr lang="nl-BE" noProof="0">
              <a:solidFill>
                <a:schemeClr val="tx1">
                  <a:lumMod val="75000"/>
                  <a:lumOff val="25000"/>
                </a:schemeClr>
              </a:solidFill>
            </a:endParaRPr>
          </a:p>
        </p:txBody>
      </p:sp>
      <p:sp>
        <p:nvSpPr>
          <p:cNvPr id="2" name="Titel 1">
            <a:extLst>
              <a:ext uri="{FF2B5EF4-FFF2-40B4-BE49-F238E27FC236}">
                <a16:creationId xmlns:a16="http://schemas.microsoft.com/office/drawing/2014/main" id="{B7E274D9-B3FB-6553-4A9B-701BF38C8980}"/>
              </a:ext>
            </a:extLst>
          </p:cNvPr>
          <p:cNvSpPr>
            <a:spLocks noGrp="1"/>
          </p:cNvSpPr>
          <p:nvPr>
            <p:ph type="title"/>
          </p:nvPr>
        </p:nvSpPr>
        <p:spPr/>
        <p:txBody>
          <a:bodyPr>
            <a:normAutofit fontScale="90000"/>
          </a:bodyPr>
          <a:lstStyle/>
          <a:p>
            <a:r>
              <a:rPr lang="nl-BE" noProof="0" err="1">
                <a:solidFill>
                  <a:schemeClr val="tx1">
                    <a:lumMod val="75000"/>
                    <a:lumOff val="25000"/>
                  </a:schemeClr>
                </a:solidFill>
              </a:rPr>
              <a:t>Op.stap</a:t>
            </a:r>
            <a:r>
              <a:rPr lang="nl-BE" noProof="0">
                <a:solidFill>
                  <a:schemeClr val="tx1">
                    <a:lumMod val="75000"/>
                    <a:lumOff val="25000"/>
                  </a:schemeClr>
                </a:solidFill>
              </a:rPr>
              <a:t>, leerroutes voor iedereen</a:t>
            </a:r>
          </a:p>
        </p:txBody>
      </p:sp>
    </p:spTree>
    <p:extLst>
      <p:ext uri="{BB962C8B-B14F-4D97-AF65-F5344CB8AC3E}">
        <p14:creationId xmlns:p14="http://schemas.microsoft.com/office/powerpoint/2010/main" val="288793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75331-6672-8EEF-AA2D-A01163BB981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1029A4-71A4-03C8-8E27-F8235EE4A082}"/>
              </a:ext>
            </a:extLst>
          </p:cNvPr>
          <p:cNvSpPr>
            <a:spLocks noGrp="1"/>
          </p:cNvSpPr>
          <p:nvPr>
            <p:ph type="title"/>
          </p:nvPr>
        </p:nvSpPr>
        <p:spPr/>
        <p:txBody>
          <a:bodyPr/>
          <a:lstStyle/>
          <a:p>
            <a:r>
              <a:rPr lang="nl-BE"/>
              <a:t>Op.stap, leerroutes voor iedereen</a:t>
            </a:r>
          </a:p>
        </p:txBody>
      </p:sp>
      <p:sp>
        <p:nvSpPr>
          <p:cNvPr id="10" name="Intro">
            <a:extLst>
              <a:ext uri="{FF2B5EF4-FFF2-40B4-BE49-F238E27FC236}">
                <a16:creationId xmlns:a16="http://schemas.microsoft.com/office/drawing/2014/main" id="{D9DD4525-7CF9-DA11-1D4C-1B759FA34F29}"/>
              </a:ext>
            </a:extLst>
          </p:cNvPr>
          <p:cNvSpPr txBox="1"/>
          <p:nvPr/>
        </p:nvSpPr>
        <p:spPr>
          <a:xfrm>
            <a:off x="354326" y="973000"/>
            <a:ext cx="10899524" cy="700000"/>
          </a:xfrm>
          <a:prstGeom prst="rect">
            <a:avLst/>
          </a:prstGeom>
          <a:noFill/>
        </p:spPr>
        <p:txBody>
          <a:bodyPr wrap="square" lIns="0" rIns="0" anchor="ctr">
            <a:noAutofit/>
          </a:bodyPr>
          <a:lstStyle/>
          <a:p>
            <a:r>
              <a:rPr lang="nl-BE" sz="16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Het nieuwe leerplan van het katholiek gewoon en buitengewoon basisonderwijs: </a:t>
            </a:r>
            <a:r>
              <a:rPr lang="nl-NL" sz="1600" b="1" i="1" dirty="0" err="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Op.stap</a:t>
            </a:r>
            <a:r>
              <a:rPr lang="nl-NL" sz="1600" b="1" i="1" dirty="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 leerroutes voor iedereen </a:t>
            </a:r>
            <a:r>
              <a:rPr lang="nl-BE" sz="16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is stap voor stap vooruitgaan, samen met anderen, in een context die uitdaagt en ondersteunt.</a:t>
            </a:r>
          </a:p>
        </p:txBody>
      </p:sp>
      <p:graphicFrame>
        <p:nvGraphicFramePr>
          <p:cNvPr id="5" name="Diagram 4">
            <a:extLst>
              <a:ext uri="{FF2B5EF4-FFF2-40B4-BE49-F238E27FC236}">
                <a16:creationId xmlns:a16="http://schemas.microsoft.com/office/drawing/2014/main" id="{E969CE7E-71EF-8EF5-ED7B-062BF8CBC8DB}"/>
              </a:ext>
            </a:extLst>
          </p:cNvPr>
          <p:cNvGraphicFramePr/>
          <p:nvPr>
            <p:extLst>
              <p:ext uri="{D42A27DB-BD31-4B8C-83A1-F6EECF244321}">
                <p14:modId xmlns:p14="http://schemas.microsoft.com/office/powerpoint/2010/main" val="3279407716"/>
              </p:ext>
            </p:extLst>
          </p:nvPr>
        </p:nvGraphicFramePr>
        <p:xfrm>
          <a:off x="1428751" y="1673000"/>
          <a:ext cx="8990200" cy="518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097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85BD0C41-C238-4AC1-ADF1-E1EDD75649A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8D02856-0C3D-4991-97A8-1FC5D8290F5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2BAE632F-3C43-467F-A209-FBB2804D06D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F74ECE1F-DAFE-49D7-9BB2-25315F76ADC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C22163ED-36F5-40DE-B022-4AA29F9A28B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376D85C-8E50-C77C-8327-DE7314378F95}"/>
              </a:ext>
            </a:extLst>
          </p:cNvPr>
          <p:cNvSpPr>
            <a:spLocks noGrp="1"/>
          </p:cNvSpPr>
          <p:nvPr>
            <p:ph type="title"/>
          </p:nvPr>
        </p:nvSpPr>
        <p:spPr/>
        <p:txBody>
          <a:bodyPr/>
          <a:lstStyle/>
          <a:p>
            <a:r>
              <a:rPr lang="nl-BE"/>
              <a:t>Onze visie: drie accenten</a:t>
            </a:r>
          </a:p>
        </p:txBody>
      </p:sp>
      <p:sp>
        <p:nvSpPr>
          <p:cNvPr id="10" name="Intro"/>
          <p:cNvSpPr txBox="1"/>
          <p:nvPr/>
        </p:nvSpPr>
        <p:spPr>
          <a:xfrm>
            <a:off x="411480" y="1234440"/>
            <a:ext cx="11417354" cy="502920"/>
          </a:xfrm>
          <a:prstGeom prst="rect">
            <a:avLst/>
          </a:prstGeom>
          <a:noFill/>
        </p:spPr>
        <p:txBody>
          <a:bodyPr wrap="square" lIns="0" rIns="0" anchor="ctr">
            <a:noAutofit/>
          </a:bodyPr>
          <a:lstStyle/>
          <a:p>
            <a:pPr fontAlgn="t">
              <a:lnSpc>
                <a:spcPct val="100000"/>
              </a:lnSpc>
              <a:buNone/>
            </a:pPr>
            <a:r>
              <a:rPr lang="nl-BE" sz="16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Katholiek Onderwijs Vlaanderen vertrekt vanuit de </a:t>
            </a:r>
            <a:r>
              <a:rPr lang="nl-BE" sz="1600" b="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emancipatorische kracht van onderwijs</a:t>
            </a:r>
            <a:r>
              <a:rPr lang="nl-BE" sz="16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 geïnspireerd door de </a:t>
            </a:r>
            <a:r>
              <a:rPr lang="nl-BE" sz="1600" b="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christelijke traditie</a:t>
            </a:r>
            <a:r>
              <a:rPr lang="nl-BE" sz="16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a:t>
            </a:r>
          </a:p>
        </p:txBody>
      </p:sp>
      <p:sp>
        <p:nvSpPr>
          <p:cNvPr id="11" name="Kaart 1">
            <a:extLst>
              <a:ext uri="{C183D7F6-B498-43B3-948B-1728B52AA6E4}">
                <adec:decorative xmlns:adec="http://schemas.microsoft.com/office/drawing/2017/decorative" val="1"/>
              </a:ext>
            </a:extLst>
          </p:cNvPr>
          <p:cNvSpPr/>
          <p:nvPr/>
        </p:nvSpPr>
        <p:spPr>
          <a:xfrm>
            <a:off x="411480" y="1874520"/>
            <a:ext cx="3108960" cy="3429000"/>
          </a:xfrm>
          <a:prstGeom prst="roundRect">
            <a:avLst>
              <a:gd name="adj" fmla="val 8000"/>
            </a:avLst>
          </a:prstGeom>
          <a:solidFill>
            <a:srgbClr val="E4F4F7"/>
          </a:solidFill>
          <a:ln>
            <a:noFill/>
          </a:ln>
        </p:spPr>
        <p:txBody>
          <a:bodyPr/>
          <a:lstStyle/>
          <a:p>
            <a:endParaRPr lang="nl-BE"/>
          </a:p>
        </p:txBody>
      </p:sp>
      <p:pic>
        <p:nvPicPr>
          <p:cNvPr id="12" name="Pictogram 1" descr="Pictogram voor verantwoordelijkheid"/>
          <p:cNvPicPr>
            <a:picLocks noChangeAspect="1"/>
          </p:cNvPicPr>
          <p:nvPr/>
        </p:nvPicPr>
        <p:blipFill>
          <a:blip r:embed="rId3"/>
          <a:stretch>
            <a:fillRect/>
          </a:stretch>
        </p:blipFill>
        <p:spPr>
          <a:xfrm>
            <a:off x="1508760" y="2103120"/>
            <a:ext cx="914400" cy="914400"/>
          </a:xfrm>
          <a:prstGeom prst="rect">
            <a:avLst/>
          </a:prstGeom>
        </p:spPr>
      </p:pic>
      <p:sp>
        <p:nvSpPr>
          <p:cNvPr id="13" name="Kop 1"/>
          <p:cNvSpPr txBox="1"/>
          <p:nvPr/>
        </p:nvSpPr>
        <p:spPr>
          <a:xfrm>
            <a:off x="548640" y="3200400"/>
            <a:ext cx="283464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Verantwoordelijkheid</a:t>
            </a:r>
          </a:p>
        </p:txBody>
      </p:sp>
      <p:sp>
        <p:nvSpPr>
          <p:cNvPr id="14" name="Tekst 1"/>
          <p:cNvSpPr txBox="1"/>
          <p:nvPr/>
        </p:nvSpPr>
        <p:spPr>
          <a:xfrm>
            <a:off x="548640" y="3703320"/>
            <a:ext cx="2834640" cy="1371600"/>
          </a:xfrm>
          <a:prstGeom prst="rect">
            <a:avLst/>
          </a:prstGeom>
          <a:noFill/>
        </p:spPr>
        <p:txBody>
          <a:bodyPr wrap="square" lIns="0" rIns="0" anchor="t">
            <a:normAutofit/>
          </a:bodyPr>
          <a:lstStyle/>
          <a:p>
            <a:pPr algn="ctr"/>
            <a:r>
              <a:rPr lang="nl-BE" sz="1300" b="1" u="sng">
                <a:solidFill>
                  <a:srgbClr val="44525C"/>
                </a:solidFill>
                <a:latin typeface="Roboto" panose="02000000000000000000" pitchFamily="2" charset="0"/>
                <a:ea typeface="Roboto" panose="02000000000000000000" pitchFamily="2" charset="0"/>
                <a:cs typeface="Roboto" panose="02000000000000000000" pitchFamily="2" charset="0"/>
              </a:rPr>
              <a:t>Gelijke</a:t>
            </a:r>
            <a:r>
              <a:rPr lang="nl-BE" sz="1300" b="1">
                <a:solidFill>
                  <a:srgbClr val="44525C"/>
                </a:solidFill>
                <a:latin typeface="Roboto" panose="02000000000000000000" pitchFamily="2" charset="0"/>
                <a:ea typeface="Roboto" panose="02000000000000000000" pitchFamily="2" charset="0"/>
                <a:cs typeface="Roboto" panose="02000000000000000000" pitchFamily="2" charset="0"/>
              </a:rPr>
              <a:t> kansen bieden.</a:t>
            </a:r>
          </a:p>
          <a:p>
            <a:pPr algn="ctr"/>
            <a:r>
              <a:rPr lang="nl-BE" sz="1300" b="1">
                <a:solidFill>
                  <a:srgbClr val="44525C"/>
                </a:solidFill>
                <a:latin typeface="Roboto" panose="02000000000000000000" pitchFamily="2" charset="0"/>
                <a:ea typeface="Roboto" panose="02000000000000000000" pitchFamily="2" charset="0"/>
                <a:cs typeface="Roboto" panose="02000000000000000000" pitchFamily="2" charset="0"/>
              </a:rPr>
              <a:t> </a:t>
            </a:r>
          </a:p>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Leerlingen leren verantwoordelijkheid nemen voor zichzelf, voor elkaar en voor hun omgeving.</a:t>
            </a:r>
          </a:p>
        </p:txBody>
      </p:sp>
      <p:sp>
        <p:nvSpPr>
          <p:cNvPr id="15" name="Kaart 2">
            <a:extLst>
              <a:ext uri="{C183D7F6-B498-43B3-948B-1728B52AA6E4}">
                <adec:decorative xmlns:adec="http://schemas.microsoft.com/office/drawing/2017/decorative" val="1"/>
              </a:ext>
            </a:extLst>
          </p:cNvPr>
          <p:cNvSpPr/>
          <p:nvPr/>
        </p:nvSpPr>
        <p:spPr>
          <a:xfrm>
            <a:off x="3611880" y="1874520"/>
            <a:ext cx="3108960" cy="3429000"/>
          </a:xfrm>
          <a:prstGeom prst="roundRect">
            <a:avLst>
              <a:gd name="adj" fmla="val 8000"/>
            </a:avLst>
          </a:prstGeom>
          <a:solidFill>
            <a:srgbClr val="EDF1F3"/>
          </a:solidFill>
          <a:ln>
            <a:noFill/>
          </a:ln>
        </p:spPr>
        <p:txBody>
          <a:bodyPr/>
          <a:lstStyle/>
          <a:p>
            <a:endParaRPr lang="nl-BE"/>
          </a:p>
        </p:txBody>
      </p:sp>
      <p:pic>
        <p:nvPicPr>
          <p:cNvPr id="16" name="Pictogram 2" descr="Pictogram voor rechtvaardigheid"/>
          <p:cNvPicPr>
            <a:picLocks noChangeAspect="1"/>
          </p:cNvPicPr>
          <p:nvPr/>
        </p:nvPicPr>
        <p:blipFill>
          <a:blip r:embed="rId4"/>
          <a:stretch>
            <a:fillRect/>
          </a:stretch>
        </p:blipFill>
        <p:spPr>
          <a:xfrm>
            <a:off x="4709160" y="2188104"/>
            <a:ext cx="914400" cy="744431"/>
          </a:xfrm>
          <a:prstGeom prst="rect">
            <a:avLst/>
          </a:prstGeom>
        </p:spPr>
      </p:pic>
      <p:sp>
        <p:nvSpPr>
          <p:cNvPr id="17" name="Kop 2"/>
          <p:cNvSpPr txBox="1"/>
          <p:nvPr/>
        </p:nvSpPr>
        <p:spPr>
          <a:xfrm>
            <a:off x="3749040" y="3200400"/>
            <a:ext cx="283464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Rechtvaardigheid</a:t>
            </a:r>
          </a:p>
        </p:txBody>
      </p:sp>
      <p:sp>
        <p:nvSpPr>
          <p:cNvPr id="18" name="Tekst 2"/>
          <p:cNvSpPr txBox="1"/>
          <p:nvPr/>
        </p:nvSpPr>
        <p:spPr>
          <a:xfrm>
            <a:off x="3749040" y="3703320"/>
            <a:ext cx="2834640" cy="1371600"/>
          </a:xfrm>
          <a:prstGeom prst="rect">
            <a:avLst/>
          </a:prstGeom>
          <a:noFill/>
        </p:spPr>
        <p:txBody>
          <a:bodyPr wrap="square" lIns="0" rIns="0" anchor="t">
            <a:normAutofit fontScale="70000" lnSpcReduction="20000"/>
          </a:bodyPr>
          <a:lstStyle/>
          <a:p>
            <a:pPr algn="ctr"/>
            <a:r>
              <a:rPr lang="nl-BE" sz="1700" b="1" u="sng">
                <a:solidFill>
                  <a:srgbClr val="44525C"/>
                </a:solidFill>
                <a:latin typeface="Roboto" panose="02000000000000000000" pitchFamily="2" charset="0"/>
                <a:ea typeface="Roboto" panose="02000000000000000000" pitchFamily="2" charset="0"/>
                <a:cs typeface="Roboto" panose="02000000000000000000" pitchFamily="2" charset="0"/>
              </a:rPr>
              <a:t>Iedereen</a:t>
            </a:r>
            <a:r>
              <a:rPr lang="nl-BE" sz="1700" b="1">
                <a:solidFill>
                  <a:srgbClr val="44525C"/>
                </a:solidFill>
                <a:latin typeface="Roboto" panose="02000000000000000000" pitchFamily="2" charset="0"/>
                <a:ea typeface="Roboto" panose="02000000000000000000" pitchFamily="2" charset="0"/>
                <a:cs typeface="Roboto" panose="02000000000000000000" pitchFamily="2" charset="0"/>
              </a:rPr>
              <a:t> kansen bieden.</a:t>
            </a:r>
          </a:p>
          <a:p>
            <a:pPr algn="ctr"/>
            <a:r>
              <a:rPr lang="nl-BE" sz="1700" b="1">
                <a:solidFill>
                  <a:srgbClr val="44525C"/>
                </a:solidFill>
                <a:latin typeface="Roboto" panose="02000000000000000000" pitchFamily="2" charset="0"/>
                <a:ea typeface="Roboto" panose="02000000000000000000" pitchFamily="2" charset="0"/>
                <a:cs typeface="Roboto" panose="02000000000000000000" pitchFamily="2" charset="0"/>
              </a:rPr>
              <a:t> </a:t>
            </a:r>
          </a:p>
          <a:p>
            <a:pPr algn="ctr"/>
            <a:endParaRPr lang="nl-BE" sz="17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endParaRPr>
          </a:p>
          <a:p>
            <a:pPr algn="ctr">
              <a:lnSpc>
                <a:spcPct val="120000"/>
              </a:lnSpc>
            </a:pPr>
            <a:r>
              <a:rPr lang="nl-BE" sz="17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We bieden elk kind maximale ontwikkelingskansen door kwaliteitsvolle vorming, als bijdrage aan een rechtvaardige en inclusieve samenleving</a:t>
            </a:r>
            <a:r>
              <a:rPr lang="nl-BE" sz="15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a:t>
            </a:r>
          </a:p>
          <a:p>
            <a:pPr algn="ctr"/>
            <a:r>
              <a:rPr lang="nl-BE" sz="1300">
                <a:solidFill>
                  <a:srgbClr val="44525C"/>
                </a:solidFill>
              </a:rPr>
              <a:t>.</a:t>
            </a:r>
          </a:p>
        </p:txBody>
      </p:sp>
      <p:sp>
        <p:nvSpPr>
          <p:cNvPr id="19" name="Kaart 3">
            <a:extLst>
              <a:ext uri="{C183D7F6-B498-43B3-948B-1728B52AA6E4}">
                <adec:decorative xmlns:adec="http://schemas.microsoft.com/office/drawing/2017/decorative" val="1"/>
              </a:ext>
            </a:extLst>
          </p:cNvPr>
          <p:cNvSpPr/>
          <p:nvPr/>
        </p:nvSpPr>
        <p:spPr>
          <a:xfrm>
            <a:off x="6812280" y="1874520"/>
            <a:ext cx="3108960" cy="3429000"/>
          </a:xfrm>
          <a:prstGeom prst="roundRect">
            <a:avLst>
              <a:gd name="adj" fmla="val 8000"/>
            </a:avLst>
          </a:prstGeom>
          <a:solidFill>
            <a:srgbClr val="FBE7F1"/>
          </a:solidFill>
          <a:ln>
            <a:noFill/>
          </a:ln>
        </p:spPr>
        <p:txBody>
          <a:bodyPr/>
          <a:lstStyle/>
          <a:p>
            <a:endParaRPr lang="nl-BE"/>
          </a:p>
        </p:txBody>
      </p:sp>
      <p:pic>
        <p:nvPicPr>
          <p:cNvPr id="20" name="Pictogram 3" descr="Pictogram voor barmhartigheid"/>
          <p:cNvPicPr>
            <a:picLocks noChangeAspect="1"/>
          </p:cNvPicPr>
          <p:nvPr/>
        </p:nvPicPr>
        <p:blipFill>
          <a:blip r:embed="rId5"/>
          <a:stretch>
            <a:fillRect/>
          </a:stretch>
        </p:blipFill>
        <p:spPr>
          <a:xfrm>
            <a:off x="7909560" y="2154496"/>
            <a:ext cx="914400" cy="811647"/>
          </a:xfrm>
          <a:prstGeom prst="rect">
            <a:avLst/>
          </a:prstGeom>
        </p:spPr>
      </p:pic>
      <p:sp>
        <p:nvSpPr>
          <p:cNvPr id="21" name="Kop 3"/>
          <p:cNvSpPr txBox="1"/>
          <p:nvPr/>
        </p:nvSpPr>
        <p:spPr>
          <a:xfrm>
            <a:off x="6949440" y="3200400"/>
            <a:ext cx="283464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Barmhartigheid</a:t>
            </a:r>
          </a:p>
        </p:txBody>
      </p:sp>
      <p:sp>
        <p:nvSpPr>
          <p:cNvPr id="22" name="Tekst 3"/>
          <p:cNvSpPr txBox="1"/>
          <p:nvPr/>
        </p:nvSpPr>
        <p:spPr>
          <a:xfrm>
            <a:off x="6949440" y="3680460"/>
            <a:ext cx="2834640" cy="1394460"/>
          </a:xfrm>
          <a:prstGeom prst="rect">
            <a:avLst/>
          </a:prstGeom>
          <a:noFill/>
        </p:spPr>
        <p:txBody>
          <a:bodyPr wrap="square" lIns="0" rIns="0" anchor="t">
            <a:normAutofit fontScale="92500" lnSpcReduction="20000"/>
          </a:bodyPr>
          <a:lstStyle/>
          <a:p>
            <a:pPr algn="ctr"/>
            <a:r>
              <a:rPr lang="nl-BE" sz="1400" b="1">
                <a:solidFill>
                  <a:srgbClr val="44525C"/>
                </a:solidFill>
              </a:rPr>
              <a:t>Kansen </a:t>
            </a:r>
            <a:r>
              <a:rPr lang="nl-BE" sz="1400" b="1" u="sng">
                <a:solidFill>
                  <a:srgbClr val="44525C"/>
                </a:solidFill>
              </a:rPr>
              <a:t>blijven </a:t>
            </a:r>
            <a:r>
              <a:rPr lang="nl-BE" sz="1400" b="1">
                <a:solidFill>
                  <a:srgbClr val="44525C"/>
                </a:solidFill>
              </a:rPr>
              <a:t>bieden. </a:t>
            </a:r>
          </a:p>
          <a:p>
            <a:pPr algn="ctr"/>
            <a:endParaRPr lang="nl-BE" sz="1400" b="1">
              <a:solidFill>
                <a:srgbClr val="44525C"/>
              </a:solidFill>
            </a:endParaRPr>
          </a:p>
          <a:p>
            <a:pPr algn="ctr">
              <a:lnSpc>
                <a:spcPct val="110000"/>
              </a:lnSpc>
            </a:pPr>
            <a:r>
              <a:rPr lang="nl-BE" sz="14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Vanuit een inclusieve visie blijven we investeren in ondersteuning, houvast en perspectief voor elke leerling, met bijzondere aandacht voor wie meer nodig heeft.</a:t>
            </a:r>
          </a:p>
          <a:p>
            <a:pPr algn="ctr"/>
            <a:endParaRPr lang="nl-BE" sz="1300">
              <a:solidFill>
                <a:srgbClr val="44525C"/>
              </a:solidFill>
            </a:endParaRPr>
          </a:p>
        </p:txBody>
      </p:sp>
    </p:spTree>
    <p:extLst>
      <p:ext uri="{BB962C8B-B14F-4D97-AF65-F5344CB8AC3E}">
        <p14:creationId xmlns:p14="http://schemas.microsoft.com/office/powerpoint/2010/main" val="97343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p:bldP spid="15" grpId="0" animBg="1"/>
      <p:bldP spid="17" grpId="0"/>
      <p:bldP spid="18" grpId="0"/>
      <p:bldP spid="19"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376D85C-8E50-C77C-8327-DE7314378F95}"/>
              </a:ext>
            </a:extLst>
          </p:cNvPr>
          <p:cNvSpPr>
            <a:spLocks noGrp="1"/>
          </p:cNvSpPr>
          <p:nvPr>
            <p:ph type="title"/>
          </p:nvPr>
        </p:nvSpPr>
        <p:spPr/>
        <p:txBody>
          <a:bodyPr/>
          <a:lstStyle/>
          <a:p>
            <a:r>
              <a:rPr lang="nl-BE" dirty="0"/>
              <a:t>Een kennisrijk leerplan</a:t>
            </a:r>
          </a:p>
        </p:txBody>
      </p:sp>
      <p:sp>
        <p:nvSpPr>
          <p:cNvPr id="10" name="Intro"/>
          <p:cNvSpPr txBox="1"/>
          <p:nvPr/>
        </p:nvSpPr>
        <p:spPr>
          <a:xfrm>
            <a:off x="411480" y="1234440"/>
            <a:ext cx="9601200" cy="502920"/>
          </a:xfrm>
          <a:prstGeom prst="rect">
            <a:avLst/>
          </a:prstGeom>
          <a:noFill/>
        </p:spPr>
        <p:txBody>
          <a:bodyPr wrap="square" lIns="0" rIns="0" anchor="ctr">
            <a:normAutofit/>
          </a:bodyPr>
          <a:lstStyle/>
          <a:p>
            <a:r>
              <a:rPr lang="nl-BE" sz="1600" dirty="0" err="1">
                <a:solidFill>
                  <a:srgbClr val="44525C"/>
                </a:solidFill>
                <a:latin typeface="Roboto" panose="02000000000000000000" pitchFamily="2" charset="0"/>
                <a:ea typeface="Roboto" panose="02000000000000000000" pitchFamily="2" charset="0"/>
                <a:cs typeface="Roboto" panose="02000000000000000000" pitchFamily="2" charset="0"/>
              </a:rPr>
              <a:t>Op.stap</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 vertrekt eveneens vanuit kennis.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Drie kernprincipes </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dragen het hele kennisrijke leerplan</a:t>
            </a:r>
            <a:r>
              <a:rPr lang="nl-BE" sz="1600" dirty="0">
                <a:solidFill>
                  <a:srgbClr val="44525C"/>
                </a:solidFill>
              </a:rPr>
              <a:t>.</a:t>
            </a:r>
          </a:p>
        </p:txBody>
      </p:sp>
      <p:sp>
        <p:nvSpPr>
          <p:cNvPr id="11" name="Kaart 1">
            <a:extLst>
              <a:ext uri="{C183D7F6-B498-43B3-948B-1728B52AA6E4}">
                <adec:decorative xmlns:adec="http://schemas.microsoft.com/office/drawing/2017/decorative" val="1"/>
              </a:ext>
            </a:extLst>
          </p:cNvPr>
          <p:cNvSpPr/>
          <p:nvPr/>
        </p:nvSpPr>
        <p:spPr>
          <a:xfrm>
            <a:off x="411480" y="1874520"/>
            <a:ext cx="3108960" cy="3429000"/>
          </a:xfrm>
          <a:prstGeom prst="roundRect">
            <a:avLst>
              <a:gd name="adj" fmla="val 8000"/>
            </a:avLst>
          </a:prstGeom>
          <a:solidFill>
            <a:srgbClr val="E4F4F7"/>
          </a:solidFill>
          <a:ln>
            <a:noFill/>
          </a:ln>
        </p:spPr>
        <p:txBody>
          <a:bodyPr/>
          <a:lstStyle/>
          <a:p>
            <a:endParaRPr lang="nl-BE"/>
          </a:p>
        </p:txBody>
      </p:sp>
      <p:pic>
        <p:nvPicPr>
          <p:cNvPr id="12" name="Pictogram 1" descr="Pictogram: gestapelde boeken als symbool voor inhoudsrijke kennis"/>
          <p:cNvPicPr>
            <a:picLocks noChangeAspect="1"/>
          </p:cNvPicPr>
          <p:nvPr/>
        </p:nvPicPr>
        <p:blipFill>
          <a:blip r:embed="rId3"/>
          <a:stretch>
            <a:fillRect/>
          </a:stretch>
        </p:blipFill>
        <p:spPr>
          <a:xfrm>
            <a:off x="1508760" y="2215539"/>
            <a:ext cx="914400" cy="689562"/>
          </a:xfrm>
          <a:prstGeom prst="rect">
            <a:avLst/>
          </a:prstGeom>
        </p:spPr>
      </p:pic>
      <p:sp>
        <p:nvSpPr>
          <p:cNvPr id="13" name="Kop 1"/>
          <p:cNvSpPr txBox="1"/>
          <p:nvPr/>
        </p:nvSpPr>
        <p:spPr>
          <a:xfrm>
            <a:off x="594360" y="3200400"/>
            <a:ext cx="274320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Inhoudsrijk</a:t>
            </a:r>
          </a:p>
        </p:txBody>
      </p:sp>
      <p:sp>
        <p:nvSpPr>
          <p:cNvPr id="14" name="Tekst 1"/>
          <p:cNvSpPr txBox="1"/>
          <p:nvPr/>
        </p:nvSpPr>
        <p:spPr>
          <a:xfrm>
            <a:off x="594360" y="3703320"/>
            <a:ext cx="2743200" cy="1371600"/>
          </a:xfrm>
          <a:prstGeom prst="rect">
            <a:avLst/>
          </a:prstGeom>
          <a:noFill/>
        </p:spPr>
        <p:txBody>
          <a:bodyPr wrap="square" lIns="0" rIns="0" anchor="t">
            <a:normAutofit/>
          </a:bodyPr>
          <a:lstStyle/>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Diepgaande kennis van kernconcepten: minder losse onderwerpen, grondiger en met meer verbanden.</a:t>
            </a:r>
          </a:p>
        </p:txBody>
      </p:sp>
      <p:sp>
        <p:nvSpPr>
          <p:cNvPr id="15" name="Kaart 2">
            <a:extLst>
              <a:ext uri="{C183D7F6-B498-43B3-948B-1728B52AA6E4}">
                <adec:decorative xmlns:adec="http://schemas.microsoft.com/office/drawing/2017/decorative" val="1"/>
              </a:ext>
            </a:extLst>
          </p:cNvPr>
          <p:cNvSpPr/>
          <p:nvPr/>
        </p:nvSpPr>
        <p:spPr>
          <a:xfrm>
            <a:off x="3611880" y="1874520"/>
            <a:ext cx="3108960" cy="3429000"/>
          </a:xfrm>
          <a:prstGeom prst="roundRect">
            <a:avLst>
              <a:gd name="adj" fmla="val 8000"/>
            </a:avLst>
          </a:prstGeom>
          <a:solidFill>
            <a:srgbClr val="EDF1F3"/>
          </a:solidFill>
          <a:ln>
            <a:noFill/>
          </a:ln>
        </p:spPr>
        <p:txBody>
          <a:bodyPr/>
          <a:lstStyle/>
          <a:p>
            <a:endParaRPr lang="nl-BE"/>
          </a:p>
        </p:txBody>
      </p:sp>
      <p:pic>
        <p:nvPicPr>
          <p:cNvPr id="16" name="Pictogram 2" descr="Pictogram: kompas als symbool voor duidelijke richting"/>
          <p:cNvPicPr>
            <a:picLocks noChangeAspect="1"/>
          </p:cNvPicPr>
          <p:nvPr/>
        </p:nvPicPr>
        <p:blipFill>
          <a:blip r:embed="rId4"/>
          <a:stretch>
            <a:fillRect/>
          </a:stretch>
        </p:blipFill>
        <p:spPr>
          <a:xfrm>
            <a:off x="4834491" y="2103120"/>
            <a:ext cx="663737" cy="914400"/>
          </a:xfrm>
          <a:prstGeom prst="rect">
            <a:avLst/>
          </a:prstGeom>
        </p:spPr>
      </p:pic>
      <p:sp>
        <p:nvSpPr>
          <p:cNvPr id="17" name="Kop 2"/>
          <p:cNvSpPr txBox="1"/>
          <p:nvPr/>
        </p:nvSpPr>
        <p:spPr>
          <a:xfrm>
            <a:off x="3794760" y="3200400"/>
            <a:ext cx="274320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Duidelijk</a:t>
            </a:r>
          </a:p>
        </p:txBody>
      </p:sp>
      <p:sp>
        <p:nvSpPr>
          <p:cNvPr id="18" name="Tekst 2"/>
          <p:cNvSpPr txBox="1"/>
          <p:nvPr/>
        </p:nvSpPr>
        <p:spPr>
          <a:xfrm>
            <a:off x="3794760" y="3703320"/>
            <a:ext cx="2743200" cy="1371600"/>
          </a:xfrm>
          <a:prstGeom prst="rect">
            <a:avLst/>
          </a:prstGeom>
          <a:noFill/>
        </p:spPr>
        <p:txBody>
          <a:bodyPr wrap="square" lIns="0" rIns="0" anchor="t">
            <a:normAutofit/>
          </a:bodyPr>
          <a:lstStyle/>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Leerstof zoveel mogelijk per leerjaar, met een heldere afstemming tussen doelen en activiteiten.</a:t>
            </a:r>
          </a:p>
        </p:txBody>
      </p:sp>
      <p:sp>
        <p:nvSpPr>
          <p:cNvPr id="19" name="Kaart 3">
            <a:extLst>
              <a:ext uri="{C183D7F6-B498-43B3-948B-1728B52AA6E4}">
                <adec:decorative xmlns:adec="http://schemas.microsoft.com/office/drawing/2017/decorative" val="1"/>
              </a:ext>
            </a:extLst>
          </p:cNvPr>
          <p:cNvSpPr/>
          <p:nvPr/>
        </p:nvSpPr>
        <p:spPr>
          <a:xfrm>
            <a:off x="6812280" y="1874520"/>
            <a:ext cx="3108960" cy="3429000"/>
          </a:xfrm>
          <a:prstGeom prst="roundRect">
            <a:avLst>
              <a:gd name="adj" fmla="val 8000"/>
            </a:avLst>
          </a:prstGeom>
          <a:solidFill>
            <a:srgbClr val="FBE7F1"/>
          </a:solidFill>
          <a:ln>
            <a:noFill/>
          </a:ln>
        </p:spPr>
        <p:txBody>
          <a:bodyPr/>
          <a:lstStyle/>
          <a:p>
            <a:endParaRPr lang="nl-BE"/>
          </a:p>
        </p:txBody>
      </p:sp>
      <p:pic>
        <p:nvPicPr>
          <p:cNvPr id="20" name="Pictogram 3" descr="Pictogram: verbonden schakels als symbool voor samenhang"/>
          <p:cNvPicPr>
            <a:picLocks noChangeAspect="1"/>
          </p:cNvPicPr>
          <p:nvPr/>
        </p:nvPicPr>
        <p:blipFill>
          <a:blip r:embed="rId5"/>
          <a:stretch>
            <a:fillRect/>
          </a:stretch>
        </p:blipFill>
        <p:spPr>
          <a:xfrm>
            <a:off x="7917088" y="2103120"/>
            <a:ext cx="899344" cy="914400"/>
          </a:xfrm>
          <a:prstGeom prst="rect">
            <a:avLst/>
          </a:prstGeom>
        </p:spPr>
      </p:pic>
      <p:sp>
        <p:nvSpPr>
          <p:cNvPr id="21" name="Kop 3"/>
          <p:cNvSpPr txBox="1"/>
          <p:nvPr/>
        </p:nvSpPr>
        <p:spPr>
          <a:xfrm>
            <a:off x="6995160" y="3200400"/>
            <a:ext cx="274320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Coherent</a:t>
            </a:r>
          </a:p>
        </p:txBody>
      </p:sp>
      <p:sp>
        <p:nvSpPr>
          <p:cNvPr id="22" name="Tekst 3"/>
          <p:cNvSpPr txBox="1"/>
          <p:nvPr/>
        </p:nvSpPr>
        <p:spPr>
          <a:xfrm>
            <a:off x="6995160" y="3703320"/>
            <a:ext cx="2743200" cy="1371600"/>
          </a:xfrm>
          <a:prstGeom prst="rect">
            <a:avLst/>
          </a:prstGeom>
          <a:noFill/>
        </p:spPr>
        <p:txBody>
          <a:bodyPr wrap="square" lIns="0" rIns="0" anchor="t">
            <a:normAutofit/>
          </a:bodyPr>
          <a:lstStyle/>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Verticale, horizontale en diagonale samenhang binnen en tussen disciplines en leerjaren.</a:t>
            </a:r>
          </a:p>
        </p:txBody>
      </p:sp>
      <p:pic>
        <p:nvPicPr>
          <p:cNvPr id="4" name="Afbeelding 3">
            <a:extLst>
              <a:ext uri="{FF2B5EF4-FFF2-40B4-BE49-F238E27FC236}">
                <a16:creationId xmlns:a16="http://schemas.microsoft.com/office/drawing/2014/main" id="{419579ED-B71E-DC2C-79D0-3F5A31644DC2}"/>
              </a:ext>
            </a:extLst>
          </p:cNvPr>
          <p:cNvPicPr>
            <a:picLocks noChangeAspect="1"/>
          </p:cNvPicPr>
          <p:nvPr/>
        </p:nvPicPr>
        <p:blipFill>
          <a:blip r:embed="rId6"/>
          <a:stretch>
            <a:fillRect/>
          </a:stretch>
        </p:blipFill>
        <p:spPr>
          <a:xfrm>
            <a:off x="1891234" y="5749840"/>
            <a:ext cx="904301" cy="904301"/>
          </a:xfrm>
          <a:prstGeom prst="rect">
            <a:avLst/>
          </a:prstGeom>
        </p:spPr>
      </p:pic>
      <p:pic>
        <p:nvPicPr>
          <p:cNvPr id="6" name="Afbeelding 5">
            <a:extLst>
              <a:ext uri="{FF2B5EF4-FFF2-40B4-BE49-F238E27FC236}">
                <a16:creationId xmlns:a16="http://schemas.microsoft.com/office/drawing/2014/main" id="{C8A9E953-7B25-CD4C-0AF4-41B2D1AF65EE}"/>
              </a:ext>
            </a:extLst>
          </p:cNvPr>
          <p:cNvPicPr>
            <a:picLocks noChangeAspect="1"/>
          </p:cNvPicPr>
          <p:nvPr/>
        </p:nvPicPr>
        <p:blipFill>
          <a:blip r:embed="rId7"/>
          <a:stretch>
            <a:fillRect/>
          </a:stretch>
        </p:blipFill>
        <p:spPr>
          <a:xfrm>
            <a:off x="4593927" y="5749840"/>
            <a:ext cx="904301" cy="904301"/>
          </a:xfrm>
          <a:prstGeom prst="rect">
            <a:avLst/>
          </a:prstGeom>
        </p:spPr>
      </p:pic>
      <p:sp>
        <p:nvSpPr>
          <p:cNvPr id="2" name="Slotregel">
            <a:extLst>
              <a:ext uri="{FF2B5EF4-FFF2-40B4-BE49-F238E27FC236}">
                <a16:creationId xmlns:a16="http://schemas.microsoft.com/office/drawing/2014/main" id="{8E3828D7-B2ED-3FA8-9135-6E7E690E80BC}"/>
              </a:ext>
            </a:extLst>
          </p:cNvPr>
          <p:cNvSpPr txBox="1"/>
          <p:nvPr/>
        </p:nvSpPr>
        <p:spPr>
          <a:xfrm>
            <a:off x="411479" y="5486401"/>
            <a:ext cx="11132821" cy="263439"/>
          </a:xfrm>
          <a:prstGeom prst="rect">
            <a:avLst/>
          </a:prstGeom>
          <a:noFill/>
        </p:spPr>
        <p:txBody>
          <a:bodyPr wrap="square" lIns="0" rIns="0" anchor="ctr">
            <a:noAutofit/>
          </a:bodyPr>
          <a:lstStyle/>
          <a:p>
            <a:r>
              <a:rPr lang="nl-BE" sz="1600" dirty="0">
                <a:solidFill>
                  <a:srgbClr val="2C3B47"/>
                </a:solidFill>
                <a:latin typeface="Poppins" panose="00000500000000000000" pitchFamily="2" charset="0"/>
                <a:cs typeface="Poppins" panose="00000500000000000000" pitchFamily="2" charset="0"/>
              </a:rPr>
              <a:t>Samen met </a:t>
            </a:r>
            <a:r>
              <a:rPr lang="nl-BE" sz="1600" b="1" dirty="0">
                <a:solidFill>
                  <a:schemeClr val="accent4">
                    <a:lumMod val="75000"/>
                  </a:schemeClr>
                </a:solidFill>
                <a:latin typeface="Poppins" panose="00000500000000000000" pitchFamily="2" charset="0"/>
                <a:cs typeface="Poppins" panose="00000500000000000000" pitchFamily="2" charset="0"/>
              </a:rPr>
              <a:t>effectieve didactiek </a:t>
            </a:r>
            <a:r>
              <a:rPr lang="nl-BE" sz="1600" dirty="0">
                <a:solidFill>
                  <a:schemeClr val="tx1">
                    <a:lumMod val="65000"/>
                    <a:lumOff val="35000"/>
                  </a:schemeClr>
                </a:solidFill>
                <a:latin typeface="Poppins" panose="00000500000000000000" pitchFamily="2" charset="0"/>
                <a:cs typeface="Poppins" panose="00000500000000000000" pitchFamily="2" charset="0"/>
              </a:rPr>
              <a:t>en</a:t>
            </a:r>
            <a:r>
              <a:rPr lang="nl-BE" sz="1600" b="1" dirty="0">
                <a:solidFill>
                  <a:schemeClr val="accent4">
                    <a:lumMod val="75000"/>
                  </a:schemeClr>
                </a:solidFill>
                <a:latin typeface="Poppins" panose="00000500000000000000" pitchFamily="2" charset="0"/>
                <a:cs typeface="Poppins" panose="00000500000000000000" pitchFamily="2" charset="0"/>
              </a:rPr>
              <a:t> sterk klasmanagement </a:t>
            </a:r>
            <a:r>
              <a:rPr lang="nl-BE" sz="1600" dirty="0">
                <a:solidFill>
                  <a:srgbClr val="2C3B47"/>
                </a:solidFill>
                <a:latin typeface="Poppins" panose="00000500000000000000" pitchFamily="2" charset="0"/>
                <a:cs typeface="Poppins" panose="00000500000000000000" pitchFamily="2" charset="0"/>
              </a:rPr>
              <a:t>leidt dit tot diepere inzichten en kritisch denken.</a:t>
            </a:r>
          </a:p>
        </p:txBody>
      </p:sp>
    </p:spTree>
    <p:extLst>
      <p:ext uri="{BB962C8B-B14F-4D97-AF65-F5344CB8AC3E}">
        <p14:creationId xmlns:p14="http://schemas.microsoft.com/office/powerpoint/2010/main" val="148555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p:bldP spid="15" grpId="0" animBg="1"/>
      <p:bldP spid="17" grpId="0"/>
      <p:bldP spid="18" grpId="0"/>
      <p:bldP spid="19" grpId="0" animBg="1"/>
      <p:bldP spid="21" grpId="0"/>
      <p:bldP spid="22"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Van losse feiten naar diepere inzichten</a:t>
            </a:r>
          </a:p>
        </p:txBody>
      </p:sp>
      <p:sp>
        <p:nvSpPr>
          <p:cNvPr id="10" name="Intro"/>
          <p:cNvSpPr txBox="1"/>
          <p:nvPr/>
        </p:nvSpPr>
        <p:spPr>
          <a:xfrm>
            <a:off x="411480" y="1172868"/>
            <a:ext cx="11567672" cy="617155"/>
          </a:xfrm>
          <a:prstGeom prst="rect">
            <a:avLst/>
          </a:prstGeom>
          <a:noFill/>
        </p:spPr>
        <p:txBody>
          <a:bodyPr wrap="square" lIns="0" rIns="0" anchor="ctr">
            <a:normAutofit/>
          </a:bodyPr>
          <a:lstStyle/>
          <a:p>
            <a:r>
              <a:rPr lang="nl-BE" sz="1600">
                <a:solidFill>
                  <a:srgbClr val="44525C"/>
                </a:solidFill>
                <a:latin typeface="Roboto" panose="02000000000000000000" pitchFamily="2" charset="0"/>
                <a:ea typeface="Roboto" panose="02000000000000000000" pitchFamily="2" charset="0"/>
                <a:cs typeface="Roboto" panose="02000000000000000000" pitchFamily="2" charset="0"/>
              </a:rPr>
              <a:t>De principes van een kennisrijk curriculum renderen pas in samenspel met </a:t>
            </a:r>
            <a:r>
              <a:rPr lang="nl-BE" sz="1600" b="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effectieve didactiek </a:t>
            </a:r>
            <a:r>
              <a:rPr lang="nl-BE" sz="1600">
                <a:solidFill>
                  <a:srgbClr val="44525C"/>
                </a:solidFill>
                <a:latin typeface="Roboto" panose="02000000000000000000" pitchFamily="2" charset="0"/>
                <a:ea typeface="Roboto" panose="02000000000000000000" pitchFamily="2" charset="0"/>
                <a:cs typeface="Roboto" panose="02000000000000000000" pitchFamily="2" charset="0"/>
              </a:rPr>
              <a:t>en </a:t>
            </a:r>
            <a:r>
              <a:rPr lang="nl-BE" sz="1600" b="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sterk klasmanagement</a:t>
            </a:r>
            <a:r>
              <a:rPr lang="nl-BE" sz="160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a:t>
            </a:r>
          </a:p>
        </p:txBody>
      </p:sp>
      <p:sp>
        <p:nvSpPr>
          <p:cNvPr id="20" name="Kaart 1"/>
          <p:cNvSpPr/>
          <p:nvPr/>
        </p:nvSpPr>
        <p:spPr>
          <a:xfrm>
            <a:off x="411480" y="2350000"/>
            <a:ext cx="3480520" cy="2400000"/>
          </a:xfrm>
          <a:prstGeom prst="roundRect">
            <a:avLst>
              <a:gd name="adj" fmla="val 8000"/>
            </a:avLst>
          </a:prstGeom>
          <a:solidFill>
            <a:srgbClr val="E4F4F7"/>
          </a:solidFill>
          <a:ln>
            <a:noFill/>
          </a:ln>
        </p:spPr>
        <p:txBody>
          <a:bodyPr/>
          <a:lstStyle/>
          <a:p>
            <a:endParaRPr lang="nl-BE"/>
          </a:p>
        </p:txBody>
      </p:sp>
      <p:sp>
        <p:nvSpPr>
          <p:cNvPr id="21" name="Badge 1"/>
          <p:cNvSpPr/>
          <p:nvPr/>
        </p:nvSpPr>
        <p:spPr>
          <a:xfrm>
            <a:off x="640080" y="25786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1</a:t>
            </a:r>
          </a:p>
        </p:txBody>
      </p:sp>
      <p:sp>
        <p:nvSpPr>
          <p:cNvPr id="22" name="Tekst 1"/>
          <p:cNvSpPr txBox="1"/>
          <p:nvPr/>
        </p:nvSpPr>
        <p:spPr>
          <a:xfrm>
            <a:off x="640080" y="3310000"/>
            <a:ext cx="3023320" cy="1200000"/>
          </a:xfrm>
          <a:prstGeom prst="rect">
            <a:avLst/>
          </a:prstGeom>
          <a:noFill/>
        </p:spPr>
        <p:txBody>
          <a:bodyPr wrap="square" lIns="0" rIns="0" anchor="t">
            <a:normAutofit/>
          </a:bodyPr>
          <a:lstStyle/>
          <a:p>
            <a:r>
              <a:rPr lang="nl-BE" sz="1200" b="1">
                <a:solidFill>
                  <a:srgbClr val="2C3B47"/>
                </a:solidFill>
                <a:latin typeface="Roboto" panose="02000000000000000000" pitchFamily="2" charset="0"/>
                <a:ea typeface="Roboto" panose="02000000000000000000" pitchFamily="2" charset="0"/>
                <a:cs typeface="Roboto" panose="02000000000000000000" pitchFamily="2" charset="0"/>
              </a:rPr>
              <a:t>Verbinden</a:t>
            </a:r>
          </a:p>
          <a:p>
            <a:r>
              <a:rPr lang="nl-BE" sz="1200">
                <a:solidFill>
                  <a:srgbClr val="44525C"/>
                </a:solidFill>
                <a:latin typeface="Roboto" panose="02000000000000000000" pitchFamily="2" charset="0"/>
                <a:ea typeface="Roboto" panose="02000000000000000000" pitchFamily="2" charset="0"/>
                <a:cs typeface="Roboto" panose="02000000000000000000" pitchFamily="2" charset="0"/>
              </a:rPr>
              <a:t>Leraren verbinden kenniselementen met elkaar, zodat kennis geen verzameling losse feitjes blijft.</a:t>
            </a:r>
          </a:p>
        </p:txBody>
      </p:sp>
      <p:sp>
        <p:nvSpPr>
          <p:cNvPr id="23" name="Kaart 2"/>
          <p:cNvSpPr/>
          <p:nvPr/>
        </p:nvSpPr>
        <p:spPr>
          <a:xfrm>
            <a:off x="4300000" y="2350000"/>
            <a:ext cx="3480520" cy="2400000"/>
          </a:xfrm>
          <a:prstGeom prst="roundRect">
            <a:avLst>
              <a:gd name="adj" fmla="val 8000"/>
            </a:avLst>
          </a:prstGeom>
          <a:solidFill>
            <a:srgbClr val="EDF1F3"/>
          </a:solidFill>
          <a:ln>
            <a:noFill/>
          </a:ln>
        </p:spPr>
        <p:txBody>
          <a:bodyPr/>
          <a:lstStyle/>
          <a:p>
            <a:endParaRPr lang="nl-BE"/>
          </a:p>
        </p:txBody>
      </p:sp>
      <p:sp>
        <p:nvSpPr>
          <p:cNvPr id="24" name="Badge 2"/>
          <p:cNvSpPr/>
          <p:nvPr/>
        </p:nvSpPr>
        <p:spPr>
          <a:xfrm>
            <a:off x="4528600" y="25786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2</a:t>
            </a:r>
          </a:p>
        </p:txBody>
      </p:sp>
      <p:sp>
        <p:nvSpPr>
          <p:cNvPr id="25" name="Tekst 2"/>
          <p:cNvSpPr txBox="1"/>
          <p:nvPr/>
        </p:nvSpPr>
        <p:spPr>
          <a:xfrm>
            <a:off x="4528600" y="3310000"/>
            <a:ext cx="3023320" cy="1200000"/>
          </a:xfrm>
          <a:prstGeom prst="rect">
            <a:avLst/>
          </a:prstGeom>
          <a:noFill/>
        </p:spPr>
        <p:txBody>
          <a:bodyPr wrap="square" lIns="0" rIns="0" anchor="t">
            <a:normAutofit/>
          </a:bodyPr>
          <a:lstStyle/>
          <a:p>
            <a:r>
              <a:rPr lang="nl-BE" sz="1200" b="1">
                <a:solidFill>
                  <a:srgbClr val="2C3B47"/>
                </a:solidFill>
                <a:latin typeface="Roboto" panose="02000000000000000000" pitchFamily="2" charset="0"/>
                <a:ea typeface="Roboto" panose="02000000000000000000" pitchFamily="2" charset="0"/>
                <a:cs typeface="Roboto" panose="02000000000000000000" pitchFamily="2" charset="0"/>
              </a:rPr>
              <a:t>Verdiepen</a:t>
            </a:r>
          </a:p>
          <a:p>
            <a:r>
              <a:rPr lang="nl-BE" sz="1200">
                <a:solidFill>
                  <a:srgbClr val="44525C"/>
                </a:solidFill>
                <a:latin typeface="Roboto" panose="02000000000000000000" pitchFamily="2" charset="0"/>
                <a:ea typeface="Roboto" panose="02000000000000000000" pitchFamily="2" charset="0"/>
                <a:cs typeface="Roboto" panose="02000000000000000000" pitchFamily="2" charset="0"/>
              </a:rPr>
              <a:t>Zo komen leerlingen tot diepere inzichten en bouwen ze logische kennisstructuren op.</a:t>
            </a:r>
          </a:p>
        </p:txBody>
      </p:sp>
      <p:sp>
        <p:nvSpPr>
          <p:cNvPr id="26" name="Kaart 3"/>
          <p:cNvSpPr/>
          <p:nvPr/>
        </p:nvSpPr>
        <p:spPr>
          <a:xfrm>
            <a:off x="8188000" y="2350000"/>
            <a:ext cx="3480520" cy="2400000"/>
          </a:xfrm>
          <a:prstGeom prst="roundRect">
            <a:avLst>
              <a:gd name="adj" fmla="val 8000"/>
            </a:avLst>
          </a:prstGeom>
          <a:solidFill>
            <a:srgbClr val="FBE7F1"/>
          </a:solidFill>
          <a:ln>
            <a:noFill/>
          </a:ln>
        </p:spPr>
        <p:txBody>
          <a:bodyPr/>
          <a:lstStyle/>
          <a:p>
            <a:endParaRPr lang="nl-BE"/>
          </a:p>
        </p:txBody>
      </p:sp>
      <p:sp>
        <p:nvSpPr>
          <p:cNvPr id="27" name="Badge 3"/>
          <p:cNvSpPr/>
          <p:nvPr/>
        </p:nvSpPr>
        <p:spPr>
          <a:xfrm>
            <a:off x="8416600" y="2578600"/>
            <a:ext cx="548640" cy="548640"/>
          </a:xfrm>
          <a:prstGeom prst="ellipse">
            <a:avLst/>
          </a:prstGeom>
          <a:solidFill>
            <a:srgbClr val="C2007B"/>
          </a:solidFill>
          <a:ln>
            <a:noFill/>
          </a:ln>
        </p:spPr>
        <p:txBody>
          <a:bodyPr wrap="square" lIns="0" tIns="0" rIns="0" bIns="0" anchor="ctr"/>
          <a:lstStyle/>
          <a:p>
            <a:pPr algn="ctr"/>
            <a:r>
              <a:rPr lang="nl-BE" sz="2000" b="1">
                <a:solidFill>
                  <a:srgbClr val="FFFFFF"/>
                </a:solidFill>
              </a:rPr>
              <a:t>3</a:t>
            </a:r>
          </a:p>
        </p:txBody>
      </p:sp>
      <p:sp>
        <p:nvSpPr>
          <p:cNvPr id="28" name="Tekst 3"/>
          <p:cNvSpPr txBox="1"/>
          <p:nvPr/>
        </p:nvSpPr>
        <p:spPr>
          <a:xfrm>
            <a:off x="8416600" y="3310000"/>
            <a:ext cx="3023320" cy="1200000"/>
          </a:xfrm>
          <a:prstGeom prst="rect">
            <a:avLst/>
          </a:prstGeom>
          <a:noFill/>
        </p:spPr>
        <p:txBody>
          <a:bodyPr wrap="square" lIns="0" rIns="0" anchor="t">
            <a:normAutofit/>
          </a:bodyPr>
          <a:lstStyle/>
          <a:p>
            <a:r>
              <a:rPr lang="nl-BE" sz="1200" b="1">
                <a:solidFill>
                  <a:srgbClr val="2C3B47"/>
                </a:solidFill>
                <a:latin typeface="Roboto" panose="02000000000000000000" pitchFamily="2" charset="0"/>
                <a:ea typeface="Roboto" panose="02000000000000000000" pitchFamily="2" charset="0"/>
                <a:cs typeface="Roboto" panose="02000000000000000000" pitchFamily="2" charset="0"/>
              </a:rPr>
              <a:t>Kritisch denken</a:t>
            </a:r>
          </a:p>
          <a:p>
            <a:r>
              <a:rPr lang="nl-BE" sz="1200">
                <a:solidFill>
                  <a:srgbClr val="44525C"/>
                </a:solidFill>
                <a:latin typeface="Roboto" panose="02000000000000000000" pitchFamily="2" charset="0"/>
                <a:ea typeface="Roboto" panose="02000000000000000000" pitchFamily="2" charset="0"/>
                <a:cs typeface="Roboto" panose="02000000000000000000" pitchFamily="2" charset="0"/>
              </a:rPr>
              <a:t>Leerlingen versterken hun vermogen om kritisch te denken en verbanden te leggen</a:t>
            </a:r>
            <a:r>
              <a:rPr lang="nl-BE" sz="1100">
                <a:solidFill>
                  <a:srgbClr val="44525C"/>
                </a:solidFill>
              </a:rPr>
              <a:t>.</a:t>
            </a:r>
          </a:p>
        </p:txBody>
      </p:sp>
      <p:sp>
        <p:nvSpPr>
          <p:cNvPr id="60" name="Slotlijn"/>
          <p:cNvSpPr txBox="1"/>
          <p:nvPr/>
        </p:nvSpPr>
        <p:spPr>
          <a:xfrm>
            <a:off x="411480" y="5105950"/>
            <a:ext cx="10849419" cy="904099"/>
          </a:xfrm>
          <a:prstGeom prst="rect">
            <a:avLst/>
          </a:prstGeom>
          <a:noFill/>
        </p:spPr>
        <p:txBody>
          <a:bodyPr wrap="square" lIns="0" rIns="0" anchor="ctr">
            <a:noAutofit/>
          </a:bodyPr>
          <a:lstStyle/>
          <a:p>
            <a:pPr fontAlgn="t">
              <a:lnSpc>
                <a:spcPct val="100000"/>
              </a:lnSpc>
              <a:buNone/>
            </a:pPr>
            <a:r>
              <a:rPr lang="nl-BE" b="1">
                <a:solidFill>
                  <a:schemeClr val="accent4">
                    <a:lumMod val="75000"/>
                  </a:schemeClr>
                </a:solidFill>
                <a:latin typeface="Poppins" panose="00000500000000000000" pitchFamily="2" charset="0"/>
                <a:cs typeface="Poppins" panose="00000500000000000000" pitchFamily="2" charset="0"/>
              </a:rPr>
              <a:t>Diep leren ontstaat wanneer leerlingen kennis verbinden, begrijpen en betekenis geven.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3" grpId="0" animBg="1"/>
      <p:bldP spid="24" grpId="0" animBg="1"/>
      <p:bldP spid="25" grpId="0"/>
      <p:bldP spid="26" grpId="0" animBg="1"/>
      <p:bldP spid="27" grpId="0" animBg="1"/>
      <p:bldP spid="28" grpId="0"/>
      <p:bldP spid="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Image">
            <a:extLst>
              <a:ext uri="{FF2B5EF4-FFF2-40B4-BE49-F238E27FC236}">
                <a16:creationId xmlns:a16="http://schemas.microsoft.com/office/drawing/2014/main" id="{8E567AD7-10E2-37CD-EF9A-63504E66DF14}"/>
              </a:ext>
            </a:extLst>
          </p:cNvPr>
          <p:cNvPicPr>
            <a:picLocks noChangeAspect="1"/>
          </p:cNvPicPr>
          <p:nvPr/>
        </p:nvPicPr>
        <p:blipFill>
          <a:blip r:embed="rId3"/>
          <a:stretch>
            <a:fillRect/>
          </a:stretch>
        </p:blipFill>
        <p:spPr>
          <a:xfrm>
            <a:off x="1065992" y="248557"/>
            <a:ext cx="11256634" cy="6331858"/>
          </a:xfrm>
          <a:prstGeom prst="rect">
            <a:avLst/>
          </a:prstGeom>
        </p:spPr>
      </p:pic>
    </p:spTree>
    <p:extLst>
      <p:ext uri="{BB962C8B-B14F-4D97-AF65-F5344CB8AC3E}">
        <p14:creationId xmlns:p14="http://schemas.microsoft.com/office/powerpoint/2010/main" val="1191664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kst 1"/>
          <p:cNvSpPr txBox="1"/>
          <p:nvPr/>
        </p:nvSpPr>
        <p:spPr>
          <a:xfrm>
            <a:off x="3016680" y="2070874"/>
            <a:ext cx="3023320" cy="744252"/>
          </a:xfrm>
          <a:prstGeom prst="rect">
            <a:avLst/>
          </a:prstGeom>
          <a:noFill/>
        </p:spPr>
        <p:txBody>
          <a:bodyPr wrap="square" lIns="0" rIns="0" anchor="t">
            <a:normAutofit/>
          </a:bodyPr>
          <a:lstStyle/>
          <a:p>
            <a:r>
              <a:rPr lang="nl-BE" sz="1400" b="1" dirty="0">
                <a:solidFill>
                  <a:schemeClr val="accent4"/>
                </a:solidFill>
                <a:latin typeface="Roboto" panose="02000000000000000000" pitchFamily="2" charset="0"/>
                <a:ea typeface="Roboto" panose="02000000000000000000" pitchFamily="2" charset="0"/>
                <a:cs typeface="Roboto" panose="02000000000000000000" pitchFamily="2" charset="0"/>
              </a:rPr>
              <a:t>Wat?</a:t>
            </a:r>
          </a:p>
          <a:p>
            <a:r>
              <a:rPr lang="nl-BE" sz="14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De doelen: wat leerlingen moeten kennen en kunnen</a:t>
            </a:r>
            <a:r>
              <a:rPr lang="nl-BE" sz="1400" dirty="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25" name="Tekst 2"/>
          <p:cNvSpPr txBox="1"/>
          <p:nvPr/>
        </p:nvSpPr>
        <p:spPr>
          <a:xfrm>
            <a:off x="7550255" y="4136550"/>
            <a:ext cx="3810851" cy="758000"/>
          </a:xfrm>
          <a:prstGeom prst="rect">
            <a:avLst/>
          </a:prstGeom>
          <a:noFill/>
        </p:spPr>
        <p:txBody>
          <a:bodyPr wrap="square" lIns="0" rIns="0" anchor="t">
            <a:normAutofit/>
          </a:bodyPr>
          <a:lstStyle/>
          <a:p>
            <a:r>
              <a:rPr lang="nl-BE" sz="1400" b="1" dirty="0">
                <a:solidFill>
                  <a:schemeClr val="accent4"/>
                </a:solidFill>
                <a:latin typeface="Roboto" panose="02000000000000000000" pitchFamily="2" charset="0"/>
                <a:ea typeface="Roboto" panose="02000000000000000000" pitchFamily="2" charset="0"/>
                <a:cs typeface="Roboto" panose="02000000000000000000" pitchFamily="2" charset="0"/>
              </a:rPr>
              <a:t>Hoe?</a:t>
            </a:r>
          </a:p>
          <a:p>
            <a:r>
              <a:rPr lang="nl-BE" sz="14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Effectieve didactiek en sterk klasmanagement</a:t>
            </a:r>
          </a:p>
        </p:txBody>
      </p:sp>
      <p:sp>
        <p:nvSpPr>
          <p:cNvPr id="28" name="Tekst 3"/>
          <p:cNvSpPr txBox="1"/>
          <p:nvPr/>
        </p:nvSpPr>
        <p:spPr>
          <a:xfrm>
            <a:off x="1826957" y="4136550"/>
            <a:ext cx="3023320" cy="687679"/>
          </a:xfrm>
          <a:prstGeom prst="rect">
            <a:avLst/>
          </a:prstGeom>
          <a:noFill/>
        </p:spPr>
        <p:txBody>
          <a:bodyPr wrap="square" lIns="0" rIns="0" anchor="t">
            <a:noAutofit/>
          </a:bodyPr>
          <a:lstStyle/>
          <a:p>
            <a:r>
              <a:rPr lang="nl-BE" sz="1400" b="1" dirty="0">
                <a:solidFill>
                  <a:schemeClr val="accent4"/>
                </a:solidFill>
                <a:latin typeface="Roboto" panose="02000000000000000000" pitchFamily="2" charset="0"/>
                <a:ea typeface="Roboto" panose="02000000000000000000" pitchFamily="2" charset="0"/>
                <a:cs typeface="Roboto" panose="02000000000000000000" pitchFamily="2" charset="0"/>
              </a:rPr>
              <a:t>Waartoe?</a:t>
            </a:r>
          </a:p>
          <a:p>
            <a:r>
              <a:rPr lang="nl-BE" sz="14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Onze pedagogische visie: </a:t>
            </a:r>
            <a:br>
              <a:rPr lang="nl-BE" sz="14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br>
            <a:r>
              <a:rPr lang="nl-BE" sz="14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brede persoonsvorming</a:t>
            </a:r>
            <a:r>
              <a:rPr lang="nl-BE" sz="1400" dirty="0">
                <a:solidFill>
                  <a:schemeClr val="tx1">
                    <a:lumMod val="65000"/>
                    <a:lumOff val="35000"/>
                  </a:schemeClr>
                </a:solidFill>
              </a:rPr>
              <a:t>.</a:t>
            </a:r>
          </a:p>
        </p:txBody>
      </p:sp>
      <p:sp>
        <p:nvSpPr>
          <p:cNvPr id="60" name="Slotlijn"/>
          <p:cNvSpPr txBox="1"/>
          <p:nvPr/>
        </p:nvSpPr>
        <p:spPr>
          <a:xfrm>
            <a:off x="1290501" y="5678484"/>
            <a:ext cx="9610997" cy="600000"/>
          </a:xfrm>
          <a:prstGeom prst="rect">
            <a:avLst/>
          </a:prstGeom>
          <a:noFill/>
        </p:spPr>
        <p:txBody>
          <a:bodyPr wrap="square" lIns="0" rIns="0" anchor="ctr">
            <a:normAutofit/>
          </a:bodyPr>
          <a:lstStyle/>
          <a:p>
            <a:r>
              <a:rPr lang="nl-BE" sz="1600" b="1" dirty="0">
                <a:solidFill>
                  <a:schemeClr val="accent4"/>
                </a:solidFill>
                <a:latin typeface="Poppins" panose="00000500000000000000" pitchFamily="2" charset="0"/>
                <a:cs typeface="Poppins" panose="00000500000000000000" pitchFamily="2" charset="0"/>
              </a:rPr>
              <a:t>Wat, hoe en waartoe samen: zo krijgt brede persoonsvorming vorm in de klas en op school</a:t>
            </a:r>
            <a:r>
              <a:rPr lang="nl-BE" sz="1300" b="1" dirty="0">
                <a:solidFill>
                  <a:srgbClr val="2C3B47"/>
                </a:solidFill>
              </a:rPr>
              <a:t>.</a:t>
            </a:r>
          </a:p>
        </p:txBody>
      </p:sp>
      <p:pic>
        <p:nvPicPr>
          <p:cNvPr id="5" name="Afbeelding 4">
            <a:extLst>
              <a:ext uri="{FF2B5EF4-FFF2-40B4-BE49-F238E27FC236}">
                <a16:creationId xmlns:a16="http://schemas.microsoft.com/office/drawing/2014/main" id="{9C76E20E-C96E-446F-26D3-72BBC758964B}"/>
              </a:ext>
            </a:extLst>
          </p:cNvPr>
          <p:cNvPicPr>
            <a:picLocks noChangeAspect="1"/>
          </p:cNvPicPr>
          <p:nvPr/>
        </p:nvPicPr>
        <p:blipFill>
          <a:blip r:embed="rId3"/>
          <a:stretch>
            <a:fillRect/>
          </a:stretch>
        </p:blipFill>
        <p:spPr>
          <a:xfrm>
            <a:off x="4008787" y="2191358"/>
            <a:ext cx="3541469" cy="3366642"/>
          </a:xfrm>
          <a:prstGeom prst="rect">
            <a:avLst/>
          </a:prstGeom>
        </p:spPr>
      </p:pic>
      <p:sp>
        <p:nvSpPr>
          <p:cNvPr id="3" name="Titel 2">
            <a:extLst>
              <a:ext uri="{FF2B5EF4-FFF2-40B4-BE49-F238E27FC236}">
                <a16:creationId xmlns:a16="http://schemas.microsoft.com/office/drawing/2014/main" id="{EC6D1831-D4EE-6C03-F37D-B136937A6A7A}"/>
              </a:ext>
            </a:extLst>
          </p:cNvPr>
          <p:cNvSpPr txBox="1">
            <a:spLocks/>
          </p:cNvSpPr>
          <p:nvPr/>
        </p:nvSpPr>
        <p:spPr>
          <a:xfrm>
            <a:off x="233226" y="579516"/>
            <a:ext cx="9799638" cy="648481"/>
          </a:xfrm>
          <a:prstGeom prst="rect">
            <a:avLst/>
          </a:prstGeom>
        </p:spPr>
        <p:txBody>
          <a:bodyPr vert="horz" lIns="91440" tIns="45720" rIns="91440" bIns="45720" rtlCol="0" anchor="ctr">
            <a:normAutofit/>
          </a:bodyPr>
          <a:lstStyle>
            <a:lvl1pPr algn="l" defTabSz="685783" rtl="0" eaLnBrk="1" latinLnBrk="0" hangingPunct="1">
              <a:spcBef>
                <a:spcPct val="0"/>
              </a:spcBef>
              <a:buNone/>
              <a:defRPr kumimoji="0" lang="nl-BE" sz="3200" b="0" kern="1200" cap="none" baseline="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sz="3600" dirty="0">
                <a:solidFill>
                  <a:schemeClr val="tx1">
                    <a:lumMod val="75000"/>
                    <a:lumOff val="25000"/>
                  </a:schemeClr>
                </a:solidFill>
              </a:rPr>
              <a:t>Onze visie in drie vragen</a:t>
            </a:r>
          </a:p>
        </p:txBody>
      </p:sp>
      <p:sp>
        <p:nvSpPr>
          <p:cNvPr id="8" name="Tekstvak 7">
            <a:extLst>
              <a:ext uri="{FF2B5EF4-FFF2-40B4-BE49-F238E27FC236}">
                <a16:creationId xmlns:a16="http://schemas.microsoft.com/office/drawing/2014/main" id="{785F70A7-3418-F897-3DC9-8853FDB11C40}"/>
              </a:ext>
            </a:extLst>
          </p:cNvPr>
          <p:cNvSpPr txBox="1"/>
          <p:nvPr/>
        </p:nvSpPr>
        <p:spPr>
          <a:xfrm>
            <a:off x="333239" y="1267334"/>
            <a:ext cx="9980905" cy="584775"/>
          </a:xfrm>
          <a:prstGeom prst="rect">
            <a:avLst/>
          </a:prstGeom>
          <a:noFill/>
        </p:spPr>
        <p:txBody>
          <a:bodyPr wrap="square">
            <a:spAutoFit/>
          </a:bodyPr>
          <a:lstStyle/>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Met </a:t>
            </a:r>
            <a:r>
              <a:rPr lang="nl-BE" sz="1600" dirty="0" err="1">
                <a:solidFill>
                  <a:srgbClr val="44525C"/>
                </a:solidFill>
                <a:latin typeface="Roboto" panose="02000000000000000000" pitchFamily="2" charset="0"/>
                <a:ea typeface="Roboto" panose="02000000000000000000" pitchFamily="2" charset="0"/>
                <a:cs typeface="Roboto" panose="02000000000000000000" pitchFamily="2" charset="0"/>
              </a:rPr>
              <a:t>Op.stap</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 leerroutes voor iedereen zetten we sterk in op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brede persoonsvorming. </a:t>
            </a:r>
            <a:b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b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Het leerplan ondersteunt leraren daarbij door de drie lijnen met elkaar te verbinden.</a:t>
            </a:r>
            <a:endParaRPr lang="nl-B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8" grpId="0"/>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E3AC5-4F05-BA35-AE11-7555F7B7836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8B9E2A4-677D-8564-1575-AD29BD545137}"/>
              </a:ext>
            </a:extLst>
          </p:cNvPr>
          <p:cNvSpPr>
            <a:spLocks noGrp="1"/>
          </p:cNvSpPr>
          <p:nvPr>
            <p:ph type="title"/>
          </p:nvPr>
        </p:nvSpPr>
        <p:spPr/>
        <p:txBody>
          <a:bodyPr/>
          <a:lstStyle/>
          <a:p>
            <a:r>
              <a:rPr lang="nl-BE" dirty="0">
                <a:solidFill>
                  <a:schemeClr val="tx1">
                    <a:lumMod val="75000"/>
                    <a:lumOff val="25000"/>
                  </a:schemeClr>
                </a:solidFill>
              </a:rPr>
              <a:t>Onze visie in drie vragen</a:t>
            </a:r>
          </a:p>
        </p:txBody>
      </p:sp>
      <p:sp>
        <p:nvSpPr>
          <p:cNvPr id="10" name="Intro">
            <a:extLst>
              <a:ext uri="{FF2B5EF4-FFF2-40B4-BE49-F238E27FC236}">
                <a16:creationId xmlns:a16="http://schemas.microsoft.com/office/drawing/2014/main" id="{3D5A9C50-1541-883D-9059-799108BB3393}"/>
              </a:ext>
            </a:extLst>
          </p:cNvPr>
          <p:cNvSpPr txBox="1"/>
          <p:nvPr/>
        </p:nvSpPr>
        <p:spPr>
          <a:xfrm>
            <a:off x="540067" y="1281376"/>
            <a:ext cx="11336572" cy="604867"/>
          </a:xfrm>
          <a:prstGeom prst="rect">
            <a:avLst/>
          </a:prstGeom>
          <a:noFill/>
        </p:spPr>
        <p:txBody>
          <a:bodyPr wrap="square" lIns="0" rIns="0" anchor="ctr">
            <a:noAutofit/>
          </a:bodyPr>
          <a:lstStyle/>
          <a:p>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Het leerplan legt uitdrukkelijk de verbinding tussen wat, waartoe en hoe.</a:t>
            </a:r>
            <a:b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endPar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0" name="Kaart 1"/>
          <p:cNvSpPr/>
          <p:nvPr/>
        </p:nvSpPr>
        <p:spPr>
          <a:xfrm>
            <a:off x="540067" y="2450000"/>
            <a:ext cx="3300000" cy="2500000"/>
          </a:xfrm>
          <a:prstGeom prst="roundRect">
            <a:avLst>
              <a:gd name="adj" fmla="val 8000"/>
            </a:avLst>
          </a:prstGeom>
          <a:solidFill>
            <a:schemeClr val="accent4">
              <a:lumMod val="20000"/>
              <a:lumOff val="80000"/>
            </a:schemeClr>
          </a:solidFill>
          <a:ln>
            <a:noFill/>
          </a:ln>
        </p:spPr>
        <p:txBody>
          <a:bodyPr lIns="228600" tIns="182880" rIns="228600" bIns="182880" anchor="t">
            <a:normAutofit/>
          </a:bodyPr>
          <a:lstStyle/>
          <a:p>
            <a:pPr algn="ct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Wat?</a:t>
            </a:r>
          </a:p>
          <a:p>
            <a:pPr algn="ctr"/>
            <a:endPar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algn="ct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inhoud</a:t>
            </a:r>
          </a:p>
          <a:p>
            <a:pPr algn="ct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alle doelen geordend in dertien disciplines, met domeinen, </a:t>
            </a:r>
            <a:r>
              <a:rPr lang="nl-BE" sz="1600" dirty="0" err="1">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subdomeinen</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en clusters en uitgeschreven in zeven sets routedoelen.</a:t>
            </a:r>
          </a:p>
        </p:txBody>
      </p:sp>
      <p:sp>
        <p:nvSpPr>
          <p:cNvPr id="41" name="Kaart 2"/>
          <p:cNvSpPr/>
          <p:nvPr/>
        </p:nvSpPr>
        <p:spPr>
          <a:xfrm>
            <a:off x="4558353" y="2450000"/>
            <a:ext cx="3300000" cy="2500000"/>
          </a:xfrm>
          <a:prstGeom prst="roundRect">
            <a:avLst>
              <a:gd name="adj" fmla="val 8000"/>
            </a:avLst>
          </a:prstGeom>
          <a:solidFill>
            <a:schemeClr val="accent4">
              <a:lumMod val="20000"/>
              <a:lumOff val="80000"/>
            </a:schemeClr>
          </a:solidFill>
          <a:ln>
            <a:noFill/>
          </a:ln>
        </p:spPr>
        <p:txBody>
          <a:bodyPr lIns="228600" tIns="182880" rIns="228600" bIns="182880" anchor="t">
            <a:normAutofit/>
          </a:bodyPr>
          <a:lstStyle/>
          <a:p>
            <a:pPr algn="ct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Waartoe?</a:t>
            </a:r>
          </a:p>
          <a:p>
            <a:pPr algn="ctr"/>
            <a:endPar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algn="ct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bedoeling</a:t>
            </a:r>
          </a:p>
          <a:p>
            <a:pPr algn="ct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kennen en kunnen samen brengen tot brede persoonsvorming en cultureel zelfbewustzijn.</a:t>
            </a:r>
          </a:p>
        </p:txBody>
      </p:sp>
      <p:sp>
        <p:nvSpPr>
          <p:cNvPr id="42" name="Kaart 3"/>
          <p:cNvSpPr/>
          <p:nvPr/>
        </p:nvSpPr>
        <p:spPr>
          <a:xfrm>
            <a:off x="8576639" y="2450000"/>
            <a:ext cx="3300000" cy="2500000"/>
          </a:xfrm>
          <a:prstGeom prst="roundRect">
            <a:avLst>
              <a:gd name="adj" fmla="val 8000"/>
            </a:avLst>
          </a:prstGeom>
          <a:solidFill>
            <a:schemeClr val="accent4">
              <a:lumMod val="20000"/>
              <a:lumOff val="80000"/>
            </a:schemeClr>
          </a:solidFill>
          <a:ln>
            <a:noFill/>
          </a:ln>
        </p:spPr>
        <p:txBody>
          <a:bodyPr lIns="228600" tIns="182880" rIns="228600" bIns="182880" anchor="t">
            <a:normAutofit/>
          </a:bodyPr>
          <a:lstStyle/>
          <a:p>
            <a:pPr algn="ct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Hoe?</a:t>
            </a:r>
          </a:p>
          <a:p>
            <a:pPr algn="ctr"/>
            <a:endPar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algn="ct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weg ernaartoe</a:t>
            </a:r>
          </a:p>
          <a:p>
            <a:pPr algn="ct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leraar voorop, met effectieve didactiek, sterk klasmanagement en leerroutes als wegwijzers</a:t>
            </a:r>
            <a:r>
              <a:rPr lang="nl-BE" sz="1400" dirty="0">
                <a:solidFill>
                  <a:srgbClr val="FFFFFF"/>
                </a:solidFill>
                <a:latin typeface="Roboto"/>
                <a:cs typeface="Roboto"/>
              </a:rPr>
              <a:t>.</a:t>
            </a:r>
          </a:p>
        </p:txBody>
      </p:sp>
      <p:sp>
        <p:nvSpPr>
          <p:cNvPr id="50" name="Pijl 1"/>
          <p:cNvSpPr/>
          <p:nvPr/>
        </p:nvSpPr>
        <p:spPr>
          <a:xfrm>
            <a:off x="3979210" y="3480000"/>
            <a:ext cx="440000" cy="440000"/>
          </a:xfrm>
          <a:prstGeom prst="chevron">
            <a:avLst/>
          </a:prstGeom>
          <a:solidFill>
            <a:schemeClr val="accent4"/>
          </a:solidFill>
          <a:ln>
            <a:noFill/>
          </a:ln>
        </p:spPr>
        <p:txBody>
          <a:bodyPr/>
          <a:lstStyle/>
          <a:p>
            <a:endParaRPr lang="nl-BE"/>
          </a:p>
        </p:txBody>
      </p:sp>
      <p:sp>
        <p:nvSpPr>
          <p:cNvPr id="51" name="Pijl 2"/>
          <p:cNvSpPr/>
          <p:nvPr/>
        </p:nvSpPr>
        <p:spPr>
          <a:xfrm>
            <a:off x="7997496" y="3480000"/>
            <a:ext cx="440000" cy="440000"/>
          </a:xfrm>
          <a:prstGeom prst="chevron">
            <a:avLst/>
          </a:prstGeom>
          <a:solidFill>
            <a:schemeClr val="accent4"/>
          </a:solidFill>
          <a:ln>
            <a:noFill/>
          </a:ln>
        </p:spPr>
        <p:txBody>
          <a:bodyPr/>
          <a:lstStyle/>
          <a:p>
            <a:endParaRPr lang="nl-BE"/>
          </a:p>
        </p:txBody>
      </p:sp>
      <p:sp>
        <p:nvSpPr>
          <p:cNvPr id="60" name="Verbindingsbalk"/>
          <p:cNvSpPr/>
          <p:nvPr/>
        </p:nvSpPr>
        <p:spPr>
          <a:xfrm>
            <a:off x="540067" y="5230000"/>
            <a:ext cx="11336572" cy="620000"/>
          </a:xfrm>
          <a:prstGeom prst="roundRect">
            <a:avLst>
              <a:gd name="adj" fmla="val 30000"/>
            </a:avLst>
          </a:prstGeom>
          <a:solidFill>
            <a:schemeClr val="accent4"/>
          </a:solidFill>
          <a:ln>
            <a:noFill/>
          </a:ln>
        </p:spPr>
        <p:txBody>
          <a:bodyPr lIns="182880" rIns="182880" anchor="ctr">
            <a:normAutofit/>
          </a:bodyPr>
          <a:lstStyle/>
          <a:p>
            <a:pPr algn="ctr"/>
            <a:r>
              <a:rPr lang="nl-BE" b="1" dirty="0">
                <a:solidFill>
                  <a:srgbClr val="FFFFFF"/>
                </a:solidFill>
                <a:latin typeface="Roboto"/>
                <a:cs typeface="Roboto"/>
              </a:rPr>
              <a:t>Wat, waartoe en hoe worden zichtbaar in de leerroutes.</a:t>
            </a:r>
          </a:p>
        </p:txBody>
      </p:sp>
      <p:pic>
        <p:nvPicPr>
          <p:cNvPr id="24" name="Afbeelding 23">
            <a:extLst>
              <a:ext uri="{FF2B5EF4-FFF2-40B4-BE49-F238E27FC236}">
                <a16:creationId xmlns:a16="http://schemas.microsoft.com/office/drawing/2014/main" id="{40AB89BE-ADA2-9EBA-B392-513F01877242}"/>
              </a:ext>
            </a:extLst>
          </p:cNvPr>
          <p:cNvPicPr>
            <a:picLocks noChangeAspect="1"/>
          </p:cNvPicPr>
          <p:nvPr/>
        </p:nvPicPr>
        <p:blipFill>
          <a:blip r:embed="rId3"/>
          <a:srcRect t="33834" r="82205" b="12579"/>
          <a:stretch>
            <a:fillRect/>
          </a:stretch>
        </p:blipFill>
        <p:spPr>
          <a:xfrm>
            <a:off x="3056291" y="1865073"/>
            <a:ext cx="1118142" cy="1372047"/>
          </a:xfrm>
          <a:prstGeom prst="rect">
            <a:avLst/>
          </a:prstGeom>
        </p:spPr>
      </p:pic>
      <p:pic>
        <p:nvPicPr>
          <p:cNvPr id="25" name="Afbeelding 24">
            <a:extLst>
              <a:ext uri="{FF2B5EF4-FFF2-40B4-BE49-F238E27FC236}">
                <a16:creationId xmlns:a16="http://schemas.microsoft.com/office/drawing/2014/main" id="{2501E771-648B-C95D-9294-AAC88688379E}"/>
              </a:ext>
            </a:extLst>
          </p:cNvPr>
          <p:cNvPicPr>
            <a:picLocks noChangeAspect="1"/>
          </p:cNvPicPr>
          <p:nvPr/>
        </p:nvPicPr>
        <p:blipFill>
          <a:blip r:embed="rId4"/>
          <a:srcRect t="26786" r="81595" b="28572"/>
          <a:stretch>
            <a:fillRect/>
          </a:stretch>
        </p:blipFill>
        <p:spPr>
          <a:xfrm>
            <a:off x="7078196" y="1826690"/>
            <a:ext cx="1164077" cy="1446652"/>
          </a:xfrm>
          <a:prstGeom prst="rect">
            <a:avLst/>
          </a:prstGeom>
        </p:spPr>
      </p:pic>
      <p:pic>
        <p:nvPicPr>
          <p:cNvPr id="26" name="Afbeelding 25">
            <a:extLst>
              <a:ext uri="{FF2B5EF4-FFF2-40B4-BE49-F238E27FC236}">
                <a16:creationId xmlns:a16="http://schemas.microsoft.com/office/drawing/2014/main" id="{9342A4FB-4E76-BD60-35CF-64CF0D4FFB2D}"/>
              </a:ext>
            </a:extLst>
          </p:cNvPr>
          <p:cNvPicPr>
            <a:picLocks noChangeAspect="1"/>
          </p:cNvPicPr>
          <p:nvPr/>
        </p:nvPicPr>
        <p:blipFill>
          <a:blip r:embed="rId5"/>
          <a:srcRect t="32064" r="82321" b="28972"/>
          <a:stretch>
            <a:fillRect/>
          </a:stretch>
        </p:blipFill>
        <p:spPr>
          <a:xfrm>
            <a:off x="11067889" y="1692074"/>
            <a:ext cx="1164077" cy="1350157"/>
          </a:xfrm>
          <a:prstGeom prst="rect">
            <a:avLst/>
          </a:prstGeom>
        </p:spPr>
      </p:pic>
    </p:spTree>
    <p:extLst>
      <p:ext uri="{BB962C8B-B14F-4D97-AF65-F5344CB8AC3E}">
        <p14:creationId xmlns:p14="http://schemas.microsoft.com/office/powerpoint/2010/main" val="19319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6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6D20368-45DD-CE47-4757-EE8D1A93A6A4}"/>
              </a:ext>
            </a:extLst>
          </p:cNvPr>
          <p:cNvPicPr>
            <a:picLocks noChangeAspect="1"/>
          </p:cNvPicPr>
          <p:nvPr/>
        </p:nvPicPr>
        <p:blipFill>
          <a:blip r:embed="rId2"/>
          <a:stretch>
            <a:fillRect/>
          </a:stretch>
        </p:blipFill>
        <p:spPr>
          <a:xfrm>
            <a:off x="760721" y="1858000"/>
            <a:ext cx="9141212" cy="4683528"/>
          </a:xfrm>
          <a:prstGeom prst="rect">
            <a:avLst/>
          </a:prstGeom>
        </p:spPr>
      </p:pic>
      <p:sp>
        <p:nvSpPr>
          <p:cNvPr id="5" name="Intro">
            <a:extLst>
              <a:ext uri="{FF2B5EF4-FFF2-40B4-BE49-F238E27FC236}">
                <a16:creationId xmlns:a16="http://schemas.microsoft.com/office/drawing/2014/main" id="{EED2F08E-BFDB-8A6D-782A-8138035F31D1}"/>
              </a:ext>
            </a:extLst>
          </p:cNvPr>
          <p:cNvSpPr txBox="1"/>
          <p:nvPr/>
        </p:nvSpPr>
        <p:spPr>
          <a:xfrm>
            <a:off x="368618" y="1294262"/>
            <a:ext cx="8056659" cy="558000"/>
          </a:xfrm>
          <a:prstGeom prst="rect">
            <a:avLst/>
          </a:prstGeom>
          <a:noFill/>
        </p:spPr>
        <p:txBody>
          <a:bodyPr wrap="square" lIns="0" rIns="0" anchor="ctr">
            <a:noAutofit/>
          </a:bodyPr>
          <a:lstStyle/>
          <a:p>
            <a:b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br>
            <a:endParaRPr lang="nl-BE" sz="1600" dirty="0">
              <a:solidFill>
                <a:srgbClr val="44525C"/>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445150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775EE9-0C15-6B55-BAC5-29D8443CD415}"/>
              </a:ext>
            </a:extLst>
          </p:cNvPr>
          <p:cNvSpPr>
            <a:spLocks noGrp="1"/>
          </p:cNvSpPr>
          <p:nvPr>
            <p:ph type="title"/>
          </p:nvPr>
        </p:nvSpPr>
        <p:spPr/>
        <p:txBody>
          <a:bodyPr/>
          <a:lstStyle/>
          <a:p>
            <a:r>
              <a:rPr lang="nl-BE" dirty="0"/>
              <a:t>Waartoe? Kennen en kunnen</a:t>
            </a:r>
          </a:p>
        </p:txBody>
      </p:sp>
      <p:graphicFrame>
        <p:nvGraphicFramePr>
          <p:cNvPr id="4" name="Diagram 3">
            <a:extLst>
              <a:ext uri="{FF2B5EF4-FFF2-40B4-BE49-F238E27FC236}">
                <a16:creationId xmlns:a16="http://schemas.microsoft.com/office/drawing/2014/main" id="{7EBD7F08-F525-EECB-FB9B-60D07A02DAC4}"/>
              </a:ext>
            </a:extLst>
          </p:cNvPr>
          <p:cNvGraphicFramePr/>
          <p:nvPr/>
        </p:nvGraphicFramePr>
        <p:xfrm>
          <a:off x="579854" y="330200"/>
          <a:ext cx="9535886" cy="619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otlijn">
            <a:extLst>
              <a:ext uri="{FF2B5EF4-FFF2-40B4-BE49-F238E27FC236}">
                <a16:creationId xmlns:a16="http://schemas.microsoft.com/office/drawing/2014/main" id="{CF2DEB00-6479-CE72-D575-7E67AE3F330A}"/>
              </a:ext>
            </a:extLst>
          </p:cNvPr>
          <p:cNvSpPr txBox="1"/>
          <p:nvPr/>
        </p:nvSpPr>
        <p:spPr>
          <a:xfrm>
            <a:off x="467480" y="5898071"/>
            <a:ext cx="11257040" cy="800000"/>
          </a:xfrm>
          <a:prstGeom prst="rect">
            <a:avLst/>
          </a:prstGeom>
          <a:solidFill>
            <a:schemeClr val="accent1">
              <a:lumMod val="20000"/>
              <a:lumOff val="80000"/>
            </a:schemeClr>
          </a:solidFill>
        </p:spPr>
        <p:txBody>
          <a:bodyPr wrap="square" lIns="0" rIns="0" anchor="ctr">
            <a:normAutofit/>
          </a:bodyPr>
          <a:lstStyle/>
          <a:p>
            <a:pPr algn="ctr"/>
            <a:r>
              <a:rPr lang="nl-BE" sz="1600" dirty="0">
                <a:solidFill>
                  <a:srgbClr val="2C3B47"/>
                </a:solidFill>
                <a:latin typeface="Poppins" panose="00000500000000000000" pitchFamily="2" charset="0"/>
                <a:ea typeface="Roboto" panose="02000000000000000000" pitchFamily="2" charset="0"/>
                <a:cs typeface="Poppins" panose="00000500000000000000" pitchFamily="2" charset="0"/>
              </a:rPr>
              <a:t>Zo vormen we competente en solidaire mensen die </a:t>
            </a:r>
            <a:r>
              <a:rPr lang="nl-BE" sz="1600" b="1" dirty="0">
                <a:solidFill>
                  <a:srgbClr val="2C3B47"/>
                </a:solidFill>
                <a:latin typeface="Poppins" panose="00000500000000000000" pitchFamily="2" charset="0"/>
                <a:ea typeface="Roboto" panose="02000000000000000000" pitchFamily="2" charset="0"/>
                <a:cs typeface="Poppins" panose="00000500000000000000" pitchFamily="2" charset="0"/>
              </a:rPr>
              <a:t>verantwoordelijkheid </a:t>
            </a:r>
            <a:r>
              <a:rPr lang="nl-BE" sz="1600" dirty="0">
                <a:solidFill>
                  <a:srgbClr val="2C3B47"/>
                </a:solidFill>
                <a:latin typeface="Poppins" panose="00000500000000000000" pitchFamily="2" charset="0"/>
                <a:ea typeface="Roboto" panose="02000000000000000000" pitchFamily="2" charset="0"/>
                <a:cs typeface="Poppins" panose="00000500000000000000" pitchFamily="2" charset="0"/>
              </a:rPr>
              <a:t>opnemen en </a:t>
            </a:r>
          </a:p>
          <a:p>
            <a:pPr algn="ctr"/>
            <a:r>
              <a:rPr lang="nl-BE" sz="1600" dirty="0">
                <a:solidFill>
                  <a:srgbClr val="2C3B47"/>
                </a:solidFill>
                <a:latin typeface="Poppins" panose="00000500000000000000" pitchFamily="2" charset="0"/>
                <a:ea typeface="Roboto" panose="02000000000000000000" pitchFamily="2" charset="0"/>
                <a:cs typeface="Poppins" panose="00000500000000000000" pitchFamily="2" charset="0"/>
              </a:rPr>
              <a:t>bijdragen aan een </a:t>
            </a:r>
            <a:r>
              <a:rPr lang="nl-BE" sz="1600" b="1" dirty="0">
                <a:solidFill>
                  <a:srgbClr val="2C3B47"/>
                </a:solidFill>
                <a:latin typeface="Poppins" panose="00000500000000000000" pitchFamily="2" charset="0"/>
                <a:ea typeface="Roboto" panose="02000000000000000000" pitchFamily="2" charset="0"/>
                <a:cs typeface="Poppins" panose="00000500000000000000" pitchFamily="2" charset="0"/>
              </a:rPr>
              <a:t>rechtvaardige samenleving.</a:t>
            </a:r>
          </a:p>
        </p:txBody>
      </p:sp>
      <p:pic>
        <p:nvPicPr>
          <p:cNvPr id="5" name="Afbeelding 4">
            <a:extLst>
              <a:ext uri="{FF2B5EF4-FFF2-40B4-BE49-F238E27FC236}">
                <a16:creationId xmlns:a16="http://schemas.microsoft.com/office/drawing/2014/main" id="{2AE22133-96D3-A221-7179-D6122B5E0B06}"/>
              </a:ext>
            </a:extLst>
          </p:cNvPr>
          <p:cNvPicPr>
            <a:picLocks noChangeAspect="1"/>
          </p:cNvPicPr>
          <p:nvPr/>
        </p:nvPicPr>
        <p:blipFill>
          <a:blip r:embed="rId8"/>
          <a:stretch>
            <a:fillRect/>
          </a:stretch>
        </p:blipFill>
        <p:spPr>
          <a:xfrm>
            <a:off x="9030520" y="100354"/>
            <a:ext cx="3558530" cy="1823224"/>
          </a:xfrm>
          <a:prstGeom prst="rect">
            <a:avLst/>
          </a:prstGeom>
        </p:spPr>
      </p:pic>
    </p:spTree>
    <p:extLst>
      <p:ext uri="{BB962C8B-B14F-4D97-AF65-F5344CB8AC3E}">
        <p14:creationId xmlns:p14="http://schemas.microsoft.com/office/powerpoint/2010/main" val="113413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88CFE7BF-0392-4107-87D6-8D177F28FDC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8A66C97C-0A0E-46C0-8705-64A68754F80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F14E789F-BCC2-46F0-B52A-91FC9500E17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70AC7D9-4B2F-7BDF-AA9D-D9F79C812FA7}"/>
              </a:ext>
            </a:extLst>
          </p:cNvPr>
          <p:cNvGraphicFramePr/>
          <p:nvPr>
            <p:extLst>
              <p:ext uri="{D42A27DB-BD31-4B8C-83A1-F6EECF244321}">
                <p14:modId xmlns:p14="http://schemas.microsoft.com/office/powerpoint/2010/main" val="2001606750"/>
              </p:ext>
            </p:extLst>
          </p:nvPr>
        </p:nvGraphicFramePr>
        <p:xfrm>
          <a:off x="1117600" y="478971"/>
          <a:ext cx="8911771" cy="6005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 1">
            <a:extLst>
              <a:ext uri="{FF2B5EF4-FFF2-40B4-BE49-F238E27FC236}">
                <a16:creationId xmlns:a16="http://schemas.microsoft.com/office/drawing/2014/main" id="{A5F84AD1-2661-54DC-2038-EAB8BB6908A2}"/>
              </a:ext>
            </a:extLst>
          </p:cNvPr>
          <p:cNvSpPr txBox="1"/>
          <p:nvPr/>
        </p:nvSpPr>
        <p:spPr>
          <a:xfrm>
            <a:off x="304800" y="2934940"/>
            <a:ext cx="2011680" cy="1314782"/>
          </a:xfrm>
          <a:prstGeom prst="rect">
            <a:avLst/>
          </a:prstGeom>
          <a:noFill/>
        </p:spPr>
        <p:txBody>
          <a:bodyPr wrap="square" lIns="0" rIns="0" anchor="t">
            <a:normAutofit/>
          </a:bodyPr>
          <a:lstStyle/>
          <a:p>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Leren over de eigen leefwereld en de ruimere wereld, </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met een kritische blik en breder perspectief.</a:t>
            </a:r>
          </a:p>
        </p:txBody>
      </p:sp>
      <p:sp>
        <p:nvSpPr>
          <p:cNvPr id="5" name="Tekstvak 4">
            <a:extLst>
              <a:ext uri="{FF2B5EF4-FFF2-40B4-BE49-F238E27FC236}">
                <a16:creationId xmlns:a16="http://schemas.microsoft.com/office/drawing/2014/main" id="{F448CD8C-B33A-0A90-B323-63C6F48D3097}"/>
              </a:ext>
            </a:extLst>
          </p:cNvPr>
          <p:cNvSpPr txBox="1"/>
          <p:nvPr/>
        </p:nvSpPr>
        <p:spPr>
          <a:xfrm rot="10800000" flipV="1">
            <a:off x="6691085" y="309694"/>
            <a:ext cx="3178629" cy="830997"/>
          </a:xfrm>
          <a:prstGeom prst="rect">
            <a:avLst/>
          </a:prstGeom>
          <a:noFill/>
        </p:spPr>
        <p:txBody>
          <a:bodyPr wrap="square">
            <a:spAutoFit/>
          </a:bodyPr>
          <a:lstStyle/>
          <a:p>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In </a:t>
            </a: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dialoog gaan met de ander;</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diversiteit waarderen. </a:t>
            </a:r>
            <a:b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 school is de oefenplaats</a:t>
            </a:r>
            <a:r>
              <a:rPr lang="nl-BE" sz="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p>
        </p:txBody>
      </p:sp>
      <p:sp>
        <p:nvSpPr>
          <p:cNvPr id="7" name="Tekstvak 6">
            <a:extLst>
              <a:ext uri="{FF2B5EF4-FFF2-40B4-BE49-F238E27FC236}">
                <a16:creationId xmlns:a16="http://schemas.microsoft.com/office/drawing/2014/main" id="{F9808455-6F96-8E78-59FA-72C877CFC5E0}"/>
              </a:ext>
            </a:extLst>
          </p:cNvPr>
          <p:cNvSpPr txBox="1"/>
          <p:nvPr/>
        </p:nvSpPr>
        <p:spPr>
          <a:xfrm>
            <a:off x="8868229" y="2805752"/>
            <a:ext cx="2815773" cy="1077218"/>
          </a:xfrm>
          <a:prstGeom prst="rect">
            <a:avLst/>
          </a:prstGeom>
          <a:noFill/>
        </p:spPr>
        <p:txBody>
          <a:bodyPr wrap="square">
            <a:spAutoFit/>
          </a:bodyPr>
          <a:lstStyle/>
          <a:p>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Leerlingen </a:t>
            </a: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geven de wereld mee vorm en ondernemen actie </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binnen en buiten de school.</a:t>
            </a:r>
          </a:p>
        </p:txBody>
      </p:sp>
      <p:sp>
        <p:nvSpPr>
          <p:cNvPr id="9" name="Tekstvak 8">
            <a:extLst>
              <a:ext uri="{FF2B5EF4-FFF2-40B4-BE49-F238E27FC236}">
                <a16:creationId xmlns:a16="http://schemas.microsoft.com/office/drawing/2014/main" id="{425D617D-DA7F-F688-36E3-DA6E39B89B01}"/>
              </a:ext>
            </a:extLst>
          </p:cNvPr>
          <p:cNvSpPr txBox="1"/>
          <p:nvPr/>
        </p:nvSpPr>
        <p:spPr>
          <a:xfrm>
            <a:off x="6850743" y="5548031"/>
            <a:ext cx="2815772" cy="1077218"/>
          </a:xfrm>
          <a:prstGeom prst="rect">
            <a:avLst/>
          </a:prstGeom>
          <a:noFill/>
        </p:spPr>
        <p:txBody>
          <a:bodyPr wrap="square">
            <a:spAutoFit/>
          </a:bodyPr>
          <a:lstStyle/>
          <a:p>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Kritisch en creatief nadenken </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over eigen ervaringen en over het waarom van wat je leert</a:t>
            </a:r>
            <a:endParaRPr lang="nl-BE" sz="1600" dirty="0">
              <a:solidFill>
                <a:schemeClr val="tx1">
                  <a:lumMod val="75000"/>
                  <a:lumOff val="25000"/>
                </a:schemeClr>
              </a:solidFill>
            </a:endParaRPr>
          </a:p>
        </p:txBody>
      </p:sp>
      <p:pic>
        <p:nvPicPr>
          <p:cNvPr id="11" name="Graphic 10" descr="Wereldbol: Afrika en Europa met effen opvulling">
            <a:extLst>
              <a:ext uri="{FF2B5EF4-FFF2-40B4-BE49-F238E27FC236}">
                <a16:creationId xmlns:a16="http://schemas.microsoft.com/office/drawing/2014/main" id="{DE206804-6FBB-E0A3-C7AB-723B3FE5653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956955" y="3736463"/>
            <a:ext cx="617521" cy="617521"/>
          </a:xfrm>
          <a:prstGeom prst="rect">
            <a:avLst/>
          </a:prstGeom>
        </p:spPr>
      </p:pic>
      <p:pic>
        <p:nvPicPr>
          <p:cNvPr id="13" name="Graphic 12" descr="Open hand met planten silhouet">
            <a:extLst>
              <a:ext uri="{FF2B5EF4-FFF2-40B4-BE49-F238E27FC236}">
                <a16:creationId xmlns:a16="http://schemas.microsoft.com/office/drawing/2014/main" id="{F73A19F7-29E5-6763-7A6D-4263761C57C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671467" y="4018403"/>
            <a:ext cx="411726" cy="411726"/>
          </a:xfrm>
          <a:prstGeom prst="rect">
            <a:avLst/>
          </a:prstGeom>
        </p:spPr>
      </p:pic>
      <p:pic>
        <p:nvPicPr>
          <p:cNvPr id="15" name="Graphic 14" descr="Chatballon met effen opvulling">
            <a:extLst>
              <a:ext uri="{FF2B5EF4-FFF2-40B4-BE49-F238E27FC236}">
                <a16:creationId xmlns:a16="http://schemas.microsoft.com/office/drawing/2014/main" id="{ADD277FA-25B1-5AD4-19A6-BCE5F45FB89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167084" y="267993"/>
            <a:ext cx="830998" cy="830998"/>
          </a:xfrm>
          <a:prstGeom prst="rect">
            <a:avLst/>
          </a:prstGeom>
        </p:spPr>
      </p:pic>
      <p:pic>
        <p:nvPicPr>
          <p:cNvPr id="6" name="Afbeelding 5">
            <a:extLst>
              <a:ext uri="{FF2B5EF4-FFF2-40B4-BE49-F238E27FC236}">
                <a16:creationId xmlns:a16="http://schemas.microsoft.com/office/drawing/2014/main" id="{E13A8AF8-8FBB-3120-A583-A3F4FA6B2FF4}"/>
              </a:ext>
            </a:extLst>
          </p:cNvPr>
          <p:cNvPicPr>
            <a:picLocks noChangeAspect="1"/>
          </p:cNvPicPr>
          <p:nvPr/>
        </p:nvPicPr>
        <p:blipFill>
          <a:blip r:embed="rId11"/>
          <a:srcRect t="26786" r="81595" b="28572"/>
          <a:stretch>
            <a:fillRect/>
          </a:stretch>
        </p:blipFill>
        <p:spPr>
          <a:xfrm>
            <a:off x="10857881" y="159929"/>
            <a:ext cx="1164077" cy="1446652"/>
          </a:xfrm>
          <a:prstGeom prst="rect">
            <a:avLst/>
          </a:prstGeom>
        </p:spPr>
      </p:pic>
      <p:pic>
        <p:nvPicPr>
          <p:cNvPr id="77" name="Picto spiegel"/>
          <p:cNvPicPr>
            <a:picLocks noChangeAspect="1"/>
          </p:cNvPicPr>
          <p:nvPr/>
        </p:nvPicPr>
        <p:blipFill>
          <a:blip r:embed="rId12"/>
          <a:stretch>
            <a:fillRect/>
          </a:stretch>
        </p:blipFill>
        <p:spPr>
          <a:xfrm>
            <a:off x="5180345" y="5879999"/>
            <a:ext cx="745249" cy="745249"/>
          </a:xfrm>
          <a:prstGeom prst="rect">
            <a:avLst/>
          </a:prstGeom>
        </p:spPr>
      </p:pic>
      <p:pic>
        <p:nvPicPr>
          <p:cNvPr id="10" name="Afbeelding 9" descr="Image">
            <a:extLst>
              <a:ext uri="{FF2B5EF4-FFF2-40B4-BE49-F238E27FC236}">
                <a16:creationId xmlns:a16="http://schemas.microsoft.com/office/drawing/2014/main" id="{E68E8872-7240-4673-6825-CC7FA48A6009}"/>
              </a:ext>
            </a:extLst>
          </p:cNvPr>
          <p:cNvPicPr>
            <a:picLocks noChangeAspect="1"/>
          </p:cNvPicPr>
          <p:nvPr/>
        </p:nvPicPr>
        <p:blipFill>
          <a:blip r:embed="rId13"/>
          <a:stretch>
            <a:fillRect/>
          </a:stretch>
        </p:blipFill>
        <p:spPr>
          <a:xfrm>
            <a:off x="4757802" y="2446774"/>
            <a:ext cx="1631366" cy="1615171"/>
          </a:xfrm>
          <a:prstGeom prst="rect">
            <a:avLst/>
          </a:prstGeom>
        </p:spPr>
      </p:pic>
      <p:sp>
        <p:nvSpPr>
          <p:cNvPr id="12" name="Titel 1">
            <a:extLst>
              <a:ext uri="{FF2B5EF4-FFF2-40B4-BE49-F238E27FC236}">
                <a16:creationId xmlns:a16="http://schemas.microsoft.com/office/drawing/2014/main" id="{EF9E2BAF-E844-AB02-E59A-F0A6C8AFF267}"/>
              </a:ext>
            </a:extLst>
          </p:cNvPr>
          <p:cNvSpPr txBox="1">
            <a:spLocks/>
          </p:cNvSpPr>
          <p:nvPr/>
        </p:nvSpPr>
        <p:spPr>
          <a:xfrm>
            <a:off x="126479" y="353085"/>
            <a:ext cx="3447997" cy="1143000"/>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BE" dirty="0"/>
              <a:t>Vier elementen van </a:t>
            </a:r>
          </a:p>
          <a:p>
            <a:r>
              <a:rPr lang="nl-BE" dirty="0"/>
              <a:t>persoonsvorming</a:t>
            </a:r>
          </a:p>
        </p:txBody>
      </p:sp>
    </p:spTree>
    <p:extLst>
      <p:ext uri="{BB962C8B-B14F-4D97-AF65-F5344CB8AC3E}">
        <p14:creationId xmlns:p14="http://schemas.microsoft.com/office/powerpoint/2010/main" val="38071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5" grpId="0"/>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Vier elementen van persoonsvorming</a:t>
            </a:r>
          </a:p>
        </p:txBody>
      </p:sp>
      <p:sp>
        <p:nvSpPr>
          <p:cNvPr id="10" name="Intro"/>
          <p:cNvSpPr txBox="1"/>
          <p:nvPr/>
        </p:nvSpPr>
        <p:spPr>
          <a:xfrm>
            <a:off x="411480" y="1300000"/>
            <a:ext cx="11257040" cy="1000000"/>
          </a:xfrm>
          <a:prstGeom prst="rect">
            <a:avLst/>
          </a:prstGeom>
          <a:noFill/>
        </p:spPr>
        <p:txBody>
          <a:bodyPr wrap="square" lIns="0" rIns="0" anchor="ctr">
            <a:normAutofit/>
          </a:bodyPr>
          <a:lstStyle/>
          <a:p>
            <a:r>
              <a:rPr lang="nl-BE" sz="1500" dirty="0">
                <a:solidFill>
                  <a:srgbClr val="44525C"/>
                </a:solidFill>
                <a:latin typeface="Roboto" panose="02000000000000000000" pitchFamily="2" charset="0"/>
                <a:ea typeface="Roboto" panose="02000000000000000000" pitchFamily="2" charset="0"/>
                <a:cs typeface="Roboto" panose="02000000000000000000" pitchFamily="2" charset="0"/>
              </a:rPr>
              <a:t>Het leerplan verbindt </a:t>
            </a:r>
            <a:r>
              <a:rPr lang="nl-BE" sz="1500" b="1" dirty="0">
                <a:solidFill>
                  <a:schemeClr val="accent4"/>
                </a:solidFill>
                <a:latin typeface="Roboto" panose="02000000000000000000" pitchFamily="2" charset="0"/>
                <a:ea typeface="Roboto" panose="02000000000000000000" pitchFamily="2" charset="0"/>
                <a:cs typeface="Roboto" panose="02000000000000000000" pitchFamily="2" charset="0"/>
              </a:rPr>
              <a:t>vier elementen van persoonsvorming </a:t>
            </a:r>
            <a:r>
              <a:rPr lang="nl-BE" sz="1500" dirty="0">
                <a:solidFill>
                  <a:srgbClr val="44525C"/>
                </a:solidFill>
                <a:latin typeface="Roboto" panose="02000000000000000000" pitchFamily="2" charset="0"/>
                <a:ea typeface="Roboto" panose="02000000000000000000" pitchFamily="2" charset="0"/>
                <a:cs typeface="Roboto" panose="02000000000000000000" pitchFamily="2" charset="0"/>
              </a:rPr>
              <a:t>op relevante plaatsen met de gemeenschappelijke doelen.</a:t>
            </a:r>
          </a:p>
        </p:txBody>
      </p:sp>
      <p:sp>
        <p:nvSpPr>
          <p:cNvPr id="20" name="Kaart 1"/>
          <p:cNvSpPr/>
          <p:nvPr/>
        </p:nvSpPr>
        <p:spPr>
          <a:xfrm>
            <a:off x="411480" y="2350000"/>
            <a:ext cx="5500000" cy="1905840"/>
          </a:xfrm>
          <a:prstGeom prst="roundRect">
            <a:avLst>
              <a:gd name="adj" fmla="val 8000"/>
            </a:avLst>
          </a:prstGeom>
          <a:solidFill>
            <a:srgbClr val="E4F4F7"/>
          </a:solidFill>
          <a:ln>
            <a:noFill/>
          </a:ln>
        </p:spPr>
        <p:txBody>
          <a:bodyPr/>
          <a:lstStyle/>
          <a:p>
            <a:endParaRPr lang="nl-BE"/>
          </a:p>
        </p:txBody>
      </p:sp>
      <p:sp>
        <p:nvSpPr>
          <p:cNvPr id="21" name="Badge 1"/>
          <p:cNvSpPr/>
          <p:nvPr/>
        </p:nvSpPr>
        <p:spPr>
          <a:xfrm>
            <a:off x="640080" y="25786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1</a:t>
            </a:r>
          </a:p>
        </p:txBody>
      </p:sp>
      <p:sp>
        <p:nvSpPr>
          <p:cNvPr id="22" name="Tekst 1"/>
          <p:cNvSpPr txBox="1"/>
          <p:nvPr/>
        </p:nvSpPr>
        <p:spPr>
          <a:xfrm>
            <a:off x="640080" y="3186248"/>
            <a:ext cx="5042800" cy="1005839"/>
          </a:xfrm>
          <a:prstGeom prst="rect">
            <a:avLst/>
          </a:prstGeom>
          <a:noFill/>
        </p:spPr>
        <p:txBody>
          <a:bodyPr wrap="square" lIns="0" rIns="0" anchor="t">
            <a:noAutofit/>
          </a:bodyPr>
          <a:lstStyle/>
          <a:p>
            <a:r>
              <a:rPr lang="nl-BE" sz="1300" b="1" dirty="0">
                <a:solidFill>
                  <a:srgbClr val="2C3B47"/>
                </a:solidFill>
                <a:latin typeface="Roboto" panose="02000000000000000000" pitchFamily="2" charset="0"/>
                <a:ea typeface="Roboto" panose="02000000000000000000" pitchFamily="2" charset="0"/>
                <a:cs typeface="Roboto" panose="02000000000000000000" pitchFamily="2" charset="0"/>
              </a:rPr>
              <a:t>De wereld leren kennen</a:t>
            </a:r>
          </a:p>
          <a:p>
            <a:r>
              <a:rPr lang="nl-BE" sz="13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Leerlingen leren over de eigen leefwereld en de ruimere wereld, met een kritische blik en in een breder perspectief.</a:t>
            </a:r>
            <a:r>
              <a:rPr lang="nl-NL" sz="13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a:t>
            </a:r>
          </a:p>
          <a:p>
            <a:r>
              <a:rPr lang="nl-NL" sz="13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Ze verdiepen zich niet alleen in details, maar plaatsen het geleerde ook in een breder perspectief. </a:t>
            </a:r>
            <a:endParaRPr lang="nl-BE" sz="13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3" name="Kaart 2"/>
          <p:cNvSpPr/>
          <p:nvPr/>
        </p:nvSpPr>
        <p:spPr>
          <a:xfrm>
            <a:off x="6280520" y="2349999"/>
            <a:ext cx="5500000" cy="1905839"/>
          </a:xfrm>
          <a:prstGeom prst="roundRect">
            <a:avLst>
              <a:gd name="adj" fmla="val 8000"/>
            </a:avLst>
          </a:prstGeom>
          <a:solidFill>
            <a:srgbClr val="EDF1F3"/>
          </a:solidFill>
          <a:ln>
            <a:noFill/>
          </a:ln>
        </p:spPr>
        <p:txBody>
          <a:bodyPr/>
          <a:lstStyle/>
          <a:p>
            <a:endParaRPr lang="nl-BE"/>
          </a:p>
        </p:txBody>
      </p:sp>
      <p:sp>
        <p:nvSpPr>
          <p:cNvPr id="24" name="Badge 2"/>
          <p:cNvSpPr/>
          <p:nvPr/>
        </p:nvSpPr>
        <p:spPr>
          <a:xfrm>
            <a:off x="6509120" y="25786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2</a:t>
            </a:r>
          </a:p>
        </p:txBody>
      </p:sp>
      <p:sp>
        <p:nvSpPr>
          <p:cNvPr id="25" name="Tekst 2"/>
          <p:cNvSpPr txBox="1"/>
          <p:nvPr/>
        </p:nvSpPr>
        <p:spPr>
          <a:xfrm>
            <a:off x="6509120" y="3202842"/>
            <a:ext cx="5042800" cy="1055837"/>
          </a:xfrm>
          <a:prstGeom prst="rect">
            <a:avLst/>
          </a:prstGeom>
          <a:noFill/>
        </p:spPr>
        <p:txBody>
          <a:bodyPr wrap="square" lIns="0" rIns="0" anchor="t">
            <a:no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Verbindend dialogeren</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Leerlingen gaan in dialoog met de ander,  diversiteit en waardering vormen het uitgangspunt. </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De school is de veilige oefenplaats.</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Verbondenheid draagt bij tot betekenisvol leren.</a:t>
            </a:r>
          </a:p>
        </p:txBody>
      </p:sp>
      <p:sp>
        <p:nvSpPr>
          <p:cNvPr id="26" name="Kaart 3"/>
          <p:cNvSpPr/>
          <p:nvPr/>
        </p:nvSpPr>
        <p:spPr>
          <a:xfrm>
            <a:off x="411480" y="4378599"/>
            <a:ext cx="5500000" cy="1905839"/>
          </a:xfrm>
          <a:prstGeom prst="roundRect">
            <a:avLst>
              <a:gd name="adj" fmla="val 8000"/>
            </a:avLst>
          </a:prstGeom>
          <a:solidFill>
            <a:srgbClr val="FBE7F1"/>
          </a:solidFill>
          <a:ln>
            <a:noFill/>
          </a:ln>
        </p:spPr>
        <p:txBody>
          <a:bodyPr/>
          <a:lstStyle/>
          <a:p>
            <a:endParaRPr lang="nl-BE"/>
          </a:p>
        </p:txBody>
      </p:sp>
      <p:sp>
        <p:nvSpPr>
          <p:cNvPr id="27" name="Badge 3"/>
          <p:cNvSpPr/>
          <p:nvPr/>
        </p:nvSpPr>
        <p:spPr>
          <a:xfrm>
            <a:off x="640080" y="4378600"/>
            <a:ext cx="548640" cy="548640"/>
          </a:xfrm>
          <a:prstGeom prst="ellipse">
            <a:avLst/>
          </a:prstGeom>
          <a:solidFill>
            <a:srgbClr val="C2007B"/>
          </a:solidFill>
          <a:ln>
            <a:noFill/>
          </a:ln>
        </p:spPr>
        <p:txBody>
          <a:bodyPr wrap="square" lIns="0" tIns="0" rIns="0" bIns="0" anchor="ctr"/>
          <a:lstStyle/>
          <a:p>
            <a:pPr algn="ctr"/>
            <a:r>
              <a:rPr lang="nl-BE" sz="2000" b="1">
                <a:solidFill>
                  <a:srgbClr val="FFFFFF"/>
                </a:solidFill>
              </a:rPr>
              <a:t>3</a:t>
            </a:r>
          </a:p>
        </p:txBody>
      </p:sp>
      <p:sp>
        <p:nvSpPr>
          <p:cNvPr id="28" name="Tekst 3"/>
          <p:cNvSpPr txBox="1"/>
          <p:nvPr/>
        </p:nvSpPr>
        <p:spPr>
          <a:xfrm>
            <a:off x="640080" y="5049999"/>
            <a:ext cx="5042800" cy="971659"/>
          </a:xfrm>
          <a:prstGeom prst="rect">
            <a:avLst/>
          </a:prstGeom>
          <a:noFill/>
        </p:spPr>
        <p:txBody>
          <a:bodyPr wrap="square" lIns="0" rIns="0" anchor="t">
            <a:normAutofit/>
          </a:bodyPr>
          <a:lstStyle/>
          <a:p>
            <a:r>
              <a:rPr lang="nl-BE" sz="1300" b="1" dirty="0">
                <a:solidFill>
                  <a:srgbClr val="2C3B47"/>
                </a:solidFill>
                <a:latin typeface="Roboto" panose="02000000000000000000" pitchFamily="2" charset="0"/>
                <a:ea typeface="Roboto" panose="02000000000000000000" pitchFamily="2" charset="0"/>
                <a:cs typeface="Roboto" panose="02000000000000000000" pitchFamily="2" charset="0"/>
              </a:rPr>
              <a:t>Verantwoordelijkheid opnemen</a:t>
            </a:r>
          </a:p>
          <a:p>
            <a:r>
              <a:rPr lang="nl-BE" sz="1300" dirty="0">
                <a:solidFill>
                  <a:srgbClr val="44525C"/>
                </a:solidFill>
                <a:latin typeface="Roboto" panose="02000000000000000000" pitchFamily="2" charset="0"/>
                <a:ea typeface="Roboto" panose="02000000000000000000" pitchFamily="2" charset="0"/>
                <a:cs typeface="Roboto" panose="02000000000000000000" pitchFamily="2" charset="0"/>
              </a:rPr>
              <a:t>Leerlingen ondernemen actie binnen en buiten de school: ze weten wat kan,  zijn bereid om dit te doen en ontwikkelen vaardigheden om dit te kunnen en om effectief impact te hebben.</a:t>
            </a:r>
          </a:p>
        </p:txBody>
      </p:sp>
      <p:sp>
        <p:nvSpPr>
          <p:cNvPr id="29" name="Kaart 4"/>
          <p:cNvSpPr/>
          <p:nvPr/>
        </p:nvSpPr>
        <p:spPr>
          <a:xfrm>
            <a:off x="6280520" y="4378600"/>
            <a:ext cx="5500000" cy="1905838"/>
          </a:xfrm>
          <a:prstGeom prst="roundRect">
            <a:avLst>
              <a:gd name="adj" fmla="val 8000"/>
            </a:avLst>
          </a:prstGeom>
          <a:solidFill>
            <a:srgbClr val="E4F4F7"/>
          </a:solidFill>
          <a:ln>
            <a:noFill/>
          </a:ln>
        </p:spPr>
        <p:txBody>
          <a:bodyPr/>
          <a:lstStyle/>
          <a:p>
            <a:endParaRPr lang="nl-BE"/>
          </a:p>
        </p:txBody>
      </p:sp>
      <p:sp>
        <p:nvSpPr>
          <p:cNvPr id="30" name="Badge 4"/>
          <p:cNvSpPr/>
          <p:nvPr/>
        </p:nvSpPr>
        <p:spPr>
          <a:xfrm>
            <a:off x="6509120" y="4378600"/>
            <a:ext cx="548640" cy="548640"/>
          </a:xfrm>
          <a:prstGeom prst="ellipse">
            <a:avLst/>
          </a:prstGeom>
          <a:solidFill>
            <a:srgbClr val="2C3B47"/>
          </a:solidFill>
          <a:ln>
            <a:noFill/>
          </a:ln>
        </p:spPr>
        <p:txBody>
          <a:bodyPr wrap="square" lIns="0" tIns="0" rIns="0" bIns="0" anchor="ctr"/>
          <a:lstStyle/>
          <a:p>
            <a:pPr algn="ctr"/>
            <a:r>
              <a:rPr lang="nl-BE" sz="2000" b="1">
                <a:solidFill>
                  <a:srgbClr val="FFFFFF"/>
                </a:solidFill>
              </a:rPr>
              <a:t>4</a:t>
            </a:r>
          </a:p>
        </p:txBody>
      </p:sp>
      <p:sp>
        <p:nvSpPr>
          <p:cNvPr id="31" name="Tekst 4"/>
          <p:cNvSpPr txBox="1"/>
          <p:nvPr/>
        </p:nvSpPr>
        <p:spPr>
          <a:xfrm>
            <a:off x="6509120" y="5050000"/>
            <a:ext cx="5042800" cy="650000"/>
          </a:xfrm>
          <a:prstGeom prst="rect">
            <a:avLst/>
          </a:prstGeom>
          <a:noFill/>
        </p:spPr>
        <p:txBody>
          <a:bodyPr wrap="square" lIns="0" rIns="0" anchor="t">
            <a:normAutofit lnSpcReduction="10000"/>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Reflecteren</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Leerlingen denken kritisch en creatief na over eigen ervaringen, over het waarom van wat je leert en over je effect op anderen.</a:t>
            </a:r>
          </a:p>
          <a:p>
            <a:endParaRPr lang="nl-BE" sz="1100">
              <a:solidFill>
                <a:srgbClr val="44525C"/>
              </a:solidFill>
            </a:endParaRPr>
          </a:p>
        </p:txBody>
      </p:sp>
      <p:pic>
        <p:nvPicPr>
          <p:cNvPr id="5" name="Afbeelding 4">
            <a:extLst>
              <a:ext uri="{FF2B5EF4-FFF2-40B4-BE49-F238E27FC236}">
                <a16:creationId xmlns:a16="http://schemas.microsoft.com/office/drawing/2014/main" id="{F597238F-C6B4-20EA-9913-D709C11185B0}"/>
              </a:ext>
            </a:extLst>
          </p:cNvPr>
          <p:cNvPicPr>
            <a:picLocks noChangeAspect="1"/>
          </p:cNvPicPr>
          <p:nvPr/>
        </p:nvPicPr>
        <p:blipFill>
          <a:blip r:embed="rId3"/>
          <a:stretch>
            <a:fillRect/>
          </a:stretch>
        </p:blipFill>
        <p:spPr>
          <a:xfrm>
            <a:off x="9030520" y="100354"/>
            <a:ext cx="3558530" cy="1823224"/>
          </a:xfrm>
          <a:prstGeom prst="rect">
            <a:avLst/>
          </a:prstGeom>
        </p:spPr>
      </p:pic>
    </p:spTree>
    <p:extLst>
      <p:ext uri="{BB962C8B-B14F-4D97-AF65-F5344CB8AC3E}">
        <p14:creationId xmlns:p14="http://schemas.microsoft.com/office/powerpoint/2010/main" val="75026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3" grpId="0" animBg="1"/>
      <p:bldP spid="24" grpId="0" animBg="1"/>
      <p:bldP spid="25" grpId="0"/>
      <p:bldP spid="26" grpId="0" animBg="1"/>
      <p:bldP spid="27" grpId="0" animBg="1"/>
      <p:bldP spid="28" grpId="0"/>
      <p:bldP spid="29" grpId="0" animBg="1"/>
      <p:bldP spid="30" grpId="0" animBg="1"/>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A3ABF1B-FF65-17AE-7418-0B76172B4EE8}"/>
              </a:ext>
            </a:extLst>
          </p:cNvPr>
          <p:cNvPicPr>
            <a:picLocks noChangeAspect="1"/>
          </p:cNvPicPr>
          <p:nvPr/>
        </p:nvPicPr>
        <p:blipFill>
          <a:blip r:embed="rId3"/>
          <a:stretch>
            <a:fillRect/>
          </a:stretch>
        </p:blipFill>
        <p:spPr>
          <a:xfrm>
            <a:off x="887916" y="1382540"/>
            <a:ext cx="9141212" cy="3724929"/>
          </a:xfrm>
          <a:prstGeom prst="rect">
            <a:avLst/>
          </a:prstGeom>
        </p:spPr>
      </p:pic>
    </p:spTree>
    <p:extLst>
      <p:ext uri="{BB962C8B-B14F-4D97-AF65-F5344CB8AC3E}">
        <p14:creationId xmlns:p14="http://schemas.microsoft.com/office/powerpoint/2010/main" val="3005373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376D85C-8E50-C77C-8327-DE7314378F95}"/>
              </a:ext>
            </a:extLst>
          </p:cNvPr>
          <p:cNvSpPr>
            <a:spLocks noGrp="1"/>
          </p:cNvSpPr>
          <p:nvPr>
            <p:ph type="title"/>
          </p:nvPr>
        </p:nvSpPr>
        <p:spPr/>
        <p:txBody>
          <a:bodyPr/>
          <a:lstStyle/>
          <a:p>
            <a:r>
              <a:rPr lang="nl-BE" noProof="0"/>
              <a:t>Wat? Dertien disciplines</a:t>
            </a:r>
          </a:p>
        </p:txBody>
      </p:sp>
      <p:sp>
        <p:nvSpPr>
          <p:cNvPr id="10" name="Introtekst"/>
          <p:cNvSpPr txBox="1"/>
          <p:nvPr/>
        </p:nvSpPr>
        <p:spPr>
          <a:xfrm>
            <a:off x="411479" y="1234440"/>
            <a:ext cx="9601199" cy="457200"/>
          </a:xfrm>
          <a:prstGeom prst="rect">
            <a:avLst/>
          </a:prstGeom>
          <a:noFill/>
        </p:spPr>
        <p:txBody>
          <a:bodyPr wrap="square" lIns="0" rIns="0" anchor="ctr">
            <a:noAutofit/>
          </a:bodyPr>
          <a:lstStyle/>
          <a:p>
            <a:pPr algn="l"/>
            <a:r>
              <a:rPr lang="nl-BE" sz="1600" noProof="0" dirty="0">
                <a:solidFill>
                  <a:srgbClr val="44525C"/>
                </a:solidFill>
                <a:latin typeface="Roboto" panose="02000000000000000000" pitchFamily="2" charset="0"/>
                <a:ea typeface="Roboto" panose="02000000000000000000" pitchFamily="2" charset="0"/>
                <a:cs typeface="Roboto" panose="02000000000000000000" pitchFamily="2" charset="0"/>
              </a:rPr>
              <a:t>Alle doelen zijn geordend in </a:t>
            </a:r>
            <a:r>
              <a:rPr lang="nl-BE" sz="1600" b="1" noProof="0" dirty="0">
                <a:solidFill>
                  <a:schemeClr val="accent4"/>
                </a:solidFill>
                <a:latin typeface="Roboto" panose="02000000000000000000" pitchFamily="2" charset="0"/>
                <a:ea typeface="Roboto" panose="02000000000000000000" pitchFamily="2" charset="0"/>
                <a:cs typeface="Roboto" panose="02000000000000000000" pitchFamily="2" charset="0"/>
              </a:rPr>
              <a:t>dertien disciplines, </a:t>
            </a:r>
            <a:r>
              <a:rPr lang="nl-BE" sz="1600" noProof="0" dirty="0">
                <a:solidFill>
                  <a:srgbClr val="44525C"/>
                </a:solidFill>
                <a:latin typeface="Roboto" panose="02000000000000000000" pitchFamily="2" charset="0"/>
                <a:ea typeface="Roboto" panose="02000000000000000000" pitchFamily="2" charset="0"/>
                <a:cs typeface="Roboto" panose="02000000000000000000" pitchFamily="2" charset="0"/>
              </a:rPr>
              <a:t>aansluitend op de nummering van de minimumdoelen</a:t>
            </a:r>
            <a:r>
              <a:rPr lang="nl-BE" sz="1600" noProof="0" dirty="0">
                <a:solidFill>
                  <a:srgbClr val="44525C"/>
                </a:solidFill>
              </a:rPr>
              <a:t>.</a:t>
            </a:r>
          </a:p>
        </p:txBody>
      </p:sp>
      <p:sp>
        <p:nvSpPr>
          <p:cNvPr id="20" name="Chip 1">
            <a:extLst>
              <a:ext uri="{C183D7F6-B498-43B3-948B-1728B52AA6E4}">
                <adec:decorative xmlns:adec="http://schemas.microsoft.com/office/drawing/2017/decorative" val="1"/>
              </a:ext>
            </a:extLst>
          </p:cNvPr>
          <p:cNvSpPr/>
          <p:nvPr/>
        </p:nvSpPr>
        <p:spPr>
          <a:xfrm>
            <a:off x="411480" y="1965960"/>
            <a:ext cx="2286000" cy="685800"/>
          </a:xfrm>
          <a:prstGeom prst="roundRect">
            <a:avLst>
              <a:gd name="adj" fmla="val 20000"/>
            </a:avLst>
          </a:prstGeom>
          <a:solidFill>
            <a:srgbClr val="E4F4F7"/>
          </a:solidFill>
          <a:ln>
            <a:noFill/>
          </a:ln>
        </p:spPr>
        <p:txBody>
          <a:bodyPr/>
          <a:lstStyle/>
          <a:p>
            <a:endParaRPr lang="nl-BE" noProof="0"/>
          </a:p>
        </p:txBody>
      </p:sp>
      <p:sp>
        <p:nvSpPr>
          <p:cNvPr id="21" name="Chiptekst 1"/>
          <p:cNvSpPr txBox="1"/>
          <p:nvPr/>
        </p:nvSpPr>
        <p:spPr>
          <a:xfrm>
            <a:off x="411480" y="1965960"/>
            <a:ext cx="2286000" cy="685800"/>
          </a:xfrm>
          <a:prstGeom prst="rect">
            <a:avLst/>
          </a:prstGeom>
          <a:solidFill>
            <a:schemeClr val="accent4"/>
          </a:solidFill>
        </p:spPr>
        <p:txBody>
          <a:bodyPr wrap="square" lIns="109728" rIns="109728" anchor="ctr">
            <a:normAutofit/>
          </a:bodyPr>
          <a:lstStyle/>
          <a:p>
            <a:pPr algn="ctr"/>
            <a:r>
              <a:rPr lang="nl-BE" sz="1100" b="1" noProof="0">
                <a:solidFill>
                  <a:schemeClr val="bg1"/>
                </a:solidFill>
                <a:latin typeface="Roboto" panose="02000000000000000000" pitchFamily="2" charset="0"/>
                <a:ea typeface="Roboto" panose="02000000000000000000" pitchFamily="2" charset="0"/>
                <a:cs typeface="Roboto" panose="02000000000000000000" pitchFamily="2" charset="0"/>
              </a:rPr>
              <a:t>1 Nederlands en communicatie</a:t>
            </a:r>
          </a:p>
        </p:txBody>
      </p:sp>
      <p:sp>
        <p:nvSpPr>
          <p:cNvPr id="22" name="Chip 2">
            <a:extLst>
              <a:ext uri="{C183D7F6-B498-43B3-948B-1728B52AA6E4}">
                <adec:decorative xmlns:adec="http://schemas.microsoft.com/office/drawing/2017/decorative" val="1"/>
              </a:ext>
            </a:extLst>
          </p:cNvPr>
          <p:cNvSpPr/>
          <p:nvPr/>
        </p:nvSpPr>
        <p:spPr>
          <a:xfrm>
            <a:off x="2880360" y="1965960"/>
            <a:ext cx="2286000" cy="685800"/>
          </a:xfrm>
          <a:prstGeom prst="roundRect">
            <a:avLst>
              <a:gd name="adj" fmla="val 20000"/>
            </a:avLst>
          </a:prstGeom>
          <a:solidFill>
            <a:srgbClr val="EDF1F3"/>
          </a:solidFill>
          <a:ln>
            <a:noFill/>
          </a:ln>
        </p:spPr>
        <p:txBody>
          <a:bodyPr/>
          <a:lstStyle/>
          <a:p>
            <a:endParaRPr lang="nl-BE" noProof="0"/>
          </a:p>
        </p:txBody>
      </p:sp>
      <p:sp>
        <p:nvSpPr>
          <p:cNvPr id="23" name="Chiptekst 2"/>
          <p:cNvSpPr txBox="1"/>
          <p:nvPr/>
        </p:nvSpPr>
        <p:spPr>
          <a:xfrm>
            <a:off x="2880360" y="1965960"/>
            <a:ext cx="2286000" cy="685800"/>
          </a:xfrm>
          <a:prstGeom prst="rect">
            <a:avLst/>
          </a:prstGeom>
          <a:solidFill>
            <a:schemeClr val="accent5"/>
          </a:solidFill>
        </p:spPr>
        <p:txBody>
          <a:bodyPr wrap="square" lIns="109728" rIns="109728" anchor="ctr">
            <a:normAutofit/>
          </a:bodyPr>
          <a:lstStyle/>
          <a:p>
            <a:pPr algn="ctr"/>
            <a:r>
              <a:rPr lang="nl-BE" sz="1200" b="1" noProof="0">
                <a:solidFill>
                  <a:schemeClr val="bg1"/>
                </a:solidFill>
                <a:latin typeface="Roboto" panose="02000000000000000000" pitchFamily="2" charset="0"/>
                <a:ea typeface="Roboto" panose="02000000000000000000" pitchFamily="2" charset="0"/>
                <a:cs typeface="Roboto" panose="02000000000000000000" pitchFamily="2" charset="0"/>
              </a:rPr>
              <a:t>2 Wiskunde</a:t>
            </a:r>
          </a:p>
        </p:txBody>
      </p:sp>
      <p:sp>
        <p:nvSpPr>
          <p:cNvPr id="24" name="Chip 3">
            <a:extLst>
              <a:ext uri="{C183D7F6-B498-43B3-948B-1728B52AA6E4}">
                <adec:decorative xmlns:adec="http://schemas.microsoft.com/office/drawing/2017/decorative" val="1"/>
              </a:ext>
            </a:extLst>
          </p:cNvPr>
          <p:cNvSpPr/>
          <p:nvPr/>
        </p:nvSpPr>
        <p:spPr>
          <a:xfrm>
            <a:off x="5349240" y="1965960"/>
            <a:ext cx="2286000" cy="685800"/>
          </a:xfrm>
          <a:prstGeom prst="roundRect">
            <a:avLst>
              <a:gd name="adj" fmla="val 20000"/>
            </a:avLst>
          </a:prstGeom>
          <a:solidFill>
            <a:srgbClr val="FBE7F1"/>
          </a:solidFill>
          <a:ln>
            <a:noFill/>
          </a:ln>
        </p:spPr>
        <p:txBody>
          <a:bodyPr/>
          <a:lstStyle/>
          <a:p>
            <a:endParaRPr lang="nl-BE" noProof="0"/>
          </a:p>
        </p:txBody>
      </p:sp>
      <p:sp>
        <p:nvSpPr>
          <p:cNvPr id="25" name="Chiptekst 3"/>
          <p:cNvSpPr txBox="1"/>
          <p:nvPr/>
        </p:nvSpPr>
        <p:spPr>
          <a:xfrm>
            <a:off x="5349240" y="1965960"/>
            <a:ext cx="2286000" cy="685800"/>
          </a:xfrm>
          <a:prstGeom prst="rect">
            <a:avLst/>
          </a:prstGeom>
          <a:solidFill>
            <a:schemeClr val="accent6"/>
          </a:solidFill>
        </p:spPr>
        <p:txBody>
          <a:bodyPr wrap="square" lIns="109728" rIns="109728" anchor="ctr">
            <a:normAutofit/>
          </a:bodyPr>
          <a:lstStyle/>
          <a:p>
            <a:pPr algn="ctr"/>
            <a:r>
              <a:rPr lang="nl-BE" sz="1100" b="1" noProof="0">
                <a:solidFill>
                  <a:schemeClr val="bg1"/>
                </a:solidFill>
                <a:latin typeface="Roboto" panose="02000000000000000000" pitchFamily="2" charset="0"/>
                <a:ea typeface="Roboto" panose="02000000000000000000" pitchFamily="2" charset="0"/>
                <a:cs typeface="Roboto" panose="02000000000000000000" pitchFamily="2" charset="0"/>
              </a:rPr>
              <a:t>3 Wetenschap en techniek</a:t>
            </a:r>
          </a:p>
        </p:txBody>
      </p:sp>
      <p:sp>
        <p:nvSpPr>
          <p:cNvPr id="26" name="Chip 4">
            <a:extLst>
              <a:ext uri="{C183D7F6-B498-43B3-948B-1728B52AA6E4}">
                <adec:decorative xmlns:adec="http://schemas.microsoft.com/office/drawing/2017/decorative" val="1"/>
              </a:ext>
            </a:extLst>
          </p:cNvPr>
          <p:cNvSpPr/>
          <p:nvPr/>
        </p:nvSpPr>
        <p:spPr>
          <a:xfrm>
            <a:off x="7818120" y="1965960"/>
            <a:ext cx="2286000" cy="685800"/>
          </a:xfrm>
          <a:prstGeom prst="roundRect">
            <a:avLst>
              <a:gd name="adj" fmla="val 20000"/>
            </a:avLst>
          </a:prstGeom>
          <a:solidFill>
            <a:srgbClr val="E4F4F7"/>
          </a:solidFill>
          <a:ln>
            <a:noFill/>
          </a:ln>
        </p:spPr>
        <p:txBody>
          <a:bodyPr/>
          <a:lstStyle/>
          <a:p>
            <a:endParaRPr lang="nl-BE" noProof="0"/>
          </a:p>
        </p:txBody>
      </p:sp>
      <p:sp>
        <p:nvSpPr>
          <p:cNvPr id="27" name="Chiptekst 4"/>
          <p:cNvSpPr txBox="1"/>
          <p:nvPr/>
        </p:nvSpPr>
        <p:spPr>
          <a:xfrm>
            <a:off x="7818120" y="1965960"/>
            <a:ext cx="2286000" cy="685800"/>
          </a:xfrm>
          <a:prstGeom prst="rect">
            <a:avLst/>
          </a:prstGeom>
          <a:solidFill>
            <a:schemeClr val="accent6">
              <a:lumMod val="75000"/>
            </a:schemeClr>
          </a:solidFill>
        </p:spPr>
        <p:txBody>
          <a:bodyPr wrap="square" lIns="109728" rIns="109728" anchor="ctr">
            <a:normAutofit/>
          </a:bodyPr>
          <a:lstStyle/>
          <a:p>
            <a:pPr algn="ctr"/>
            <a:r>
              <a:rPr lang="nl-BE" sz="1200" b="1" noProof="0">
                <a:solidFill>
                  <a:schemeClr val="bg1"/>
                </a:solidFill>
                <a:latin typeface="Roboto" panose="02000000000000000000" pitchFamily="2" charset="0"/>
                <a:ea typeface="Roboto" panose="02000000000000000000" pitchFamily="2" charset="0"/>
                <a:cs typeface="Roboto" panose="02000000000000000000" pitchFamily="2" charset="0"/>
              </a:rPr>
              <a:t>4 Aardrijkskunde</a:t>
            </a:r>
          </a:p>
        </p:txBody>
      </p:sp>
      <p:sp>
        <p:nvSpPr>
          <p:cNvPr id="28" name="Chip 5">
            <a:extLst>
              <a:ext uri="{C183D7F6-B498-43B3-948B-1728B52AA6E4}">
                <adec:decorative xmlns:adec="http://schemas.microsoft.com/office/drawing/2017/decorative" val="1"/>
              </a:ext>
            </a:extLst>
          </p:cNvPr>
          <p:cNvSpPr/>
          <p:nvPr/>
        </p:nvSpPr>
        <p:spPr>
          <a:xfrm>
            <a:off x="411480" y="2834640"/>
            <a:ext cx="2286000" cy="685800"/>
          </a:xfrm>
          <a:prstGeom prst="roundRect">
            <a:avLst>
              <a:gd name="adj" fmla="val 20000"/>
            </a:avLst>
          </a:prstGeom>
          <a:solidFill>
            <a:srgbClr val="EDF1F3"/>
          </a:solidFill>
          <a:ln>
            <a:noFill/>
          </a:ln>
        </p:spPr>
        <p:txBody>
          <a:bodyPr/>
          <a:lstStyle/>
          <a:p>
            <a:endParaRPr lang="nl-BE" noProof="0">
              <a:solidFill>
                <a:schemeClr val="bg1"/>
              </a:solidFill>
            </a:endParaRPr>
          </a:p>
        </p:txBody>
      </p:sp>
      <p:sp>
        <p:nvSpPr>
          <p:cNvPr id="29" name="Chiptekst 5"/>
          <p:cNvSpPr txBox="1"/>
          <p:nvPr/>
        </p:nvSpPr>
        <p:spPr>
          <a:xfrm>
            <a:off x="411480" y="2834640"/>
            <a:ext cx="2286000" cy="685800"/>
          </a:xfrm>
          <a:prstGeom prst="rect">
            <a:avLst/>
          </a:prstGeom>
          <a:solidFill>
            <a:schemeClr val="accent6">
              <a:lumMod val="60000"/>
              <a:lumOff val="40000"/>
            </a:schemeClr>
          </a:solidFill>
        </p:spPr>
        <p:txBody>
          <a:bodyPr wrap="square" lIns="109728" rIns="109728" anchor="ctr">
            <a:normAutofit/>
          </a:bodyPr>
          <a:lstStyle/>
          <a:p>
            <a:pPr algn="ctr"/>
            <a:r>
              <a:rPr lang="nl-BE" sz="1200" b="1" noProof="0">
                <a:solidFill>
                  <a:schemeClr val="bg1"/>
                </a:solidFill>
                <a:latin typeface="Roboto" panose="02000000000000000000" pitchFamily="2" charset="0"/>
                <a:ea typeface="Roboto" panose="02000000000000000000" pitchFamily="2" charset="0"/>
                <a:cs typeface="Roboto" panose="02000000000000000000" pitchFamily="2" charset="0"/>
              </a:rPr>
              <a:t>5 Geschiedenis</a:t>
            </a:r>
          </a:p>
        </p:txBody>
      </p:sp>
      <p:sp>
        <p:nvSpPr>
          <p:cNvPr id="30" name="Chip 6">
            <a:extLst>
              <a:ext uri="{C183D7F6-B498-43B3-948B-1728B52AA6E4}">
                <adec:decorative xmlns:adec="http://schemas.microsoft.com/office/drawing/2017/decorative" val="1"/>
              </a:ext>
            </a:extLst>
          </p:cNvPr>
          <p:cNvSpPr/>
          <p:nvPr/>
        </p:nvSpPr>
        <p:spPr>
          <a:xfrm>
            <a:off x="2880360" y="2834640"/>
            <a:ext cx="2286000" cy="685800"/>
          </a:xfrm>
          <a:prstGeom prst="roundRect">
            <a:avLst>
              <a:gd name="adj" fmla="val 20000"/>
            </a:avLst>
          </a:prstGeom>
          <a:solidFill>
            <a:srgbClr val="FBE7F1"/>
          </a:solidFill>
          <a:ln>
            <a:noFill/>
          </a:ln>
        </p:spPr>
        <p:txBody>
          <a:bodyPr/>
          <a:lstStyle/>
          <a:p>
            <a:endParaRPr lang="nl-BE" noProof="0">
              <a:solidFill>
                <a:schemeClr val="bg1"/>
              </a:solidFill>
            </a:endParaRPr>
          </a:p>
        </p:txBody>
      </p:sp>
      <p:sp>
        <p:nvSpPr>
          <p:cNvPr id="31" name="Chiptekst 6"/>
          <p:cNvSpPr txBox="1"/>
          <p:nvPr/>
        </p:nvSpPr>
        <p:spPr>
          <a:xfrm>
            <a:off x="2880360" y="2834640"/>
            <a:ext cx="2286000" cy="685800"/>
          </a:xfrm>
          <a:prstGeom prst="rect">
            <a:avLst/>
          </a:prstGeom>
          <a:solidFill>
            <a:schemeClr val="accent4">
              <a:lumMod val="75000"/>
            </a:schemeClr>
          </a:solidFill>
        </p:spPr>
        <p:txBody>
          <a:bodyPr wrap="square" lIns="109728" rIns="109728" anchor="ctr">
            <a:normAutofit/>
          </a:bodyPr>
          <a:lstStyle/>
          <a:p>
            <a:pPr algn="ctr"/>
            <a:r>
              <a:rPr lang="nl-BE" sz="1200" b="1" noProof="0">
                <a:solidFill>
                  <a:schemeClr val="bg1"/>
                </a:solidFill>
                <a:latin typeface="Roboto" panose="02000000000000000000" pitchFamily="2" charset="0"/>
                <a:ea typeface="Roboto" panose="02000000000000000000" pitchFamily="2" charset="0"/>
                <a:cs typeface="Roboto" panose="02000000000000000000" pitchFamily="2" charset="0"/>
              </a:rPr>
              <a:t>6 Muzische vorming</a:t>
            </a:r>
          </a:p>
        </p:txBody>
      </p:sp>
      <p:sp>
        <p:nvSpPr>
          <p:cNvPr id="32" name="Chip 7">
            <a:extLst>
              <a:ext uri="{C183D7F6-B498-43B3-948B-1728B52AA6E4}">
                <adec:decorative xmlns:adec="http://schemas.microsoft.com/office/drawing/2017/decorative" val="1"/>
              </a:ext>
            </a:extLst>
          </p:cNvPr>
          <p:cNvSpPr/>
          <p:nvPr/>
        </p:nvSpPr>
        <p:spPr>
          <a:xfrm>
            <a:off x="5349240" y="2834640"/>
            <a:ext cx="2286000" cy="685800"/>
          </a:xfrm>
          <a:prstGeom prst="roundRect">
            <a:avLst>
              <a:gd name="adj" fmla="val 20000"/>
            </a:avLst>
          </a:prstGeom>
          <a:solidFill>
            <a:srgbClr val="E4F4F7"/>
          </a:solidFill>
          <a:ln>
            <a:noFill/>
          </a:ln>
        </p:spPr>
        <p:txBody>
          <a:bodyPr/>
          <a:lstStyle/>
          <a:p>
            <a:endParaRPr lang="nl-BE" noProof="0">
              <a:solidFill>
                <a:schemeClr val="bg1"/>
              </a:solidFill>
            </a:endParaRPr>
          </a:p>
        </p:txBody>
      </p:sp>
      <p:sp>
        <p:nvSpPr>
          <p:cNvPr id="33" name="Chiptekst 7"/>
          <p:cNvSpPr txBox="1"/>
          <p:nvPr/>
        </p:nvSpPr>
        <p:spPr>
          <a:xfrm>
            <a:off x="5349240" y="2834640"/>
            <a:ext cx="2286000" cy="685800"/>
          </a:xfrm>
          <a:prstGeom prst="rect">
            <a:avLst/>
          </a:prstGeom>
          <a:solidFill>
            <a:srgbClr val="FFC000"/>
          </a:solidFill>
        </p:spPr>
        <p:txBody>
          <a:bodyPr wrap="square" lIns="109728" rIns="109728" anchor="ctr">
            <a:normAutofit/>
          </a:bodyPr>
          <a:lstStyle/>
          <a:p>
            <a:pPr algn="ctr"/>
            <a:r>
              <a:rPr lang="nl-BE" sz="1100" b="1" noProof="0">
                <a:solidFill>
                  <a:schemeClr val="bg1"/>
                </a:solidFill>
                <a:latin typeface="Roboto" panose="02000000000000000000" pitchFamily="2" charset="0"/>
                <a:ea typeface="Roboto" panose="02000000000000000000" pitchFamily="2" charset="0"/>
                <a:cs typeface="Roboto" panose="02000000000000000000" pitchFamily="2" charset="0"/>
              </a:rPr>
              <a:t>7 Lichamelijke opvoeding en motoriek</a:t>
            </a:r>
          </a:p>
        </p:txBody>
      </p:sp>
      <p:sp>
        <p:nvSpPr>
          <p:cNvPr id="34" name="Chip 8">
            <a:extLst>
              <a:ext uri="{C183D7F6-B498-43B3-948B-1728B52AA6E4}">
                <adec:decorative xmlns:adec="http://schemas.microsoft.com/office/drawing/2017/decorative" val="1"/>
              </a:ext>
            </a:extLst>
          </p:cNvPr>
          <p:cNvSpPr/>
          <p:nvPr/>
        </p:nvSpPr>
        <p:spPr>
          <a:xfrm>
            <a:off x="7818120" y="2834640"/>
            <a:ext cx="2286000" cy="685800"/>
          </a:xfrm>
          <a:prstGeom prst="roundRect">
            <a:avLst>
              <a:gd name="adj" fmla="val 20000"/>
            </a:avLst>
          </a:prstGeom>
          <a:solidFill>
            <a:srgbClr val="EDF1F3"/>
          </a:solidFill>
          <a:ln>
            <a:noFill/>
          </a:ln>
        </p:spPr>
        <p:txBody>
          <a:bodyPr/>
          <a:lstStyle/>
          <a:p>
            <a:endParaRPr lang="nl-BE" noProof="0">
              <a:solidFill>
                <a:schemeClr val="bg1"/>
              </a:solidFill>
            </a:endParaRPr>
          </a:p>
        </p:txBody>
      </p:sp>
      <p:sp>
        <p:nvSpPr>
          <p:cNvPr id="35" name="Chiptekst 8"/>
          <p:cNvSpPr txBox="1"/>
          <p:nvPr/>
        </p:nvSpPr>
        <p:spPr>
          <a:xfrm>
            <a:off x="7818120" y="2834640"/>
            <a:ext cx="2286000" cy="685800"/>
          </a:xfrm>
          <a:prstGeom prst="rect">
            <a:avLst/>
          </a:prstGeom>
          <a:solidFill>
            <a:schemeClr val="accent2">
              <a:lumMod val="60000"/>
              <a:lumOff val="40000"/>
            </a:schemeClr>
          </a:solidFill>
        </p:spPr>
        <p:txBody>
          <a:bodyPr wrap="square" lIns="109728" rIns="109728" anchor="ctr">
            <a:normAutofit/>
          </a:bodyPr>
          <a:lstStyle/>
          <a:p>
            <a:pPr algn="ctr"/>
            <a:r>
              <a:rPr lang="nl-BE" sz="1200" b="1" noProof="0">
                <a:solidFill>
                  <a:schemeClr val="bg1"/>
                </a:solidFill>
                <a:latin typeface="Roboto" panose="02000000000000000000" pitchFamily="2" charset="0"/>
                <a:ea typeface="Roboto" panose="02000000000000000000" pitchFamily="2" charset="0"/>
                <a:cs typeface="Roboto" panose="02000000000000000000" pitchFamily="2" charset="0"/>
              </a:rPr>
              <a:t>8 ICT</a:t>
            </a:r>
          </a:p>
        </p:txBody>
      </p:sp>
      <p:sp>
        <p:nvSpPr>
          <p:cNvPr id="36" name="Chip 9">
            <a:extLst>
              <a:ext uri="{C183D7F6-B498-43B3-948B-1728B52AA6E4}">
                <adec:decorative xmlns:adec="http://schemas.microsoft.com/office/drawing/2017/decorative" val="1"/>
              </a:ext>
            </a:extLst>
          </p:cNvPr>
          <p:cNvSpPr/>
          <p:nvPr/>
        </p:nvSpPr>
        <p:spPr>
          <a:xfrm>
            <a:off x="411480" y="3703320"/>
            <a:ext cx="2286000" cy="685800"/>
          </a:xfrm>
          <a:prstGeom prst="roundRect">
            <a:avLst>
              <a:gd name="adj" fmla="val 20000"/>
            </a:avLst>
          </a:prstGeom>
          <a:solidFill>
            <a:srgbClr val="FBE7F1"/>
          </a:solidFill>
          <a:ln>
            <a:noFill/>
          </a:ln>
        </p:spPr>
        <p:txBody>
          <a:bodyPr/>
          <a:lstStyle/>
          <a:p>
            <a:endParaRPr lang="nl-BE" noProof="0">
              <a:solidFill>
                <a:schemeClr val="bg1"/>
              </a:solidFill>
            </a:endParaRPr>
          </a:p>
        </p:txBody>
      </p:sp>
      <p:sp>
        <p:nvSpPr>
          <p:cNvPr id="37" name="Chiptekst 9"/>
          <p:cNvSpPr txBox="1"/>
          <p:nvPr/>
        </p:nvSpPr>
        <p:spPr>
          <a:xfrm>
            <a:off x="411480" y="3703320"/>
            <a:ext cx="2286000" cy="685800"/>
          </a:xfrm>
          <a:prstGeom prst="rect">
            <a:avLst/>
          </a:prstGeom>
          <a:solidFill>
            <a:schemeClr val="tx2"/>
          </a:solidFill>
        </p:spPr>
        <p:txBody>
          <a:bodyPr wrap="square" lIns="109728" rIns="109728" anchor="ctr">
            <a:normAutofit/>
          </a:bodyPr>
          <a:lstStyle/>
          <a:p>
            <a:pPr algn="ctr"/>
            <a:r>
              <a:rPr lang="nl-BE" sz="1100" b="1" noProof="0">
                <a:solidFill>
                  <a:schemeClr val="bg1"/>
                </a:solidFill>
                <a:latin typeface="Roboto" panose="02000000000000000000" pitchFamily="2" charset="0"/>
                <a:ea typeface="Roboto" panose="02000000000000000000" pitchFamily="2" charset="0"/>
                <a:cs typeface="Roboto" panose="02000000000000000000" pitchFamily="2" charset="0"/>
              </a:rPr>
              <a:t>9.1 Veilige en gezonde levensstijl</a:t>
            </a:r>
          </a:p>
        </p:txBody>
      </p:sp>
      <p:sp>
        <p:nvSpPr>
          <p:cNvPr id="38" name="Chip 10">
            <a:extLst>
              <a:ext uri="{C183D7F6-B498-43B3-948B-1728B52AA6E4}">
                <adec:decorative xmlns:adec="http://schemas.microsoft.com/office/drawing/2017/decorative" val="1"/>
              </a:ext>
            </a:extLst>
          </p:cNvPr>
          <p:cNvSpPr/>
          <p:nvPr/>
        </p:nvSpPr>
        <p:spPr>
          <a:xfrm>
            <a:off x="2880360" y="3703320"/>
            <a:ext cx="2286000" cy="685800"/>
          </a:xfrm>
          <a:prstGeom prst="roundRect">
            <a:avLst>
              <a:gd name="adj" fmla="val 20000"/>
            </a:avLst>
          </a:prstGeom>
          <a:solidFill>
            <a:srgbClr val="E4F4F7"/>
          </a:solidFill>
          <a:ln>
            <a:noFill/>
          </a:ln>
        </p:spPr>
        <p:txBody>
          <a:bodyPr/>
          <a:lstStyle/>
          <a:p>
            <a:endParaRPr lang="nl-BE" noProof="0">
              <a:solidFill>
                <a:schemeClr val="bg1"/>
              </a:solidFill>
            </a:endParaRPr>
          </a:p>
        </p:txBody>
      </p:sp>
      <p:sp>
        <p:nvSpPr>
          <p:cNvPr id="39" name="Chiptekst 10"/>
          <p:cNvSpPr txBox="1"/>
          <p:nvPr/>
        </p:nvSpPr>
        <p:spPr>
          <a:xfrm>
            <a:off x="2880360" y="3703320"/>
            <a:ext cx="2286000" cy="685800"/>
          </a:xfrm>
          <a:prstGeom prst="rect">
            <a:avLst/>
          </a:prstGeom>
          <a:solidFill>
            <a:schemeClr val="tx2">
              <a:lumMod val="75000"/>
            </a:schemeClr>
          </a:solidFill>
        </p:spPr>
        <p:txBody>
          <a:bodyPr wrap="square" lIns="109728" rIns="109728" anchor="ctr">
            <a:normAutofit/>
          </a:bodyPr>
          <a:lstStyle/>
          <a:p>
            <a:pPr algn="ctr"/>
            <a:r>
              <a:rPr lang="nl-BE" sz="1200" b="1" noProof="0">
                <a:solidFill>
                  <a:schemeClr val="bg1"/>
                </a:solidFill>
                <a:latin typeface="Roboto" panose="02000000000000000000" pitchFamily="2" charset="0"/>
                <a:ea typeface="Roboto" panose="02000000000000000000" pitchFamily="2" charset="0"/>
                <a:cs typeface="Roboto" panose="02000000000000000000" pitchFamily="2" charset="0"/>
              </a:rPr>
              <a:t>9.2 Leren </a:t>
            </a:r>
            <a:r>
              <a:rPr lang="nl-BE" sz="1200" b="1" noProof="0" err="1">
                <a:solidFill>
                  <a:schemeClr val="bg1"/>
                </a:solidFill>
                <a:latin typeface="Roboto" panose="02000000000000000000" pitchFamily="2" charset="0"/>
                <a:ea typeface="Roboto" panose="02000000000000000000" pitchFamily="2" charset="0"/>
                <a:cs typeface="Roboto" panose="02000000000000000000" pitchFamily="2" charset="0"/>
              </a:rPr>
              <a:t>leren</a:t>
            </a:r>
            <a:endParaRPr lang="nl-BE" sz="1200" b="1"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0" name="Chip 11">
            <a:extLst>
              <a:ext uri="{C183D7F6-B498-43B3-948B-1728B52AA6E4}">
                <adec:decorative xmlns:adec="http://schemas.microsoft.com/office/drawing/2017/decorative" val="1"/>
              </a:ext>
            </a:extLst>
          </p:cNvPr>
          <p:cNvSpPr/>
          <p:nvPr/>
        </p:nvSpPr>
        <p:spPr>
          <a:xfrm>
            <a:off x="5349240" y="3703320"/>
            <a:ext cx="2286000" cy="685800"/>
          </a:xfrm>
          <a:prstGeom prst="roundRect">
            <a:avLst>
              <a:gd name="adj" fmla="val 20000"/>
            </a:avLst>
          </a:prstGeom>
          <a:solidFill>
            <a:srgbClr val="EDF1F3"/>
          </a:solidFill>
          <a:ln>
            <a:noFill/>
          </a:ln>
        </p:spPr>
        <p:txBody>
          <a:bodyPr/>
          <a:lstStyle/>
          <a:p>
            <a:endParaRPr lang="nl-BE" noProof="0">
              <a:solidFill>
                <a:schemeClr val="bg1"/>
              </a:solidFill>
            </a:endParaRPr>
          </a:p>
        </p:txBody>
      </p:sp>
      <p:sp>
        <p:nvSpPr>
          <p:cNvPr id="41" name="Chiptekst 11"/>
          <p:cNvSpPr txBox="1"/>
          <p:nvPr/>
        </p:nvSpPr>
        <p:spPr>
          <a:xfrm>
            <a:off x="5349240" y="3703320"/>
            <a:ext cx="2286000" cy="685800"/>
          </a:xfrm>
          <a:prstGeom prst="rect">
            <a:avLst/>
          </a:prstGeom>
          <a:solidFill>
            <a:srgbClr val="FF0000"/>
          </a:solidFill>
        </p:spPr>
        <p:txBody>
          <a:bodyPr wrap="square" lIns="109728" rIns="109728" anchor="ctr">
            <a:normAutofit/>
          </a:bodyPr>
          <a:lstStyle/>
          <a:p>
            <a:pPr algn="ctr"/>
            <a:r>
              <a:rPr lang="nl-BE" sz="1100" b="1" noProof="0">
                <a:solidFill>
                  <a:schemeClr val="bg1"/>
                </a:solidFill>
                <a:latin typeface="Roboto" panose="02000000000000000000" pitchFamily="2" charset="0"/>
                <a:ea typeface="Roboto" panose="02000000000000000000" pitchFamily="2" charset="0"/>
                <a:cs typeface="Roboto" panose="02000000000000000000" pitchFamily="2" charset="0"/>
              </a:rPr>
              <a:t>9.3 Sociaal en emotioneel leren</a:t>
            </a:r>
          </a:p>
        </p:txBody>
      </p:sp>
      <p:sp>
        <p:nvSpPr>
          <p:cNvPr id="42" name="Chip 12">
            <a:extLst>
              <a:ext uri="{C183D7F6-B498-43B3-948B-1728B52AA6E4}">
                <adec:decorative xmlns:adec="http://schemas.microsoft.com/office/drawing/2017/decorative" val="1"/>
              </a:ext>
            </a:extLst>
          </p:cNvPr>
          <p:cNvSpPr/>
          <p:nvPr/>
        </p:nvSpPr>
        <p:spPr>
          <a:xfrm>
            <a:off x="7818120" y="3703320"/>
            <a:ext cx="2286000" cy="685800"/>
          </a:xfrm>
          <a:prstGeom prst="roundRect">
            <a:avLst>
              <a:gd name="adj" fmla="val 20000"/>
            </a:avLst>
          </a:prstGeom>
          <a:solidFill>
            <a:srgbClr val="FBE7F1"/>
          </a:solidFill>
          <a:ln>
            <a:noFill/>
          </a:ln>
        </p:spPr>
        <p:txBody>
          <a:bodyPr/>
          <a:lstStyle/>
          <a:p>
            <a:endParaRPr lang="nl-BE" noProof="0">
              <a:solidFill>
                <a:schemeClr val="bg1"/>
              </a:solidFill>
            </a:endParaRPr>
          </a:p>
        </p:txBody>
      </p:sp>
      <p:sp>
        <p:nvSpPr>
          <p:cNvPr id="43" name="Chiptekst 12"/>
          <p:cNvSpPr txBox="1"/>
          <p:nvPr/>
        </p:nvSpPr>
        <p:spPr>
          <a:xfrm>
            <a:off x="7818120" y="3703320"/>
            <a:ext cx="2286000" cy="685800"/>
          </a:xfrm>
          <a:prstGeom prst="rect">
            <a:avLst/>
          </a:prstGeom>
          <a:solidFill>
            <a:schemeClr val="accent4">
              <a:lumMod val="60000"/>
              <a:lumOff val="40000"/>
            </a:schemeClr>
          </a:solidFill>
        </p:spPr>
        <p:txBody>
          <a:bodyPr wrap="square" lIns="109728" rIns="109728" anchor="ctr">
            <a:normAutofit/>
          </a:bodyPr>
          <a:lstStyle/>
          <a:p>
            <a:pPr algn="ctr"/>
            <a:r>
              <a:rPr lang="nl-BE" sz="1200" b="1" noProof="0">
                <a:solidFill>
                  <a:schemeClr val="bg1"/>
                </a:solidFill>
                <a:latin typeface="Roboto" panose="02000000000000000000" pitchFamily="2" charset="0"/>
                <a:ea typeface="Roboto" panose="02000000000000000000" pitchFamily="2" charset="0"/>
                <a:cs typeface="Roboto" panose="02000000000000000000" pitchFamily="2" charset="0"/>
              </a:rPr>
              <a:t>10 Frans</a:t>
            </a:r>
          </a:p>
        </p:txBody>
      </p:sp>
      <p:sp>
        <p:nvSpPr>
          <p:cNvPr id="44" name="Chip 13">
            <a:extLst>
              <a:ext uri="{C183D7F6-B498-43B3-948B-1728B52AA6E4}">
                <adec:decorative xmlns:adec="http://schemas.microsoft.com/office/drawing/2017/decorative" val="1"/>
              </a:ext>
            </a:extLst>
          </p:cNvPr>
          <p:cNvSpPr/>
          <p:nvPr/>
        </p:nvSpPr>
        <p:spPr>
          <a:xfrm>
            <a:off x="411480" y="4572000"/>
            <a:ext cx="2286000" cy="685800"/>
          </a:xfrm>
          <a:prstGeom prst="roundRect">
            <a:avLst>
              <a:gd name="adj" fmla="val 20000"/>
            </a:avLst>
          </a:prstGeom>
          <a:solidFill>
            <a:srgbClr val="E4F4F7"/>
          </a:solidFill>
          <a:ln>
            <a:noFill/>
          </a:ln>
        </p:spPr>
        <p:txBody>
          <a:bodyPr/>
          <a:lstStyle/>
          <a:p>
            <a:endParaRPr lang="nl-BE" noProof="0">
              <a:solidFill>
                <a:schemeClr val="bg1"/>
              </a:solidFill>
            </a:endParaRPr>
          </a:p>
        </p:txBody>
      </p:sp>
      <p:sp>
        <p:nvSpPr>
          <p:cNvPr id="45" name="Chiptekst 13"/>
          <p:cNvSpPr txBox="1"/>
          <p:nvPr/>
        </p:nvSpPr>
        <p:spPr>
          <a:xfrm>
            <a:off x="411480" y="4572000"/>
            <a:ext cx="2286000" cy="685800"/>
          </a:xfrm>
          <a:prstGeom prst="rect">
            <a:avLst/>
          </a:prstGeom>
          <a:solidFill>
            <a:schemeClr val="accent5">
              <a:lumMod val="50000"/>
            </a:schemeClr>
          </a:solidFill>
        </p:spPr>
        <p:txBody>
          <a:bodyPr wrap="square" lIns="109728" rIns="109728" anchor="ctr">
            <a:normAutofit/>
          </a:bodyPr>
          <a:lstStyle/>
          <a:p>
            <a:pPr algn="ctr"/>
            <a:r>
              <a:rPr lang="nl-BE" sz="1100" b="1" noProof="0">
                <a:solidFill>
                  <a:schemeClr val="bg1"/>
                </a:solidFill>
                <a:latin typeface="Roboto" panose="02000000000000000000" pitchFamily="2" charset="0"/>
                <a:ea typeface="Roboto" panose="02000000000000000000" pitchFamily="2" charset="0"/>
                <a:cs typeface="Roboto" panose="02000000000000000000" pitchFamily="2" charset="0"/>
              </a:rPr>
              <a:t>11 Rooms-katholieke godsdienst</a:t>
            </a:r>
          </a:p>
        </p:txBody>
      </p:sp>
      <p:sp>
        <p:nvSpPr>
          <p:cNvPr id="90" name="Slottekst"/>
          <p:cNvSpPr txBox="1"/>
          <p:nvPr/>
        </p:nvSpPr>
        <p:spPr>
          <a:xfrm>
            <a:off x="411480" y="5440680"/>
            <a:ext cx="9601200" cy="502920"/>
          </a:xfrm>
          <a:prstGeom prst="rect">
            <a:avLst/>
          </a:prstGeom>
          <a:noFill/>
        </p:spPr>
        <p:txBody>
          <a:bodyPr wrap="square" lIns="0" rIns="0" anchor="ctr">
            <a:normAutofit/>
          </a:bodyPr>
          <a:lstStyle/>
          <a:p>
            <a:pPr algn="l"/>
            <a:r>
              <a:rPr lang="nl-BE" sz="1600" noProof="0">
                <a:solidFill>
                  <a:srgbClr val="2C3B47"/>
                </a:solidFill>
                <a:latin typeface="Roboto" panose="02000000000000000000" pitchFamily="2" charset="0"/>
                <a:ea typeface="Roboto" panose="02000000000000000000" pitchFamily="2" charset="0"/>
                <a:cs typeface="Roboto" panose="02000000000000000000" pitchFamily="2" charset="0"/>
              </a:rPr>
              <a:t>Elke discipline is onderverdeeld in </a:t>
            </a:r>
            <a:r>
              <a:rPr lang="nl-BE" sz="1600" b="1" noProof="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domeinen </a:t>
            </a:r>
            <a:r>
              <a:rPr lang="nl-BE" sz="1600" noProof="0">
                <a:solidFill>
                  <a:srgbClr val="2C3B47"/>
                </a:solidFill>
                <a:latin typeface="Roboto" panose="02000000000000000000" pitchFamily="2" charset="0"/>
                <a:ea typeface="Roboto" panose="02000000000000000000" pitchFamily="2" charset="0"/>
                <a:cs typeface="Roboto" panose="02000000000000000000" pitchFamily="2" charset="0"/>
              </a:rPr>
              <a:t>(net geen 70),</a:t>
            </a:r>
            <a:r>
              <a:rPr lang="nl-BE" sz="1600" b="1" noProof="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 </a:t>
            </a:r>
            <a:r>
              <a:rPr lang="nl-BE" sz="1600" b="1" noProof="0" err="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subdomeinen</a:t>
            </a:r>
            <a:r>
              <a:rPr lang="nl-BE" sz="1600" b="1" noProof="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 </a:t>
            </a:r>
            <a:r>
              <a:rPr lang="nl-BE" sz="1600" noProof="0">
                <a:solidFill>
                  <a:srgbClr val="2C3B47"/>
                </a:solidFill>
                <a:latin typeface="Roboto" panose="02000000000000000000" pitchFamily="2" charset="0"/>
                <a:ea typeface="Roboto" panose="02000000000000000000" pitchFamily="2" charset="0"/>
                <a:cs typeface="Roboto" panose="02000000000000000000" pitchFamily="2" charset="0"/>
              </a:rPr>
              <a:t>en waar nodig </a:t>
            </a:r>
            <a:r>
              <a:rPr lang="nl-BE" sz="1600" b="1" noProof="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clusters</a:t>
            </a:r>
            <a:r>
              <a:rPr lang="nl-BE" sz="1600" noProof="0">
                <a:solidFill>
                  <a:srgbClr val="2C3B47"/>
                </a:solidFill>
                <a:latin typeface="Roboto" panose="02000000000000000000" pitchFamily="2" charset="0"/>
                <a:ea typeface="Roboto" panose="02000000000000000000" pitchFamily="2" charset="0"/>
                <a:cs typeface="Roboto" panose="02000000000000000000" pitchFamily="2" charset="0"/>
              </a:rPr>
              <a:t>.</a:t>
            </a:r>
          </a:p>
        </p:txBody>
      </p:sp>
      <p:pic>
        <p:nvPicPr>
          <p:cNvPr id="4" name="Afbeelding 3">
            <a:extLst>
              <a:ext uri="{FF2B5EF4-FFF2-40B4-BE49-F238E27FC236}">
                <a16:creationId xmlns:a16="http://schemas.microsoft.com/office/drawing/2014/main" id="{0EBD424F-0278-3BC1-BFB3-94D53F2ABAEB}"/>
              </a:ext>
            </a:extLst>
          </p:cNvPr>
          <p:cNvPicPr>
            <a:picLocks noChangeAspect="1"/>
          </p:cNvPicPr>
          <p:nvPr/>
        </p:nvPicPr>
        <p:blipFill>
          <a:blip r:embed="rId3"/>
          <a:stretch>
            <a:fillRect/>
          </a:stretch>
        </p:blipFill>
        <p:spPr>
          <a:xfrm>
            <a:off x="11034532" y="251636"/>
            <a:ext cx="1157468" cy="1290577"/>
          </a:xfrm>
          <a:prstGeom prst="rect">
            <a:avLst/>
          </a:prstGeom>
        </p:spPr>
      </p:pic>
    </p:spTree>
    <p:extLst>
      <p:ext uri="{BB962C8B-B14F-4D97-AF65-F5344CB8AC3E}">
        <p14:creationId xmlns:p14="http://schemas.microsoft.com/office/powerpoint/2010/main" val="380702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7" grpId="0" animBg="1"/>
      <p:bldP spid="29" grpId="0" animBg="1"/>
      <p:bldP spid="31" grpId="0" animBg="1"/>
      <p:bldP spid="33" grpId="0" animBg="1"/>
      <p:bldP spid="35" grpId="0" animBg="1"/>
      <p:bldP spid="37" grpId="0" animBg="1"/>
      <p:bldP spid="39" grpId="0" animBg="1"/>
      <p:bldP spid="41" grpId="0" animBg="1"/>
      <p:bldP spid="43" grpId="0" animBg="1"/>
      <p:bldP spid="45" grpId="0" animBg="1"/>
      <p:bldP spid="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376D85C-8E50-C77C-8327-DE7314378F95}"/>
              </a:ext>
            </a:extLst>
          </p:cNvPr>
          <p:cNvSpPr>
            <a:spLocks noGrp="1"/>
          </p:cNvSpPr>
          <p:nvPr>
            <p:ph type="title"/>
          </p:nvPr>
        </p:nvSpPr>
        <p:spPr/>
        <p:txBody>
          <a:bodyPr/>
          <a:lstStyle/>
          <a:p>
            <a:r>
              <a:rPr lang="nl-BE"/>
              <a:t>Zeven sets routedoelen</a:t>
            </a:r>
          </a:p>
        </p:txBody>
      </p:sp>
      <p:sp>
        <p:nvSpPr>
          <p:cNvPr id="10" name="Intro"/>
          <p:cNvSpPr txBox="1"/>
          <p:nvPr/>
        </p:nvSpPr>
        <p:spPr>
          <a:xfrm>
            <a:off x="411480" y="1234440"/>
            <a:ext cx="9299050" cy="457200"/>
          </a:xfrm>
          <a:prstGeom prst="rect">
            <a:avLst/>
          </a:prstGeom>
          <a:noFill/>
        </p:spPr>
        <p:txBody>
          <a:bodyPr wrap="square" lIns="0" rIns="0" anchor="ctr">
            <a:noAutofit/>
          </a:bodyPr>
          <a:lstStyle/>
          <a:p>
            <a:r>
              <a:rPr lang="nl-BE" sz="1600">
                <a:solidFill>
                  <a:srgbClr val="44525C"/>
                </a:solidFill>
                <a:latin typeface="Roboto" panose="02000000000000000000" pitchFamily="2" charset="0"/>
                <a:ea typeface="Roboto" panose="02000000000000000000" pitchFamily="2" charset="0"/>
                <a:cs typeface="Roboto" panose="02000000000000000000" pitchFamily="2" charset="0"/>
              </a:rPr>
              <a:t>Elke set sluit aan bij andere behoeften, talenten en ontwikkelingsmogelijkheden van leerlingen.</a:t>
            </a:r>
          </a:p>
        </p:txBody>
      </p:sp>
      <p:sp>
        <p:nvSpPr>
          <p:cNvPr id="20" name="Kaart 1">
            <a:extLst>
              <a:ext uri="{C183D7F6-B498-43B3-948B-1728B52AA6E4}">
                <adec:decorative xmlns:adec="http://schemas.microsoft.com/office/drawing/2017/decorative" val="1"/>
              </a:ext>
            </a:extLst>
          </p:cNvPr>
          <p:cNvSpPr/>
          <p:nvPr/>
        </p:nvSpPr>
        <p:spPr>
          <a:xfrm>
            <a:off x="411480" y="1874520"/>
            <a:ext cx="2286000" cy="1874520"/>
          </a:xfrm>
          <a:prstGeom prst="roundRect">
            <a:avLst>
              <a:gd name="adj" fmla="val 8000"/>
            </a:avLst>
          </a:prstGeom>
          <a:solidFill>
            <a:srgbClr val="E4F4F7"/>
          </a:solidFill>
          <a:ln>
            <a:noFill/>
          </a:ln>
        </p:spPr>
        <p:txBody>
          <a:bodyPr/>
          <a:lstStyle/>
          <a:p>
            <a:endParaRPr lang="nl-BE"/>
          </a:p>
        </p:txBody>
      </p:sp>
      <p:sp>
        <p:nvSpPr>
          <p:cNvPr id="21" name="Badge 1"/>
          <p:cNvSpPr/>
          <p:nvPr/>
        </p:nvSpPr>
        <p:spPr>
          <a:xfrm>
            <a:off x="594360" y="20574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G</a:t>
            </a:r>
          </a:p>
        </p:txBody>
      </p:sp>
      <p:sp>
        <p:nvSpPr>
          <p:cNvPr id="22" name="Tekst 1"/>
          <p:cNvSpPr txBox="1"/>
          <p:nvPr/>
        </p:nvSpPr>
        <p:spPr>
          <a:xfrm>
            <a:off x="594360" y="2697480"/>
            <a:ext cx="1920240" cy="9144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Gemeenschappelijk</a:t>
            </a:r>
          </a:p>
          <a:p>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Basis voor alle leerlingen, richting de minimumdoelen</a:t>
            </a:r>
            <a:r>
              <a:rPr lang="nl-BE" sz="1100">
                <a:solidFill>
                  <a:srgbClr val="44525C"/>
                </a:solidFill>
              </a:rPr>
              <a:t>.</a:t>
            </a:r>
          </a:p>
        </p:txBody>
      </p:sp>
      <p:sp>
        <p:nvSpPr>
          <p:cNvPr id="23" name="Kaart 2">
            <a:extLst>
              <a:ext uri="{C183D7F6-B498-43B3-948B-1728B52AA6E4}">
                <adec:decorative xmlns:adec="http://schemas.microsoft.com/office/drawing/2017/decorative" val="1"/>
              </a:ext>
            </a:extLst>
          </p:cNvPr>
          <p:cNvSpPr/>
          <p:nvPr/>
        </p:nvSpPr>
        <p:spPr>
          <a:xfrm>
            <a:off x="2880360" y="1874520"/>
            <a:ext cx="2286000" cy="1874520"/>
          </a:xfrm>
          <a:prstGeom prst="roundRect">
            <a:avLst>
              <a:gd name="adj" fmla="val 8000"/>
            </a:avLst>
          </a:prstGeom>
          <a:solidFill>
            <a:srgbClr val="EDF1F3"/>
          </a:solidFill>
          <a:ln>
            <a:noFill/>
          </a:ln>
        </p:spPr>
        <p:txBody>
          <a:bodyPr/>
          <a:lstStyle/>
          <a:p>
            <a:endParaRPr lang="nl-BE"/>
          </a:p>
        </p:txBody>
      </p:sp>
      <p:sp>
        <p:nvSpPr>
          <p:cNvPr id="24" name="Badge 2"/>
          <p:cNvSpPr/>
          <p:nvPr/>
        </p:nvSpPr>
        <p:spPr>
          <a:xfrm>
            <a:off x="3063240" y="20574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Z</a:t>
            </a:r>
          </a:p>
        </p:txBody>
      </p:sp>
      <p:sp>
        <p:nvSpPr>
          <p:cNvPr id="25" name="Tekst 2"/>
          <p:cNvSpPr txBox="1"/>
          <p:nvPr/>
        </p:nvSpPr>
        <p:spPr>
          <a:xfrm>
            <a:off x="3063240" y="2697480"/>
            <a:ext cx="1920240" cy="9144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Zwemmen</a:t>
            </a:r>
          </a:p>
          <a:p>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Aparte set, vrij te spreiden over de schoolloopbaan.</a:t>
            </a:r>
          </a:p>
        </p:txBody>
      </p:sp>
      <p:sp>
        <p:nvSpPr>
          <p:cNvPr id="26" name="Kaart 3">
            <a:extLst>
              <a:ext uri="{C183D7F6-B498-43B3-948B-1728B52AA6E4}">
                <adec:decorative xmlns:adec="http://schemas.microsoft.com/office/drawing/2017/decorative" val="1"/>
              </a:ext>
            </a:extLst>
          </p:cNvPr>
          <p:cNvSpPr/>
          <p:nvPr/>
        </p:nvSpPr>
        <p:spPr>
          <a:xfrm>
            <a:off x="5349240" y="1874520"/>
            <a:ext cx="2286000" cy="1874520"/>
          </a:xfrm>
          <a:prstGeom prst="roundRect">
            <a:avLst>
              <a:gd name="adj" fmla="val 8000"/>
            </a:avLst>
          </a:prstGeom>
          <a:solidFill>
            <a:srgbClr val="FBE7F1"/>
          </a:solidFill>
          <a:ln>
            <a:noFill/>
          </a:ln>
        </p:spPr>
        <p:txBody>
          <a:bodyPr/>
          <a:lstStyle/>
          <a:p>
            <a:endParaRPr lang="nl-BE"/>
          </a:p>
        </p:txBody>
      </p:sp>
      <p:sp>
        <p:nvSpPr>
          <p:cNvPr id="27" name="Badge 3"/>
          <p:cNvSpPr/>
          <p:nvPr/>
        </p:nvSpPr>
        <p:spPr>
          <a:xfrm>
            <a:off x="5532120" y="2057400"/>
            <a:ext cx="548640" cy="548640"/>
          </a:xfrm>
          <a:prstGeom prst="ellipse">
            <a:avLst/>
          </a:prstGeom>
          <a:solidFill>
            <a:schemeClr val="accent1"/>
          </a:solidFill>
          <a:ln>
            <a:noFill/>
          </a:ln>
        </p:spPr>
        <p:txBody>
          <a:bodyPr wrap="square" lIns="0" tIns="0" rIns="0" bIns="0" anchor="ctr"/>
          <a:lstStyle/>
          <a:p>
            <a:pPr algn="ctr"/>
            <a:r>
              <a:rPr lang="nl-BE" sz="2000" b="1">
                <a:solidFill>
                  <a:srgbClr val="FFFFFF"/>
                </a:solidFill>
              </a:rPr>
              <a:t>P</a:t>
            </a:r>
          </a:p>
        </p:txBody>
      </p:sp>
      <p:sp>
        <p:nvSpPr>
          <p:cNvPr id="28" name="Tekst 3"/>
          <p:cNvSpPr txBox="1"/>
          <p:nvPr/>
        </p:nvSpPr>
        <p:spPr>
          <a:xfrm>
            <a:off x="5532120" y="2697480"/>
            <a:ext cx="1920240" cy="9144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Precurriculum</a:t>
            </a:r>
          </a:p>
          <a:p>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0 tot 2,5 jaar, in drie fasen.</a:t>
            </a:r>
          </a:p>
        </p:txBody>
      </p:sp>
      <p:sp>
        <p:nvSpPr>
          <p:cNvPr id="29" name="Kaart 4">
            <a:extLst>
              <a:ext uri="{C183D7F6-B498-43B3-948B-1728B52AA6E4}">
                <adec:decorative xmlns:adec="http://schemas.microsoft.com/office/drawing/2017/decorative" val="1"/>
              </a:ext>
            </a:extLst>
          </p:cNvPr>
          <p:cNvSpPr/>
          <p:nvPr/>
        </p:nvSpPr>
        <p:spPr>
          <a:xfrm>
            <a:off x="7818120" y="1874520"/>
            <a:ext cx="2286000" cy="1874520"/>
          </a:xfrm>
          <a:prstGeom prst="roundRect">
            <a:avLst>
              <a:gd name="adj" fmla="val 8000"/>
            </a:avLst>
          </a:prstGeom>
          <a:solidFill>
            <a:srgbClr val="E4F4F7"/>
          </a:solidFill>
          <a:ln>
            <a:noFill/>
          </a:ln>
        </p:spPr>
        <p:txBody>
          <a:bodyPr/>
          <a:lstStyle/>
          <a:p>
            <a:endParaRPr lang="nl-BE"/>
          </a:p>
        </p:txBody>
      </p:sp>
      <p:sp>
        <p:nvSpPr>
          <p:cNvPr id="30" name="Badge 4"/>
          <p:cNvSpPr/>
          <p:nvPr/>
        </p:nvSpPr>
        <p:spPr>
          <a:xfrm>
            <a:off x="8001000" y="2057400"/>
            <a:ext cx="548640" cy="548640"/>
          </a:xfrm>
          <a:prstGeom prst="ellipse">
            <a:avLst/>
          </a:prstGeom>
          <a:solidFill>
            <a:schemeClr val="accent1"/>
          </a:solidFill>
          <a:ln>
            <a:noFill/>
          </a:ln>
        </p:spPr>
        <p:txBody>
          <a:bodyPr wrap="square" lIns="0" tIns="0" rIns="0" bIns="0" anchor="ctr"/>
          <a:lstStyle/>
          <a:p>
            <a:pPr algn="ctr"/>
            <a:r>
              <a:rPr lang="nl-BE" sz="2000" b="1">
                <a:solidFill>
                  <a:srgbClr val="FFFFFF"/>
                </a:solidFill>
              </a:rPr>
              <a:t>S</a:t>
            </a:r>
          </a:p>
        </p:txBody>
      </p:sp>
      <p:sp>
        <p:nvSpPr>
          <p:cNvPr id="31" name="Tekst 4"/>
          <p:cNvSpPr txBox="1"/>
          <p:nvPr/>
        </p:nvSpPr>
        <p:spPr>
          <a:xfrm>
            <a:off x="8001000" y="2697480"/>
            <a:ext cx="1920240" cy="9144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Specifiek</a:t>
            </a:r>
          </a:p>
          <a:p>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Vanaf ontwikkelingsleeftijd 2,5 jaar met specifieke onderwijsbehoeften</a:t>
            </a:r>
            <a:r>
              <a:rPr lang="nl-BE" sz="1100">
                <a:solidFill>
                  <a:srgbClr val="44525C"/>
                </a:solidFill>
              </a:rPr>
              <a:t>.</a:t>
            </a:r>
          </a:p>
        </p:txBody>
      </p:sp>
      <p:sp>
        <p:nvSpPr>
          <p:cNvPr id="32" name="Kaart 5">
            <a:extLst>
              <a:ext uri="{C183D7F6-B498-43B3-948B-1728B52AA6E4}">
                <adec:decorative xmlns:adec="http://schemas.microsoft.com/office/drawing/2017/decorative" val="1"/>
              </a:ext>
            </a:extLst>
          </p:cNvPr>
          <p:cNvSpPr/>
          <p:nvPr/>
        </p:nvSpPr>
        <p:spPr>
          <a:xfrm>
            <a:off x="411480" y="3977640"/>
            <a:ext cx="2286000" cy="1874520"/>
          </a:xfrm>
          <a:prstGeom prst="roundRect">
            <a:avLst>
              <a:gd name="adj" fmla="val 8000"/>
            </a:avLst>
          </a:prstGeom>
          <a:solidFill>
            <a:srgbClr val="E4F4F7"/>
          </a:solidFill>
          <a:ln>
            <a:noFill/>
          </a:ln>
        </p:spPr>
        <p:txBody>
          <a:bodyPr/>
          <a:lstStyle/>
          <a:p>
            <a:endParaRPr lang="nl-BE"/>
          </a:p>
        </p:txBody>
      </p:sp>
      <p:sp>
        <p:nvSpPr>
          <p:cNvPr id="33" name="Badge 5"/>
          <p:cNvSpPr/>
          <p:nvPr/>
        </p:nvSpPr>
        <p:spPr>
          <a:xfrm>
            <a:off x="594360" y="4160520"/>
            <a:ext cx="548640" cy="548640"/>
          </a:xfrm>
          <a:prstGeom prst="ellipse">
            <a:avLst/>
          </a:prstGeom>
          <a:solidFill>
            <a:srgbClr val="C2007B"/>
          </a:solidFill>
          <a:ln>
            <a:noFill/>
          </a:ln>
        </p:spPr>
        <p:txBody>
          <a:bodyPr wrap="square" lIns="0" tIns="0" rIns="0" bIns="0" anchor="ctr"/>
          <a:lstStyle/>
          <a:p>
            <a:pPr algn="ctr"/>
            <a:r>
              <a:rPr lang="nl-BE" sz="2000" b="1">
                <a:solidFill>
                  <a:srgbClr val="FFFFFF"/>
                </a:solidFill>
              </a:rPr>
              <a:t>+</a:t>
            </a:r>
          </a:p>
        </p:txBody>
      </p:sp>
      <p:sp>
        <p:nvSpPr>
          <p:cNvPr id="34" name="Tekst 5"/>
          <p:cNvSpPr txBox="1"/>
          <p:nvPr/>
        </p:nvSpPr>
        <p:spPr>
          <a:xfrm>
            <a:off x="594360" y="4800600"/>
            <a:ext cx="1920240" cy="9144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Extra uitdaging</a:t>
            </a:r>
          </a:p>
          <a:p>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Verdieping voor cognitief sterk functionerende leerlingen.</a:t>
            </a:r>
          </a:p>
        </p:txBody>
      </p:sp>
      <p:sp>
        <p:nvSpPr>
          <p:cNvPr id="35" name="Kaart 6">
            <a:extLst>
              <a:ext uri="{C183D7F6-B498-43B3-948B-1728B52AA6E4}">
                <adec:decorative xmlns:adec="http://schemas.microsoft.com/office/drawing/2017/decorative" val="1"/>
              </a:ext>
            </a:extLst>
          </p:cNvPr>
          <p:cNvSpPr/>
          <p:nvPr/>
        </p:nvSpPr>
        <p:spPr>
          <a:xfrm>
            <a:off x="2880360" y="3977640"/>
            <a:ext cx="2286000" cy="1874520"/>
          </a:xfrm>
          <a:prstGeom prst="roundRect">
            <a:avLst>
              <a:gd name="adj" fmla="val 8000"/>
            </a:avLst>
          </a:prstGeom>
          <a:solidFill>
            <a:srgbClr val="EDF1F3"/>
          </a:solidFill>
          <a:ln>
            <a:noFill/>
          </a:ln>
        </p:spPr>
        <p:txBody>
          <a:bodyPr/>
          <a:lstStyle/>
          <a:p>
            <a:endParaRPr lang="nl-BE"/>
          </a:p>
        </p:txBody>
      </p:sp>
      <p:sp>
        <p:nvSpPr>
          <p:cNvPr id="36" name="Badge 6"/>
          <p:cNvSpPr/>
          <p:nvPr/>
        </p:nvSpPr>
        <p:spPr>
          <a:xfrm>
            <a:off x="3063240" y="4160520"/>
            <a:ext cx="548640" cy="548640"/>
          </a:xfrm>
          <a:prstGeom prst="ellipse">
            <a:avLst/>
          </a:prstGeom>
          <a:solidFill>
            <a:schemeClr val="tx1"/>
          </a:solidFill>
          <a:ln>
            <a:noFill/>
          </a:ln>
        </p:spPr>
        <p:txBody>
          <a:bodyPr wrap="square" lIns="0" tIns="0" rIns="0" bIns="0" anchor="ctr"/>
          <a:lstStyle/>
          <a:p>
            <a:pPr algn="ctr"/>
            <a:r>
              <a:rPr lang="nl-BE" sz="2000" b="1">
                <a:solidFill>
                  <a:srgbClr val="FFFFFF"/>
                </a:solidFill>
              </a:rPr>
              <a:t>A</a:t>
            </a:r>
          </a:p>
        </p:txBody>
      </p:sp>
      <p:sp>
        <p:nvSpPr>
          <p:cNvPr id="37" name="Tekst 6"/>
          <p:cNvSpPr txBox="1"/>
          <p:nvPr/>
        </p:nvSpPr>
        <p:spPr>
          <a:xfrm>
            <a:off x="3063240" y="4800600"/>
            <a:ext cx="1920240" cy="9144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Anderstalige nieuwkomers</a:t>
            </a:r>
          </a:p>
          <a:p>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Ondersteuning bij taalverwerving en integratie</a:t>
            </a:r>
            <a:r>
              <a:rPr lang="nl-BE" sz="1100">
                <a:solidFill>
                  <a:srgbClr val="44525C"/>
                </a:solidFill>
              </a:rPr>
              <a:t>.</a:t>
            </a:r>
          </a:p>
        </p:txBody>
      </p:sp>
      <p:sp>
        <p:nvSpPr>
          <p:cNvPr id="38" name="Kaart 7">
            <a:extLst>
              <a:ext uri="{C183D7F6-B498-43B3-948B-1728B52AA6E4}">
                <adec:decorative xmlns:adec="http://schemas.microsoft.com/office/drawing/2017/decorative" val="1"/>
              </a:ext>
            </a:extLst>
          </p:cNvPr>
          <p:cNvSpPr/>
          <p:nvPr/>
        </p:nvSpPr>
        <p:spPr>
          <a:xfrm>
            <a:off x="5349240" y="3977640"/>
            <a:ext cx="2286000" cy="1874520"/>
          </a:xfrm>
          <a:prstGeom prst="roundRect">
            <a:avLst>
              <a:gd name="adj" fmla="val 8000"/>
            </a:avLst>
          </a:prstGeom>
          <a:solidFill>
            <a:srgbClr val="FBE7F1"/>
          </a:solidFill>
          <a:ln>
            <a:noFill/>
          </a:ln>
        </p:spPr>
        <p:txBody>
          <a:bodyPr/>
          <a:lstStyle/>
          <a:p>
            <a:endParaRPr lang="nl-BE"/>
          </a:p>
        </p:txBody>
      </p:sp>
      <p:sp>
        <p:nvSpPr>
          <p:cNvPr id="39" name="Badge 7"/>
          <p:cNvSpPr/>
          <p:nvPr/>
        </p:nvSpPr>
        <p:spPr>
          <a:xfrm>
            <a:off x="5532120" y="4160520"/>
            <a:ext cx="548640" cy="548640"/>
          </a:xfrm>
          <a:prstGeom prst="ellipse">
            <a:avLst/>
          </a:prstGeom>
          <a:solidFill>
            <a:schemeClr val="tx1"/>
          </a:solidFill>
          <a:ln>
            <a:noFill/>
          </a:ln>
        </p:spPr>
        <p:txBody>
          <a:bodyPr wrap="square" lIns="0" tIns="0" rIns="0" bIns="0" anchor="ctr"/>
          <a:lstStyle/>
          <a:p>
            <a:pPr algn="ctr"/>
            <a:r>
              <a:rPr lang="nl-BE" sz="2000" b="1">
                <a:solidFill>
                  <a:srgbClr val="FFFFFF"/>
                </a:solidFill>
              </a:rPr>
              <a:t>V</a:t>
            </a:r>
          </a:p>
        </p:txBody>
      </p:sp>
      <p:sp>
        <p:nvSpPr>
          <p:cNvPr id="40" name="Tekst 7"/>
          <p:cNvSpPr txBox="1"/>
          <p:nvPr/>
        </p:nvSpPr>
        <p:spPr>
          <a:xfrm>
            <a:off x="5532120" y="4800600"/>
            <a:ext cx="1920240" cy="9144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Vlaamse Gebarentaal</a:t>
            </a:r>
          </a:p>
          <a:p>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Voor dove en slechthorende </a:t>
            </a:r>
            <a:r>
              <a:rPr lang="nl-BE" sz="1100" err="1">
                <a:solidFill>
                  <a:srgbClr val="44525C"/>
                </a:solidFill>
                <a:latin typeface="Roboto" panose="02000000000000000000" pitchFamily="2" charset="0"/>
                <a:ea typeface="Roboto" panose="02000000000000000000" pitchFamily="2" charset="0"/>
                <a:cs typeface="Roboto" panose="02000000000000000000" pitchFamily="2" charset="0"/>
              </a:rPr>
              <a:t>gebarentaligen</a:t>
            </a:r>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42" name="Kaart 8">
            <a:extLst>
              <a:ext uri="{C183D7F6-B498-43B3-948B-1728B52AA6E4}">
                <adec:decorative xmlns:adec="http://schemas.microsoft.com/office/drawing/2017/decorative" val="1"/>
              </a:ext>
            </a:extLst>
          </p:cNvPr>
          <p:cNvSpPr/>
          <p:nvPr/>
        </p:nvSpPr>
        <p:spPr>
          <a:xfrm>
            <a:off x="7818120" y="3977640"/>
            <a:ext cx="2286000" cy="1874520"/>
          </a:xfrm>
          <a:prstGeom prst="roundRect">
            <a:avLst>
              <a:gd name="adj" fmla="val 8000"/>
            </a:avLst>
          </a:prstGeom>
          <a:solidFill>
            <a:srgbClr val="EDF1F3"/>
          </a:solidFill>
          <a:ln>
            <a:noFill/>
          </a:ln>
        </p:spPr>
        <p:txBody>
          <a:bodyPr/>
          <a:lstStyle/>
          <a:p>
            <a:endParaRPr lang="nl-BE"/>
          </a:p>
        </p:txBody>
      </p:sp>
      <p:sp>
        <p:nvSpPr>
          <p:cNvPr id="41" name="Slotkader"/>
          <p:cNvSpPr txBox="1"/>
          <p:nvPr/>
        </p:nvSpPr>
        <p:spPr>
          <a:xfrm>
            <a:off x="8001000" y="4160520"/>
            <a:ext cx="1920240" cy="1508760"/>
          </a:xfrm>
          <a:prstGeom prst="rect">
            <a:avLst/>
          </a:prstGeom>
          <a:noFill/>
        </p:spPr>
        <p:txBody>
          <a:bodyPr wrap="square" lIns="0" rIns="0" anchor="ctr">
            <a:normAutofit lnSpcReduction="10000"/>
          </a:bodyPr>
          <a:lstStyle/>
          <a:p>
            <a:r>
              <a:rPr lang="nl-BE" sz="1600" b="1"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Basis + op maat</a:t>
            </a:r>
          </a:p>
          <a:p>
            <a:r>
              <a:rPr lang="nl-BE" sz="1600"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G en Z gelden voor iedereen; P, S, +, A en V worden gericht ingezet na zorgoverleg of MDO</a:t>
            </a:r>
            <a:r>
              <a:rPr lang="nl-BE" sz="1600" i="1">
                <a:solidFill>
                  <a:schemeClr val="accent4">
                    <a:lumMod val="75000"/>
                  </a:schemeClr>
                </a:solidFill>
              </a:rPr>
              <a:t>.</a:t>
            </a:r>
          </a:p>
        </p:txBody>
      </p:sp>
      <p:pic>
        <p:nvPicPr>
          <p:cNvPr id="2" name="Afbeelding 1" descr="wat schema.png">
            <a:extLst>
              <a:ext uri="{FF2B5EF4-FFF2-40B4-BE49-F238E27FC236}">
                <a16:creationId xmlns:a16="http://schemas.microsoft.com/office/drawing/2014/main" id="{7B143127-5DF5-D98D-D6E7-2DF1B6DD6A3E}"/>
              </a:ext>
            </a:extLst>
          </p:cNvPr>
          <p:cNvPicPr>
            <a:picLocks noChangeAspect="1"/>
          </p:cNvPicPr>
          <p:nvPr/>
        </p:nvPicPr>
        <p:blipFill>
          <a:blip r:embed="rId3"/>
          <a:srcRect l="17389"/>
          <a:stretch>
            <a:fillRect/>
          </a:stretch>
        </p:blipFill>
        <p:spPr>
          <a:xfrm>
            <a:off x="8000999" y="86577"/>
            <a:ext cx="3152961" cy="1555409"/>
          </a:xfrm>
          <a:prstGeom prst="rect">
            <a:avLst/>
          </a:prstGeom>
        </p:spPr>
      </p:pic>
      <p:pic>
        <p:nvPicPr>
          <p:cNvPr id="5" name="Afbeelding 4">
            <a:extLst>
              <a:ext uri="{FF2B5EF4-FFF2-40B4-BE49-F238E27FC236}">
                <a16:creationId xmlns:a16="http://schemas.microsoft.com/office/drawing/2014/main" id="{FC55F15C-FCB8-23E8-D320-01B7DED97464}"/>
              </a:ext>
            </a:extLst>
          </p:cNvPr>
          <p:cNvPicPr>
            <a:picLocks noChangeAspect="1"/>
          </p:cNvPicPr>
          <p:nvPr/>
        </p:nvPicPr>
        <p:blipFill>
          <a:blip r:embed="rId4"/>
          <a:stretch>
            <a:fillRect/>
          </a:stretch>
        </p:blipFill>
        <p:spPr>
          <a:xfrm>
            <a:off x="10953885" y="152027"/>
            <a:ext cx="1157468" cy="1290577"/>
          </a:xfrm>
          <a:prstGeom prst="rect">
            <a:avLst/>
          </a:prstGeom>
        </p:spPr>
      </p:pic>
    </p:spTree>
    <p:extLst>
      <p:ext uri="{BB962C8B-B14F-4D97-AF65-F5344CB8AC3E}">
        <p14:creationId xmlns:p14="http://schemas.microsoft.com/office/powerpoint/2010/main" val="311492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3" grpId="0" animBg="1"/>
      <p:bldP spid="24" grpId="0" animBg="1"/>
      <p:bldP spid="25" grpId="0"/>
      <p:bldP spid="26" grpId="0" animBg="1"/>
      <p:bldP spid="27" grpId="0" animBg="1"/>
      <p:bldP spid="28" grpId="0"/>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2" grpId="0" animBg="1"/>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848" y="180000"/>
            <a:ext cx="11696654" cy="1143000"/>
          </a:xfrm>
        </p:spPr>
        <p:txBody>
          <a:bodyPr/>
          <a:lstStyle/>
          <a:p>
            <a:pPr algn="ctr"/>
            <a:r>
              <a:rPr lang="nl-BE"/>
              <a:t>     </a:t>
            </a:r>
            <a:r>
              <a:rPr lang="nl-BE" sz="2800"/>
              <a:t>G-routedoelen: de gemeenschappelijke basis</a:t>
            </a:r>
            <a:endParaRPr lang="nl-BE" sz="2400"/>
          </a:p>
        </p:txBody>
      </p:sp>
      <p:sp>
        <p:nvSpPr>
          <p:cNvPr id="10" name="Intro"/>
          <p:cNvSpPr txBox="1"/>
          <p:nvPr/>
        </p:nvSpPr>
        <p:spPr>
          <a:xfrm>
            <a:off x="411480" y="1499151"/>
            <a:ext cx="11028440" cy="1000000"/>
          </a:xfrm>
          <a:prstGeom prst="rect">
            <a:avLst/>
          </a:prstGeom>
          <a:noFill/>
        </p:spPr>
        <p:txBody>
          <a:bodyPr wrap="square" lIns="0" rIns="0" anchor="ctr">
            <a:normAutofit/>
          </a:bodyPr>
          <a:lstStyle/>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De gemeenschappelijke routedoelen gelden voor alle leerlingen en vormen de basis van ons curriculum. </a:t>
            </a:r>
          </a:p>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Alle decretale minimumdoelen (2025) zijn per definitie gemeenschappelijk en zijn vertaald naar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concrete G-routedoelen.</a:t>
            </a:r>
            <a:endParaRPr lang="nl-BE" sz="1600" dirty="0">
              <a:solidFill>
                <a:srgbClr val="44525C"/>
              </a:solidFill>
              <a:latin typeface="Roboto" panose="02000000000000000000" pitchFamily="2" charset="0"/>
              <a:ea typeface="Roboto" panose="02000000000000000000" pitchFamily="2" charset="0"/>
              <a:cs typeface="Roboto" panose="02000000000000000000" pitchFamily="2" charset="0"/>
            </a:endParaRPr>
          </a:p>
        </p:txBody>
      </p:sp>
      <p:sp>
        <p:nvSpPr>
          <p:cNvPr id="20" name="Kaart 1"/>
          <p:cNvSpPr/>
          <p:nvPr/>
        </p:nvSpPr>
        <p:spPr>
          <a:xfrm>
            <a:off x="411480" y="3256156"/>
            <a:ext cx="3480520" cy="1443844"/>
          </a:xfrm>
          <a:prstGeom prst="roundRect">
            <a:avLst>
              <a:gd name="adj" fmla="val 8000"/>
            </a:avLst>
          </a:prstGeom>
          <a:solidFill>
            <a:srgbClr val="E4F4F7"/>
          </a:solidFill>
          <a:ln>
            <a:noFill/>
          </a:ln>
        </p:spPr>
        <p:txBody>
          <a:bodyPr/>
          <a:lstStyle/>
          <a:p>
            <a:endParaRPr lang="nl-BE"/>
          </a:p>
        </p:txBody>
      </p:sp>
      <p:sp>
        <p:nvSpPr>
          <p:cNvPr id="22" name="Tekst 1"/>
          <p:cNvSpPr txBox="1"/>
          <p:nvPr/>
        </p:nvSpPr>
        <p:spPr>
          <a:xfrm>
            <a:off x="640080" y="3460000"/>
            <a:ext cx="3023320" cy="1050000"/>
          </a:xfrm>
          <a:prstGeom prst="rect">
            <a:avLst/>
          </a:prstGeom>
          <a:noFill/>
        </p:spPr>
        <p:txBody>
          <a:bodyPr wrap="square" lIns="0" rIns="0" anchor="t">
            <a:normAutofit/>
          </a:bodyPr>
          <a:lstStyle/>
          <a:p>
            <a:r>
              <a:rPr lang="nl-BE" sz="1300" b="1" dirty="0">
                <a:solidFill>
                  <a:srgbClr val="2C3B47"/>
                </a:solidFill>
                <a:latin typeface="Roboto" panose="02000000000000000000" pitchFamily="2" charset="0"/>
                <a:ea typeface="Roboto" panose="02000000000000000000" pitchFamily="2" charset="0"/>
                <a:cs typeface="Roboto" panose="02000000000000000000" pitchFamily="2" charset="0"/>
              </a:rPr>
              <a:t>Na te streven (populatie)</a:t>
            </a:r>
          </a:p>
          <a:p>
            <a:r>
              <a:rPr lang="nl-BE" sz="1300" dirty="0">
                <a:solidFill>
                  <a:srgbClr val="44525C"/>
                </a:solidFill>
                <a:latin typeface="Roboto" panose="02000000000000000000" pitchFamily="2" charset="0"/>
                <a:ea typeface="Roboto" panose="02000000000000000000" pitchFamily="2" charset="0"/>
                <a:cs typeface="Roboto" panose="02000000000000000000" pitchFamily="2" charset="0"/>
              </a:rPr>
              <a:t>Alle minimumdoelen kleuteronderwijs, behalve Nederlands woordenschat en luisterbegrip en wiskunde getallenkennis.</a:t>
            </a:r>
          </a:p>
        </p:txBody>
      </p:sp>
      <p:sp>
        <p:nvSpPr>
          <p:cNvPr id="23" name="Kaart 2"/>
          <p:cNvSpPr/>
          <p:nvPr/>
        </p:nvSpPr>
        <p:spPr>
          <a:xfrm>
            <a:off x="4300000" y="3256156"/>
            <a:ext cx="3480520" cy="1443844"/>
          </a:xfrm>
          <a:prstGeom prst="roundRect">
            <a:avLst>
              <a:gd name="adj" fmla="val 8000"/>
            </a:avLst>
          </a:prstGeom>
          <a:solidFill>
            <a:srgbClr val="EDF1F3"/>
          </a:solidFill>
          <a:ln>
            <a:noFill/>
          </a:ln>
        </p:spPr>
        <p:txBody>
          <a:bodyPr/>
          <a:lstStyle/>
          <a:p>
            <a:endParaRPr lang="nl-BE"/>
          </a:p>
        </p:txBody>
      </p:sp>
      <p:sp>
        <p:nvSpPr>
          <p:cNvPr id="25" name="Tekst 2"/>
          <p:cNvSpPr txBox="1"/>
          <p:nvPr/>
        </p:nvSpPr>
        <p:spPr>
          <a:xfrm>
            <a:off x="4435214" y="3365000"/>
            <a:ext cx="3345305" cy="1240000"/>
          </a:xfrm>
          <a:prstGeom prst="rect">
            <a:avLst/>
          </a:prstGeom>
          <a:noFill/>
        </p:spPr>
        <p:txBody>
          <a:bodyPr wrap="square" lIns="0" rIns="0" anchor="t">
            <a:noAutofit/>
          </a:bodyPr>
          <a:lstStyle/>
          <a:p>
            <a:r>
              <a:rPr lang="nl-BE" sz="1300" b="1" dirty="0">
                <a:solidFill>
                  <a:srgbClr val="2C3B47"/>
                </a:solidFill>
                <a:latin typeface="Roboto" panose="02000000000000000000" pitchFamily="2" charset="0"/>
                <a:ea typeface="Roboto" panose="02000000000000000000" pitchFamily="2" charset="0"/>
                <a:cs typeface="Roboto" panose="02000000000000000000" pitchFamily="2" charset="0"/>
              </a:rPr>
              <a:t>Te bereiken (populatie)</a:t>
            </a:r>
          </a:p>
          <a:p>
            <a:r>
              <a:rPr lang="nl-BE" sz="1300" dirty="0">
                <a:solidFill>
                  <a:srgbClr val="44525C"/>
                </a:solidFill>
                <a:latin typeface="Roboto" panose="02000000000000000000" pitchFamily="2" charset="0"/>
                <a:ea typeface="Roboto" panose="02000000000000000000" pitchFamily="2" charset="0"/>
                <a:cs typeface="Roboto" panose="02000000000000000000" pitchFamily="2" charset="0"/>
              </a:rPr>
              <a:t>Kleuteronderwijs: Nederlands woordenschat en luisterbegrip en wiskunde getallenkennis.</a:t>
            </a:r>
          </a:p>
          <a:p>
            <a:r>
              <a:rPr lang="nl-BE" sz="1300" dirty="0">
                <a:solidFill>
                  <a:srgbClr val="44525C"/>
                </a:solidFill>
                <a:latin typeface="Roboto" panose="02000000000000000000" pitchFamily="2" charset="0"/>
                <a:ea typeface="Roboto" panose="02000000000000000000" pitchFamily="2" charset="0"/>
                <a:cs typeface="Roboto" panose="02000000000000000000" pitchFamily="2" charset="0"/>
              </a:rPr>
              <a:t>Alle doelen van het </a:t>
            </a:r>
            <a:r>
              <a:rPr lang="nl-BE" sz="1300" b="1" dirty="0">
                <a:solidFill>
                  <a:srgbClr val="44525C"/>
                </a:solidFill>
                <a:latin typeface="Roboto" panose="02000000000000000000" pitchFamily="2" charset="0"/>
                <a:ea typeface="Roboto" panose="02000000000000000000" pitchFamily="2" charset="0"/>
                <a:cs typeface="Roboto" panose="02000000000000000000" pitchFamily="2" charset="0"/>
              </a:rPr>
              <a:t>vierde leerjaar </a:t>
            </a:r>
            <a:r>
              <a:rPr lang="nl-BE" sz="1300" dirty="0">
                <a:solidFill>
                  <a:srgbClr val="44525C"/>
                </a:solidFill>
                <a:latin typeface="Roboto" panose="02000000000000000000" pitchFamily="2" charset="0"/>
                <a:ea typeface="Roboto" panose="02000000000000000000" pitchFamily="2" charset="0"/>
                <a:cs typeface="Roboto" panose="02000000000000000000" pitchFamily="2" charset="0"/>
              </a:rPr>
              <a:t>en van het </a:t>
            </a:r>
            <a:r>
              <a:rPr lang="nl-BE" sz="1300" b="1" dirty="0">
                <a:solidFill>
                  <a:srgbClr val="44525C"/>
                </a:solidFill>
                <a:latin typeface="Roboto" panose="02000000000000000000" pitchFamily="2" charset="0"/>
                <a:ea typeface="Roboto" panose="02000000000000000000" pitchFamily="2" charset="0"/>
                <a:cs typeface="Roboto" panose="02000000000000000000" pitchFamily="2" charset="0"/>
              </a:rPr>
              <a:t>zesde leerjaar</a:t>
            </a:r>
            <a:r>
              <a:rPr lang="nl-BE" sz="1300" dirty="0">
                <a:solidFill>
                  <a:srgbClr val="44525C"/>
                </a:solidFill>
                <a:latin typeface="Roboto" panose="02000000000000000000" pitchFamily="2" charset="0"/>
                <a:ea typeface="Roboto" panose="02000000000000000000" pitchFamily="2" charset="0"/>
                <a:cs typeface="Roboto" panose="02000000000000000000" pitchFamily="2" charset="0"/>
              </a:rPr>
              <a:t>, behalve Nederlands en wiskunde.</a:t>
            </a:r>
          </a:p>
        </p:txBody>
      </p:sp>
      <p:sp>
        <p:nvSpPr>
          <p:cNvPr id="26" name="Kaart 3"/>
          <p:cNvSpPr/>
          <p:nvPr/>
        </p:nvSpPr>
        <p:spPr>
          <a:xfrm>
            <a:off x="8188000" y="3256156"/>
            <a:ext cx="3480520" cy="1443844"/>
          </a:xfrm>
          <a:prstGeom prst="roundRect">
            <a:avLst>
              <a:gd name="adj" fmla="val 8000"/>
            </a:avLst>
          </a:prstGeom>
          <a:solidFill>
            <a:srgbClr val="FBE7F1"/>
          </a:solidFill>
          <a:ln>
            <a:noFill/>
          </a:ln>
        </p:spPr>
        <p:txBody>
          <a:bodyPr/>
          <a:lstStyle/>
          <a:p>
            <a:endParaRPr lang="nl-BE"/>
          </a:p>
        </p:txBody>
      </p:sp>
      <p:sp>
        <p:nvSpPr>
          <p:cNvPr id="28" name="Tekst 3"/>
          <p:cNvSpPr txBox="1"/>
          <p:nvPr/>
        </p:nvSpPr>
        <p:spPr>
          <a:xfrm>
            <a:off x="8416600" y="3460000"/>
            <a:ext cx="302332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Te bereiken (individueel)</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Alle minimumdoelen voor Nederlands en wiskunde</a:t>
            </a:r>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60" name="Slotlijn"/>
          <p:cNvSpPr txBox="1"/>
          <p:nvPr/>
        </p:nvSpPr>
        <p:spPr>
          <a:xfrm>
            <a:off x="411480" y="4949999"/>
            <a:ext cx="11257040" cy="1100071"/>
          </a:xfrm>
          <a:prstGeom prst="rect">
            <a:avLst/>
          </a:prstGeom>
          <a:solidFill>
            <a:schemeClr val="accent1">
              <a:lumMod val="20000"/>
              <a:lumOff val="80000"/>
            </a:schemeClr>
          </a:solidFill>
        </p:spPr>
        <p:txBody>
          <a:bodyPr wrap="square" lIns="0" rIns="0" anchor="ctr">
            <a:noAutofit/>
          </a:bodyPr>
          <a:lstStyle/>
          <a:p>
            <a:pPr marL="285750" indent="-285750" fontAlgn="t">
              <a:lnSpc>
                <a:spcPct val="100000"/>
              </a:lnSpc>
              <a:buFont typeface="Wingdings" panose="05000000000000000000" pitchFamily="2" charset="2"/>
              <a:buChar char="§"/>
            </a:pPr>
            <a:r>
              <a:rPr lang="nl-BE" sz="1600" b="1">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Aanvullende G-routedoelen, </a:t>
            </a:r>
            <a:r>
              <a:rPr lang="nl-BE" sz="16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geïnspireerd door het pedagogisch project, versterken het kennisrijke en toekomstgerichte karakter van het leerplan.</a:t>
            </a:r>
          </a:p>
          <a:p>
            <a:pPr marL="285750" indent="-285750">
              <a:buFont typeface="Wingdings" panose="05000000000000000000" pitchFamily="2" charset="2"/>
              <a:buChar char="§"/>
            </a:pPr>
            <a:r>
              <a:rPr lang="nl-BE" sz="1600" b="1">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Ook voor leerlingen met een individueel aangepast curriculum (IAC) zijn de G-routedoelen het vertrekpunt: voor hen zijn ze </a:t>
            </a:r>
            <a:r>
              <a:rPr lang="nl-BE" sz="160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na te streven.</a:t>
            </a:r>
          </a:p>
        </p:txBody>
      </p:sp>
      <p:sp>
        <p:nvSpPr>
          <p:cNvPr id="4" name="Badge 1">
            <a:extLst>
              <a:ext uri="{FF2B5EF4-FFF2-40B4-BE49-F238E27FC236}">
                <a16:creationId xmlns:a16="http://schemas.microsoft.com/office/drawing/2014/main" id="{80CD4F7E-A54A-5E2C-099D-C9638B185979}"/>
              </a:ext>
            </a:extLst>
          </p:cNvPr>
          <p:cNvSpPr/>
          <p:nvPr/>
        </p:nvSpPr>
        <p:spPr>
          <a:xfrm>
            <a:off x="411480" y="323000"/>
            <a:ext cx="1071632" cy="977000"/>
          </a:xfrm>
          <a:prstGeom prst="ellipse">
            <a:avLst/>
          </a:prstGeom>
          <a:solidFill>
            <a:srgbClr val="3FB6C4"/>
          </a:solidFill>
          <a:ln>
            <a:noFill/>
          </a:ln>
        </p:spPr>
        <p:txBody>
          <a:bodyPr wrap="square" lIns="0" tIns="0" rIns="0" bIns="0" anchor="ctr"/>
          <a:lstStyle/>
          <a:p>
            <a:pPr algn="ctr"/>
            <a:r>
              <a:rPr lang="nl-BE" sz="2000" b="1">
                <a:solidFill>
                  <a:srgbClr val="FFFFFF"/>
                </a:solidFill>
              </a:rPr>
              <a:t>G</a:t>
            </a:r>
          </a:p>
        </p:txBody>
      </p:sp>
      <p:pic>
        <p:nvPicPr>
          <p:cNvPr id="6" name="Afbeelding 5">
            <a:extLst>
              <a:ext uri="{FF2B5EF4-FFF2-40B4-BE49-F238E27FC236}">
                <a16:creationId xmlns:a16="http://schemas.microsoft.com/office/drawing/2014/main" id="{34CBAE1F-57AF-A810-CB9F-0E80484A6A0C}"/>
              </a:ext>
            </a:extLst>
          </p:cNvPr>
          <p:cNvPicPr>
            <a:picLocks noChangeAspect="1"/>
          </p:cNvPicPr>
          <p:nvPr/>
        </p:nvPicPr>
        <p:blipFill>
          <a:blip r:embed="rId3"/>
          <a:stretch>
            <a:fillRect/>
          </a:stretch>
        </p:blipFill>
        <p:spPr>
          <a:xfrm>
            <a:off x="10953885" y="152027"/>
            <a:ext cx="1157468" cy="1290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animBg="1"/>
      <p:bldP spid="25" grpId="0"/>
      <p:bldP spid="26" grpId="0" animBg="1"/>
      <p:bldP spid="28" grpId="0"/>
      <p:bldP spid="6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847" y="180000"/>
            <a:ext cx="10882615" cy="1143000"/>
          </a:xfrm>
        </p:spPr>
        <p:txBody>
          <a:bodyPr/>
          <a:lstStyle/>
          <a:p>
            <a:pPr algn="ctr"/>
            <a:r>
              <a:rPr lang="nl-BE"/>
              <a:t>Z-routedoelen: zwemmen</a:t>
            </a:r>
          </a:p>
        </p:txBody>
      </p:sp>
      <p:sp>
        <p:nvSpPr>
          <p:cNvPr id="10" name="Intro"/>
          <p:cNvSpPr txBox="1"/>
          <p:nvPr/>
        </p:nvSpPr>
        <p:spPr>
          <a:xfrm>
            <a:off x="411480" y="1300000"/>
            <a:ext cx="11257040" cy="1000000"/>
          </a:xfrm>
          <a:prstGeom prst="rect">
            <a:avLst/>
          </a:prstGeom>
          <a:noFill/>
        </p:spPr>
        <p:txBody>
          <a:bodyPr wrap="square" lIns="0" rIns="0" anchor="ctr">
            <a:normAutofit/>
          </a:bodyPr>
          <a:lstStyle/>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De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zwemroutedoelen</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 gelden ook voor alle leerlingen. </a:t>
            </a:r>
          </a:p>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Ze vormen een set op zich, zodat de school meer vrijheid houdt over de organisatorische aanpak</a:t>
            </a:r>
            <a:r>
              <a:rPr lang="nl-BE" sz="1500" dirty="0">
                <a:solidFill>
                  <a:srgbClr val="44525C"/>
                </a:solidFill>
              </a:rPr>
              <a:t>.</a:t>
            </a:r>
          </a:p>
        </p:txBody>
      </p:sp>
      <p:sp>
        <p:nvSpPr>
          <p:cNvPr id="20" name="Kaart 1"/>
          <p:cNvSpPr/>
          <p:nvPr/>
        </p:nvSpPr>
        <p:spPr>
          <a:xfrm>
            <a:off x="411480" y="3122340"/>
            <a:ext cx="5500000" cy="1577659"/>
          </a:xfrm>
          <a:prstGeom prst="roundRect">
            <a:avLst>
              <a:gd name="adj" fmla="val 8000"/>
            </a:avLst>
          </a:prstGeom>
          <a:solidFill>
            <a:srgbClr val="E4F4F7"/>
          </a:solidFill>
          <a:ln>
            <a:noFill/>
          </a:ln>
        </p:spPr>
        <p:txBody>
          <a:bodyPr/>
          <a:lstStyle/>
          <a:p>
            <a:endParaRPr lang="nl-BE"/>
          </a:p>
        </p:txBody>
      </p:sp>
      <p:sp>
        <p:nvSpPr>
          <p:cNvPr id="22" name="Tekst 1"/>
          <p:cNvSpPr txBox="1"/>
          <p:nvPr/>
        </p:nvSpPr>
        <p:spPr>
          <a:xfrm>
            <a:off x="640080" y="3460000"/>
            <a:ext cx="504280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Voor alle leerlingen</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Zwemmen hoort bij de gemeenschappelijke basis van het leerplan</a:t>
            </a:r>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23" name="Kaart 2"/>
          <p:cNvSpPr/>
          <p:nvPr/>
        </p:nvSpPr>
        <p:spPr>
          <a:xfrm>
            <a:off x="6280520" y="3122340"/>
            <a:ext cx="5500000" cy="1577660"/>
          </a:xfrm>
          <a:prstGeom prst="roundRect">
            <a:avLst>
              <a:gd name="adj" fmla="val 8000"/>
            </a:avLst>
          </a:prstGeom>
          <a:solidFill>
            <a:srgbClr val="EDF1F3"/>
          </a:solidFill>
          <a:ln>
            <a:noFill/>
          </a:ln>
        </p:spPr>
        <p:txBody>
          <a:bodyPr/>
          <a:lstStyle/>
          <a:p>
            <a:endParaRPr lang="nl-BE"/>
          </a:p>
        </p:txBody>
      </p:sp>
      <p:sp>
        <p:nvSpPr>
          <p:cNvPr id="25" name="Tekst 2"/>
          <p:cNvSpPr txBox="1"/>
          <p:nvPr/>
        </p:nvSpPr>
        <p:spPr>
          <a:xfrm>
            <a:off x="6509120" y="3460000"/>
            <a:ext cx="504280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Vrij te organiseren</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In één specifiek schooljaar of gespreid over de volledige schoolloopbaan</a:t>
            </a:r>
            <a:r>
              <a:rPr lang="nl-BE" sz="1100">
                <a:solidFill>
                  <a:srgbClr val="44525C"/>
                </a:solidFill>
              </a:rPr>
              <a:t>.</a:t>
            </a:r>
          </a:p>
        </p:txBody>
      </p:sp>
      <p:sp>
        <p:nvSpPr>
          <p:cNvPr id="4" name="Badge 2">
            <a:extLst>
              <a:ext uri="{FF2B5EF4-FFF2-40B4-BE49-F238E27FC236}">
                <a16:creationId xmlns:a16="http://schemas.microsoft.com/office/drawing/2014/main" id="{7D80D747-824E-A993-414B-4D00C6A82508}"/>
              </a:ext>
            </a:extLst>
          </p:cNvPr>
          <p:cNvSpPr/>
          <p:nvPr/>
        </p:nvSpPr>
        <p:spPr>
          <a:xfrm>
            <a:off x="411480" y="390950"/>
            <a:ext cx="937818" cy="909050"/>
          </a:xfrm>
          <a:prstGeom prst="ellipse">
            <a:avLst/>
          </a:prstGeom>
          <a:solidFill>
            <a:srgbClr val="3FB6C4"/>
          </a:solidFill>
          <a:ln>
            <a:noFill/>
          </a:ln>
        </p:spPr>
        <p:txBody>
          <a:bodyPr wrap="square" lIns="0" tIns="0" rIns="0" bIns="0" anchor="ctr"/>
          <a:lstStyle/>
          <a:p>
            <a:pPr algn="ctr"/>
            <a:r>
              <a:rPr lang="nl-BE" sz="2000" b="1">
                <a:solidFill>
                  <a:srgbClr val="FFFFFF"/>
                </a:solidFill>
              </a:rPr>
              <a:t>Z</a:t>
            </a:r>
          </a:p>
        </p:txBody>
      </p:sp>
      <p:pic>
        <p:nvPicPr>
          <p:cNvPr id="6" name="Afbeelding 5">
            <a:extLst>
              <a:ext uri="{FF2B5EF4-FFF2-40B4-BE49-F238E27FC236}">
                <a16:creationId xmlns:a16="http://schemas.microsoft.com/office/drawing/2014/main" id="{3E28678E-19A2-5EA7-6591-8FC34CF982DC}"/>
              </a:ext>
            </a:extLst>
          </p:cNvPr>
          <p:cNvPicPr>
            <a:picLocks noChangeAspect="1"/>
          </p:cNvPicPr>
          <p:nvPr/>
        </p:nvPicPr>
        <p:blipFill>
          <a:blip r:embed="rId3"/>
          <a:stretch>
            <a:fillRect/>
          </a:stretch>
        </p:blipFill>
        <p:spPr>
          <a:xfrm>
            <a:off x="10953885" y="152027"/>
            <a:ext cx="1157468" cy="1290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5110C5A7-40F7-C426-AEEE-7BC968CB5E0D}"/>
              </a:ext>
            </a:extLst>
          </p:cNvPr>
          <p:cNvGraphicFramePr/>
          <p:nvPr>
            <p:extLst>
              <p:ext uri="{D42A27DB-BD31-4B8C-83A1-F6EECF244321}">
                <p14:modId xmlns:p14="http://schemas.microsoft.com/office/powerpoint/2010/main" val="2997147965"/>
              </p:ext>
            </p:extLst>
          </p:nvPr>
        </p:nvGraphicFramePr>
        <p:xfrm>
          <a:off x="416202" y="2043112"/>
          <a:ext cx="5198786" cy="2485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D9135B6B-24E4-2A34-BBDD-F88677D83428}"/>
              </a:ext>
            </a:extLst>
          </p:cNvPr>
          <p:cNvGraphicFramePr/>
          <p:nvPr>
            <p:extLst>
              <p:ext uri="{D42A27DB-BD31-4B8C-83A1-F6EECF244321}">
                <p14:modId xmlns:p14="http://schemas.microsoft.com/office/powerpoint/2010/main" val="3444402853"/>
              </p:ext>
            </p:extLst>
          </p:nvPr>
        </p:nvGraphicFramePr>
        <p:xfrm>
          <a:off x="5886450" y="1889615"/>
          <a:ext cx="6093618" cy="313932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78622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848" y="180000"/>
            <a:ext cx="11227072" cy="1143000"/>
          </a:xfrm>
        </p:spPr>
        <p:txBody>
          <a:bodyPr/>
          <a:lstStyle/>
          <a:p>
            <a:pPr algn="ctr"/>
            <a:r>
              <a:rPr lang="nl-BE"/>
              <a:t>P-routedoelen: precurriculum</a:t>
            </a:r>
          </a:p>
        </p:txBody>
      </p:sp>
      <p:sp>
        <p:nvSpPr>
          <p:cNvPr id="10" name="Intro"/>
          <p:cNvSpPr txBox="1"/>
          <p:nvPr/>
        </p:nvSpPr>
        <p:spPr>
          <a:xfrm>
            <a:off x="411480" y="1300000"/>
            <a:ext cx="11567672" cy="1000000"/>
          </a:xfrm>
          <a:prstGeom prst="rect">
            <a:avLst/>
          </a:prstGeom>
          <a:noFill/>
        </p:spPr>
        <p:txBody>
          <a:bodyPr wrap="square" lIns="0" rIns="0" anchor="ctr">
            <a:normAutofit/>
          </a:bodyPr>
          <a:lstStyle/>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De </a:t>
            </a:r>
            <a:r>
              <a:rPr lang="nl-BE" sz="1600" b="1" dirty="0" err="1">
                <a:solidFill>
                  <a:schemeClr val="accent4"/>
                </a:solidFill>
                <a:latin typeface="Roboto" panose="02000000000000000000" pitchFamily="2" charset="0"/>
                <a:ea typeface="Roboto" panose="02000000000000000000" pitchFamily="2" charset="0"/>
                <a:cs typeface="Roboto" panose="02000000000000000000" pitchFamily="2" charset="0"/>
              </a:rPr>
              <a:t>precurriculumroutedoelen</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 zijn </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geschreven voor leerlingen met een ontwikkelingsleeftijd van 0 tot 2,5 jaar. </a:t>
            </a:r>
            <a:b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b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Ze bieden een antwoord op specifieke onderwijs- en ondersteuningsbehoeften in het kader van de opmaak van een IAC/ HPW op individueel niveau en zijn opstapjes naar de G- of S-routedoelen.</a:t>
            </a:r>
          </a:p>
        </p:txBody>
      </p:sp>
      <p:sp>
        <p:nvSpPr>
          <p:cNvPr id="20" name="Kaart 1"/>
          <p:cNvSpPr/>
          <p:nvPr/>
        </p:nvSpPr>
        <p:spPr>
          <a:xfrm>
            <a:off x="411480" y="2500000"/>
            <a:ext cx="3480520" cy="2200000"/>
          </a:xfrm>
          <a:prstGeom prst="roundRect">
            <a:avLst>
              <a:gd name="adj" fmla="val 8000"/>
            </a:avLst>
          </a:prstGeom>
          <a:solidFill>
            <a:srgbClr val="E4F4F7"/>
          </a:solidFill>
          <a:ln>
            <a:noFill/>
          </a:ln>
        </p:spPr>
        <p:txBody>
          <a:bodyPr/>
          <a:lstStyle/>
          <a:p>
            <a:endParaRPr lang="nl-BE"/>
          </a:p>
        </p:txBody>
      </p:sp>
      <p:sp>
        <p:nvSpPr>
          <p:cNvPr id="21" name="Badge 1"/>
          <p:cNvSpPr/>
          <p:nvPr/>
        </p:nvSpPr>
        <p:spPr>
          <a:xfrm>
            <a:off x="640080" y="27286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1</a:t>
            </a:r>
          </a:p>
        </p:txBody>
      </p:sp>
      <p:sp>
        <p:nvSpPr>
          <p:cNvPr id="22" name="Tekst 1"/>
          <p:cNvSpPr txBox="1"/>
          <p:nvPr/>
        </p:nvSpPr>
        <p:spPr>
          <a:xfrm>
            <a:off x="640080" y="3460000"/>
            <a:ext cx="302332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Fase 1</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van 0 tot 6/8 maand</a:t>
            </a:r>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23" name="Kaart 2"/>
          <p:cNvSpPr/>
          <p:nvPr/>
        </p:nvSpPr>
        <p:spPr>
          <a:xfrm>
            <a:off x="4300000" y="2500000"/>
            <a:ext cx="3480520" cy="2200000"/>
          </a:xfrm>
          <a:prstGeom prst="roundRect">
            <a:avLst>
              <a:gd name="adj" fmla="val 8000"/>
            </a:avLst>
          </a:prstGeom>
          <a:solidFill>
            <a:srgbClr val="EDF1F3"/>
          </a:solidFill>
          <a:ln>
            <a:noFill/>
          </a:ln>
        </p:spPr>
        <p:txBody>
          <a:bodyPr/>
          <a:lstStyle/>
          <a:p>
            <a:endParaRPr lang="nl-BE"/>
          </a:p>
        </p:txBody>
      </p:sp>
      <p:sp>
        <p:nvSpPr>
          <p:cNvPr id="24" name="Badge 2"/>
          <p:cNvSpPr/>
          <p:nvPr/>
        </p:nvSpPr>
        <p:spPr>
          <a:xfrm>
            <a:off x="4528600" y="27286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2</a:t>
            </a:r>
          </a:p>
        </p:txBody>
      </p:sp>
      <p:sp>
        <p:nvSpPr>
          <p:cNvPr id="25" name="Tekst 2"/>
          <p:cNvSpPr txBox="1"/>
          <p:nvPr/>
        </p:nvSpPr>
        <p:spPr>
          <a:xfrm>
            <a:off x="4528600" y="3460000"/>
            <a:ext cx="302332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Fase 2</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van 6 tot 18 maand</a:t>
            </a:r>
            <a:r>
              <a:rPr lang="nl-BE" sz="1300">
                <a:solidFill>
                  <a:srgbClr val="44525C"/>
                </a:solidFill>
              </a:rPr>
              <a:t>.</a:t>
            </a:r>
          </a:p>
        </p:txBody>
      </p:sp>
      <p:sp>
        <p:nvSpPr>
          <p:cNvPr id="26" name="Kaart 3"/>
          <p:cNvSpPr/>
          <p:nvPr/>
        </p:nvSpPr>
        <p:spPr>
          <a:xfrm>
            <a:off x="8188000" y="2500000"/>
            <a:ext cx="3480520" cy="2200000"/>
          </a:xfrm>
          <a:prstGeom prst="roundRect">
            <a:avLst>
              <a:gd name="adj" fmla="val 8000"/>
            </a:avLst>
          </a:prstGeom>
          <a:solidFill>
            <a:srgbClr val="FBE7F1"/>
          </a:solidFill>
          <a:ln>
            <a:noFill/>
          </a:ln>
        </p:spPr>
        <p:txBody>
          <a:bodyPr/>
          <a:lstStyle/>
          <a:p>
            <a:endParaRPr lang="nl-BE"/>
          </a:p>
        </p:txBody>
      </p:sp>
      <p:sp>
        <p:nvSpPr>
          <p:cNvPr id="27" name="Badge 3"/>
          <p:cNvSpPr/>
          <p:nvPr/>
        </p:nvSpPr>
        <p:spPr>
          <a:xfrm>
            <a:off x="8416600" y="2728600"/>
            <a:ext cx="548640" cy="548640"/>
          </a:xfrm>
          <a:prstGeom prst="ellipse">
            <a:avLst/>
          </a:prstGeom>
          <a:solidFill>
            <a:srgbClr val="C2007B"/>
          </a:solidFill>
          <a:ln>
            <a:noFill/>
          </a:ln>
        </p:spPr>
        <p:txBody>
          <a:bodyPr wrap="square" lIns="0" tIns="0" rIns="0" bIns="0" anchor="ctr"/>
          <a:lstStyle/>
          <a:p>
            <a:pPr algn="ctr"/>
            <a:r>
              <a:rPr lang="nl-BE" sz="2000" b="1">
                <a:solidFill>
                  <a:srgbClr val="FFFFFF"/>
                </a:solidFill>
              </a:rPr>
              <a:t>3</a:t>
            </a:r>
          </a:p>
        </p:txBody>
      </p:sp>
      <p:sp>
        <p:nvSpPr>
          <p:cNvPr id="28" name="Tekst 3"/>
          <p:cNvSpPr txBox="1"/>
          <p:nvPr/>
        </p:nvSpPr>
        <p:spPr>
          <a:xfrm>
            <a:off x="8416600" y="3460000"/>
            <a:ext cx="302332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Fase 3</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van 18 maand tot 2,5 jaar</a:t>
            </a:r>
            <a:r>
              <a:rPr lang="nl-BE" sz="1300">
                <a:solidFill>
                  <a:srgbClr val="44525C"/>
                </a:solidFill>
              </a:rPr>
              <a:t>.</a:t>
            </a:r>
          </a:p>
        </p:txBody>
      </p:sp>
      <p:sp>
        <p:nvSpPr>
          <p:cNvPr id="4" name="Badge 3">
            <a:extLst>
              <a:ext uri="{FF2B5EF4-FFF2-40B4-BE49-F238E27FC236}">
                <a16:creationId xmlns:a16="http://schemas.microsoft.com/office/drawing/2014/main" id="{77F864DA-DDB4-5F62-6ABE-5DC1F6670FB0}"/>
              </a:ext>
            </a:extLst>
          </p:cNvPr>
          <p:cNvSpPr/>
          <p:nvPr/>
        </p:nvSpPr>
        <p:spPr>
          <a:xfrm>
            <a:off x="477760" y="271360"/>
            <a:ext cx="893840" cy="845880"/>
          </a:xfrm>
          <a:prstGeom prst="ellipse">
            <a:avLst/>
          </a:prstGeom>
          <a:solidFill>
            <a:schemeClr val="accent1"/>
          </a:solidFill>
          <a:ln>
            <a:noFill/>
          </a:ln>
        </p:spPr>
        <p:txBody>
          <a:bodyPr wrap="square" lIns="0" tIns="0" rIns="0" bIns="0" anchor="ctr"/>
          <a:lstStyle/>
          <a:p>
            <a:pPr algn="ctr"/>
            <a:r>
              <a:rPr lang="nl-BE" sz="2000" b="1">
                <a:solidFill>
                  <a:srgbClr val="FFFFFF"/>
                </a:solidFill>
              </a:rPr>
              <a:t>P</a:t>
            </a:r>
          </a:p>
        </p:txBody>
      </p:sp>
      <p:sp>
        <p:nvSpPr>
          <p:cNvPr id="6" name="Slotlijn">
            <a:extLst>
              <a:ext uri="{FF2B5EF4-FFF2-40B4-BE49-F238E27FC236}">
                <a16:creationId xmlns:a16="http://schemas.microsoft.com/office/drawing/2014/main" id="{1AA6F4FB-F2ED-A1F2-D5DF-ED372BC2FD60}"/>
              </a:ext>
            </a:extLst>
          </p:cNvPr>
          <p:cNvSpPr txBox="1"/>
          <p:nvPr/>
        </p:nvSpPr>
        <p:spPr>
          <a:xfrm>
            <a:off x="411480" y="4950000"/>
            <a:ext cx="11257040" cy="900000"/>
          </a:xfrm>
          <a:prstGeom prst="rect">
            <a:avLst/>
          </a:prstGeom>
          <a:solidFill>
            <a:schemeClr val="accent1">
              <a:lumMod val="20000"/>
              <a:lumOff val="80000"/>
            </a:schemeClr>
          </a:solidFill>
        </p:spPr>
        <p:txBody>
          <a:bodyPr wrap="square" lIns="0" rIns="0" anchor="ctr">
            <a:normAutofit/>
          </a:bodyPr>
          <a:lstStyle/>
          <a:p>
            <a:pPr algn="ct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Deze doelen worden </a:t>
            </a:r>
            <a:r>
              <a:rPr lang="nl-BE" sz="1600" b="1" u="sng"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niet</a:t>
            </a: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gebruikt als doelen voor de peuterklas</a:t>
            </a:r>
            <a:r>
              <a:rPr lang="nl-BE" sz="1300" b="1" dirty="0">
                <a:solidFill>
                  <a:srgbClr val="2C3B47"/>
                </a:solidFill>
              </a:rPr>
              <a:t>.</a:t>
            </a:r>
          </a:p>
        </p:txBody>
      </p:sp>
      <p:pic>
        <p:nvPicPr>
          <p:cNvPr id="8" name="Afbeelding 7">
            <a:extLst>
              <a:ext uri="{FF2B5EF4-FFF2-40B4-BE49-F238E27FC236}">
                <a16:creationId xmlns:a16="http://schemas.microsoft.com/office/drawing/2014/main" id="{177177B2-F1E5-C614-EF30-E8C3FA976B38}"/>
              </a:ext>
            </a:extLst>
          </p:cNvPr>
          <p:cNvPicPr>
            <a:picLocks noChangeAspect="1"/>
          </p:cNvPicPr>
          <p:nvPr/>
        </p:nvPicPr>
        <p:blipFill>
          <a:blip r:embed="rId3"/>
          <a:stretch>
            <a:fillRect/>
          </a:stretch>
        </p:blipFill>
        <p:spPr>
          <a:xfrm>
            <a:off x="10953885" y="152027"/>
            <a:ext cx="1157468" cy="1290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3" grpId="0" animBg="1"/>
      <p:bldP spid="24" grpId="0" animBg="1"/>
      <p:bldP spid="25" grpId="0"/>
      <p:bldP spid="26" grpId="0" animBg="1"/>
      <p:bldP spid="27" grpId="0" animBg="1"/>
      <p:bldP spid="28"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848" y="180000"/>
            <a:ext cx="11049884" cy="1143000"/>
          </a:xfrm>
        </p:spPr>
        <p:txBody>
          <a:bodyPr/>
          <a:lstStyle/>
          <a:p>
            <a:pPr algn="ctr"/>
            <a:r>
              <a:rPr lang="nl-BE"/>
              <a:t>S-routedoelen: specifiek</a:t>
            </a:r>
          </a:p>
        </p:txBody>
      </p:sp>
      <p:sp>
        <p:nvSpPr>
          <p:cNvPr id="10" name="Intro"/>
          <p:cNvSpPr txBox="1"/>
          <p:nvPr/>
        </p:nvSpPr>
        <p:spPr>
          <a:xfrm>
            <a:off x="411479" y="1300000"/>
            <a:ext cx="11257041" cy="1000000"/>
          </a:xfrm>
          <a:prstGeom prst="rect">
            <a:avLst/>
          </a:prstGeom>
          <a:noFill/>
        </p:spPr>
        <p:txBody>
          <a:bodyPr wrap="square" lIns="0" rIns="0" anchor="ctr">
            <a:normAutofit/>
          </a:bodyPr>
          <a:lstStyle/>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De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specifieke routedoelen </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zijn er voor leerlingen met een ontwikkelingsleeftijd vanaf 2,5 jaar met </a:t>
            </a:r>
          </a:p>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specifieke onderwijsbehoeften. </a:t>
            </a:r>
            <a:b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b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Ze sluiten aan op de fasen van de P-routedoelen.</a:t>
            </a:r>
          </a:p>
        </p:txBody>
      </p:sp>
      <p:sp>
        <p:nvSpPr>
          <p:cNvPr id="20" name="Kaart 1"/>
          <p:cNvSpPr/>
          <p:nvPr/>
        </p:nvSpPr>
        <p:spPr>
          <a:xfrm>
            <a:off x="411480" y="2500000"/>
            <a:ext cx="3480520" cy="2200000"/>
          </a:xfrm>
          <a:prstGeom prst="roundRect">
            <a:avLst>
              <a:gd name="adj" fmla="val 8000"/>
            </a:avLst>
          </a:prstGeom>
          <a:solidFill>
            <a:srgbClr val="E4F4F7"/>
          </a:solidFill>
          <a:ln>
            <a:noFill/>
          </a:ln>
        </p:spPr>
        <p:txBody>
          <a:bodyPr/>
          <a:lstStyle/>
          <a:p>
            <a:endParaRPr lang="nl-BE"/>
          </a:p>
        </p:txBody>
      </p:sp>
      <p:sp>
        <p:nvSpPr>
          <p:cNvPr id="21" name="Badge 1"/>
          <p:cNvSpPr/>
          <p:nvPr/>
        </p:nvSpPr>
        <p:spPr>
          <a:xfrm>
            <a:off x="640080" y="27286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1</a:t>
            </a:r>
          </a:p>
        </p:txBody>
      </p:sp>
      <p:sp>
        <p:nvSpPr>
          <p:cNvPr id="22" name="Tekst 1"/>
          <p:cNvSpPr txBox="1"/>
          <p:nvPr/>
        </p:nvSpPr>
        <p:spPr>
          <a:xfrm>
            <a:off x="640080" y="3460000"/>
            <a:ext cx="302332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Fase 4</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+ 2,5 jaar.</a:t>
            </a:r>
          </a:p>
        </p:txBody>
      </p:sp>
      <p:sp>
        <p:nvSpPr>
          <p:cNvPr id="23" name="Kaart 2"/>
          <p:cNvSpPr/>
          <p:nvPr/>
        </p:nvSpPr>
        <p:spPr>
          <a:xfrm>
            <a:off x="4300000" y="2500000"/>
            <a:ext cx="3480520" cy="2200000"/>
          </a:xfrm>
          <a:prstGeom prst="roundRect">
            <a:avLst>
              <a:gd name="adj" fmla="val 8000"/>
            </a:avLst>
          </a:prstGeom>
          <a:solidFill>
            <a:srgbClr val="EDF1F3"/>
          </a:solidFill>
          <a:ln>
            <a:noFill/>
          </a:ln>
        </p:spPr>
        <p:txBody>
          <a:bodyPr/>
          <a:lstStyle/>
          <a:p>
            <a:endParaRPr lang="nl-BE"/>
          </a:p>
        </p:txBody>
      </p:sp>
      <p:sp>
        <p:nvSpPr>
          <p:cNvPr id="24" name="Badge 2"/>
          <p:cNvSpPr/>
          <p:nvPr/>
        </p:nvSpPr>
        <p:spPr>
          <a:xfrm>
            <a:off x="4528600" y="272860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2</a:t>
            </a:r>
          </a:p>
        </p:txBody>
      </p:sp>
      <p:sp>
        <p:nvSpPr>
          <p:cNvPr id="25" name="Tekst 2"/>
          <p:cNvSpPr txBox="1"/>
          <p:nvPr/>
        </p:nvSpPr>
        <p:spPr>
          <a:xfrm>
            <a:off x="4528600" y="3460000"/>
            <a:ext cx="302332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Fase 5</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+ 6 jaar</a:t>
            </a:r>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26" name="Kaart 3"/>
          <p:cNvSpPr/>
          <p:nvPr/>
        </p:nvSpPr>
        <p:spPr>
          <a:xfrm>
            <a:off x="8188000" y="2500000"/>
            <a:ext cx="3480520" cy="2200000"/>
          </a:xfrm>
          <a:prstGeom prst="roundRect">
            <a:avLst>
              <a:gd name="adj" fmla="val 8000"/>
            </a:avLst>
          </a:prstGeom>
          <a:solidFill>
            <a:srgbClr val="FBE7F1"/>
          </a:solidFill>
          <a:ln>
            <a:noFill/>
          </a:ln>
        </p:spPr>
        <p:txBody>
          <a:bodyPr/>
          <a:lstStyle/>
          <a:p>
            <a:endParaRPr lang="nl-BE"/>
          </a:p>
        </p:txBody>
      </p:sp>
      <p:sp>
        <p:nvSpPr>
          <p:cNvPr id="27" name="Badge 3"/>
          <p:cNvSpPr/>
          <p:nvPr/>
        </p:nvSpPr>
        <p:spPr>
          <a:xfrm>
            <a:off x="8416600" y="2728600"/>
            <a:ext cx="548640" cy="548640"/>
          </a:xfrm>
          <a:prstGeom prst="ellipse">
            <a:avLst/>
          </a:prstGeom>
          <a:solidFill>
            <a:srgbClr val="C2007B"/>
          </a:solidFill>
          <a:ln>
            <a:noFill/>
          </a:ln>
        </p:spPr>
        <p:txBody>
          <a:bodyPr wrap="square" lIns="0" tIns="0" rIns="0" bIns="0" anchor="ctr"/>
          <a:lstStyle/>
          <a:p>
            <a:pPr algn="ctr"/>
            <a:r>
              <a:rPr lang="nl-BE" sz="2000" b="1">
                <a:solidFill>
                  <a:srgbClr val="FFFFFF"/>
                </a:solidFill>
              </a:rPr>
              <a:t>3</a:t>
            </a:r>
          </a:p>
        </p:txBody>
      </p:sp>
      <p:sp>
        <p:nvSpPr>
          <p:cNvPr id="28" name="Tekst 3"/>
          <p:cNvSpPr txBox="1"/>
          <p:nvPr/>
        </p:nvSpPr>
        <p:spPr>
          <a:xfrm>
            <a:off x="8416600" y="3460000"/>
            <a:ext cx="302332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Fase 6</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+ 10 jaar.</a:t>
            </a:r>
          </a:p>
        </p:txBody>
      </p:sp>
      <p:sp>
        <p:nvSpPr>
          <p:cNvPr id="60" name="Slotlijn"/>
          <p:cNvSpPr txBox="1"/>
          <p:nvPr/>
        </p:nvSpPr>
        <p:spPr>
          <a:xfrm>
            <a:off x="411480" y="4950000"/>
            <a:ext cx="11257040" cy="900000"/>
          </a:xfrm>
          <a:prstGeom prst="rect">
            <a:avLst/>
          </a:prstGeom>
          <a:solidFill>
            <a:schemeClr val="accent1">
              <a:lumMod val="20000"/>
              <a:lumOff val="80000"/>
            </a:schemeClr>
          </a:solidFill>
        </p:spPr>
        <p:txBody>
          <a:bodyPr wrap="square" lIns="0" rIns="0" anchor="ctr">
            <a:normAutofit/>
          </a:bodyPr>
          <a:lstStyle/>
          <a:p>
            <a:pPr algn="ctr"/>
            <a:r>
              <a:rPr lang="nl-BE" sz="1600" b="1">
                <a:solidFill>
                  <a:srgbClr val="2C3B47"/>
                </a:solidFill>
                <a:latin typeface="Roboto" panose="02000000000000000000" pitchFamily="2" charset="0"/>
                <a:ea typeface="Roboto" panose="02000000000000000000" pitchFamily="2" charset="0"/>
                <a:cs typeface="Roboto" panose="02000000000000000000" pitchFamily="2" charset="0"/>
              </a:rPr>
              <a:t>Kies de S-routedoelen wanneer de G-routedoelen in een relevante leeftijdsgroep geen aansluiting bieden </a:t>
            </a:r>
          </a:p>
          <a:p>
            <a:pPr algn="ctr"/>
            <a:r>
              <a:rPr lang="nl-BE" sz="1600" b="1">
                <a:solidFill>
                  <a:srgbClr val="2C3B47"/>
                </a:solidFill>
                <a:latin typeface="Roboto" panose="02000000000000000000" pitchFamily="2" charset="0"/>
                <a:ea typeface="Roboto" panose="02000000000000000000" pitchFamily="2" charset="0"/>
                <a:cs typeface="Roboto" panose="02000000000000000000" pitchFamily="2" charset="0"/>
              </a:rPr>
              <a:t>bij de onderwijs- en ondersteuningsbehoeften van de leerling.</a:t>
            </a:r>
          </a:p>
        </p:txBody>
      </p:sp>
      <p:sp>
        <p:nvSpPr>
          <p:cNvPr id="4" name="Badge 4">
            <a:extLst>
              <a:ext uri="{FF2B5EF4-FFF2-40B4-BE49-F238E27FC236}">
                <a16:creationId xmlns:a16="http://schemas.microsoft.com/office/drawing/2014/main" id="{2C80BE85-51F5-FC6E-603D-2470E6486680}"/>
              </a:ext>
            </a:extLst>
          </p:cNvPr>
          <p:cNvSpPr/>
          <p:nvPr/>
        </p:nvSpPr>
        <p:spPr>
          <a:xfrm>
            <a:off x="475816" y="323000"/>
            <a:ext cx="873481" cy="794240"/>
          </a:xfrm>
          <a:prstGeom prst="ellipse">
            <a:avLst/>
          </a:prstGeom>
          <a:solidFill>
            <a:schemeClr val="accent1"/>
          </a:solidFill>
          <a:ln>
            <a:noFill/>
          </a:ln>
        </p:spPr>
        <p:txBody>
          <a:bodyPr wrap="square" lIns="0" tIns="0" rIns="0" bIns="0" anchor="ctr"/>
          <a:lstStyle/>
          <a:p>
            <a:pPr algn="ctr"/>
            <a:r>
              <a:rPr lang="nl-BE" sz="2000" b="1">
                <a:solidFill>
                  <a:srgbClr val="FFFFFF"/>
                </a:solidFill>
              </a:rPr>
              <a:t>S</a:t>
            </a:r>
          </a:p>
        </p:txBody>
      </p:sp>
      <p:pic>
        <p:nvPicPr>
          <p:cNvPr id="6" name="Afbeelding 5">
            <a:extLst>
              <a:ext uri="{FF2B5EF4-FFF2-40B4-BE49-F238E27FC236}">
                <a16:creationId xmlns:a16="http://schemas.microsoft.com/office/drawing/2014/main" id="{B1A3566D-7ACC-3F27-B505-B4A588209710}"/>
              </a:ext>
            </a:extLst>
          </p:cNvPr>
          <p:cNvPicPr>
            <a:picLocks noChangeAspect="1"/>
          </p:cNvPicPr>
          <p:nvPr/>
        </p:nvPicPr>
        <p:blipFill>
          <a:blip r:embed="rId3"/>
          <a:stretch>
            <a:fillRect/>
          </a:stretch>
        </p:blipFill>
        <p:spPr>
          <a:xfrm>
            <a:off x="10953885" y="152027"/>
            <a:ext cx="1157468" cy="1290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3" grpId="0" animBg="1"/>
      <p:bldP spid="24" grpId="0" animBg="1"/>
      <p:bldP spid="25" grpId="0"/>
      <p:bldP spid="26" grpId="0" animBg="1"/>
      <p:bldP spid="27" grpId="0" animBg="1"/>
      <p:bldP spid="28" grpId="0"/>
      <p:bldP spid="6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19177" y="473076"/>
            <a:ext cx="10519808" cy="648481"/>
          </a:xfrm>
        </p:spPr>
        <p:txBody>
          <a:bodyPr/>
          <a:lstStyle/>
          <a:p>
            <a:r>
              <a:rPr lang="nl-BE" sz="3200"/>
              <a:t>De fasen van de P- en S-routedoelen op een rij</a:t>
            </a:r>
          </a:p>
        </p:txBody>
      </p:sp>
      <p:sp>
        <p:nvSpPr>
          <p:cNvPr id="10" name="Intro"/>
          <p:cNvSpPr txBox="1"/>
          <p:nvPr/>
        </p:nvSpPr>
        <p:spPr>
          <a:xfrm>
            <a:off x="411480" y="1234440"/>
            <a:ext cx="11417354" cy="502920"/>
          </a:xfrm>
          <a:prstGeom prst="rect">
            <a:avLst/>
          </a:prstGeom>
          <a:noFill/>
        </p:spPr>
        <p:txBody>
          <a:bodyPr wrap="square" lIns="0" rIns="0" anchor="ctr">
            <a:noAutofit/>
          </a:bodyPr>
          <a:lstStyle/>
          <a:p>
            <a:pPr algn="l"/>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P-routedoelen</a:t>
            </a:r>
            <a:r>
              <a:rPr lang="nl-BE" sz="1600" b="0" dirty="0">
                <a:solidFill>
                  <a:schemeClr val="accent4"/>
                </a:solidFill>
                <a:latin typeface="Roboto" panose="02000000000000000000" pitchFamily="2" charset="0"/>
                <a:ea typeface="Roboto" panose="02000000000000000000" pitchFamily="2" charset="0"/>
                <a:cs typeface="Roboto" panose="02000000000000000000" pitchFamily="2" charset="0"/>
              </a:rPr>
              <a:t> </a:t>
            </a:r>
            <a:r>
              <a:rPr lang="nl-BE" sz="1600" b="0" dirty="0">
                <a:solidFill>
                  <a:srgbClr val="44525C"/>
                </a:solidFill>
                <a:latin typeface="Roboto" panose="02000000000000000000" pitchFamily="2" charset="0"/>
                <a:ea typeface="Roboto" panose="02000000000000000000" pitchFamily="2" charset="0"/>
                <a:cs typeface="Roboto" panose="02000000000000000000" pitchFamily="2" charset="0"/>
              </a:rPr>
              <a:t>lopen in drie fasen tot een ontwikkelingsleeftijd van 2,5 jaar</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a:t>
            </a:r>
            <a:b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b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S-routedoelen</a:t>
            </a:r>
            <a:r>
              <a:rPr lang="nl-BE" sz="1600" b="0" dirty="0">
                <a:solidFill>
                  <a:srgbClr val="44525C"/>
                </a:solidFill>
                <a:latin typeface="Roboto" panose="02000000000000000000" pitchFamily="2" charset="0"/>
                <a:ea typeface="Roboto" panose="02000000000000000000" pitchFamily="2" charset="0"/>
                <a:cs typeface="Roboto" panose="02000000000000000000" pitchFamily="2" charset="0"/>
              </a:rPr>
              <a:t> sluiten daarop aan in drie verdere fasen.</a:t>
            </a:r>
          </a:p>
        </p:txBody>
      </p:sp>
      <p:sp>
        <p:nvSpPr>
          <p:cNvPr id="30" name="Kaart 1">
            <a:extLst>
              <a:ext uri="{C183D7F6-B498-43B3-948B-1728B52AA6E4}">
                <adec:decorative xmlns:adec="http://schemas.microsoft.com/office/drawing/2017/decorative" val="1"/>
              </a:ext>
            </a:extLst>
          </p:cNvPr>
          <p:cNvSpPr/>
          <p:nvPr/>
        </p:nvSpPr>
        <p:spPr>
          <a:xfrm>
            <a:off x="411480" y="1874520"/>
            <a:ext cx="3108960" cy="2057400"/>
          </a:xfrm>
          <a:prstGeom prst="roundRect">
            <a:avLst>
              <a:gd name="adj" fmla="val 8000"/>
            </a:avLst>
          </a:prstGeom>
          <a:solidFill>
            <a:srgbClr val="E4F4F7"/>
          </a:solidFill>
          <a:ln>
            <a:noFill/>
          </a:ln>
        </p:spPr>
        <p:txBody>
          <a:bodyPr/>
          <a:lstStyle/>
          <a:p>
            <a:endParaRPr lang="nl-BE"/>
          </a:p>
        </p:txBody>
      </p:sp>
      <p:sp>
        <p:nvSpPr>
          <p:cNvPr id="31" name="Kop 1"/>
          <p:cNvSpPr txBox="1"/>
          <p:nvPr/>
        </p:nvSpPr>
        <p:spPr>
          <a:xfrm>
            <a:off x="548640" y="2011680"/>
            <a:ext cx="2834640" cy="36576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Fase 1</a:t>
            </a:r>
          </a:p>
        </p:txBody>
      </p:sp>
      <p:sp>
        <p:nvSpPr>
          <p:cNvPr id="32" name="Tekst 1"/>
          <p:cNvSpPr txBox="1"/>
          <p:nvPr/>
        </p:nvSpPr>
        <p:spPr>
          <a:xfrm>
            <a:off x="548640" y="2423160"/>
            <a:ext cx="2834640" cy="1280160"/>
          </a:xfrm>
          <a:prstGeom prst="rect">
            <a:avLst/>
          </a:prstGeom>
          <a:noFill/>
        </p:spPr>
        <p:txBody>
          <a:bodyPr wrap="square" lIns="0" rIns="0" anchor="t">
            <a:normAutofit/>
          </a:bodyPr>
          <a:lstStyle/>
          <a:p>
            <a:pPr algn="ctr"/>
            <a:r>
              <a:rPr lang="nl-BE" sz="1300" b="1">
                <a:solidFill>
                  <a:srgbClr val="44525C"/>
                </a:solidFill>
                <a:latin typeface="Roboto" panose="02000000000000000000" pitchFamily="2" charset="0"/>
                <a:ea typeface="Roboto" panose="02000000000000000000" pitchFamily="2" charset="0"/>
                <a:cs typeface="Roboto" panose="02000000000000000000" pitchFamily="2" charset="0"/>
              </a:rPr>
              <a:t>P-routedoelen</a:t>
            </a:r>
            <a:b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b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Ontwikkelingsleeftijd 0 tot 6 à 8 maanden</a:t>
            </a:r>
            <a:br>
              <a:rPr lang="nl-BE" sz="1300">
                <a:solidFill>
                  <a:srgbClr val="44525C"/>
                </a:solidFill>
                <a:latin typeface="Roboto" panose="02000000000000000000" pitchFamily="2" charset="0"/>
                <a:ea typeface="Roboto" panose="02000000000000000000" pitchFamily="2" charset="0"/>
                <a:cs typeface="Roboto" panose="02000000000000000000" pitchFamily="2" charset="0"/>
              </a:rPr>
            </a:b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eerste zintuiglijke en </a:t>
            </a:r>
            <a:r>
              <a:rPr lang="nl-BE" sz="1300" b="0" err="1">
                <a:solidFill>
                  <a:srgbClr val="44525C"/>
                </a:solidFill>
                <a:latin typeface="Roboto" panose="02000000000000000000" pitchFamily="2" charset="0"/>
                <a:ea typeface="Roboto" panose="02000000000000000000" pitchFamily="2" charset="0"/>
                <a:cs typeface="Roboto" panose="02000000000000000000" pitchFamily="2" charset="0"/>
              </a:rPr>
              <a:t>lichaamsgebonden</a:t>
            </a: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 ervaringen.</a:t>
            </a:r>
          </a:p>
        </p:txBody>
      </p:sp>
      <p:sp>
        <p:nvSpPr>
          <p:cNvPr id="33" name="Kaart 2">
            <a:extLst>
              <a:ext uri="{C183D7F6-B498-43B3-948B-1728B52AA6E4}">
                <adec:decorative xmlns:adec="http://schemas.microsoft.com/office/drawing/2017/decorative" val="1"/>
              </a:ext>
            </a:extLst>
          </p:cNvPr>
          <p:cNvSpPr/>
          <p:nvPr/>
        </p:nvSpPr>
        <p:spPr>
          <a:xfrm>
            <a:off x="3611880" y="1874520"/>
            <a:ext cx="3108960" cy="2057400"/>
          </a:xfrm>
          <a:prstGeom prst="roundRect">
            <a:avLst>
              <a:gd name="adj" fmla="val 8000"/>
            </a:avLst>
          </a:prstGeom>
          <a:solidFill>
            <a:srgbClr val="E4F4F7"/>
          </a:solidFill>
          <a:ln>
            <a:noFill/>
          </a:ln>
        </p:spPr>
        <p:txBody>
          <a:bodyPr/>
          <a:lstStyle/>
          <a:p>
            <a:endParaRPr lang="nl-BE"/>
          </a:p>
        </p:txBody>
      </p:sp>
      <p:sp>
        <p:nvSpPr>
          <p:cNvPr id="34" name="Kop 2"/>
          <p:cNvSpPr txBox="1"/>
          <p:nvPr/>
        </p:nvSpPr>
        <p:spPr>
          <a:xfrm>
            <a:off x="3749040" y="2011680"/>
            <a:ext cx="2834640" cy="36576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Fase 2</a:t>
            </a:r>
          </a:p>
        </p:txBody>
      </p:sp>
      <p:sp>
        <p:nvSpPr>
          <p:cNvPr id="35" name="Tekst 2"/>
          <p:cNvSpPr txBox="1"/>
          <p:nvPr/>
        </p:nvSpPr>
        <p:spPr>
          <a:xfrm>
            <a:off x="3749040" y="2423160"/>
            <a:ext cx="2834640" cy="1280160"/>
          </a:xfrm>
          <a:prstGeom prst="rect">
            <a:avLst/>
          </a:prstGeom>
          <a:noFill/>
        </p:spPr>
        <p:txBody>
          <a:bodyPr wrap="square" lIns="0" rIns="0" anchor="t">
            <a:normAutofit/>
          </a:bodyPr>
          <a:lstStyle/>
          <a:p>
            <a:pPr algn="ctr"/>
            <a:r>
              <a:rPr lang="nl-BE" sz="1300" b="1">
                <a:solidFill>
                  <a:srgbClr val="44525C"/>
                </a:solidFill>
                <a:latin typeface="Roboto" panose="02000000000000000000" pitchFamily="2" charset="0"/>
                <a:ea typeface="Roboto" panose="02000000000000000000" pitchFamily="2" charset="0"/>
                <a:cs typeface="Roboto" panose="02000000000000000000" pitchFamily="2" charset="0"/>
              </a:rPr>
              <a:t>P-routedoelen</a:t>
            </a: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 </a:t>
            </a:r>
            <a:b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b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a:t>
            </a: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6 tot 18 maanden</a:t>
            </a:r>
            <a:endParaRPr lang="nl-BE" sz="1300">
              <a:solidFill>
                <a:srgbClr val="44525C"/>
              </a:solidFill>
              <a:latin typeface="Roboto" panose="02000000000000000000" pitchFamily="2" charset="0"/>
              <a:ea typeface="Roboto" panose="02000000000000000000" pitchFamily="2" charset="0"/>
              <a:cs typeface="Roboto" panose="02000000000000000000" pitchFamily="2" charset="0"/>
            </a:endParaRPr>
          </a:p>
          <a:p>
            <a:pPr algn="ct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gericht handelen, exploreren en eerste vormen van communicatie</a:t>
            </a:r>
            <a:r>
              <a:rPr lang="nl-BE" sz="1300" b="0">
                <a:solidFill>
                  <a:srgbClr val="44525C"/>
                </a:solidFill>
              </a:rPr>
              <a:t>.</a:t>
            </a:r>
          </a:p>
        </p:txBody>
      </p:sp>
      <p:sp>
        <p:nvSpPr>
          <p:cNvPr id="36" name="Kaart 3">
            <a:extLst>
              <a:ext uri="{C183D7F6-B498-43B3-948B-1728B52AA6E4}">
                <adec:decorative xmlns:adec="http://schemas.microsoft.com/office/drawing/2017/decorative" val="1"/>
              </a:ext>
            </a:extLst>
          </p:cNvPr>
          <p:cNvSpPr/>
          <p:nvPr/>
        </p:nvSpPr>
        <p:spPr>
          <a:xfrm>
            <a:off x="6812280" y="1874520"/>
            <a:ext cx="3108960" cy="2057400"/>
          </a:xfrm>
          <a:prstGeom prst="roundRect">
            <a:avLst>
              <a:gd name="adj" fmla="val 8000"/>
            </a:avLst>
          </a:prstGeom>
          <a:solidFill>
            <a:srgbClr val="E4F4F7"/>
          </a:solidFill>
          <a:ln>
            <a:noFill/>
          </a:ln>
        </p:spPr>
        <p:txBody>
          <a:bodyPr/>
          <a:lstStyle/>
          <a:p>
            <a:endParaRPr lang="nl-BE"/>
          </a:p>
        </p:txBody>
      </p:sp>
      <p:sp>
        <p:nvSpPr>
          <p:cNvPr id="37" name="Kop 3"/>
          <p:cNvSpPr txBox="1"/>
          <p:nvPr/>
        </p:nvSpPr>
        <p:spPr>
          <a:xfrm>
            <a:off x="6949440" y="2011680"/>
            <a:ext cx="2834640" cy="36576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Fase 3</a:t>
            </a:r>
          </a:p>
        </p:txBody>
      </p:sp>
      <p:sp>
        <p:nvSpPr>
          <p:cNvPr id="38" name="Tekst 3"/>
          <p:cNvSpPr txBox="1"/>
          <p:nvPr/>
        </p:nvSpPr>
        <p:spPr>
          <a:xfrm>
            <a:off x="6949440" y="2423160"/>
            <a:ext cx="2834640" cy="1280160"/>
          </a:xfrm>
          <a:prstGeom prst="rect">
            <a:avLst/>
          </a:prstGeom>
          <a:noFill/>
        </p:spPr>
        <p:txBody>
          <a:bodyPr wrap="square" lIns="0" rIns="0" anchor="t">
            <a:normAutofit/>
          </a:bodyPr>
          <a:lstStyle/>
          <a:p>
            <a:pPr algn="ctr"/>
            <a:r>
              <a:rPr lang="nl-BE" sz="1300" b="1">
                <a:solidFill>
                  <a:srgbClr val="44525C"/>
                </a:solidFill>
                <a:latin typeface="Roboto" panose="02000000000000000000" pitchFamily="2" charset="0"/>
                <a:ea typeface="Roboto" panose="02000000000000000000" pitchFamily="2" charset="0"/>
                <a:cs typeface="Roboto" panose="02000000000000000000" pitchFamily="2" charset="0"/>
              </a:rPr>
              <a:t>P-routedoelen</a:t>
            </a:r>
          </a:p>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a:t>
            </a: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18 maanden tot 2,5 jaar</a:t>
            </a:r>
            <a:endParaRPr lang="nl-BE" sz="1300">
              <a:solidFill>
                <a:srgbClr val="44525C"/>
              </a:solidFill>
              <a:latin typeface="Roboto" panose="02000000000000000000" pitchFamily="2" charset="0"/>
              <a:ea typeface="Roboto" panose="02000000000000000000" pitchFamily="2" charset="0"/>
              <a:cs typeface="Roboto" panose="02000000000000000000" pitchFamily="2" charset="0"/>
            </a:endParaRPr>
          </a:p>
          <a:p>
            <a:pPr algn="ct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naar symbolisch denken </a:t>
            </a:r>
            <a:r>
              <a:rPr lang="nl-BE" sz="1300" b="0">
                <a:solidFill>
                  <a:srgbClr val="44525C"/>
                </a:solidFill>
              </a:rPr>
              <a:t>en beginnende taal.</a:t>
            </a:r>
          </a:p>
        </p:txBody>
      </p:sp>
      <p:sp>
        <p:nvSpPr>
          <p:cNvPr id="39" name="Kaart 4">
            <a:extLst>
              <a:ext uri="{C183D7F6-B498-43B3-948B-1728B52AA6E4}">
                <adec:decorative xmlns:adec="http://schemas.microsoft.com/office/drawing/2017/decorative" val="1"/>
              </a:ext>
            </a:extLst>
          </p:cNvPr>
          <p:cNvSpPr/>
          <p:nvPr/>
        </p:nvSpPr>
        <p:spPr>
          <a:xfrm>
            <a:off x="411480" y="4069080"/>
            <a:ext cx="3108960" cy="2057400"/>
          </a:xfrm>
          <a:prstGeom prst="roundRect">
            <a:avLst>
              <a:gd name="adj" fmla="val 8000"/>
            </a:avLst>
          </a:prstGeom>
          <a:solidFill>
            <a:srgbClr val="FBE7F1"/>
          </a:solidFill>
          <a:ln>
            <a:noFill/>
          </a:ln>
        </p:spPr>
        <p:txBody>
          <a:bodyPr/>
          <a:lstStyle/>
          <a:p>
            <a:endParaRPr lang="nl-BE"/>
          </a:p>
        </p:txBody>
      </p:sp>
      <p:sp>
        <p:nvSpPr>
          <p:cNvPr id="40" name="Kop 4"/>
          <p:cNvSpPr txBox="1"/>
          <p:nvPr/>
        </p:nvSpPr>
        <p:spPr>
          <a:xfrm>
            <a:off x="548640" y="4206240"/>
            <a:ext cx="2834640" cy="36576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Fase 4</a:t>
            </a:r>
          </a:p>
        </p:txBody>
      </p:sp>
      <p:sp>
        <p:nvSpPr>
          <p:cNvPr id="41" name="Tekst 4"/>
          <p:cNvSpPr txBox="1"/>
          <p:nvPr/>
        </p:nvSpPr>
        <p:spPr>
          <a:xfrm>
            <a:off x="548640" y="4617720"/>
            <a:ext cx="2834640" cy="1280160"/>
          </a:xfrm>
          <a:prstGeom prst="rect">
            <a:avLst/>
          </a:prstGeom>
          <a:noFill/>
        </p:spPr>
        <p:txBody>
          <a:bodyPr wrap="square" lIns="0" rIns="0" anchor="t">
            <a:normAutofit/>
          </a:bodyPr>
          <a:lstStyle/>
          <a:p>
            <a:pPr algn="ctr"/>
            <a:r>
              <a:rPr lang="nl-BE" sz="1300" b="1">
                <a:solidFill>
                  <a:srgbClr val="44525C"/>
                </a:solidFill>
                <a:latin typeface="Roboto" panose="02000000000000000000" pitchFamily="2" charset="0"/>
                <a:ea typeface="Roboto" panose="02000000000000000000" pitchFamily="2" charset="0"/>
                <a:cs typeface="Roboto" panose="02000000000000000000" pitchFamily="2" charset="0"/>
              </a:rPr>
              <a:t>S-routedoelen</a:t>
            </a:r>
          </a:p>
          <a:p>
            <a:pPr algn="ct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Vanaf ontwikkelingsleeftijd 2,5 jaar verdere opbouw richting de gemeenschappelijke doelen.</a:t>
            </a:r>
          </a:p>
        </p:txBody>
      </p:sp>
      <p:sp>
        <p:nvSpPr>
          <p:cNvPr id="42" name="Kaart 5">
            <a:extLst>
              <a:ext uri="{C183D7F6-B498-43B3-948B-1728B52AA6E4}">
                <adec:decorative xmlns:adec="http://schemas.microsoft.com/office/drawing/2017/decorative" val="1"/>
              </a:ext>
            </a:extLst>
          </p:cNvPr>
          <p:cNvSpPr/>
          <p:nvPr/>
        </p:nvSpPr>
        <p:spPr>
          <a:xfrm>
            <a:off x="3611880" y="4069080"/>
            <a:ext cx="3108960" cy="2057400"/>
          </a:xfrm>
          <a:prstGeom prst="roundRect">
            <a:avLst>
              <a:gd name="adj" fmla="val 8000"/>
            </a:avLst>
          </a:prstGeom>
          <a:solidFill>
            <a:srgbClr val="FBE7F1"/>
          </a:solidFill>
          <a:ln>
            <a:noFill/>
          </a:ln>
        </p:spPr>
        <p:txBody>
          <a:bodyPr/>
          <a:lstStyle/>
          <a:p>
            <a:endParaRPr lang="nl-BE"/>
          </a:p>
        </p:txBody>
      </p:sp>
      <p:sp>
        <p:nvSpPr>
          <p:cNvPr id="43" name="Kop 5"/>
          <p:cNvSpPr txBox="1"/>
          <p:nvPr/>
        </p:nvSpPr>
        <p:spPr>
          <a:xfrm>
            <a:off x="3749040" y="4206240"/>
            <a:ext cx="2834640" cy="36576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Fase 5</a:t>
            </a:r>
          </a:p>
        </p:txBody>
      </p:sp>
      <p:sp>
        <p:nvSpPr>
          <p:cNvPr id="44" name="Tekst 5"/>
          <p:cNvSpPr txBox="1"/>
          <p:nvPr/>
        </p:nvSpPr>
        <p:spPr>
          <a:xfrm>
            <a:off x="3749040" y="4617720"/>
            <a:ext cx="2834640" cy="1280160"/>
          </a:xfrm>
          <a:prstGeom prst="rect">
            <a:avLst/>
          </a:prstGeom>
          <a:noFill/>
        </p:spPr>
        <p:txBody>
          <a:bodyPr wrap="square" lIns="0" rIns="0" anchor="t">
            <a:normAutofit/>
          </a:bodyPr>
          <a:lstStyle/>
          <a:p>
            <a:pPr algn="ctr"/>
            <a:r>
              <a:rPr lang="nl-BE" sz="1300" b="1">
                <a:solidFill>
                  <a:srgbClr val="44525C"/>
                </a:solidFill>
                <a:latin typeface="Roboto" panose="02000000000000000000" pitchFamily="2" charset="0"/>
                <a:ea typeface="Roboto" panose="02000000000000000000" pitchFamily="2" charset="0"/>
                <a:cs typeface="Roboto" panose="02000000000000000000" pitchFamily="2" charset="0"/>
              </a:rPr>
              <a:t>S-routedoelen</a:t>
            </a:r>
          </a:p>
          <a:p>
            <a:pPr algn="ct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Vanaf </a:t>
            </a: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a:t>
            </a: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ongeveer 6 jaar verbreding en verdieping</a:t>
            </a:r>
            <a:r>
              <a:rPr lang="nl-BE" sz="1300" b="0">
                <a:solidFill>
                  <a:srgbClr val="44525C"/>
                </a:solidFill>
              </a:rPr>
              <a:t>.</a:t>
            </a:r>
          </a:p>
        </p:txBody>
      </p:sp>
      <p:sp>
        <p:nvSpPr>
          <p:cNvPr id="45" name="Kaart 6">
            <a:extLst>
              <a:ext uri="{C183D7F6-B498-43B3-948B-1728B52AA6E4}">
                <adec:decorative xmlns:adec="http://schemas.microsoft.com/office/drawing/2017/decorative" val="1"/>
              </a:ext>
            </a:extLst>
          </p:cNvPr>
          <p:cNvSpPr/>
          <p:nvPr/>
        </p:nvSpPr>
        <p:spPr>
          <a:xfrm>
            <a:off x="6812280" y="4069080"/>
            <a:ext cx="3108960" cy="2057400"/>
          </a:xfrm>
          <a:prstGeom prst="roundRect">
            <a:avLst>
              <a:gd name="adj" fmla="val 8000"/>
            </a:avLst>
          </a:prstGeom>
          <a:solidFill>
            <a:srgbClr val="FBE7F1"/>
          </a:solidFill>
          <a:ln>
            <a:noFill/>
          </a:ln>
        </p:spPr>
        <p:txBody>
          <a:bodyPr/>
          <a:lstStyle/>
          <a:p>
            <a:endParaRPr lang="nl-BE"/>
          </a:p>
        </p:txBody>
      </p:sp>
      <p:sp>
        <p:nvSpPr>
          <p:cNvPr id="46" name="Kop 6"/>
          <p:cNvSpPr txBox="1"/>
          <p:nvPr/>
        </p:nvSpPr>
        <p:spPr>
          <a:xfrm>
            <a:off x="6949440" y="4206240"/>
            <a:ext cx="2834640" cy="36576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Fase 6</a:t>
            </a:r>
          </a:p>
        </p:txBody>
      </p:sp>
      <p:sp>
        <p:nvSpPr>
          <p:cNvPr id="47" name="Tekst 6"/>
          <p:cNvSpPr txBox="1"/>
          <p:nvPr/>
        </p:nvSpPr>
        <p:spPr>
          <a:xfrm>
            <a:off x="6949440" y="4617720"/>
            <a:ext cx="2834640" cy="1280160"/>
          </a:xfrm>
          <a:prstGeom prst="rect">
            <a:avLst/>
          </a:prstGeom>
          <a:noFill/>
        </p:spPr>
        <p:txBody>
          <a:bodyPr wrap="square" lIns="0" rIns="0" anchor="t">
            <a:normAutofit/>
          </a:bodyPr>
          <a:lstStyle/>
          <a:p>
            <a:pPr algn="ctr"/>
            <a:r>
              <a:rPr lang="nl-BE" sz="1300" b="1">
                <a:solidFill>
                  <a:srgbClr val="44525C"/>
                </a:solidFill>
                <a:latin typeface="Roboto" panose="02000000000000000000" pitchFamily="2" charset="0"/>
                <a:ea typeface="Roboto" panose="02000000000000000000" pitchFamily="2" charset="0"/>
                <a:cs typeface="Roboto" panose="02000000000000000000" pitchFamily="2" charset="0"/>
              </a:rPr>
              <a:t>S-routedoelen</a:t>
            </a:r>
          </a:p>
          <a:p>
            <a:pPr algn="ct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Vanaf </a:t>
            </a: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ontwikkelingsleeftijd </a:t>
            </a: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ongeveer 10 jaar </a:t>
            </a:r>
          </a:p>
          <a:p>
            <a:pPr algn="ctr"/>
            <a:r>
              <a:rPr lang="nl-BE" sz="1300" b="0">
                <a:solidFill>
                  <a:srgbClr val="44525C"/>
                </a:solidFill>
                <a:latin typeface="Roboto" panose="02000000000000000000" pitchFamily="2" charset="0"/>
                <a:ea typeface="Roboto" panose="02000000000000000000" pitchFamily="2" charset="0"/>
                <a:cs typeface="Roboto" panose="02000000000000000000" pitchFamily="2" charset="0"/>
              </a:rPr>
              <a:t>aansluiting op wat volgt.</a:t>
            </a:r>
          </a:p>
        </p:txBody>
      </p:sp>
      <p:pic>
        <p:nvPicPr>
          <p:cNvPr id="4" name="Afbeelding 3">
            <a:extLst>
              <a:ext uri="{FF2B5EF4-FFF2-40B4-BE49-F238E27FC236}">
                <a16:creationId xmlns:a16="http://schemas.microsoft.com/office/drawing/2014/main" id="{238CBD15-FD92-42BB-C64C-96AA4ABA2095}"/>
              </a:ext>
            </a:extLst>
          </p:cNvPr>
          <p:cNvPicPr>
            <a:picLocks noChangeAspect="1"/>
          </p:cNvPicPr>
          <p:nvPr/>
        </p:nvPicPr>
        <p:blipFill>
          <a:blip r:embed="rId3"/>
          <a:stretch>
            <a:fillRect/>
          </a:stretch>
        </p:blipFill>
        <p:spPr>
          <a:xfrm>
            <a:off x="10953885" y="152027"/>
            <a:ext cx="1157468" cy="1290577"/>
          </a:xfrm>
          <a:prstGeom prst="rect">
            <a:avLst/>
          </a:prstGeom>
        </p:spPr>
      </p:pic>
    </p:spTree>
    <p:extLst>
      <p:ext uri="{BB962C8B-B14F-4D97-AF65-F5344CB8AC3E}">
        <p14:creationId xmlns:p14="http://schemas.microsoft.com/office/powerpoint/2010/main" val="97343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4" grpId="0"/>
      <p:bldP spid="35" grpId="0"/>
      <p:bldP spid="37" grpId="0"/>
      <p:bldP spid="38" grpId="0"/>
      <p:bldP spid="40" grpId="0"/>
      <p:bldP spid="41" grpId="0"/>
      <p:bldP spid="43" grpId="0"/>
      <p:bldP spid="44" grpId="0"/>
      <p:bldP spid="46" grpId="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847" y="180000"/>
            <a:ext cx="11094489" cy="1143000"/>
          </a:xfrm>
        </p:spPr>
        <p:txBody>
          <a:bodyPr/>
          <a:lstStyle/>
          <a:p>
            <a:pPr algn="ctr"/>
            <a:r>
              <a:rPr lang="nl-BE"/>
              <a:t>+ routedoelen: extra uitdaging</a:t>
            </a:r>
          </a:p>
        </p:txBody>
      </p:sp>
      <p:sp>
        <p:nvSpPr>
          <p:cNvPr id="10" name="Intro"/>
          <p:cNvSpPr txBox="1"/>
          <p:nvPr/>
        </p:nvSpPr>
        <p:spPr>
          <a:xfrm>
            <a:off x="411480" y="1300000"/>
            <a:ext cx="11257040" cy="1000000"/>
          </a:xfrm>
          <a:prstGeom prst="rect">
            <a:avLst/>
          </a:prstGeom>
          <a:noFill/>
        </p:spPr>
        <p:txBody>
          <a:bodyPr wrap="square" lIns="0" rIns="0" anchor="ctr">
            <a:normAutofit/>
          </a:bodyPr>
          <a:lstStyle/>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De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plusroutedoelen</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 gaan verder dan wat minimaal verwacht wordt en bieden verdieping</a:t>
            </a:r>
            <a:r>
              <a:rPr lang="nl-BE" sz="1500" dirty="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20" name="Kaart 1"/>
          <p:cNvSpPr/>
          <p:nvPr/>
        </p:nvSpPr>
        <p:spPr>
          <a:xfrm>
            <a:off x="411480" y="3166946"/>
            <a:ext cx="5500000" cy="1533054"/>
          </a:xfrm>
          <a:prstGeom prst="roundRect">
            <a:avLst>
              <a:gd name="adj" fmla="val 8000"/>
            </a:avLst>
          </a:prstGeom>
          <a:solidFill>
            <a:srgbClr val="E4F4F7"/>
          </a:solidFill>
          <a:ln>
            <a:noFill/>
          </a:ln>
        </p:spPr>
        <p:txBody>
          <a:bodyPr/>
          <a:lstStyle/>
          <a:p>
            <a:endParaRPr lang="nl-BE"/>
          </a:p>
        </p:txBody>
      </p:sp>
      <p:sp>
        <p:nvSpPr>
          <p:cNvPr id="22" name="Tekst 1"/>
          <p:cNvSpPr txBox="1"/>
          <p:nvPr/>
        </p:nvSpPr>
        <p:spPr>
          <a:xfrm>
            <a:off x="640080" y="3460000"/>
            <a:ext cx="504280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Verdieping</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Doelen die verder reiken dan de gemeenschappelijke basis</a:t>
            </a:r>
            <a:r>
              <a:rPr lang="nl-BE" sz="1100">
                <a:solidFill>
                  <a:srgbClr val="44525C"/>
                </a:solidFill>
              </a:rPr>
              <a:t>.</a:t>
            </a:r>
          </a:p>
        </p:txBody>
      </p:sp>
      <p:sp>
        <p:nvSpPr>
          <p:cNvPr id="23" name="Kaart 2"/>
          <p:cNvSpPr/>
          <p:nvPr/>
        </p:nvSpPr>
        <p:spPr>
          <a:xfrm>
            <a:off x="6280520" y="3166944"/>
            <a:ext cx="5500000" cy="1533055"/>
          </a:xfrm>
          <a:prstGeom prst="roundRect">
            <a:avLst>
              <a:gd name="adj" fmla="val 8000"/>
            </a:avLst>
          </a:prstGeom>
          <a:solidFill>
            <a:srgbClr val="EDF1F3"/>
          </a:solidFill>
          <a:ln>
            <a:noFill/>
          </a:ln>
        </p:spPr>
        <p:txBody>
          <a:bodyPr/>
          <a:lstStyle/>
          <a:p>
            <a:endParaRPr lang="nl-BE"/>
          </a:p>
        </p:txBody>
      </p:sp>
      <p:sp>
        <p:nvSpPr>
          <p:cNvPr id="25" name="Tekst 2"/>
          <p:cNvSpPr txBox="1"/>
          <p:nvPr/>
        </p:nvSpPr>
        <p:spPr>
          <a:xfrm>
            <a:off x="6509120" y="3460000"/>
            <a:ext cx="504280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Voor wie meer aankan</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Cognitief sterk functionerende leerlingen of leerlingen die extra uitdaging nodig hebben.</a:t>
            </a:r>
          </a:p>
        </p:txBody>
      </p:sp>
      <p:sp>
        <p:nvSpPr>
          <p:cNvPr id="4" name="Badge 5">
            <a:extLst>
              <a:ext uri="{FF2B5EF4-FFF2-40B4-BE49-F238E27FC236}">
                <a16:creationId xmlns:a16="http://schemas.microsoft.com/office/drawing/2014/main" id="{BF3BDDCC-226A-3227-3C32-F93272DD86F6}"/>
              </a:ext>
            </a:extLst>
          </p:cNvPr>
          <p:cNvSpPr/>
          <p:nvPr/>
        </p:nvSpPr>
        <p:spPr>
          <a:xfrm>
            <a:off x="336023" y="385660"/>
            <a:ext cx="767947" cy="714340"/>
          </a:xfrm>
          <a:prstGeom prst="ellipse">
            <a:avLst/>
          </a:prstGeom>
          <a:solidFill>
            <a:srgbClr val="C2007B"/>
          </a:solidFill>
          <a:ln>
            <a:noFill/>
          </a:ln>
        </p:spPr>
        <p:txBody>
          <a:bodyPr wrap="square" lIns="0" tIns="0" rIns="0" bIns="0" anchor="ctr"/>
          <a:lstStyle/>
          <a:p>
            <a:pPr algn="ctr"/>
            <a:r>
              <a:rPr lang="nl-BE" sz="2000" b="1">
                <a:solidFill>
                  <a:srgbClr val="FFFFFF"/>
                </a:solidFill>
              </a:rPr>
              <a:t>+</a:t>
            </a:r>
          </a:p>
        </p:txBody>
      </p:sp>
      <p:pic>
        <p:nvPicPr>
          <p:cNvPr id="6" name="Afbeelding 5">
            <a:extLst>
              <a:ext uri="{FF2B5EF4-FFF2-40B4-BE49-F238E27FC236}">
                <a16:creationId xmlns:a16="http://schemas.microsoft.com/office/drawing/2014/main" id="{C267D221-1BED-35DA-5BB5-42D8BDEA346B}"/>
              </a:ext>
            </a:extLst>
          </p:cNvPr>
          <p:cNvPicPr>
            <a:picLocks noChangeAspect="1"/>
          </p:cNvPicPr>
          <p:nvPr/>
        </p:nvPicPr>
        <p:blipFill>
          <a:blip r:embed="rId3"/>
          <a:stretch>
            <a:fillRect/>
          </a:stretch>
        </p:blipFill>
        <p:spPr>
          <a:xfrm>
            <a:off x="10953885" y="152027"/>
            <a:ext cx="1157468" cy="1290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animBg="1"/>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847" y="180000"/>
            <a:ext cx="11139093" cy="1143000"/>
          </a:xfrm>
        </p:spPr>
        <p:txBody>
          <a:bodyPr/>
          <a:lstStyle/>
          <a:p>
            <a:pPr algn="ctr"/>
            <a:r>
              <a:rPr lang="nl-BE"/>
              <a:t>A-routedoelen: anderstalige nieuwkomers</a:t>
            </a:r>
          </a:p>
        </p:txBody>
      </p:sp>
      <p:sp>
        <p:nvSpPr>
          <p:cNvPr id="10" name="Intro"/>
          <p:cNvSpPr txBox="1"/>
          <p:nvPr/>
        </p:nvSpPr>
        <p:spPr>
          <a:xfrm>
            <a:off x="411480" y="1300000"/>
            <a:ext cx="11257040" cy="1000000"/>
          </a:xfrm>
          <a:prstGeom prst="rect">
            <a:avLst/>
          </a:prstGeom>
          <a:noFill/>
        </p:spPr>
        <p:txBody>
          <a:bodyPr wrap="square" lIns="0" rIns="0" anchor="ctr">
            <a:normAutofit/>
          </a:bodyPr>
          <a:lstStyle/>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De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A-routedoelen</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 zijn gericht op anderstalige nieuwkomers</a:t>
            </a:r>
            <a:r>
              <a:rPr lang="nl-BE" sz="1500" dirty="0">
                <a:solidFill>
                  <a:srgbClr val="44525C"/>
                </a:solidFill>
              </a:rPr>
              <a:t>.</a:t>
            </a:r>
          </a:p>
        </p:txBody>
      </p:sp>
      <p:sp>
        <p:nvSpPr>
          <p:cNvPr id="20" name="Kaart 1"/>
          <p:cNvSpPr/>
          <p:nvPr/>
        </p:nvSpPr>
        <p:spPr>
          <a:xfrm>
            <a:off x="411480" y="3178098"/>
            <a:ext cx="5500000" cy="1521902"/>
          </a:xfrm>
          <a:prstGeom prst="roundRect">
            <a:avLst>
              <a:gd name="adj" fmla="val 8000"/>
            </a:avLst>
          </a:prstGeom>
          <a:solidFill>
            <a:srgbClr val="E4F4F7"/>
          </a:solidFill>
          <a:ln>
            <a:noFill/>
          </a:ln>
        </p:spPr>
        <p:txBody>
          <a:bodyPr/>
          <a:lstStyle/>
          <a:p>
            <a:endParaRPr lang="nl-BE"/>
          </a:p>
        </p:txBody>
      </p:sp>
      <p:sp>
        <p:nvSpPr>
          <p:cNvPr id="22" name="Tekst 1"/>
          <p:cNvSpPr txBox="1"/>
          <p:nvPr/>
        </p:nvSpPr>
        <p:spPr>
          <a:xfrm>
            <a:off x="640080" y="3460000"/>
            <a:ext cx="504280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Taalverwerving</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Gerichte ondersteuning bij het verwerven van het Nederlands</a:t>
            </a:r>
            <a:r>
              <a:rPr lang="nl-BE" sz="1300">
                <a:solidFill>
                  <a:srgbClr val="44525C"/>
                </a:solidFill>
              </a:rPr>
              <a:t>.</a:t>
            </a:r>
          </a:p>
        </p:txBody>
      </p:sp>
      <p:sp>
        <p:nvSpPr>
          <p:cNvPr id="23" name="Kaart 2"/>
          <p:cNvSpPr/>
          <p:nvPr/>
        </p:nvSpPr>
        <p:spPr>
          <a:xfrm>
            <a:off x="6280520" y="3178098"/>
            <a:ext cx="5500000" cy="1521902"/>
          </a:xfrm>
          <a:prstGeom prst="roundRect">
            <a:avLst>
              <a:gd name="adj" fmla="val 8000"/>
            </a:avLst>
          </a:prstGeom>
          <a:solidFill>
            <a:srgbClr val="EDF1F3"/>
          </a:solidFill>
          <a:ln>
            <a:noFill/>
          </a:ln>
        </p:spPr>
        <p:txBody>
          <a:bodyPr/>
          <a:lstStyle/>
          <a:p>
            <a:endParaRPr lang="nl-BE"/>
          </a:p>
        </p:txBody>
      </p:sp>
      <p:sp>
        <p:nvSpPr>
          <p:cNvPr id="25" name="Tekst 2"/>
          <p:cNvSpPr txBox="1"/>
          <p:nvPr/>
        </p:nvSpPr>
        <p:spPr>
          <a:xfrm>
            <a:off x="6509120" y="3460000"/>
            <a:ext cx="504280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Integratie</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Ondersteuning om mee te doen en zich thuis te voelen op school.</a:t>
            </a:r>
          </a:p>
        </p:txBody>
      </p:sp>
      <p:sp>
        <p:nvSpPr>
          <p:cNvPr id="4" name="Badge 6">
            <a:extLst>
              <a:ext uri="{FF2B5EF4-FFF2-40B4-BE49-F238E27FC236}">
                <a16:creationId xmlns:a16="http://schemas.microsoft.com/office/drawing/2014/main" id="{6B5B258A-5C85-BD00-09E9-35C7ADC556F2}"/>
              </a:ext>
            </a:extLst>
          </p:cNvPr>
          <p:cNvSpPr/>
          <p:nvPr/>
        </p:nvSpPr>
        <p:spPr>
          <a:xfrm>
            <a:off x="291420" y="385660"/>
            <a:ext cx="656434" cy="714340"/>
          </a:xfrm>
          <a:prstGeom prst="ellipse">
            <a:avLst/>
          </a:prstGeom>
          <a:solidFill>
            <a:schemeClr val="tx1"/>
          </a:solidFill>
          <a:ln>
            <a:noFill/>
          </a:ln>
        </p:spPr>
        <p:txBody>
          <a:bodyPr wrap="square" lIns="0" tIns="0" rIns="0" bIns="0" anchor="ctr"/>
          <a:lstStyle/>
          <a:p>
            <a:pPr algn="ctr"/>
            <a:r>
              <a:rPr lang="nl-BE" sz="2000" b="1">
                <a:solidFill>
                  <a:srgbClr val="FFFFFF"/>
                </a:solidFill>
              </a:rPr>
              <a:t>A</a:t>
            </a:r>
          </a:p>
        </p:txBody>
      </p:sp>
      <p:pic>
        <p:nvPicPr>
          <p:cNvPr id="6" name="Afbeelding 5">
            <a:extLst>
              <a:ext uri="{FF2B5EF4-FFF2-40B4-BE49-F238E27FC236}">
                <a16:creationId xmlns:a16="http://schemas.microsoft.com/office/drawing/2014/main" id="{B963B849-DEF8-436E-FEC8-B9EA455C1C69}"/>
              </a:ext>
            </a:extLst>
          </p:cNvPr>
          <p:cNvPicPr>
            <a:picLocks noChangeAspect="1"/>
          </p:cNvPicPr>
          <p:nvPr/>
        </p:nvPicPr>
        <p:blipFill>
          <a:blip r:embed="rId3"/>
          <a:stretch>
            <a:fillRect/>
          </a:stretch>
        </p:blipFill>
        <p:spPr>
          <a:xfrm>
            <a:off x="10953885" y="152027"/>
            <a:ext cx="1157468" cy="1290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848" y="180000"/>
            <a:ext cx="11072186" cy="1143000"/>
          </a:xfrm>
        </p:spPr>
        <p:txBody>
          <a:bodyPr/>
          <a:lstStyle/>
          <a:p>
            <a:pPr algn="ctr"/>
            <a:r>
              <a:rPr lang="nl-BE"/>
              <a:t>V-routedoelen: Vlaamse Gebarentaal</a:t>
            </a:r>
          </a:p>
        </p:txBody>
      </p:sp>
      <p:sp>
        <p:nvSpPr>
          <p:cNvPr id="10" name="Intro"/>
          <p:cNvSpPr txBox="1"/>
          <p:nvPr/>
        </p:nvSpPr>
        <p:spPr>
          <a:xfrm>
            <a:off x="411480" y="1300000"/>
            <a:ext cx="11257040" cy="1000000"/>
          </a:xfrm>
          <a:prstGeom prst="rect">
            <a:avLst/>
          </a:prstGeom>
          <a:noFill/>
        </p:spPr>
        <p:txBody>
          <a:bodyPr wrap="square" lIns="0" rIns="0" anchor="ctr">
            <a:normAutofit/>
          </a:bodyPr>
          <a:lstStyle/>
          <a:p>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De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V-routedoelen</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 zijn geënt op het decreet houdende de erkenning van de Vlaamse Gebarentaal</a:t>
            </a:r>
            <a:r>
              <a:rPr lang="nl-BE" sz="1500" dirty="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20" name="Kaart 1"/>
          <p:cNvSpPr/>
          <p:nvPr/>
        </p:nvSpPr>
        <p:spPr>
          <a:xfrm>
            <a:off x="411480" y="3088888"/>
            <a:ext cx="5500000" cy="1611112"/>
          </a:xfrm>
          <a:prstGeom prst="roundRect">
            <a:avLst>
              <a:gd name="adj" fmla="val 8000"/>
            </a:avLst>
          </a:prstGeom>
          <a:solidFill>
            <a:srgbClr val="E4F4F7"/>
          </a:solidFill>
          <a:ln>
            <a:noFill/>
          </a:ln>
        </p:spPr>
        <p:txBody>
          <a:bodyPr/>
          <a:lstStyle/>
          <a:p>
            <a:endParaRPr lang="nl-BE"/>
          </a:p>
        </p:txBody>
      </p:sp>
      <p:sp>
        <p:nvSpPr>
          <p:cNvPr id="22" name="Tekst 1"/>
          <p:cNvSpPr txBox="1"/>
          <p:nvPr/>
        </p:nvSpPr>
        <p:spPr>
          <a:xfrm>
            <a:off x="640080" y="3460000"/>
            <a:ext cx="504280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Decretale basis</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Uitgewerkt vanuit de erkenning van de Vlaamse Gebarentaal.</a:t>
            </a:r>
          </a:p>
        </p:txBody>
      </p:sp>
      <p:sp>
        <p:nvSpPr>
          <p:cNvPr id="23" name="Kaart 2"/>
          <p:cNvSpPr/>
          <p:nvPr/>
        </p:nvSpPr>
        <p:spPr>
          <a:xfrm>
            <a:off x="6280520" y="3088888"/>
            <a:ext cx="5500000" cy="1611112"/>
          </a:xfrm>
          <a:prstGeom prst="roundRect">
            <a:avLst>
              <a:gd name="adj" fmla="val 8000"/>
            </a:avLst>
          </a:prstGeom>
          <a:solidFill>
            <a:srgbClr val="EDF1F3"/>
          </a:solidFill>
          <a:ln>
            <a:noFill/>
          </a:ln>
        </p:spPr>
        <p:txBody>
          <a:bodyPr/>
          <a:lstStyle/>
          <a:p>
            <a:endParaRPr lang="nl-BE"/>
          </a:p>
        </p:txBody>
      </p:sp>
      <p:sp>
        <p:nvSpPr>
          <p:cNvPr id="25" name="Tekst 2"/>
          <p:cNvSpPr txBox="1"/>
          <p:nvPr/>
        </p:nvSpPr>
        <p:spPr>
          <a:xfrm>
            <a:off x="6509120" y="3460000"/>
            <a:ext cx="5042800" cy="1050000"/>
          </a:xfrm>
          <a:prstGeom prst="rect">
            <a:avLst/>
          </a:prstGeom>
          <a:noFill/>
        </p:spPr>
        <p:txBody>
          <a:bodyPr wrap="square" lIns="0" rIns="0" anchor="t">
            <a:normAutofit/>
          </a:bodyPr>
          <a:lstStyle/>
          <a:p>
            <a:r>
              <a:rPr lang="nl-BE" sz="1300" b="1">
                <a:solidFill>
                  <a:srgbClr val="2C3B47"/>
                </a:solidFill>
                <a:latin typeface="Roboto" panose="02000000000000000000" pitchFamily="2" charset="0"/>
                <a:ea typeface="Roboto" panose="02000000000000000000" pitchFamily="2" charset="0"/>
                <a:cs typeface="Roboto" panose="02000000000000000000" pitchFamily="2" charset="0"/>
              </a:rPr>
              <a:t>Doelgroep</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Dove en (slecht)horende Vlaamse </a:t>
            </a:r>
            <a:r>
              <a:rPr lang="nl-BE" sz="1300" err="1">
                <a:solidFill>
                  <a:srgbClr val="44525C"/>
                </a:solidFill>
                <a:latin typeface="Roboto" panose="02000000000000000000" pitchFamily="2" charset="0"/>
                <a:ea typeface="Roboto" panose="02000000000000000000" pitchFamily="2" charset="0"/>
                <a:cs typeface="Roboto" panose="02000000000000000000" pitchFamily="2" charset="0"/>
              </a:rPr>
              <a:t>Gebarentaligen</a:t>
            </a: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a:t>
            </a:r>
          </a:p>
          <a:p>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Eveneens op aanvraag van ouders mogelijk (gezinslid is slechthorend of doof</a:t>
            </a:r>
            <a:r>
              <a:rPr lang="nl-BE" sz="1100">
                <a:solidFill>
                  <a:srgbClr val="44525C"/>
                </a:solidFill>
                <a:latin typeface="Roboto" panose="02000000000000000000" pitchFamily="2" charset="0"/>
                <a:ea typeface="Roboto" panose="02000000000000000000" pitchFamily="2" charset="0"/>
                <a:cs typeface="Roboto" panose="02000000000000000000" pitchFamily="2" charset="0"/>
              </a:rPr>
              <a:t>)</a:t>
            </a:r>
          </a:p>
        </p:txBody>
      </p:sp>
      <p:sp>
        <p:nvSpPr>
          <p:cNvPr id="4" name="Badge 7">
            <a:extLst>
              <a:ext uri="{FF2B5EF4-FFF2-40B4-BE49-F238E27FC236}">
                <a16:creationId xmlns:a16="http://schemas.microsoft.com/office/drawing/2014/main" id="{CB13FF76-C5DC-A489-3712-15F0395FEBA1}"/>
              </a:ext>
            </a:extLst>
          </p:cNvPr>
          <p:cNvSpPr/>
          <p:nvPr/>
        </p:nvSpPr>
        <p:spPr>
          <a:xfrm>
            <a:off x="358326" y="323000"/>
            <a:ext cx="830394" cy="777000"/>
          </a:xfrm>
          <a:prstGeom prst="ellipse">
            <a:avLst/>
          </a:prstGeom>
          <a:solidFill>
            <a:schemeClr val="tx1"/>
          </a:solidFill>
          <a:ln>
            <a:noFill/>
          </a:ln>
        </p:spPr>
        <p:txBody>
          <a:bodyPr wrap="square" lIns="0" tIns="0" rIns="0" bIns="0" anchor="ctr"/>
          <a:lstStyle/>
          <a:p>
            <a:pPr algn="ctr"/>
            <a:r>
              <a:rPr lang="nl-BE" sz="2000" b="1">
                <a:solidFill>
                  <a:srgbClr val="FFFFFF"/>
                </a:solidFill>
              </a:rPr>
              <a:t>V</a:t>
            </a:r>
          </a:p>
        </p:txBody>
      </p:sp>
      <p:pic>
        <p:nvPicPr>
          <p:cNvPr id="6" name="Afbeelding 5">
            <a:extLst>
              <a:ext uri="{FF2B5EF4-FFF2-40B4-BE49-F238E27FC236}">
                <a16:creationId xmlns:a16="http://schemas.microsoft.com/office/drawing/2014/main" id="{26B5E2C6-6B77-8B4C-4D9E-D2EF950FADA2}"/>
              </a:ext>
            </a:extLst>
          </p:cNvPr>
          <p:cNvPicPr>
            <a:picLocks noChangeAspect="1"/>
          </p:cNvPicPr>
          <p:nvPr/>
        </p:nvPicPr>
        <p:blipFill>
          <a:blip r:embed="rId3"/>
          <a:stretch>
            <a:fillRect/>
          </a:stretch>
        </p:blipFill>
        <p:spPr>
          <a:xfrm>
            <a:off x="10953885" y="152027"/>
            <a:ext cx="1157468" cy="12905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817189D-362C-412B-A79E-7321AF4D5D6F}"/>
              </a:ext>
            </a:extLst>
          </p:cNvPr>
          <p:cNvSpPr>
            <a:spLocks noGrp="1"/>
          </p:cNvSpPr>
          <p:nvPr>
            <p:ph type="title"/>
          </p:nvPr>
        </p:nvSpPr>
        <p:spPr/>
        <p:txBody>
          <a:bodyPr/>
          <a:lstStyle/>
          <a:p>
            <a:r>
              <a:rPr lang="nl-BE"/>
              <a:t>Zo gebruik je de routedoelen</a:t>
            </a:r>
          </a:p>
        </p:txBody>
      </p:sp>
      <p:sp>
        <p:nvSpPr>
          <p:cNvPr id="10" name="Intro"/>
          <p:cNvSpPr txBox="1"/>
          <p:nvPr/>
        </p:nvSpPr>
        <p:spPr>
          <a:xfrm>
            <a:off x="411480" y="1234440"/>
            <a:ext cx="11417354" cy="502920"/>
          </a:xfrm>
          <a:prstGeom prst="rect">
            <a:avLst/>
          </a:prstGeom>
          <a:noFill/>
        </p:spPr>
        <p:txBody>
          <a:bodyPr wrap="square" lIns="0" rIns="0" anchor="ctr">
            <a:normAutofit fontScale="92500" lnSpcReduction="10000"/>
          </a:bodyPr>
          <a:lstStyle/>
          <a:p>
            <a:pPr algn="l"/>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De </a:t>
            </a:r>
            <a:r>
              <a:rPr lang="nl-BE" sz="1600" b="1" dirty="0">
                <a:solidFill>
                  <a:schemeClr val="accent4"/>
                </a:solidFill>
                <a:latin typeface="Roboto" panose="02000000000000000000" pitchFamily="2" charset="0"/>
                <a:ea typeface="Roboto" panose="02000000000000000000" pitchFamily="2" charset="0"/>
                <a:cs typeface="Roboto" panose="02000000000000000000" pitchFamily="2" charset="0"/>
              </a:rPr>
              <a:t>gemeenschappelijke basis </a:t>
            </a:r>
            <a:r>
              <a:rPr lang="nl-BE" sz="1600" dirty="0">
                <a:solidFill>
                  <a:srgbClr val="44525C"/>
                </a:solidFill>
                <a:latin typeface="Roboto" panose="02000000000000000000" pitchFamily="2" charset="0"/>
                <a:ea typeface="Roboto" panose="02000000000000000000" pitchFamily="2" charset="0"/>
                <a:cs typeface="Roboto" panose="02000000000000000000" pitchFamily="2" charset="0"/>
              </a:rPr>
              <a:t>geldt voor iedereen; aanvullende sets zet je gericht in voor een leerroute op maat.</a:t>
            </a:r>
          </a:p>
          <a:p>
            <a:r>
              <a:rPr lang="nl-BE" sz="1600" i="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Decretale nuance: sommige doelen zijn na te streven, andere te bereiken, op populatieniveau of op individueel niveau</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a:t>
            </a:r>
          </a:p>
        </p:txBody>
      </p:sp>
      <p:sp>
        <p:nvSpPr>
          <p:cNvPr id="11" name="Kaart 1">
            <a:extLst>
              <a:ext uri="{C183D7F6-B498-43B3-948B-1728B52AA6E4}">
                <adec:decorative xmlns:adec="http://schemas.microsoft.com/office/drawing/2017/decorative" val="1"/>
              </a:ext>
            </a:extLst>
          </p:cNvPr>
          <p:cNvSpPr/>
          <p:nvPr/>
        </p:nvSpPr>
        <p:spPr>
          <a:xfrm>
            <a:off x="411480" y="1874520"/>
            <a:ext cx="3108960" cy="3429000"/>
          </a:xfrm>
          <a:prstGeom prst="roundRect">
            <a:avLst>
              <a:gd name="adj" fmla="val 8000"/>
            </a:avLst>
          </a:prstGeom>
          <a:solidFill>
            <a:srgbClr val="E4F4F7"/>
          </a:solidFill>
          <a:ln>
            <a:noFill/>
          </a:ln>
        </p:spPr>
        <p:txBody>
          <a:bodyPr/>
          <a:lstStyle/>
          <a:p>
            <a:endParaRPr lang="nl-BE"/>
          </a:p>
        </p:txBody>
      </p:sp>
      <p:pic>
        <p:nvPicPr>
          <p:cNvPr id="12" name="Pictogram 1" descr="Pictogram: samen onderweg"/>
          <p:cNvPicPr>
            <a:picLocks noChangeAspect="1"/>
          </p:cNvPicPr>
          <p:nvPr/>
        </p:nvPicPr>
        <p:blipFill>
          <a:blip r:embed="rId3"/>
          <a:stretch>
            <a:fillRect/>
          </a:stretch>
        </p:blipFill>
        <p:spPr>
          <a:xfrm>
            <a:off x="1508760" y="2148661"/>
            <a:ext cx="914400" cy="823317"/>
          </a:xfrm>
          <a:prstGeom prst="rect">
            <a:avLst/>
          </a:prstGeom>
        </p:spPr>
      </p:pic>
      <p:sp>
        <p:nvSpPr>
          <p:cNvPr id="13" name="Kop 1"/>
          <p:cNvSpPr txBox="1"/>
          <p:nvPr/>
        </p:nvSpPr>
        <p:spPr>
          <a:xfrm>
            <a:off x="548640" y="3200400"/>
            <a:ext cx="283464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G en Z: de basis</a:t>
            </a:r>
          </a:p>
        </p:txBody>
      </p:sp>
      <p:sp>
        <p:nvSpPr>
          <p:cNvPr id="14" name="Tekst 1"/>
          <p:cNvSpPr txBox="1"/>
          <p:nvPr/>
        </p:nvSpPr>
        <p:spPr>
          <a:xfrm>
            <a:off x="548640" y="3703320"/>
            <a:ext cx="2834640" cy="1371600"/>
          </a:xfrm>
          <a:prstGeom prst="rect">
            <a:avLst/>
          </a:prstGeom>
          <a:noFill/>
        </p:spPr>
        <p:txBody>
          <a:bodyPr wrap="square" lIns="0" rIns="0" anchor="t">
            <a:normAutofit/>
          </a:bodyPr>
          <a:lstStyle/>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De G-routedoelen vertalen de minimumdoelen per leerjaar en gelden voor alle leerlingen. </a:t>
            </a:r>
          </a:p>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De Z-routedoelen voor zwemmen spreid je vrij over de schoolloopbaan.</a:t>
            </a:r>
          </a:p>
        </p:txBody>
      </p:sp>
      <p:sp>
        <p:nvSpPr>
          <p:cNvPr id="15" name="Kaart 2">
            <a:extLst>
              <a:ext uri="{C183D7F6-B498-43B3-948B-1728B52AA6E4}">
                <adec:decorative xmlns:adec="http://schemas.microsoft.com/office/drawing/2017/decorative" val="1"/>
              </a:ext>
            </a:extLst>
          </p:cNvPr>
          <p:cNvSpPr/>
          <p:nvPr/>
        </p:nvSpPr>
        <p:spPr>
          <a:xfrm>
            <a:off x="3611880" y="1874520"/>
            <a:ext cx="3108960" cy="3429000"/>
          </a:xfrm>
          <a:prstGeom prst="roundRect">
            <a:avLst>
              <a:gd name="adj" fmla="val 8000"/>
            </a:avLst>
          </a:prstGeom>
          <a:solidFill>
            <a:srgbClr val="EDF1F3"/>
          </a:solidFill>
          <a:ln>
            <a:noFill/>
          </a:ln>
        </p:spPr>
        <p:txBody>
          <a:bodyPr/>
          <a:lstStyle/>
          <a:p>
            <a:endParaRPr lang="nl-BE"/>
          </a:p>
        </p:txBody>
      </p:sp>
      <p:pic>
        <p:nvPicPr>
          <p:cNvPr id="16" name="Pictogram 2" descr="Pictogram: twee personen in gesprek"/>
          <p:cNvPicPr>
            <a:picLocks noChangeAspect="1"/>
          </p:cNvPicPr>
          <p:nvPr/>
        </p:nvPicPr>
        <p:blipFill>
          <a:blip r:embed="rId4"/>
          <a:stretch>
            <a:fillRect/>
          </a:stretch>
        </p:blipFill>
        <p:spPr>
          <a:xfrm>
            <a:off x="4709160" y="2170986"/>
            <a:ext cx="914400" cy="778668"/>
          </a:xfrm>
          <a:prstGeom prst="rect">
            <a:avLst/>
          </a:prstGeom>
        </p:spPr>
      </p:pic>
      <p:sp>
        <p:nvSpPr>
          <p:cNvPr id="17" name="Kop 2"/>
          <p:cNvSpPr txBox="1"/>
          <p:nvPr/>
        </p:nvSpPr>
        <p:spPr>
          <a:xfrm>
            <a:off x="3749040" y="3200400"/>
            <a:ext cx="283464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Gericht inzetten</a:t>
            </a:r>
          </a:p>
        </p:txBody>
      </p:sp>
      <p:sp>
        <p:nvSpPr>
          <p:cNvPr id="18" name="Tekst 2"/>
          <p:cNvSpPr txBox="1"/>
          <p:nvPr/>
        </p:nvSpPr>
        <p:spPr>
          <a:xfrm>
            <a:off x="3749040" y="3703320"/>
            <a:ext cx="2834640" cy="1371600"/>
          </a:xfrm>
          <a:prstGeom prst="rect">
            <a:avLst/>
          </a:prstGeom>
          <a:noFill/>
        </p:spPr>
        <p:txBody>
          <a:bodyPr wrap="square" lIns="0" rIns="0" anchor="t">
            <a:normAutofit/>
          </a:bodyPr>
          <a:lstStyle/>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P, S, +, A en V gebruik je pas na zorgoverleg of MDO, wanneer een leerling andere onderwijs- of ondersteuningsbehoeften heeft</a:t>
            </a:r>
            <a:r>
              <a:rPr lang="nl-BE" sz="1300">
                <a:solidFill>
                  <a:srgbClr val="44525C"/>
                </a:solidFill>
              </a:rPr>
              <a:t>.</a:t>
            </a:r>
          </a:p>
        </p:txBody>
      </p:sp>
      <p:sp>
        <p:nvSpPr>
          <p:cNvPr id="19" name="Kaart 3">
            <a:extLst>
              <a:ext uri="{C183D7F6-B498-43B3-948B-1728B52AA6E4}">
                <adec:decorative xmlns:adec="http://schemas.microsoft.com/office/drawing/2017/decorative" val="1"/>
              </a:ext>
            </a:extLst>
          </p:cNvPr>
          <p:cNvSpPr/>
          <p:nvPr/>
        </p:nvSpPr>
        <p:spPr>
          <a:xfrm>
            <a:off x="6812280" y="1874520"/>
            <a:ext cx="3108960" cy="3429000"/>
          </a:xfrm>
          <a:prstGeom prst="roundRect">
            <a:avLst>
              <a:gd name="adj" fmla="val 8000"/>
            </a:avLst>
          </a:prstGeom>
          <a:solidFill>
            <a:srgbClr val="FBE7F1"/>
          </a:solidFill>
          <a:ln>
            <a:noFill/>
          </a:ln>
        </p:spPr>
        <p:txBody>
          <a:bodyPr/>
          <a:lstStyle/>
          <a:p>
            <a:endParaRPr lang="nl-BE"/>
          </a:p>
        </p:txBody>
      </p:sp>
      <p:pic>
        <p:nvPicPr>
          <p:cNvPr id="20" name="Pictogram 3" descr="Pictogram: leerroutes"/>
          <p:cNvPicPr>
            <a:picLocks noChangeAspect="1"/>
          </p:cNvPicPr>
          <p:nvPr/>
        </p:nvPicPr>
        <p:blipFill>
          <a:blip r:embed="rId5"/>
          <a:stretch>
            <a:fillRect/>
          </a:stretch>
        </p:blipFill>
        <p:spPr>
          <a:xfrm>
            <a:off x="7979212" y="2103120"/>
            <a:ext cx="775096" cy="914400"/>
          </a:xfrm>
          <a:prstGeom prst="rect">
            <a:avLst/>
          </a:prstGeom>
        </p:spPr>
      </p:pic>
      <p:sp>
        <p:nvSpPr>
          <p:cNvPr id="21" name="Kop 3"/>
          <p:cNvSpPr txBox="1"/>
          <p:nvPr/>
        </p:nvSpPr>
        <p:spPr>
          <a:xfrm>
            <a:off x="6949440" y="3227331"/>
            <a:ext cx="2834640" cy="457200"/>
          </a:xfrm>
          <a:prstGeom prst="rect">
            <a:avLst/>
          </a:prstGeom>
          <a:noFill/>
        </p:spPr>
        <p:txBody>
          <a:bodyPr wrap="square" lIns="0" rIns="0" anchor="ctr">
            <a:normAutofit/>
          </a:bodyPr>
          <a:lstStyle/>
          <a:p>
            <a:pPr algn="ctr"/>
            <a:r>
              <a:rPr lang="nl-BE" sz="1800" b="1">
                <a:solidFill>
                  <a:srgbClr val="2C3B47"/>
                </a:solidFill>
                <a:latin typeface="Roboto" panose="02000000000000000000" pitchFamily="2" charset="0"/>
                <a:ea typeface="Roboto" panose="02000000000000000000" pitchFamily="2" charset="0"/>
                <a:cs typeface="Roboto" panose="02000000000000000000" pitchFamily="2" charset="0"/>
              </a:rPr>
              <a:t>Een route op maat</a:t>
            </a:r>
          </a:p>
        </p:txBody>
      </p:sp>
      <p:sp>
        <p:nvSpPr>
          <p:cNvPr id="22" name="Tekst 3"/>
          <p:cNvSpPr txBox="1"/>
          <p:nvPr/>
        </p:nvSpPr>
        <p:spPr>
          <a:xfrm>
            <a:off x="6949440" y="3703320"/>
            <a:ext cx="2834640" cy="1371600"/>
          </a:xfrm>
          <a:prstGeom prst="rect">
            <a:avLst/>
          </a:prstGeom>
          <a:noFill/>
        </p:spPr>
        <p:txBody>
          <a:bodyPr wrap="square" lIns="0" rIns="0" anchor="t">
            <a:normAutofit/>
          </a:bodyPr>
          <a:lstStyle/>
          <a:p>
            <a:pPr algn="ctr"/>
            <a:r>
              <a:rPr lang="nl-BE" sz="1300">
                <a:solidFill>
                  <a:srgbClr val="44525C"/>
                </a:solidFill>
                <a:latin typeface="Roboto" panose="02000000000000000000" pitchFamily="2" charset="0"/>
                <a:ea typeface="Roboto" panose="02000000000000000000" pitchFamily="2" charset="0"/>
                <a:cs typeface="Roboto" panose="02000000000000000000" pitchFamily="2" charset="0"/>
              </a:rPr>
              <a:t>Ook bij een individueel aangepast curriculum blijven de G-routedoelen het vertrekpunt: je combineert sets tot één samenhangende leerroute</a:t>
            </a:r>
            <a:r>
              <a:rPr lang="nl-BE" sz="1300">
                <a:solidFill>
                  <a:srgbClr val="44525C"/>
                </a:solidFill>
              </a:rPr>
              <a:t>.</a:t>
            </a:r>
          </a:p>
        </p:txBody>
      </p:sp>
      <p:sp>
        <p:nvSpPr>
          <p:cNvPr id="4" name="Badge 1">
            <a:extLst>
              <a:ext uri="{FF2B5EF4-FFF2-40B4-BE49-F238E27FC236}">
                <a16:creationId xmlns:a16="http://schemas.microsoft.com/office/drawing/2014/main" id="{DA0F94D8-ABA7-3B6A-98C3-B30E25D8C62A}"/>
              </a:ext>
            </a:extLst>
          </p:cNvPr>
          <p:cNvSpPr/>
          <p:nvPr/>
        </p:nvSpPr>
        <p:spPr>
          <a:xfrm>
            <a:off x="986872" y="507492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G</a:t>
            </a:r>
          </a:p>
        </p:txBody>
      </p:sp>
      <p:sp>
        <p:nvSpPr>
          <p:cNvPr id="6" name="Badge 2">
            <a:extLst>
              <a:ext uri="{FF2B5EF4-FFF2-40B4-BE49-F238E27FC236}">
                <a16:creationId xmlns:a16="http://schemas.microsoft.com/office/drawing/2014/main" id="{BEB9A191-9626-DF1D-1B2C-9C71587A2627}"/>
              </a:ext>
            </a:extLst>
          </p:cNvPr>
          <p:cNvSpPr/>
          <p:nvPr/>
        </p:nvSpPr>
        <p:spPr>
          <a:xfrm>
            <a:off x="1870629" y="5074920"/>
            <a:ext cx="548640" cy="548640"/>
          </a:xfrm>
          <a:prstGeom prst="ellipse">
            <a:avLst/>
          </a:prstGeom>
          <a:solidFill>
            <a:srgbClr val="3FB6C4"/>
          </a:solidFill>
          <a:ln>
            <a:noFill/>
          </a:ln>
        </p:spPr>
        <p:txBody>
          <a:bodyPr wrap="square" lIns="0" tIns="0" rIns="0" bIns="0" anchor="ctr"/>
          <a:lstStyle/>
          <a:p>
            <a:pPr algn="ctr"/>
            <a:r>
              <a:rPr lang="nl-BE" sz="2000" b="1">
                <a:solidFill>
                  <a:srgbClr val="FFFFFF"/>
                </a:solidFill>
              </a:rPr>
              <a:t>Z</a:t>
            </a:r>
          </a:p>
        </p:txBody>
      </p:sp>
      <p:sp>
        <p:nvSpPr>
          <p:cNvPr id="8" name="Badge 3">
            <a:extLst>
              <a:ext uri="{FF2B5EF4-FFF2-40B4-BE49-F238E27FC236}">
                <a16:creationId xmlns:a16="http://schemas.microsoft.com/office/drawing/2014/main" id="{68ED07CA-6A4A-5B04-469D-6A4915DFC80E}"/>
              </a:ext>
            </a:extLst>
          </p:cNvPr>
          <p:cNvSpPr/>
          <p:nvPr/>
        </p:nvSpPr>
        <p:spPr>
          <a:xfrm>
            <a:off x="4095832" y="5034550"/>
            <a:ext cx="548640" cy="548640"/>
          </a:xfrm>
          <a:prstGeom prst="ellipse">
            <a:avLst/>
          </a:prstGeom>
          <a:solidFill>
            <a:schemeClr val="accent1"/>
          </a:solidFill>
          <a:ln>
            <a:noFill/>
          </a:ln>
        </p:spPr>
        <p:txBody>
          <a:bodyPr wrap="square" lIns="0" tIns="0" rIns="0" bIns="0" anchor="ctr"/>
          <a:lstStyle/>
          <a:p>
            <a:pPr algn="ctr"/>
            <a:r>
              <a:rPr lang="nl-BE" sz="2000" b="1">
                <a:solidFill>
                  <a:srgbClr val="FFFFFF"/>
                </a:solidFill>
              </a:rPr>
              <a:t>P</a:t>
            </a:r>
          </a:p>
        </p:txBody>
      </p:sp>
      <p:sp>
        <p:nvSpPr>
          <p:cNvPr id="23" name="Badge 4">
            <a:extLst>
              <a:ext uri="{FF2B5EF4-FFF2-40B4-BE49-F238E27FC236}">
                <a16:creationId xmlns:a16="http://schemas.microsoft.com/office/drawing/2014/main" id="{C769FC82-C302-AD89-C25F-54CD69E9023D}"/>
              </a:ext>
            </a:extLst>
          </p:cNvPr>
          <p:cNvSpPr/>
          <p:nvPr/>
        </p:nvSpPr>
        <p:spPr>
          <a:xfrm>
            <a:off x="4791116" y="5052060"/>
            <a:ext cx="548640" cy="548640"/>
          </a:xfrm>
          <a:prstGeom prst="ellipse">
            <a:avLst/>
          </a:prstGeom>
          <a:solidFill>
            <a:schemeClr val="accent1"/>
          </a:solidFill>
          <a:ln>
            <a:noFill/>
          </a:ln>
        </p:spPr>
        <p:txBody>
          <a:bodyPr wrap="square" lIns="0" tIns="0" rIns="0" bIns="0" anchor="ctr"/>
          <a:lstStyle/>
          <a:p>
            <a:pPr algn="ctr"/>
            <a:r>
              <a:rPr lang="nl-BE" sz="2000" b="1">
                <a:solidFill>
                  <a:srgbClr val="FFFFFF"/>
                </a:solidFill>
              </a:rPr>
              <a:t>S</a:t>
            </a:r>
          </a:p>
        </p:txBody>
      </p:sp>
      <p:sp>
        <p:nvSpPr>
          <p:cNvPr id="25" name="Badge 5">
            <a:extLst>
              <a:ext uri="{FF2B5EF4-FFF2-40B4-BE49-F238E27FC236}">
                <a16:creationId xmlns:a16="http://schemas.microsoft.com/office/drawing/2014/main" id="{88C2DBA8-9402-64F3-7645-E76D52326B5B}"/>
              </a:ext>
            </a:extLst>
          </p:cNvPr>
          <p:cNvSpPr/>
          <p:nvPr/>
        </p:nvSpPr>
        <p:spPr>
          <a:xfrm>
            <a:off x="5486400" y="5034550"/>
            <a:ext cx="548640" cy="548640"/>
          </a:xfrm>
          <a:prstGeom prst="ellipse">
            <a:avLst/>
          </a:prstGeom>
          <a:solidFill>
            <a:srgbClr val="C2007B"/>
          </a:solidFill>
          <a:ln>
            <a:noFill/>
          </a:ln>
        </p:spPr>
        <p:txBody>
          <a:bodyPr wrap="square" lIns="0" tIns="0" rIns="0" bIns="0" anchor="ctr"/>
          <a:lstStyle/>
          <a:p>
            <a:pPr algn="ctr"/>
            <a:r>
              <a:rPr lang="nl-BE" sz="2000" b="1">
                <a:solidFill>
                  <a:srgbClr val="FFFFFF"/>
                </a:solidFill>
              </a:rPr>
              <a:t>+</a:t>
            </a:r>
          </a:p>
        </p:txBody>
      </p:sp>
      <p:sp>
        <p:nvSpPr>
          <p:cNvPr id="27" name="Badge 6">
            <a:extLst>
              <a:ext uri="{FF2B5EF4-FFF2-40B4-BE49-F238E27FC236}">
                <a16:creationId xmlns:a16="http://schemas.microsoft.com/office/drawing/2014/main" id="{DC5C3C21-832B-A430-A219-A15D7CDBAA27}"/>
              </a:ext>
            </a:extLst>
          </p:cNvPr>
          <p:cNvSpPr/>
          <p:nvPr/>
        </p:nvSpPr>
        <p:spPr>
          <a:xfrm>
            <a:off x="4434840" y="5623560"/>
            <a:ext cx="548640" cy="548640"/>
          </a:xfrm>
          <a:prstGeom prst="ellipse">
            <a:avLst/>
          </a:prstGeom>
          <a:solidFill>
            <a:schemeClr val="tx1"/>
          </a:solidFill>
          <a:ln>
            <a:noFill/>
          </a:ln>
        </p:spPr>
        <p:txBody>
          <a:bodyPr wrap="square" lIns="0" tIns="0" rIns="0" bIns="0" anchor="ctr"/>
          <a:lstStyle/>
          <a:p>
            <a:pPr algn="ctr"/>
            <a:r>
              <a:rPr lang="nl-BE" sz="2000" b="1">
                <a:solidFill>
                  <a:srgbClr val="FFFFFF"/>
                </a:solidFill>
              </a:rPr>
              <a:t>A</a:t>
            </a:r>
          </a:p>
        </p:txBody>
      </p:sp>
      <p:sp>
        <p:nvSpPr>
          <p:cNvPr id="29" name="Badge 7">
            <a:extLst>
              <a:ext uri="{FF2B5EF4-FFF2-40B4-BE49-F238E27FC236}">
                <a16:creationId xmlns:a16="http://schemas.microsoft.com/office/drawing/2014/main" id="{A8DD1AB9-2F4A-2B49-028B-0EB681292EB6}"/>
              </a:ext>
            </a:extLst>
          </p:cNvPr>
          <p:cNvSpPr/>
          <p:nvPr/>
        </p:nvSpPr>
        <p:spPr>
          <a:xfrm>
            <a:off x="5166360" y="5623560"/>
            <a:ext cx="548640" cy="548640"/>
          </a:xfrm>
          <a:prstGeom prst="ellipse">
            <a:avLst/>
          </a:prstGeom>
          <a:solidFill>
            <a:schemeClr val="tx1"/>
          </a:solidFill>
          <a:ln>
            <a:noFill/>
          </a:ln>
        </p:spPr>
        <p:txBody>
          <a:bodyPr wrap="square" lIns="0" tIns="0" rIns="0" bIns="0" anchor="ctr"/>
          <a:lstStyle/>
          <a:p>
            <a:pPr algn="ctr"/>
            <a:r>
              <a:rPr lang="nl-BE" sz="2000" b="1">
                <a:solidFill>
                  <a:srgbClr val="FFFFFF"/>
                </a:solidFill>
              </a:rPr>
              <a:t>V</a:t>
            </a:r>
          </a:p>
        </p:txBody>
      </p:sp>
      <p:pic>
        <p:nvPicPr>
          <p:cNvPr id="2" name="Afbeelding 1">
            <a:extLst>
              <a:ext uri="{FF2B5EF4-FFF2-40B4-BE49-F238E27FC236}">
                <a16:creationId xmlns:a16="http://schemas.microsoft.com/office/drawing/2014/main" id="{C4EAED7A-A448-FAD2-0ABC-034246DA4DA0}"/>
              </a:ext>
            </a:extLst>
          </p:cNvPr>
          <p:cNvPicPr>
            <a:picLocks noChangeAspect="1"/>
          </p:cNvPicPr>
          <p:nvPr/>
        </p:nvPicPr>
        <p:blipFill>
          <a:blip r:embed="rId6"/>
          <a:stretch>
            <a:fillRect/>
          </a:stretch>
        </p:blipFill>
        <p:spPr>
          <a:xfrm>
            <a:off x="9784080" y="243868"/>
            <a:ext cx="2490341" cy="1310612"/>
          </a:xfrm>
          <a:prstGeom prst="rect">
            <a:avLst/>
          </a:prstGeom>
        </p:spPr>
      </p:pic>
    </p:spTree>
    <p:extLst>
      <p:ext uri="{BB962C8B-B14F-4D97-AF65-F5344CB8AC3E}">
        <p14:creationId xmlns:p14="http://schemas.microsoft.com/office/powerpoint/2010/main" val="221164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7" grpId="0"/>
      <p:bldP spid="18" grpId="0"/>
      <p:bldP spid="21" grpId="0"/>
      <p:bldP spid="22" grpId="0"/>
      <p:bldP spid="4" grpId="0" animBg="1"/>
      <p:bldP spid="6" grpId="0" animBg="1"/>
      <p:bldP spid="8" grpId="0" animBg="1"/>
      <p:bldP spid="23" grpId="0" animBg="1"/>
      <p:bldP spid="25" grpId="0" animBg="1"/>
      <p:bldP spid="27" grpId="0" animBg="1"/>
      <p:bldP spid="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0D3DA58-9AFB-E432-7BF7-30AE24CE461E}"/>
              </a:ext>
            </a:extLst>
          </p:cNvPr>
          <p:cNvPicPr>
            <a:picLocks noChangeAspect="1"/>
          </p:cNvPicPr>
          <p:nvPr/>
        </p:nvPicPr>
        <p:blipFill>
          <a:blip r:embed="rId3"/>
          <a:stretch>
            <a:fillRect/>
          </a:stretch>
        </p:blipFill>
        <p:spPr>
          <a:xfrm>
            <a:off x="1854221" y="0"/>
            <a:ext cx="8483558" cy="4464711"/>
          </a:xfrm>
          <a:prstGeom prst="rect">
            <a:avLst/>
          </a:prstGeom>
        </p:spPr>
      </p:pic>
      <p:sp>
        <p:nvSpPr>
          <p:cNvPr id="3" name="Introtekst">
            <a:extLst>
              <a:ext uri="{FF2B5EF4-FFF2-40B4-BE49-F238E27FC236}">
                <a16:creationId xmlns:a16="http://schemas.microsoft.com/office/drawing/2014/main" id="{031FCC22-1BF1-04F3-E687-E73257D4288D}"/>
              </a:ext>
            </a:extLst>
          </p:cNvPr>
          <p:cNvSpPr txBox="1"/>
          <p:nvPr/>
        </p:nvSpPr>
        <p:spPr>
          <a:xfrm>
            <a:off x="521455" y="4243368"/>
            <a:ext cx="11149090" cy="1773382"/>
          </a:xfrm>
          <a:prstGeom prst="rect">
            <a:avLst/>
          </a:prstGeom>
          <a:solidFill>
            <a:schemeClr val="bg1"/>
          </a:solidFill>
          <a:ln>
            <a:solidFill>
              <a:schemeClr val="accent1"/>
            </a:solidFill>
          </a:ln>
        </p:spPr>
        <p:txBody>
          <a:bodyPr wrap="square" lIns="0" rIns="0" anchor="ctr">
            <a:noAutofit/>
          </a:bodyPr>
          <a:lstStyle/>
          <a:p>
            <a:pPr algn="ctr"/>
            <a:r>
              <a:rPr lang="nl-BE" sz="2000" b="1" i="1" dirty="0">
                <a:solidFill>
                  <a:schemeClr val="accent1"/>
                </a:solidFill>
                <a:latin typeface="Poppins" panose="00000500000000000000" pitchFamily="2" charset="0"/>
                <a:ea typeface="Roboto" panose="02000000000000000000" pitchFamily="2" charset="0"/>
                <a:cs typeface="Poppins" panose="00000500000000000000" pitchFamily="2" charset="0"/>
              </a:rPr>
              <a:t>Vertrekpunt is de professionaliteit van de leraar, die gelooft in het </a:t>
            </a:r>
          </a:p>
          <a:p>
            <a:pPr algn="ctr"/>
            <a:r>
              <a:rPr lang="nl-BE" sz="2000" b="1" i="1" dirty="0">
                <a:solidFill>
                  <a:schemeClr val="accent1"/>
                </a:solidFill>
                <a:latin typeface="Poppins" panose="00000500000000000000" pitchFamily="2" charset="0"/>
                <a:ea typeface="Roboto" panose="02000000000000000000" pitchFamily="2" charset="0"/>
                <a:cs typeface="Poppins" panose="00000500000000000000" pitchFamily="2" charset="0"/>
              </a:rPr>
              <a:t>leervermogen van elke leerling</a:t>
            </a:r>
            <a:r>
              <a:rPr lang="nl-BE" sz="2000" b="1" dirty="0">
                <a:solidFill>
                  <a:schemeClr val="accent1"/>
                </a:solidFill>
                <a:latin typeface="Poppins" panose="00000500000000000000" pitchFamily="2" charset="0"/>
                <a:ea typeface="Roboto" panose="02000000000000000000" pitchFamily="2" charset="0"/>
                <a:cs typeface="Poppins" panose="00000500000000000000" pitchFamily="2" charset="0"/>
              </a:rPr>
              <a:t>.</a:t>
            </a:r>
          </a:p>
          <a:p>
            <a:pPr algn="ctr"/>
            <a:r>
              <a:rPr lang="nl-BE" sz="2000" b="1" dirty="0">
                <a:solidFill>
                  <a:schemeClr val="accent1"/>
                </a:solidFill>
                <a:latin typeface="Poppins" panose="00000500000000000000" pitchFamily="2" charset="0"/>
                <a:cs typeface="Poppins" panose="00000500000000000000" pitchFamily="2" charset="0"/>
              </a:rPr>
              <a:t>De lat ligt hoog voor alle leerlingen </a:t>
            </a:r>
          </a:p>
          <a:p>
            <a:pPr algn="ctr"/>
            <a:r>
              <a:rPr lang="nl-BE" sz="2000" b="1" dirty="0">
                <a:solidFill>
                  <a:schemeClr val="accent1"/>
                </a:solidFill>
                <a:latin typeface="Poppins" panose="00000500000000000000" pitchFamily="2" charset="0"/>
                <a:cs typeface="Poppins" panose="00000500000000000000" pitchFamily="2" charset="0"/>
              </a:rPr>
              <a:t>maar niet voor alle leerlingen even hoog: </a:t>
            </a:r>
          </a:p>
          <a:p>
            <a:pPr algn="ctr"/>
            <a:r>
              <a:rPr lang="nl-BE" sz="2000" i="1" dirty="0">
                <a:solidFill>
                  <a:schemeClr val="accent1"/>
                </a:solidFill>
                <a:latin typeface="Poppins" panose="00000500000000000000" pitchFamily="2" charset="0"/>
                <a:cs typeface="Poppins" panose="00000500000000000000" pitchFamily="2" charset="0"/>
              </a:rPr>
              <a:t>hoge verwachtingen gaan hand in hand met zorg en ondersteuning.</a:t>
            </a:r>
          </a:p>
        </p:txBody>
      </p:sp>
    </p:spTree>
    <p:extLst>
      <p:ext uri="{BB962C8B-B14F-4D97-AF65-F5344CB8AC3E}">
        <p14:creationId xmlns:p14="http://schemas.microsoft.com/office/powerpoint/2010/main" val="277172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ECCA6E4-15C2-F84A-FACA-A192D1776658}"/>
              </a:ext>
            </a:extLst>
          </p:cNvPr>
          <p:cNvSpPr>
            <a:spLocks noGrp="1"/>
          </p:cNvSpPr>
          <p:nvPr>
            <p:ph type="title"/>
          </p:nvPr>
        </p:nvSpPr>
        <p:spPr>
          <a:xfrm>
            <a:off x="212846" y="5610639"/>
            <a:ext cx="9902892" cy="1143000"/>
          </a:xfrm>
        </p:spPr>
        <p:txBody>
          <a:bodyPr anchor="ctr">
            <a:normAutofit/>
          </a:bodyPr>
          <a:lstStyle/>
          <a:p>
            <a:r>
              <a:rPr lang="nl-BE"/>
              <a:t>Hoe? De leraar voorop!</a:t>
            </a:r>
          </a:p>
        </p:txBody>
      </p:sp>
      <p:graphicFrame>
        <p:nvGraphicFramePr>
          <p:cNvPr id="5" name="Tijdelijke aanduiding voor tekst 1">
            <a:extLst>
              <a:ext uri="{FF2B5EF4-FFF2-40B4-BE49-F238E27FC236}">
                <a16:creationId xmlns:a16="http://schemas.microsoft.com/office/drawing/2014/main" id="{B52D0973-EFAC-D067-D48F-1969C6D1B704}"/>
              </a:ext>
            </a:extLst>
          </p:cNvPr>
          <p:cNvGraphicFramePr/>
          <p:nvPr>
            <p:extLst>
              <p:ext uri="{D42A27DB-BD31-4B8C-83A1-F6EECF244321}">
                <p14:modId xmlns:p14="http://schemas.microsoft.com/office/powerpoint/2010/main" val="1172264578"/>
              </p:ext>
            </p:extLst>
          </p:nvPr>
        </p:nvGraphicFramePr>
        <p:xfrm>
          <a:off x="681551" y="353118"/>
          <a:ext cx="7442112" cy="5621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Afbeelding 3">
            <a:extLst>
              <a:ext uri="{FF2B5EF4-FFF2-40B4-BE49-F238E27FC236}">
                <a16:creationId xmlns:a16="http://schemas.microsoft.com/office/drawing/2014/main" id="{DF0D32A8-1653-5A50-50A0-484688D05381}"/>
              </a:ext>
            </a:extLst>
          </p:cNvPr>
          <p:cNvPicPr>
            <a:picLocks noChangeAspect="1"/>
          </p:cNvPicPr>
          <p:nvPr/>
        </p:nvPicPr>
        <p:blipFill>
          <a:blip r:embed="rId8"/>
          <a:srcRect/>
          <a:stretch/>
        </p:blipFill>
        <p:spPr>
          <a:xfrm>
            <a:off x="7631997" y="923614"/>
            <a:ext cx="983331" cy="983331"/>
          </a:xfrm>
          <a:prstGeom prst="rect">
            <a:avLst/>
          </a:prstGeom>
        </p:spPr>
      </p:pic>
      <p:pic>
        <p:nvPicPr>
          <p:cNvPr id="6" name="Afbeelding 5">
            <a:extLst>
              <a:ext uri="{FF2B5EF4-FFF2-40B4-BE49-F238E27FC236}">
                <a16:creationId xmlns:a16="http://schemas.microsoft.com/office/drawing/2014/main" id="{D79B4C9D-008D-E6BB-DC28-7E9F6E3B9D42}"/>
              </a:ext>
            </a:extLst>
          </p:cNvPr>
          <p:cNvPicPr>
            <a:picLocks noChangeAspect="1"/>
          </p:cNvPicPr>
          <p:nvPr/>
        </p:nvPicPr>
        <p:blipFill>
          <a:blip r:embed="rId9"/>
          <a:srcRect/>
          <a:stretch/>
        </p:blipFill>
        <p:spPr>
          <a:xfrm>
            <a:off x="7644704" y="2365847"/>
            <a:ext cx="983331" cy="983331"/>
          </a:xfrm>
          <a:prstGeom prst="rect">
            <a:avLst/>
          </a:prstGeom>
        </p:spPr>
      </p:pic>
      <p:pic>
        <p:nvPicPr>
          <p:cNvPr id="8" name="Afbeelding 7">
            <a:extLst>
              <a:ext uri="{FF2B5EF4-FFF2-40B4-BE49-F238E27FC236}">
                <a16:creationId xmlns:a16="http://schemas.microsoft.com/office/drawing/2014/main" id="{41934620-2D5F-DFEA-A4DE-4FD3FA51A9E0}"/>
              </a:ext>
            </a:extLst>
          </p:cNvPr>
          <p:cNvPicPr>
            <a:picLocks noChangeAspect="1"/>
          </p:cNvPicPr>
          <p:nvPr/>
        </p:nvPicPr>
        <p:blipFill>
          <a:blip r:embed="rId9"/>
          <a:srcRect/>
          <a:stretch/>
        </p:blipFill>
        <p:spPr>
          <a:xfrm>
            <a:off x="7712379" y="3808080"/>
            <a:ext cx="983331" cy="983331"/>
          </a:xfrm>
          <a:prstGeom prst="rect">
            <a:avLst/>
          </a:prstGeom>
        </p:spPr>
      </p:pic>
      <p:pic>
        <p:nvPicPr>
          <p:cNvPr id="7" name="Afbeelding 6">
            <a:extLst>
              <a:ext uri="{FF2B5EF4-FFF2-40B4-BE49-F238E27FC236}">
                <a16:creationId xmlns:a16="http://schemas.microsoft.com/office/drawing/2014/main" id="{ABAA1FCF-17D4-1151-86FD-D59C2025385A}"/>
              </a:ext>
            </a:extLst>
          </p:cNvPr>
          <p:cNvPicPr>
            <a:picLocks noChangeAspect="1"/>
          </p:cNvPicPr>
          <p:nvPr/>
        </p:nvPicPr>
        <p:blipFill>
          <a:blip r:embed="rId10"/>
          <a:stretch>
            <a:fillRect/>
          </a:stretch>
        </p:blipFill>
        <p:spPr>
          <a:xfrm>
            <a:off x="7792758" y="3900309"/>
            <a:ext cx="822572" cy="771161"/>
          </a:xfrm>
          <a:prstGeom prst="ellipse">
            <a:avLst/>
          </a:prstGeom>
        </p:spPr>
      </p:pic>
      <p:sp>
        <p:nvSpPr>
          <p:cNvPr id="11" name="Slotregel">
            <a:extLst>
              <a:ext uri="{FF2B5EF4-FFF2-40B4-BE49-F238E27FC236}">
                <a16:creationId xmlns:a16="http://schemas.microsoft.com/office/drawing/2014/main" id="{EA20EDA4-E314-BDED-B9C4-80624CCAB20D}"/>
              </a:ext>
            </a:extLst>
          </p:cNvPr>
          <p:cNvSpPr txBox="1"/>
          <p:nvPr/>
        </p:nvSpPr>
        <p:spPr>
          <a:xfrm>
            <a:off x="749612" y="353118"/>
            <a:ext cx="10761736" cy="502919"/>
          </a:xfrm>
          <a:prstGeom prst="rect">
            <a:avLst/>
          </a:prstGeom>
          <a:noFill/>
        </p:spPr>
        <p:txBody>
          <a:bodyPr wrap="square" lIns="0" rIns="0" anchor="ctr">
            <a:noAutofit/>
          </a:bodyPr>
          <a:lstStyle/>
          <a:p>
            <a:pPr algn="l"/>
            <a:endParaRPr lang="nl-BE" sz="1600" i="1">
              <a:solidFill>
                <a:schemeClr val="accent4"/>
              </a:solidFill>
              <a:latin typeface="Poppins" panose="00000500000000000000" pitchFamily="2" charset="0"/>
              <a:cs typeface="Poppins" panose="00000500000000000000" pitchFamily="2" charset="0"/>
            </a:endParaRPr>
          </a:p>
        </p:txBody>
      </p:sp>
      <p:pic>
        <p:nvPicPr>
          <p:cNvPr id="13" name="Afbeelding 12">
            <a:extLst>
              <a:ext uri="{FF2B5EF4-FFF2-40B4-BE49-F238E27FC236}">
                <a16:creationId xmlns:a16="http://schemas.microsoft.com/office/drawing/2014/main" id="{89536084-CFF9-8CCB-33C6-74E2276B3371}"/>
              </a:ext>
            </a:extLst>
          </p:cNvPr>
          <p:cNvPicPr>
            <a:picLocks noChangeAspect="1"/>
          </p:cNvPicPr>
          <p:nvPr/>
        </p:nvPicPr>
        <p:blipFill>
          <a:blip r:embed="rId11"/>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314989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DBAA8407-861E-4937-A8F1-40702B24B42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23C7F957-1C6B-4DFB-986A-6730B617C82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41B1A5C-8CB0-40C8-ABA4-4C144CD5862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Een close-up van een atletiekbaan in het donker">
            <a:extLst>
              <a:ext uri="{FF2B5EF4-FFF2-40B4-BE49-F238E27FC236}">
                <a16:creationId xmlns:a16="http://schemas.microsoft.com/office/drawing/2014/main" id="{F78A98D4-75F2-1D67-937C-83A4A936BED3}"/>
              </a:ext>
            </a:extLst>
          </p:cNvPr>
          <p:cNvPicPr>
            <a:picLocks noGrp="1" noChangeAspect="1"/>
          </p:cNvPicPr>
          <p:nvPr>
            <p:ph type="pic" sz="quarter" idx="11"/>
          </p:nvPr>
        </p:nvPicPr>
        <p:blipFill>
          <a:blip r:embed="rId3">
            <a:duotone>
              <a:prstClr val="black"/>
              <a:schemeClr val="accent4">
                <a:tint val="45000"/>
                <a:satMod val="400000"/>
              </a:schemeClr>
            </a:duotone>
            <a:alphaModFix amt="50000"/>
          </a:blip>
          <a:srcRect t="22638" b="22638"/>
          <a:stretch>
            <a:fillRect/>
          </a:stretch>
        </p:blipFill>
        <p:spPr/>
      </p:pic>
      <p:sp>
        <p:nvSpPr>
          <p:cNvPr id="3" name="Tijdelijke aanduiding voor tekst 2">
            <a:extLst>
              <a:ext uri="{FF2B5EF4-FFF2-40B4-BE49-F238E27FC236}">
                <a16:creationId xmlns:a16="http://schemas.microsoft.com/office/drawing/2014/main" id="{C259D0F6-CB9B-E9E4-A695-74D6762C806B}"/>
              </a:ext>
            </a:extLst>
          </p:cNvPr>
          <p:cNvSpPr>
            <a:spLocks noGrp="1"/>
          </p:cNvSpPr>
          <p:nvPr>
            <p:ph type="body" sz="quarter" idx="10"/>
          </p:nvPr>
        </p:nvSpPr>
        <p:spPr/>
        <p:txBody>
          <a:bodyPr>
            <a:normAutofit/>
          </a:bodyPr>
          <a:lstStyle/>
          <a:p>
            <a:endParaRPr lang="nl-NL" sz="7200"/>
          </a:p>
          <a:p>
            <a:r>
              <a:rPr lang="nl-NL">
                <a:solidFill>
                  <a:schemeClr val="tx1">
                    <a:lumMod val="75000"/>
                    <a:lumOff val="25000"/>
                  </a:schemeClr>
                </a:solidFill>
              </a:rPr>
              <a:t>3 soorten leerroutes</a:t>
            </a:r>
            <a:endParaRPr lang="nl-BE">
              <a:solidFill>
                <a:schemeClr val="tx1">
                  <a:lumMod val="75000"/>
                  <a:lumOff val="25000"/>
                </a:schemeClr>
              </a:solidFill>
            </a:endParaRPr>
          </a:p>
        </p:txBody>
      </p:sp>
    </p:spTree>
    <p:extLst>
      <p:ext uri="{BB962C8B-B14F-4D97-AF65-F5344CB8AC3E}">
        <p14:creationId xmlns:p14="http://schemas.microsoft.com/office/powerpoint/2010/main" val="3197916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91EB6F-814C-D071-4954-2F74558B984C}"/>
              </a:ext>
            </a:extLst>
          </p:cNvPr>
          <p:cNvSpPr>
            <a:spLocks noGrp="1"/>
          </p:cNvSpPr>
          <p:nvPr>
            <p:ph type="title"/>
          </p:nvPr>
        </p:nvSpPr>
        <p:spPr>
          <a:xfrm>
            <a:off x="212846" y="5581574"/>
            <a:ext cx="9902892" cy="1143000"/>
          </a:xfrm>
        </p:spPr>
        <p:txBody>
          <a:bodyPr anchor="ctr">
            <a:normAutofit/>
          </a:bodyPr>
          <a:lstStyle/>
          <a:p>
            <a:r>
              <a:rPr lang="nl-NL" dirty="0"/>
              <a:t>3 soorten leerroutes</a:t>
            </a:r>
            <a:endParaRPr lang="nl-BE" dirty="0"/>
          </a:p>
        </p:txBody>
      </p:sp>
      <p:graphicFrame>
        <p:nvGraphicFramePr>
          <p:cNvPr id="5" name="Tijdelijke aanduiding voor tekst 1">
            <a:extLst>
              <a:ext uri="{FF2B5EF4-FFF2-40B4-BE49-F238E27FC236}">
                <a16:creationId xmlns:a16="http://schemas.microsoft.com/office/drawing/2014/main" id="{E59F2480-C853-1FA7-9C9F-191C9E93165F}"/>
              </a:ext>
            </a:extLst>
          </p:cNvPr>
          <p:cNvGraphicFramePr/>
          <p:nvPr>
            <p:extLst>
              <p:ext uri="{D42A27DB-BD31-4B8C-83A1-F6EECF244321}">
                <p14:modId xmlns:p14="http://schemas.microsoft.com/office/powerpoint/2010/main" val="1381961114"/>
              </p:ext>
            </p:extLst>
          </p:nvPr>
        </p:nvGraphicFramePr>
        <p:xfrm>
          <a:off x="765312" y="650331"/>
          <a:ext cx="9350426" cy="4931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Afbeelding 3">
            <a:extLst>
              <a:ext uri="{FF2B5EF4-FFF2-40B4-BE49-F238E27FC236}">
                <a16:creationId xmlns:a16="http://schemas.microsoft.com/office/drawing/2014/main" id="{E9C72601-DA21-F6D7-B4EB-1A638655FEE7}"/>
              </a:ext>
            </a:extLst>
          </p:cNvPr>
          <p:cNvPicPr>
            <a:picLocks noChangeAspect="1"/>
          </p:cNvPicPr>
          <p:nvPr/>
        </p:nvPicPr>
        <p:blipFill>
          <a:blip r:embed="rId8"/>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89194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6A91EEA6-BAA4-4096-85BA-3292464E836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749F623A-D0C5-4029-BE4C-46C2FB7362A3}"/>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graphicEl>
                                              <a:dgm id="{BE3DC0E7-6AAB-4AA0-A743-FABB2A4D952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AE70C04D-E569-4849-A238-473AC1C3668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8DEBCA1B-BDE9-41E0-96E4-5B4114023843}"/>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6CBDE3AB-8086-4A23-AD3C-DC415951D1E0}"/>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978A63B1-0BAF-473B-A114-A0EAD620E50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3">
            <a:extLst>
              <a:ext uri="{FF2B5EF4-FFF2-40B4-BE49-F238E27FC236}">
                <a16:creationId xmlns:a16="http://schemas.microsoft.com/office/drawing/2014/main" id="{08302538-091B-EF6F-5944-19EAEC8D2C52}"/>
              </a:ext>
            </a:extLst>
          </p:cNvPr>
          <p:cNvGraphicFramePr>
            <a:graphicFrameLocks noGrp="1"/>
          </p:cNvGraphicFramePr>
          <p:nvPr>
            <p:ph idx="1"/>
            <p:extLst>
              <p:ext uri="{D42A27DB-BD31-4B8C-83A1-F6EECF244321}">
                <p14:modId xmlns:p14="http://schemas.microsoft.com/office/powerpoint/2010/main" val="4126061962"/>
              </p:ext>
            </p:extLst>
          </p:nvPr>
        </p:nvGraphicFramePr>
        <p:xfrm>
          <a:off x="437322" y="1033669"/>
          <a:ext cx="10833651" cy="4492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2">
            <a:extLst>
              <a:ext uri="{FF2B5EF4-FFF2-40B4-BE49-F238E27FC236}">
                <a16:creationId xmlns:a16="http://schemas.microsoft.com/office/drawing/2014/main" id="{EC1FB26B-5A3E-3181-380D-A941A0CB7939}"/>
              </a:ext>
            </a:extLst>
          </p:cNvPr>
          <p:cNvSpPr>
            <a:spLocks noGrp="1"/>
          </p:cNvSpPr>
          <p:nvPr>
            <p:ph type="title"/>
          </p:nvPr>
        </p:nvSpPr>
        <p:spPr>
          <a:xfrm>
            <a:off x="212846" y="5581574"/>
            <a:ext cx="9902892" cy="1143000"/>
          </a:xfrm>
        </p:spPr>
        <p:txBody>
          <a:bodyPr anchor="ctr">
            <a:normAutofit/>
          </a:bodyPr>
          <a:lstStyle/>
          <a:p>
            <a:r>
              <a:rPr lang="nl-NL" dirty="0"/>
              <a:t>3 soorten leerroutes: waar terug te vinden?</a:t>
            </a:r>
            <a:endParaRPr lang="nl-BE" dirty="0"/>
          </a:p>
        </p:txBody>
      </p:sp>
      <p:pic>
        <p:nvPicPr>
          <p:cNvPr id="7" name="Afbeelding 6">
            <a:extLst>
              <a:ext uri="{FF2B5EF4-FFF2-40B4-BE49-F238E27FC236}">
                <a16:creationId xmlns:a16="http://schemas.microsoft.com/office/drawing/2014/main" id="{EF56F74F-F763-9487-74CB-414B5F8B1132}"/>
              </a:ext>
            </a:extLst>
          </p:cNvPr>
          <p:cNvPicPr>
            <a:picLocks noChangeAspect="1"/>
          </p:cNvPicPr>
          <p:nvPr/>
        </p:nvPicPr>
        <p:blipFill>
          <a:blip r:embed="rId8"/>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119068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1ADF2-4B14-3DC1-4405-4226E80A6DE7}"/>
            </a:ext>
          </a:extLst>
        </p:cNvPr>
        <p:cNvGrpSpPr/>
        <p:nvPr/>
      </p:nvGrpSpPr>
      <p:grpSpPr>
        <a:xfrm>
          <a:off x="0" y="0"/>
          <a:ext cx="0" cy="0"/>
          <a:chOff x="0" y="0"/>
          <a:chExt cx="0" cy="0"/>
        </a:xfrm>
      </p:grpSpPr>
      <p:pic>
        <p:nvPicPr>
          <p:cNvPr id="5" name="Tijdelijke aanduiding voor afbeelding 4" descr="Een close-up van een atletiekbaan in het donker">
            <a:extLst>
              <a:ext uri="{FF2B5EF4-FFF2-40B4-BE49-F238E27FC236}">
                <a16:creationId xmlns:a16="http://schemas.microsoft.com/office/drawing/2014/main" id="{4AC1B4A7-E8FA-0F97-E8E1-9416C30D9801}"/>
              </a:ext>
            </a:extLst>
          </p:cNvPr>
          <p:cNvPicPr>
            <a:picLocks noGrp="1" noChangeAspect="1"/>
          </p:cNvPicPr>
          <p:nvPr>
            <p:ph type="pic" sz="quarter" idx="11"/>
          </p:nvPr>
        </p:nvPicPr>
        <p:blipFill>
          <a:blip r:embed="rId3">
            <a:duotone>
              <a:prstClr val="black"/>
              <a:schemeClr val="accent4">
                <a:tint val="45000"/>
                <a:satMod val="400000"/>
              </a:schemeClr>
            </a:duotone>
            <a:alphaModFix amt="50000"/>
          </a:blip>
          <a:srcRect t="22638" b="22638"/>
          <a:stretch>
            <a:fillRect/>
          </a:stretch>
        </p:blipFill>
        <p:spPr/>
      </p:pic>
      <p:sp>
        <p:nvSpPr>
          <p:cNvPr id="3" name="Tijdelijke aanduiding voor tekst 2">
            <a:extLst>
              <a:ext uri="{FF2B5EF4-FFF2-40B4-BE49-F238E27FC236}">
                <a16:creationId xmlns:a16="http://schemas.microsoft.com/office/drawing/2014/main" id="{55F0A7A2-518D-968C-7D11-DE2DFB5325E2}"/>
              </a:ext>
            </a:extLst>
          </p:cNvPr>
          <p:cNvSpPr>
            <a:spLocks noGrp="1"/>
          </p:cNvSpPr>
          <p:nvPr>
            <p:ph type="body" sz="quarter" idx="10"/>
          </p:nvPr>
        </p:nvSpPr>
        <p:spPr/>
        <p:txBody>
          <a:bodyPr>
            <a:normAutofit/>
          </a:bodyPr>
          <a:lstStyle/>
          <a:p>
            <a:endParaRPr lang="nl-NL" sz="7200" dirty="0"/>
          </a:p>
          <a:p>
            <a:r>
              <a:rPr lang="nl-NL" dirty="0">
                <a:solidFill>
                  <a:schemeClr val="tx1">
                    <a:lumMod val="75000"/>
                    <a:lumOff val="25000"/>
                  </a:schemeClr>
                </a:solidFill>
              </a:rPr>
              <a:t>Zie presentatie ‘leerroutes’</a:t>
            </a:r>
            <a:endParaRPr lang="nl-BE" dirty="0">
              <a:solidFill>
                <a:schemeClr val="tx1">
                  <a:lumMod val="75000"/>
                  <a:lumOff val="25000"/>
                </a:schemeClr>
              </a:solidFill>
            </a:endParaRPr>
          </a:p>
        </p:txBody>
      </p:sp>
    </p:spTree>
    <p:extLst>
      <p:ext uri="{BB962C8B-B14F-4D97-AF65-F5344CB8AC3E}">
        <p14:creationId xmlns:p14="http://schemas.microsoft.com/office/powerpoint/2010/main" val="3250467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74BBB4-62A5-4065-443F-872EAF1065E7}"/>
              </a:ext>
            </a:extLst>
          </p:cNvPr>
          <p:cNvSpPr>
            <a:spLocks noGrp="1"/>
          </p:cNvSpPr>
          <p:nvPr>
            <p:ph type="title"/>
          </p:nvPr>
        </p:nvSpPr>
        <p:spPr/>
        <p:txBody>
          <a:bodyPr/>
          <a:lstStyle/>
          <a:p>
            <a:r>
              <a:rPr lang="nl-BE"/>
              <a:t>Samen onderweg!</a:t>
            </a:r>
          </a:p>
        </p:txBody>
      </p:sp>
      <p:sp>
        <p:nvSpPr>
          <p:cNvPr id="3" name="Tijdelijke aanduiding voor tekst 2">
            <a:extLst>
              <a:ext uri="{FF2B5EF4-FFF2-40B4-BE49-F238E27FC236}">
                <a16:creationId xmlns:a16="http://schemas.microsoft.com/office/drawing/2014/main" id="{4045A934-DCF4-CDF4-A875-573AEE20AF20}"/>
              </a:ext>
            </a:extLst>
          </p:cNvPr>
          <p:cNvSpPr>
            <a:spLocks noGrp="1"/>
          </p:cNvSpPr>
          <p:nvPr>
            <p:ph type="body" sz="quarter" idx="12"/>
          </p:nvPr>
        </p:nvSpPr>
        <p:spPr>
          <a:xfrm>
            <a:off x="1254125" y="3441309"/>
            <a:ext cx="9944100" cy="2621288"/>
          </a:xfrm>
        </p:spPr>
        <p:txBody>
          <a:bodyPr>
            <a:normAutofit lnSpcReduction="10000"/>
          </a:bodyPr>
          <a:lstStyle/>
          <a:p>
            <a:pPr algn="ctr"/>
            <a:endParaRPr lang="nl-BE"/>
          </a:p>
          <a:p>
            <a:pPr algn="ctr">
              <a:lnSpc>
                <a:spcPct val="150000"/>
              </a:lnSpc>
            </a:pPr>
            <a:r>
              <a:rPr lang="nl-BE">
                <a:solidFill>
                  <a:schemeClr val="tx1">
                    <a:lumMod val="75000"/>
                    <a:lumOff val="25000"/>
                  </a:schemeClr>
                </a:solidFill>
              </a:rPr>
              <a:t>Het nieuwe leerplan is geen eindpunt, </a:t>
            </a:r>
          </a:p>
          <a:p>
            <a:pPr algn="ctr">
              <a:lnSpc>
                <a:spcPct val="150000"/>
              </a:lnSpc>
            </a:pPr>
            <a:r>
              <a:rPr lang="nl-BE">
                <a:solidFill>
                  <a:schemeClr val="tx1">
                    <a:lumMod val="75000"/>
                    <a:lumOff val="25000"/>
                  </a:schemeClr>
                </a:solidFill>
              </a:rPr>
              <a:t>maar een </a:t>
            </a:r>
            <a:r>
              <a:rPr lang="nl-BE" b="1">
                <a:solidFill>
                  <a:schemeClr val="tx1">
                    <a:lumMod val="75000"/>
                    <a:lumOff val="25000"/>
                  </a:schemeClr>
                </a:solidFill>
              </a:rPr>
              <a:t>startpunt </a:t>
            </a:r>
            <a:r>
              <a:rPr lang="nl-BE">
                <a:solidFill>
                  <a:schemeClr val="tx1">
                    <a:lumMod val="75000"/>
                    <a:lumOff val="25000"/>
                  </a:schemeClr>
                </a:solidFill>
              </a:rPr>
              <a:t>voor kwaliteitsvol onderwijs</a:t>
            </a:r>
          </a:p>
          <a:p>
            <a:pPr algn="ctr">
              <a:lnSpc>
                <a:spcPct val="150000"/>
              </a:lnSpc>
            </a:pPr>
            <a:r>
              <a:rPr lang="nl-BE" b="1">
                <a:solidFill>
                  <a:schemeClr val="tx1">
                    <a:lumMod val="75000"/>
                    <a:lumOff val="25000"/>
                  </a:schemeClr>
                </a:solidFill>
              </a:rPr>
              <a:t>samen</a:t>
            </a:r>
            <a:r>
              <a:rPr lang="nl-BE">
                <a:solidFill>
                  <a:schemeClr val="tx1">
                    <a:lumMod val="75000"/>
                    <a:lumOff val="25000"/>
                  </a:schemeClr>
                </a:solidFill>
              </a:rPr>
              <a:t> met scholen, leraren en partners.</a:t>
            </a:r>
          </a:p>
        </p:txBody>
      </p:sp>
      <p:sp>
        <p:nvSpPr>
          <p:cNvPr id="11" name="Betekenis Op.stap"/>
          <p:cNvSpPr txBox="1"/>
          <p:nvPr/>
        </p:nvSpPr>
        <p:spPr>
          <a:xfrm>
            <a:off x="2564697" y="1375788"/>
            <a:ext cx="7315200" cy="882459"/>
          </a:xfrm>
          <a:prstGeom prst="rect">
            <a:avLst/>
          </a:prstGeom>
          <a:solidFill>
            <a:schemeClr val="accent4">
              <a:lumMod val="40000"/>
              <a:lumOff val="60000"/>
            </a:schemeClr>
          </a:solidFill>
          <a:ln>
            <a:solidFill>
              <a:schemeClr val="accent4">
                <a:lumMod val="60000"/>
                <a:lumOff val="40000"/>
              </a:schemeClr>
            </a:solidFill>
          </a:ln>
        </p:spPr>
        <p:txBody>
          <a:bodyPr wrap="square" lIns="0" rIns="0" anchor="ctr">
            <a:normAutofit/>
          </a:bodyPr>
          <a:lstStyle/>
          <a:p>
            <a:r>
              <a:rPr lang="nl-BE" sz="1600" b="1" dirty="0" err="1">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Op.stap</a:t>
            </a: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draagt twee betekenissen</a:t>
            </a:r>
          </a:p>
          <a:p>
            <a:pPr marL="342900" indent="-342900">
              <a:buFont typeface="+mj-lt"/>
              <a:buAutoNum type="arabicPeriod"/>
            </a:pP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Een opstap</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 een stevige basis om stap voor stap te groeien. </a:t>
            </a:r>
          </a:p>
          <a:p>
            <a:pPr marL="342900" indent="-342900">
              <a:buFont typeface="+mj-lt"/>
              <a:buAutoNum type="arabicPeriod"/>
            </a:pPr>
            <a:r>
              <a:rPr lang="nl-BE" sz="1600"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Op stap</a:t>
            </a:r>
            <a:r>
              <a:rPr lang="nl-BE" sz="16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 samen onderweg, nieuwsgierig naar wat komt.</a:t>
            </a:r>
          </a:p>
        </p:txBody>
      </p:sp>
      <p:pic>
        <p:nvPicPr>
          <p:cNvPr id="5" name="Afbeelding 4">
            <a:extLst>
              <a:ext uri="{FF2B5EF4-FFF2-40B4-BE49-F238E27FC236}">
                <a16:creationId xmlns:a16="http://schemas.microsoft.com/office/drawing/2014/main" id="{8D098562-4B23-9787-A71E-48403762D6D9}"/>
              </a:ext>
            </a:extLst>
          </p:cNvPr>
          <p:cNvPicPr>
            <a:picLocks noChangeAspect="1"/>
          </p:cNvPicPr>
          <p:nvPr/>
        </p:nvPicPr>
        <p:blipFill>
          <a:blip r:embed="rId3"/>
          <a:srcRect/>
          <a:stretch/>
        </p:blipFill>
        <p:spPr>
          <a:xfrm>
            <a:off x="534557" y="1230188"/>
            <a:ext cx="1736203" cy="1028059"/>
          </a:xfrm>
          <a:prstGeom prst="rect">
            <a:avLst/>
          </a:prstGeom>
        </p:spPr>
      </p:pic>
    </p:spTree>
    <p:extLst>
      <p:ext uri="{BB962C8B-B14F-4D97-AF65-F5344CB8AC3E}">
        <p14:creationId xmlns:p14="http://schemas.microsoft.com/office/powerpoint/2010/main" val="2721284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86BFB08-B9DD-03E2-C9AA-96D5B4FFFAAF}"/>
              </a:ext>
            </a:extLst>
          </p:cNvPr>
          <p:cNvPicPr>
            <a:picLocks noChangeAspect="1"/>
          </p:cNvPicPr>
          <p:nvPr/>
        </p:nvPicPr>
        <p:blipFill>
          <a:blip r:embed="rId2"/>
          <a:stretch>
            <a:fillRect/>
          </a:stretch>
        </p:blipFill>
        <p:spPr>
          <a:xfrm>
            <a:off x="1363980" y="394970"/>
            <a:ext cx="9265920" cy="6177280"/>
          </a:xfrm>
          <a:prstGeom prst="rect">
            <a:avLst/>
          </a:prstGeom>
        </p:spPr>
      </p:pic>
    </p:spTree>
    <p:extLst>
      <p:ext uri="{BB962C8B-B14F-4D97-AF65-F5344CB8AC3E}">
        <p14:creationId xmlns:p14="http://schemas.microsoft.com/office/powerpoint/2010/main" val="3510371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37527AD-8151-A313-72A9-483E8AF7EACD}"/>
              </a:ext>
            </a:extLst>
          </p:cNvPr>
          <p:cNvSpPr txBox="1"/>
          <p:nvPr/>
        </p:nvSpPr>
        <p:spPr>
          <a:xfrm>
            <a:off x="6829817" y="5170210"/>
            <a:ext cx="6093912" cy="369332"/>
          </a:xfrm>
          <a:prstGeom prst="rect">
            <a:avLst/>
          </a:prstGeom>
          <a:noFill/>
        </p:spPr>
        <p:txBody>
          <a:bodyPr wrap="square">
            <a:spAutoFit/>
          </a:bodyPr>
          <a:lstStyle/>
          <a:p>
            <a:r>
              <a:rPr lang="nl-BE">
                <a:solidFill>
                  <a:schemeClr val="accent4">
                    <a:lumMod val="75000"/>
                  </a:schemeClr>
                </a:solidFill>
                <a:hlinkClick r:id="rId3">
                  <a:extLst>
                    <a:ext uri="{A12FA001-AC4F-418D-AE19-62706E023703}">
                      <ahyp:hlinkClr xmlns:ahyp="http://schemas.microsoft.com/office/drawing/2018/hyperlinkcolor" val="tx"/>
                    </a:ext>
                  </a:extLst>
                </a:hlinkClick>
              </a:rPr>
              <a:t>Nieuw leerplan basisonderwijs</a:t>
            </a:r>
            <a:endParaRPr lang="nl-BE">
              <a:solidFill>
                <a:schemeClr val="accent4">
                  <a:lumMod val="75000"/>
                </a:schemeClr>
              </a:solidFill>
            </a:endParaRPr>
          </a:p>
        </p:txBody>
      </p:sp>
    </p:spTree>
    <p:extLst>
      <p:ext uri="{BB962C8B-B14F-4D97-AF65-F5344CB8AC3E}">
        <p14:creationId xmlns:p14="http://schemas.microsoft.com/office/powerpoint/2010/main" val="2271488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855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inhoud 12">
            <a:extLst>
              <a:ext uri="{FF2B5EF4-FFF2-40B4-BE49-F238E27FC236}">
                <a16:creationId xmlns:a16="http://schemas.microsoft.com/office/drawing/2014/main" id="{BA01AD34-7E45-5EA2-97AC-D275A76614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p:blipFill>
        <p:spPr>
          <a:xfrm>
            <a:off x="537328" y="527902"/>
            <a:ext cx="11117344" cy="5558672"/>
          </a:xfrm>
          <a:prstGeom prst="roundRect">
            <a:avLst/>
          </a:prstGeom>
          <a:effectLst/>
        </p:spPr>
      </p:pic>
    </p:spTree>
    <p:extLst>
      <p:ext uri="{BB962C8B-B14F-4D97-AF65-F5344CB8AC3E}">
        <p14:creationId xmlns:p14="http://schemas.microsoft.com/office/powerpoint/2010/main" val="1790898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EB575-1EE7-1974-64FD-252FE6D6ECFB}"/>
            </a:ext>
          </a:extLst>
        </p:cNvPr>
        <p:cNvGrpSpPr/>
        <p:nvPr/>
      </p:nvGrpSpPr>
      <p:grpSpPr>
        <a:xfrm>
          <a:off x="0" y="0"/>
          <a:ext cx="0" cy="0"/>
          <a:chOff x="0" y="0"/>
          <a:chExt cx="0" cy="0"/>
        </a:xfrm>
      </p:grpSpPr>
    </p:spTree>
    <p:extLst>
      <p:ext uri="{BB962C8B-B14F-4D97-AF65-F5344CB8AC3E}">
        <p14:creationId xmlns:p14="http://schemas.microsoft.com/office/powerpoint/2010/main" val="1730262405"/>
      </p:ext>
    </p:extLst>
  </p:cSld>
  <p:clrMapOvr>
    <a:masterClrMapping/>
  </p:clrMapOvr>
</p:sld>
</file>

<file path=ppt/theme/theme1.xml><?xml version="1.0" encoding="utf-8"?>
<a:theme xmlns:a="http://schemas.openxmlformats.org/drawingml/2006/main" name="Op.stap Leerroutes voor iedereen">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jabloon op stap" id="{1606CC91-1C85-4C66-84B3-EDD13FCF48BF}" vid="{53DE9BC3-D75C-453C-B2EE-CF97FE4A97C3}"/>
    </a:ext>
  </a:extLst>
</a:theme>
</file>

<file path=ppt/theme/theme2.xml><?xml version="1.0" encoding="utf-8"?>
<a:theme xmlns:a="http://schemas.openxmlformats.org/drawingml/2006/main" name="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jabloon op stap" id="{1606CC91-1C85-4C66-84B3-EDD13FCF48BF}" vid="{28B6117B-428F-4DD1-A850-5E8F77DB48D3}"/>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A9DF1E7F3D9854488EDF4FCD1915617" ma:contentTypeVersion="11" ma:contentTypeDescription="Een nieuw document maken." ma:contentTypeScope="" ma:versionID="8a9a3ab91b1d51298ea2de4f8999a0e3">
  <xsd:schema xmlns:xsd="http://www.w3.org/2001/XMLSchema" xmlns:xs="http://www.w3.org/2001/XMLSchema" xmlns:p="http://schemas.microsoft.com/office/2006/metadata/properties" xmlns:ns2="770fcfa8-295d-49b2-b0d4-b1612e9b9e9e" targetNamespace="http://schemas.microsoft.com/office/2006/metadata/properties" ma:root="true" ma:fieldsID="dabbec00f284695e1e6278ead9cebdeb" ns2:_="">
    <xsd:import namespace="770fcfa8-295d-49b2-b0d4-b1612e9b9e9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0fcfa8-295d-49b2-b0d4-b1612e9b9e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70fcfa8-295d-49b2-b0d4-b1612e9b9e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D03EBAE-1EAA-4285-8558-BCE20DBA8DC8}">
  <ds:schemaRefs>
    <ds:schemaRef ds:uri="770fcfa8-295d-49b2-b0d4-b1612e9b9e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8951F86-8186-460B-9495-FDD39B1950A0}">
  <ds:schemaRefs>
    <ds:schemaRef ds:uri="http://schemas.microsoft.com/sharepoint/v3/contenttype/forms"/>
  </ds:schemaRefs>
</ds:datastoreItem>
</file>

<file path=customXml/itemProps3.xml><?xml version="1.0" encoding="utf-8"?>
<ds:datastoreItem xmlns:ds="http://schemas.openxmlformats.org/officeDocument/2006/customXml" ds:itemID="{91CB0900-085B-4FE7-82C0-D6CD8B09874F}">
  <ds:schemaRefs>
    <ds:schemaRef ds:uri="http://www.w3.org/XML/1998/namespace"/>
    <ds:schemaRef ds:uri="http://schemas.microsoft.com/office/infopath/2007/PartnerControls"/>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 ds:uri="770fcfa8-295d-49b2-b0d4-b1612e9b9e9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sjabloon op stap</Template>
  <TotalTime>2375</TotalTime>
  <Words>6035</Words>
  <Application>Microsoft Office PowerPoint</Application>
  <PresentationFormat>Breedbeeld</PresentationFormat>
  <Paragraphs>461</Paragraphs>
  <Slides>37</Slides>
  <Notes>32</Notes>
  <HiddenSlides>0</HiddenSlides>
  <MMClips>0</MMClips>
  <ScaleCrop>false</ScaleCrop>
  <HeadingPairs>
    <vt:vector size="6" baseType="variant">
      <vt:variant>
        <vt:lpstr>Gebruikte lettertypen</vt:lpstr>
      </vt:variant>
      <vt:variant>
        <vt:i4>10</vt:i4>
      </vt:variant>
      <vt:variant>
        <vt:lpstr>Thema</vt:lpstr>
      </vt:variant>
      <vt:variant>
        <vt:i4>2</vt:i4>
      </vt:variant>
      <vt:variant>
        <vt:lpstr>Diatitels</vt:lpstr>
      </vt:variant>
      <vt:variant>
        <vt:i4>37</vt:i4>
      </vt:variant>
    </vt:vector>
  </HeadingPairs>
  <TitlesOfParts>
    <vt:vector size="49" baseType="lpstr">
      <vt:lpstr>Aptos</vt:lpstr>
      <vt:lpstr>Aptos Display</vt:lpstr>
      <vt:lpstr>Arial</vt:lpstr>
      <vt:lpstr>Calibri</vt:lpstr>
      <vt:lpstr>Courier New</vt:lpstr>
      <vt:lpstr>Poppins</vt:lpstr>
      <vt:lpstr>Poppins ExtraBold</vt:lpstr>
      <vt:lpstr>Roboto</vt:lpstr>
      <vt:lpstr>Trebuchet MS</vt:lpstr>
      <vt:lpstr>Wingdings</vt:lpstr>
      <vt:lpstr>Op.stap Leerroutes voor iedereen</vt:lpstr>
      <vt:lpstr>Aangepast ontwerp</vt:lpstr>
      <vt:lpstr>Op.stap, leerroutes voor iedereen</vt:lpstr>
      <vt:lpstr>Op.stap, leerroutes voor iedereen</vt:lpstr>
      <vt:lpstr>Onze visie: drie accenten</vt:lpstr>
      <vt:lpstr>Een kennisrijk leerplan</vt:lpstr>
      <vt:lpstr>Van losse feiten naar diepere inzichten</vt:lpstr>
      <vt:lpstr>PowerPoint-presentatie</vt:lpstr>
      <vt:lpstr>PowerPoint-presentatie</vt:lpstr>
      <vt:lpstr>Onze visie in drie vragen</vt:lpstr>
      <vt:lpstr>PowerPoint-presentatie</vt:lpstr>
      <vt:lpstr>Waartoe? Kennen en kunnen</vt:lpstr>
      <vt:lpstr>PowerPoint-presentatie</vt:lpstr>
      <vt:lpstr>Vier elementen van persoonsvorming</vt:lpstr>
      <vt:lpstr>PowerPoint-presentatie</vt:lpstr>
      <vt:lpstr>Wat? Dertien disciplines</vt:lpstr>
      <vt:lpstr>Zeven sets routedoelen</vt:lpstr>
      <vt:lpstr>     G-routedoelen: de gemeenschappelijke basis</vt:lpstr>
      <vt:lpstr>Z-routedoelen: zwemmen</vt:lpstr>
      <vt:lpstr>PowerPoint-presentatie</vt:lpstr>
      <vt:lpstr>P-routedoelen: precurriculum</vt:lpstr>
      <vt:lpstr>S-routedoelen: specifiek</vt:lpstr>
      <vt:lpstr>De fasen van de P- en S-routedoelen op een rij</vt:lpstr>
      <vt:lpstr>+ routedoelen: extra uitdaging</vt:lpstr>
      <vt:lpstr>A-routedoelen: anderstalige nieuwkomers</vt:lpstr>
      <vt:lpstr>V-routedoelen: Vlaamse Gebarentaal</vt:lpstr>
      <vt:lpstr>Zo gebruik je de routedoelen</vt:lpstr>
      <vt:lpstr>PowerPoint-presentatie</vt:lpstr>
      <vt:lpstr>Hoe? De leraar voorop!</vt:lpstr>
      <vt:lpstr>PowerPoint-presentatie</vt:lpstr>
      <vt:lpstr>3 soorten leerroutes</vt:lpstr>
      <vt:lpstr>3 soorten leerroutes: waar terug te vinden?</vt:lpstr>
      <vt:lpstr>PowerPoint-presentatie</vt:lpstr>
      <vt:lpstr>Samen onderweg!</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Birja Steeno</dc:creator>
  <cp:lastModifiedBy>Birja Steeno</cp:lastModifiedBy>
  <cp:revision>4</cp:revision>
  <dcterms:created xsi:type="dcterms:W3CDTF">2026-08-17T14:53:47Z</dcterms:created>
  <dcterms:modified xsi:type="dcterms:W3CDTF">2026-09-17T15:23:48Z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0x0101009A9DF1E7F3D9854488EDF4FCD1915617</vt:lpwstr>
  </property>
</Properties>
</file>