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4"/>
    <p:sldMasterId id="2147483841" r:id="rId5"/>
    <p:sldMasterId id="2147483865" r:id="rId6"/>
  </p:sldMasterIdLst>
  <p:notesMasterIdLst>
    <p:notesMasterId r:id="rId35"/>
  </p:notesMasterIdLst>
  <p:handoutMasterIdLst>
    <p:handoutMasterId r:id="rId36"/>
  </p:handoutMasterIdLst>
  <p:sldIdLst>
    <p:sldId id="257" r:id="rId7"/>
    <p:sldId id="2561" r:id="rId8"/>
    <p:sldId id="283" r:id="rId9"/>
    <p:sldId id="2617" r:id="rId10"/>
    <p:sldId id="2582" r:id="rId11"/>
    <p:sldId id="2594" r:id="rId12"/>
    <p:sldId id="2613" r:id="rId13"/>
    <p:sldId id="2619" r:id="rId14"/>
    <p:sldId id="2616" r:id="rId15"/>
    <p:sldId id="2615" r:id="rId16"/>
    <p:sldId id="2618" r:id="rId17"/>
    <p:sldId id="2614" r:id="rId18"/>
    <p:sldId id="2620" r:id="rId19"/>
    <p:sldId id="2596" r:id="rId20"/>
    <p:sldId id="2626" r:id="rId21"/>
    <p:sldId id="2625" r:id="rId22"/>
    <p:sldId id="2624" r:id="rId23"/>
    <p:sldId id="2623" r:id="rId24"/>
    <p:sldId id="2622" r:id="rId25"/>
    <p:sldId id="2621" r:id="rId26"/>
    <p:sldId id="2633" r:id="rId27"/>
    <p:sldId id="2634" r:id="rId28"/>
    <p:sldId id="2637" r:id="rId29"/>
    <p:sldId id="2638" r:id="rId30"/>
    <p:sldId id="2636" r:id="rId31"/>
    <p:sldId id="2635" r:id="rId32"/>
    <p:sldId id="2639" r:id="rId33"/>
    <p:sldId id="2640" r:id="rId34"/>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9FBD02-1850-AA0A-B767-1A5968768128}" name="Saar Deleu" initials="SD" userId="S::saar.deleu@katholiekonderwijs.vlaanderen::5a9477cf-1426-4451-b57d-da48280c7926" providerId="AD"/>
  <p188:author id="{D18BCF1A-0BD4-7070-571F-7B0D13376A51}" name="Tine Van Severen" initials="TV" userId="S::tine.vanseveren@katholiekonderwijs.vlaanderen::0e76d89a-811d-40d2-9a02-978b7bba2900" providerId="AD"/>
  <p188:author id="{3BC48794-04DD-29BD-28F4-28C4D6140840}" name="An Van Grieken" initials="AG" userId="S::an.vangrieken@katholiekonderwijs.vlaanderen::b2762c7a-98b5-44cb-921a-63c7ecea8e39" providerId="AD"/>
  <p188:author id="{71D931B9-B96E-5196-B1CA-B5C6F342A586}" name="Jolien Dewaegeneere" initials="JD" userId="S::jolien.dewaegeneere@katholiekonderwijs.vlaanderen::b6b98d41-caaf-4ddf-b1f5-0fd4faf428c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2081"/>
    <a:srgbClr val="A8AF37"/>
    <a:srgbClr val="EC7D23"/>
    <a:srgbClr val="E9DBE9"/>
    <a:srgbClr val="2D3E4E"/>
    <a:srgbClr val="4CBCC5"/>
    <a:srgbClr val="9A1C6A"/>
    <a:srgbClr val="E8ECF0"/>
    <a:srgbClr val="DEF3F4"/>
    <a:srgbClr val="ECE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FB1077-BC86-0DCF-5222-74F1D5B72A42}" v="373" dt="2025-02-16T21:37:32.21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2B28B8-0725-4B3D-B58B-0ACE841212AE}" type="datetimeFigureOut">
              <a:rPr lang="nl-BE" smtClean="0"/>
              <a:t>2/04/2025</a:t>
            </a:fld>
            <a:endParaRPr lang="nl-BE"/>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C3B113-9BAD-4F30-B83C-ABEDEA3B687A}" type="slidenum">
              <a:rPr lang="nl-BE" smtClean="0"/>
              <a:t>‹nr.›</a:t>
            </a:fld>
            <a:endParaRPr lang="nl-BE"/>
          </a:p>
        </p:txBody>
      </p:sp>
    </p:spTree>
    <p:extLst>
      <p:ext uri="{BB962C8B-B14F-4D97-AF65-F5344CB8AC3E}">
        <p14:creationId xmlns:p14="http://schemas.microsoft.com/office/powerpoint/2010/main" val="2718985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90771-AD47-4557-9E63-4F12DAD49521}" type="datetimeFigureOut">
              <a:rPr lang="nl-BE" smtClean="0"/>
              <a:t>2/04/2025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2BC55-FD00-4953-BF16-15991B6C2CB2}" type="slidenum">
              <a:rPr lang="nl-BE" smtClean="0"/>
              <a:t>‹nr.›</a:t>
            </a:fld>
            <a:endParaRPr lang="nl-BE"/>
          </a:p>
        </p:txBody>
      </p:sp>
    </p:spTree>
    <p:extLst>
      <p:ext uri="{BB962C8B-B14F-4D97-AF65-F5344CB8AC3E}">
        <p14:creationId xmlns:p14="http://schemas.microsoft.com/office/powerpoint/2010/main" val="375831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ijn.katholiekonderwijs.vlaanderen/#!/nieuwsbrieven"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pro.katholiekonderwijs.vlaanderen/" TargetMode="External"/><Relationship Id="rId3" Type="http://schemas.openxmlformats.org/officeDocument/2006/relationships/hyperlink" Target="https://www.facebook.com/KatholiekOnderwijsVlaanderen/" TargetMode="External"/><Relationship Id="rId7" Type="http://schemas.openxmlformats.org/officeDocument/2006/relationships/hyperlink" Target="https://www.linkedin.com/company/katholiekonderwijsvlaanderen/" TargetMode="External"/><Relationship Id="rId12"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hyperlink" Target="https://www.katholiekonderwijs.vlaanderen/" TargetMode="External"/><Relationship Id="rId5" Type="http://schemas.openxmlformats.org/officeDocument/2006/relationships/hyperlink" Target="https://www.instagram.com/kathondvla" TargetMode="External"/><Relationship Id="rId15" Type="http://schemas.openxmlformats.org/officeDocument/2006/relationships/hyperlink" Target="https://www.youtube.com/@kathondvla" TargetMode="External"/><Relationship Id="rId10" Type="http://schemas.openxmlformats.org/officeDocument/2006/relationships/image" Target="../media/image20.jpeg"/><Relationship Id="rId4" Type="http://schemas.openxmlformats.org/officeDocument/2006/relationships/image" Target="../media/image17.png"/><Relationship Id="rId9" Type="http://schemas.openxmlformats.org/officeDocument/2006/relationships/hyperlink" Target="https://twitter.com/KathOndVla" TargetMode="External"/><Relationship Id="rId14"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ijn.katholiekonderwijs.vlaanderen/#!/nieuwsbrieven" TargetMode="External"/><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pro.katholiekonderwijs.vlaanderen/" TargetMode="External"/><Relationship Id="rId3" Type="http://schemas.openxmlformats.org/officeDocument/2006/relationships/hyperlink" Target="https://www.facebook.com/KatholiekOnderwijsVlaanderen/" TargetMode="External"/><Relationship Id="rId7" Type="http://schemas.openxmlformats.org/officeDocument/2006/relationships/hyperlink" Target="https://www.linkedin.com/company/katholiekonderwijsvlaanderen/" TargetMode="External"/><Relationship Id="rId12"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18.png"/><Relationship Id="rId11" Type="http://schemas.openxmlformats.org/officeDocument/2006/relationships/hyperlink" Target="https://www.katholiekonderwijs.vlaanderen/" TargetMode="External"/><Relationship Id="rId5" Type="http://schemas.openxmlformats.org/officeDocument/2006/relationships/hyperlink" Target="https://www.instagram.com/kathondvla" TargetMode="External"/><Relationship Id="rId15" Type="http://schemas.openxmlformats.org/officeDocument/2006/relationships/hyperlink" Target="https://www.youtube.com/@kathondvla" TargetMode="External"/><Relationship Id="rId10" Type="http://schemas.openxmlformats.org/officeDocument/2006/relationships/image" Target="../media/image20.jpeg"/><Relationship Id="rId4" Type="http://schemas.openxmlformats.org/officeDocument/2006/relationships/image" Target="../media/image17.png"/><Relationship Id="rId9" Type="http://schemas.openxmlformats.org/officeDocument/2006/relationships/hyperlink" Target="https://twitter.com/KathOndVla" TargetMode="External"/><Relationship Id="rId14" Type="http://schemas.openxmlformats.org/officeDocument/2006/relationships/image" Target="../media/image22.png"/></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www.nascholing.be/" TargetMode="External"/><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7.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Master" Target="../slideMasters/slideMaster3.xml"/><Relationship Id="rId4" Type="http://schemas.openxmlformats.org/officeDocument/2006/relationships/image" Target="../media/image40.png"/></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5.png"/><Relationship Id="rId7" Type="http://schemas.openxmlformats.org/officeDocument/2006/relationships/hyperlink" Target="http://www.linkedin.com/company/katholiekonderwijsvlaanderen" TargetMode="External"/><Relationship Id="rId2" Type="http://schemas.openxmlformats.org/officeDocument/2006/relationships/image" Target="../media/image44.jpeg"/><Relationship Id="rId1" Type="http://schemas.openxmlformats.org/officeDocument/2006/relationships/slideMaster" Target="../slideMasters/slideMaster3.xml"/><Relationship Id="rId6" Type="http://schemas.openxmlformats.org/officeDocument/2006/relationships/image" Target="../media/image47.jpeg"/><Relationship Id="rId11" Type="http://schemas.openxmlformats.org/officeDocument/2006/relationships/hyperlink" Target="../../twitter.com/BoeveLieven" TargetMode="External"/><Relationship Id="rId5" Type="http://schemas.openxmlformats.org/officeDocument/2006/relationships/hyperlink" Target="../../fb.com/KatholiekOnderwijsVlaanderen" TargetMode="External"/><Relationship Id="rId10" Type="http://schemas.openxmlformats.org/officeDocument/2006/relationships/hyperlink" Target="../../twitter.com/KathOndVla" TargetMode="External"/><Relationship Id="rId4" Type="http://schemas.openxmlformats.org/officeDocument/2006/relationships/image" Target="../media/image46.png"/><Relationship Id="rId9" Type="http://schemas.openxmlformats.org/officeDocument/2006/relationships/hyperlink" Target="https://www.instagram.com/kathondvla" TargetMode="Externa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9.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0.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E52CCC5-31E2-404F-A3E8-E66766696B1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6088" y="156972"/>
            <a:ext cx="3662496" cy="1404888"/>
          </a:xfrm>
          <a:prstGeom prst="rect">
            <a:avLst/>
          </a:prstGeom>
        </p:spPr>
      </p:pic>
      <p:grpSp>
        <p:nvGrpSpPr>
          <p:cNvPr id="14" name="Groep 13">
            <a:extLst>
              <a:ext uri="{FF2B5EF4-FFF2-40B4-BE49-F238E27FC236}">
                <a16:creationId xmlns:a16="http://schemas.microsoft.com/office/drawing/2014/main" id="{1B6405EA-4ADB-4167-9F69-0F2E29C4513B}"/>
              </a:ext>
            </a:extLst>
          </p:cNvPr>
          <p:cNvGrpSpPr/>
          <p:nvPr userDrawn="1"/>
        </p:nvGrpSpPr>
        <p:grpSpPr>
          <a:xfrm>
            <a:off x="-66442" y="0"/>
            <a:ext cx="12283519" cy="6973558"/>
            <a:chOff x="-66442" y="0"/>
            <a:chExt cx="12283519" cy="6973558"/>
          </a:xfrm>
        </p:grpSpPr>
        <p:pic>
          <p:nvPicPr>
            <p:cNvPr id="12" name="Afbeelding 11">
              <a:extLst>
                <a:ext uri="{FF2B5EF4-FFF2-40B4-BE49-F238E27FC236}">
                  <a16:creationId xmlns:a16="http://schemas.microsoft.com/office/drawing/2014/main" id="{EBDCA452-584D-4FDA-A77C-552084EBC7E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083"/>
            <a:stretch/>
          </p:blipFill>
          <p:spPr>
            <a:xfrm>
              <a:off x="5039111" y="2294022"/>
              <a:ext cx="7177966" cy="4679536"/>
            </a:xfrm>
            <a:prstGeom prst="rect">
              <a:avLst/>
            </a:prstGeom>
          </p:spPr>
        </p:pic>
        <p:pic>
          <p:nvPicPr>
            <p:cNvPr id="10" name="Afbeelding 9" descr="Afbeelding met computer&#10;&#10;Automatisch gegenereerde beschrijving">
              <a:extLst>
                <a:ext uri="{FF2B5EF4-FFF2-40B4-BE49-F238E27FC236}">
                  <a16:creationId xmlns:a16="http://schemas.microsoft.com/office/drawing/2014/main" id="{E36E00FC-8C92-4461-BFC2-5E99807485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8595948" y="0"/>
              <a:ext cx="3621129" cy="5637014"/>
            </a:xfrm>
            <a:prstGeom prst="rect">
              <a:avLst/>
            </a:prstGeom>
          </p:spPr>
        </p:pic>
        <p:pic>
          <p:nvPicPr>
            <p:cNvPr id="8" name="Afbeelding 7" descr="Afbeelding met tekening&#10;&#10;Automatisch gegenereerde beschrijving">
              <a:extLst>
                <a:ext uri="{FF2B5EF4-FFF2-40B4-BE49-F238E27FC236}">
                  <a16:creationId xmlns:a16="http://schemas.microsoft.com/office/drawing/2014/main" id="{5977FBF6-2392-409E-97B6-3BA441270BF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3227085" y="0"/>
              <a:ext cx="8989992" cy="4876800"/>
            </a:xfrm>
            <a:prstGeom prst="rect">
              <a:avLst/>
            </a:prstGeom>
          </p:spPr>
        </p:pic>
        <p:pic>
          <p:nvPicPr>
            <p:cNvPr id="3" name="Afbeelding 2" descr="Afbeelding met tekening, paraplu&#10;&#10;Automatisch gegenereerde beschrijving">
              <a:extLst>
                <a:ext uri="{FF2B5EF4-FFF2-40B4-BE49-F238E27FC236}">
                  <a16:creationId xmlns:a16="http://schemas.microsoft.com/office/drawing/2014/main" id="{13FC876D-5B8F-41C3-8F16-E16B6FD530F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66442" y="675868"/>
              <a:ext cx="10211106" cy="6297689"/>
            </a:xfrm>
            <a:prstGeom prst="rect">
              <a:avLst/>
            </a:prstGeom>
          </p:spPr>
        </p:pic>
      </p:grpSp>
      <p:sp>
        <p:nvSpPr>
          <p:cNvPr id="7" name="Ondertitel 2">
            <a:extLst>
              <a:ext uri="{FF2B5EF4-FFF2-40B4-BE49-F238E27FC236}">
                <a16:creationId xmlns:a16="http://schemas.microsoft.com/office/drawing/2014/main" id="{65550227-3B69-4ED6-B2B7-782A18AF07E0}"/>
              </a:ext>
            </a:extLst>
          </p:cNvPr>
          <p:cNvSpPr>
            <a:spLocks noGrp="1"/>
          </p:cNvSpPr>
          <p:nvPr userDrawn="1">
            <p:ph type="subTitle" idx="1" hasCustomPrompt="1"/>
          </p:nvPr>
        </p:nvSpPr>
        <p:spPr>
          <a:xfrm>
            <a:off x="2382965" y="3393996"/>
            <a:ext cx="7476225" cy="1206630"/>
          </a:xfrm>
          <a:noFill/>
        </p:spPr>
        <p:txBody>
          <a:bodyPr>
            <a:normAutofit/>
          </a:bodyPr>
          <a:lstStyle>
            <a:lvl1pPr marL="0" indent="0" algn="ctr">
              <a:buNone/>
              <a:defRPr sz="2100" b="0">
                <a:solidFill>
                  <a:schemeClr val="bg1"/>
                </a:solidFill>
                <a:latin typeface="Roboto" pitchFamily="2" charset="0"/>
                <a:ea typeface="Roboto" pitchFamily="2" charset="0"/>
                <a:cs typeface="Arial"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nl-NL"/>
              <a:t>Beschrijf in 140 tekens waarover je presentatie gaat</a:t>
            </a:r>
            <a:endParaRPr lang="nl-BE"/>
          </a:p>
        </p:txBody>
      </p:sp>
      <p:sp>
        <p:nvSpPr>
          <p:cNvPr id="4" name="Titel 3">
            <a:extLst>
              <a:ext uri="{FF2B5EF4-FFF2-40B4-BE49-F238E27FC236}">
                <a16:creationId xmlns:a16="http://schemas.microsoft.com/office/drawing/2014/main" id="{0A40482B-BC27-4DC4-A82C-081E98EE5167}"/>
              </a:ext>
            </a:extLst>
          </p:cNvPr>
          <p:cNvSpPr>
            <a:spLocks noGrp="1"/>
          </p:cNvSpPr>
          <p:nvPr userDrawn="1">
            <p:ph type="title" hasCustomPrompt="1"/>
          </p:nvPr>
        </p:nvSpPr>
        <p:spPr>
          <a:xfrm>
            <a:off x="2382965" y="1961933"/>
            <a:ext cx="7476225" cy="1143000"/>
          </a:xfrm>
        </p:spPr>
        <p:txBody>
          <a:bodyPr>
            <a:normAutofit/>
          </a:bodyPr>
          <a:lstStyle>
            <a:lvl1pPr algn="ctr">
              <a:defRPr sz="3600">
                <a:solidFill>
                  <a:schemeClr val="bg1"/>
                </a:solidFill>
                <a:latin typeface="Poppins ExtraBold" panose="00000900000000000000" pitchFamily="2" charset="0"/>
                <a:ea typeface="Roboto Bk" pitchFamily="2" charset="0"/>
                <a:cs typeface="Poppins ExtraBold" panose="00000900000000000000" pitchFamily="2" charset="0"/>
              </a:defRPr>
            </a:lvl1pPr>
          </a:lstStyle>
          <a:p>
            <a:r>
              <a:rPr lang="nl-NL"/>
              <a:t>Schrijf hier je pakkende titel</a:t>
            </a:r>
            <a:endParaRPr lang="nl-BE"/>
          </a:p>
        </p:txBody>
      </p:sp>
    </p:spTree>
    <p:extLst>
      <p:ext uri="{BB962C8B-B14F-4D97-AF65-F5344CB8AC3E}">
        <p14:creationId xmlns:p14="http://schemas.microsoft.com/office/powerpoint/2010/main" val="902381034"/>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C6DFD8D3-9285-3A13-7B46-A883731E1071}"/>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3087269F-D088-04F9-C8AC-422D5E96C94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10" name="Groep 9">
            <a:extLst>
              <a:ext uri="{FF2B5EF4-FFF2-40B4-BE49-F238E27FC236}">
                <a16:creationId xmlns:a16="http://schemas.microsoft.com/office/drawing/2014/main" id="{F733D6B4-1C77-4B85-5551-FDD79457A0CD}"/>
              </a:ext>
            </a:extLst>
          </p:cNvPr>
          <p:cNvGrpSpPr>
            <a:grpSpLocks noGrp="1" noUngrp="1" noRot="1" noMove="1" noResize="1"/>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289201085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0EC15E11-F4B6-E3FB-8869-3F1BB4E56112}"/>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grpSp>
        <p:nvGrpSpPr>
          <p:cNvPr id="10" name="Groep 9">
            <a:extLst>
              <a:ext uri="{FF2B5EF4-FFF2-40B4-BE49-F238E27FC236}">
                <a16:creationId xmlns:a16="http://schemas.microsoft.com/office/drawing/2014/main" id="{F733D6B4-1C77-4B85-5551-FDD79457A0CD}"/>
              </a:ext>
            </a:extLst>
          </p:cNvPr>
          <p:cNvGrpSpPr>
            <a:grpSpLocks noGrp="1" noUngrp="1" noRot="1" noMove="1" noResize="1"/>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pic>
        <p:nvPicPr>
          <p:cNvPr id="26" name="Afbeelding 25">
            <a:extLst>
              <a:ext uri="{FF2B5EF4-FFF2-40B4-BE49-F238E27FC236}">
                <a16:creationId xmlns:a16="http://schemas.microsoft.com/office/drawing/2014/main" id="{EA6D0B43-B0CB-AF55-26AD-21935CF8BE71}"/>
              </a:ext>
            </a:extLst>
          </p:cNvPr>
          <p:cNvPicPr>
            <a:picLocks noGrp="1" noRot="1" noChangeAspect="1" noMove="1" noResize="1" noEditPoints="1" noAdjustHandles="1" noChangeArrowheads="1" noChangeShapeType="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1905" y="666750"/>
            <a:ext cx="2014878" cy="1552575"/>
          </a:xfrm>
          <a:custGeom>
            <a:avLst/>
            <a:gdLst>
              <a:gd name="connsiteX0" fmla="*/ 0 w 2014878"/>
              <a:gd name="connsiteY0" fmla="*/ 0 h 1552575"/>
              <a:gd name="connsiteX1" fmla="*/ 2014879 w 2014878"/>
              <a:gd name="connsiteY1" fmla="*/ 0 h 1552575"/>
              <a:gd name="connsiteX2" fmla="*/ 2014879 w 2014878"/>
              <a:gd name="connsiteY2" fmla="*/ 1552575 h 1552575"/>
              <a:gd name="connsiteX3" fmla="*/ 0 w 2014878"/>
              <a:gd name="connsiteY3" fmla="*/ 1552575 h 1552575"/>
            </a:gdLst>
            <a:ahLst/>
            <a:cxnLst>
              <a:cxn ang="0">
                <a:pos x="connsiteX0" y="connsiteY0"/>
              </a:cxn>
              <a:cxn ang="0">
                <a:pos x="connsiteX1" y="connsiteY1"/>
              </a:cxn>
              <a:cxn ang="0">
                <a:pos x="connsiteX2" y="connsiteY2"/>
              </a:cxn>
              <a:cxn ang="0">
                <a:pos x="connsiteX3" y="connsiteY3"/>
              </a:cxn>
            </a:cxnLst>
            <a:rect l="l" t="t" r="r" b="b"/>
            <a:pathLst>
              <a:path w="2014878" h="1552575">
                <a:moveTo>
                  <a:pt x="0" y="0"/>
                </a:moveTo>
                <a:lnTo>
                  <a:pt x="2014879" y="0"/>
                </a:lnTo>
                <a:lnTo>
                  <a:pt x="2014879" y="1552575"/>
                </a:lnTo>
                <a:lnTo>
                  <a:pt x="0" y="1552575"/>
                </a:lnTo>
                <a:close/>
              </a:path>
            </a:pathLst>
          </a:custGeom>
        </p:spPr>
      </p:pic>
      <p:sp>
        <p:nvSpPr>
          <p:cNvPr id="31" name="Vrije vorm: vorm 30">
            <a:extLst>
              <a:ext uri="{FF2B5EF4-FFF2-40B4-BE49-F238E27FC236}">
                <a16:creationId xmlns:a16="http://schemas.microsoft.com/office/drawing/2014/main" id="{99D4DD7C-8151-3883-040A-F59E0685B768}"/>
              </a:ext>
            </a:extLst>
          </p:cNvPr>
          <p:cNvSpPr/>
          <p:nvPr userDrawn="1"/>
        </p:nvSpPr>
        <p:spPr>
          <a:xfrm>
            <a:off x="1618231" y="1421296"/>
            <a:ext cx="9324752" cy="4611756"/>
          </a:xfrm>
          <a:custGeom>
            <a:avLst/>
            <a:gdLst>
              <a:gd name="connsiteX0" fmla="*/ 6357557 w 7042023"/>
              <a:gd name="connsiteY0" fmla="*/ 3679412 h 3679412"/>
              <a:gd name="connsiteX1" fmla="*/ 684467 w 7042023"/>
              <a:gd name="connsiteY1" fmla="*/ 3679412 h 3679412"/>
              <a:gd name="connsiteX2" fmla="*/ 0 w 7042023"/>
              <a:gd name="connsiteY2" fmla="*/ 2994946 h 3679412"/>
              <a:gd name="connsiteX3" fmla="*/ 0 w 7042023"/>
              <a:gd name="connsiteY3" fmla="*/ 763905 h 3679412"/>
              <a:gd name="connsiteX4" fmla="*/ 57150 w 7042023"/>
              <a:gd name="connsiteY4" fmla="*/ 763905 h 3679412"/>
              <a:gd name="connsiteX5" fmla="*/ 57150 w 7042023"/>
              <a:gd name="connsiteY5" fmla="*/ 2994946 h 3679412"/>
              <a:gd name="connsiteX6" fmla="*/ 684467 w 7042023"/>
              <a:gd name="connsiteY6" fmla="*/ 3622262 h 3679412"/>
              <a:gd name="connsiteX7" fmla="*/ 6357652 w 7042023"/>
              <a:gd name="connsiteY7" fmla="*/ 3622262 h 3679412"/>
              <a:gd name="connsiteX8" fmla="*/ 6984969 w 7042023"/>
              <a:gd name="connsiteY8" fmla="*/ 2994946 h 3679412"/>
              <a:gd name="connsiteX9" fmla="*/ 6984969 w 7042023"/>
              <a:gd name="connsiteY9" fmla="*/ 684466 h 3679412"/>
              <a:gd name="connsiteX10" fmla="*/ 6357652 w 7042023"/>
              <a:gd name="connsiteY10" fmla="*/ 57150 h 3679412"/>
              <a:gd name="connsiteX11" fmla="*/ 1460564 w 7042023"/>
              <a:gd name="connsiteY11" fmla="*/ 57150 h 3679412"/>
              <a:gd name="connsiteX12" fmla="*/ 1460564 w 7042023"/>
              <a:gd name="connsiteY12" fmla="*/ 0 h 3679412"/>
              <a:gd name="connsiteX13" fmla="*/ 6357557 w 7042023"/>
              <a:gd name="connsiteY13" fmla="*/ 0 h 3679412"/>
              <a:gd name="connsiteX14" fmla="*/ 7042023 w 7042023"/>
              <a:gd name="connsiteY14" fmla="*/ 684466 h 3679412"/>
              <a:gd name="connsiteX15" fmla="*/ 7042023 w 7042023"/>
              <a:gd name="connsiteY15" fmla="*/ 2994946 h 3679412"/>
              <a:gd name="connsiteX16" fmla="*/ 6357557 w 7042023"/>
              <a:gd name="connsiteY16" fmla="*/ 3679412 h 367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42023" h="3679412">
                <a:moveTo>
                  <a:pt x="6357557" y="3679412"/>
                </a:moveTo>
                <a:lnTo>
                  <a:pt x="684467" y="3679412"/>
                </a:lnTo>
                <a:cubicBezTo>
                  <a:pt x="307086" y="3679412"/>
                  <a:pt x="0" y="3372326"/>
                  <a:pt x="0" y="2994946"/>
                </a:cubicBezTo>
                <a:lnTo>
                  <a:pt x="0" y="763905"/>
                </a:lnTo>
                <a:lnTo>
                  <a:pt x="57150" y="763905"/>
                </a:lnTo>
                <a:lnTo>
                  <a:pt x="57150" y="2994946"/>
                </a:lnTo>
                <a:cubicBezTo>
                  <a:pt x="57150" y="3340799"/>
                  <a:pt x="338519" y="3622262"/>
                  <a:pt x="684467" y="3622262"/>
                </a:cubicBezTo>
                <a:lnTo>
                  <a:pt x="6357652" y="3622262"/>
                </a:lnTo>
                <a:cubicBezTo>
                  <a:pt x="6703505" y="3622262"/>
                  <a:pt x="6984969" y="3340894"/>
                  <a:pt x="6984969" y="2994946"/>
                </a:cubicBezTo>
                <a:lnTo>
                  <a:pt x="6984969" y="684466"/>
                </a:lnTo>
                <a:cubicBezTo>
                  <a:pt x="6984969" y="338614"/>
                  <a:pt x="6703600" y="57150"/>
                  <a:pt x="6357652" y="57150"/>
                </a:cubicBezTo>
                <a:lnTo>
                  <a:pt x="1460564" y="57150"/>
                </a:lnTo>
                <a:lnTo>
                  <a:pt x="1460564" y="0"/>
                </a:lnTo>
                <a:lnTo>
                  <a:pt x="6357557" y="0"/>
                </a:lnTo>
                <a:cubicBezTo>
                  <a:pt x="6734937" y="0"/>
                  <a:pt x="7042023" y="306991"/>
                  <a:pt x="7042023" y="684466"/>
                </a:cubicBezTo>
                <a:lnTo>
                  <a:pt x="7042023" y="2994946"/>
                </a:lnTo>
                <a:cubicBezTo>
                  <a:pt x="7042023" y="3372326"/>
                  <a:pt x="6734937" y="3679412"/>
                  <a:pt x="6357557" y="3679412"/>
                </a:cubicBezTo>
                <a:close/>
              </a:path>
            </a:pathLst>
          </a:custGeom>
          <a:solidFill>
            <a:srgbClr val="AE2182"/>
          </a:solidFill>
          <a:ln w="0" cap="flat">
            <a:noFill/>
            <a:prstDash val="solid"/>
            <a:miter/>
          </a:ln>
        </p:spPr>
        <p:txBody>
          <a:bodyPr rtlCol="0" anchor="ctr"/>
          <a:lstStyle/>
          <a:p>
            <a:endParaRPr lang="nl-BE"/>
          </a:p>
        </p:txBody>
      </p:sp>
      <p:sp>
        <p:nvSpPr>
          <p:cNvPr id="34" name="Tijdelijke aanduiding voor tekst 33">
            <a:extLst>
              <a:ext uri="{FF2B5EF4-FFF2-40B4-BE49-F238E27FC236}">
                <a16:creationId xmlns:a16="http://schemas.microsoft.com/office/drawing/2014/main" id="{3BCD951C-6BD9-B406-D5E9-9DBF75EF90D1}"/>
              </a:ext>
            </a:extLst>
          </p:cNvPr>
          <p:cNvSpPr>
            <a:spLocks noGrp="1"/>
          </p:cNvSpPr>
          <p:nvPr>
            <p:ph type="body" sz="quarter" idx="10" hasCustomPrompt="1"/>
          </p:nvPr>
        </p:nvSpPr>
        <p:spPr>
          <a:xfrm>
            <a:off x="2216150" y="1768475"/>
            <a:ext cx="8061325" cy="3956050"/>
          </a:xfrm>
        </p:spPr>
        <p:txBody>
          <a:bodyPr>
            <a:normAutofit/>
          </a:bodyPr>
          <a:lstStyle>
            <a:lvl1pPr marL="0" indent="0" algn="ctr">
              <a:buNone/>
              <a:defRPr sz="3600">
                <a:latin typeface="Poppins ExtraBold" panose="00000900000000000000" pitchFamily="2" charset="0"/>
                <a:cs typeface="Poppins ExtraBold" panose="00000900000000000000" pitchFamily="2" charset="0"/>
              </a:defRPr>
            </a:lvl1pPr>
          </a:lstStyle>
          <a:p>
            <a:pPr lvl="0"/>
            <a:r>
              <a:rPr lang="nl-NL"/>
              <a:t>Zet hier een quote</a:t>
            </a:r>
          </a:p>
        </p:txBody>
      </p:sp>
    </p:spTree>
    <p:extLst>
      <p:ext uri="{BB962C8B-B14F-4D97-AF65-F5344CB8AC3E}">
        <p14:creationId xmlns:p14="http://schemas.microsoft.com/office/powerpoint/2010/main" val="16165652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met afbeeldin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AA3356E3-31B9-79AE-6260-357C4DA916EE}"/>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4" name="Tijdelijke aanduiding voor afbeelding 3">
            <a:extLst>
              <a:ext uri="{FF2B5EF4-FFF2-40B4-BE49-F238E27FC236}">
                <a16:creationId xmlns:a16="http://schemas.microsoft.com/office/drawing/2014/main" id="{D2A68C2A-B007-F12D-E4BA-3355F79F9AF3}"/>
              </a:ext>
            </a:extLst>
          </p:cNvPr>
          <p:cNvSpPr>
            <a:spLocks noGrp="1" noRot="1" noMove="1" noResize="1" noEditPoints="1" noAdjustHandles="1" noChangeArrowheads="1" noChangeShapeType="1"/>
          </p:cNvSpPr>
          <p:nvPr>
            <p:ph type="pic" sz="quarter" idx="11" hasCustomPrompt="1"/>
          </p:nvPr>
        </p:nvSpPr>
        <p:spPr>
          <a:xfrm>
            <a:off x="-7938" y="179388"/>
            <a:ext cx="12199938" cy="4449762"/>
          </a:xfrm>
        </p:spPr>
        <p:txBody>
          <a:bodyPr/>
          <a:lstStyle>
            <a:lvl1pPr>
              <a:defRPr/>
            </a:lvl1pPr>
          </a:lstStyle>
          <a:p>
            <a:r>
              <a:rPr lang="nl-BE"/>
              <a:t>Plaats hier je afbeelding</a:t>
            </a:r>
          </a:p>
        </p:txBody>
      </p:sp>
      <p:grpSp>
        <p:nvGrpSpPr>
          <p:cNvPr id="10" name="Groep 9">
            <a:extLst>
              <a:ext uri="{FF2B5EF4-FFF2-40B4-BE49-F238E27FC236}">
                <a16:creationId xmlns:a16="http://schemas.microsoft.com/office/drawing/2014/main" id="{F733D6B4-1C77-4B85-5551-FDD79457A0CD}"/>
              </a:ext>
            </a:extLst>
          </p:cNvPr>
          <p:cNvGrpSpPr>
            <a:grpSpLocks noGrp="1" noUngrp="1" noRot="1" noMove="1" noResize="1"/>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2" name="Rechthoek 1">
            <a:extLst>
              <a:ext uri="{FF2B5EF4-FFF2-40B4-BE49-F238E27FC236}">
                <a16:creationId xmlns:a16="http://schemas.microsoft.com/office/drawing/2014/main" id="{327DF45D-CEE8-E027-5958-4E60095D0A49}"/>
              </a:ext>
            </a:extLst>
          </p:cNvPr>
          <p:cNvSpPr>
            <a:spLocks noGrp="1" noRot="1" noMove="1" noResize="1" noEditPoints="1" noAdjustHandles="1" noChangeArrowheads="1" noChangeShapeType="1"/>
          </p:cNvSpPr>
          <p:nvPr userDrawn="1"/>
        </p:nvSpPr>
        <p:spPr>
          <a:xfrm>
            <a:off x="-7979" y="4647414"/>
            <a:ext cx="12199979" cy="2210586"/>
          </a:xfrm>
          <a:prstGeom prst="rect">
            <a:avLst/>
          </a:prstGeom>
          <a:solidFill>
            <a:srgbClr val="AE20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 name="Tijdelijke aanduiding voor tekst 33">
            <a:extLst>
              <a:ext uri="{FF2B5EF4-FFF2-40B4-BE49-F238E27FC236}">
                <a16:creationId xmlns:a16="http://schemas.microsoft.com/office/drawing/2014/main" id="{3BCD951C-6BD9-B406-D5E9-9DBF75EF90D1}"/>
              </a:ext>
            </a:extLst>
          </p:cNvPr>
          <p:cNvSpPr>
            <a:spLocks noGrp="1"/>
          </p:cNvSpPr>
          <p:nvPr>
            <p:ph type="body" sz="quarter" idx="10" hasCustomPrompt="1"/>
          </p:nvPr>
        </p:nvSpPr>
        <p:spPr>
          <a:xfrm>
            <a:off x="603315" y="2991574"/>
            <a:ext cx="10426045" cy="3343238"/>
          </a:xfrm>
          <a:prstGeom prst="roundRect">
            <a:avLst>
              <a:gd name="adj" fmla="val 11874"/>
            </a:avLst>
          </a:prstGeom>
          <a:solidFill>
            <a:schemeClr val="bg1"/>
          </a:solidFill>
        </p:spPr>
        <p:txBody>
          <a:bodyPr>
            <a:normAutofit/>
          </a:bodyPr>
          <a:lstStyle>
            <a:lvl1pPr marL="0" indent="0" algn="ctr">
              <a:buNone/>
              <a:defRPr sz="3600">
                <a:latin typeface="Poppins ExtraBold" panose="00000900000000000000" pitchFamily="2" charset="0"/>
                <a:cs typeface="Poppins ExtraBold" panose="00000900000000000000" pitchFamily="2" charset="0"/>
              </a:defRPr>
            </a:lvl1pPr>
          </a:lstStyle>
          <a:p>
            <a:pPr lvl="0"/>
            <a:r>
              <a:rPr lang="nl-NL"/>
              <a:t>Zet hier een quote</a:t>
            </a:r>
          </a:p>
        </p:txBody>
      </p:sp>
      <p:pic>
        <p:nvPicPr>
          <p:cNvPr id="26" name="Afbeelding 25">
            <a:extLst>
              <a:ext uri="{FF2B5EF4-FFF2-40B4-BE49-F238E27FC236}">
                <a16:creationId xmlns:a16="http://schemas.microsoft.com/office/drawing/2014/main" id="{EA6D0B43-B0CB-AF55-26AD-21935CF8BE7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972573" y="4739129"/>
            <a:ext cx="1063076" cy="819159"/>
          </a:xfrm>
          <a:custGeom>
            <a:avLst/>
            <a:gdLst>
              <a:gd name="connsiteX0" fmla="*/ 0 w 2014878"/>
              <a:gd name="connsiteY0" fmla="*/ 0 h 1552575"/>
              <a:gd name="connsiteX1" fmla="*/ 2014879 w 2014878"/>
              <a:gd name="connsiteY1" fmla="*/ 0 h 1552575"/>
              <a:gd name="connsiteX2" fmla="*/ 2014879 w 2014878"/>
              <a:gd name="connsiteY2" fmla="*/ 1552575 h 1552575"/>
              <a:gd name="connsiteX3" fmla="*/ 0 w 2014878"/>
              <a:gd name="connsiteY3" fmla="*/ 1552575 h 1552575"/>
            </a:gdLst>
            <a:ahLst/>
            <a:cxnLst>
              <a:cxn ang="0">
                <a:pos x="connsiteX0" y="connsiteY0"/>
              </a:cxn>
              <a:cxn ang="0">
                <a:pos x="connsiteX1" y="connsiteY1"/>
              </a:cxn>
              <a:cxn ang="0">
                <a:pos x="connsiteX2" y="connsiteY2"/>
              </a:cxn>
              <a:cxn ang="0">
                <a:pos x="connsiteX3" y="connsiteY3"/>
              </a:cxn>
            </a:cxnLst>
            <a:rect l="l" t="t" r="r" b="b"/>
            <a:pathLst>
              <a:path w="2014878" h="1552575">
                <a:moveTo>
                  <a:pt x="0" y="0"/>
                </a:moveTo>
                <a:lnTo>
                  <a:pt x="2014879" y="0"/>
                </a:lnTo>
                <a:lnTo>
                  <a:pt x="2014879" y="1552575"/>
                </a:lnTo>
                <a:lnTo>
                  <a:pt x="0" y="1552575"/>
                </a:lnTo>
                <a:close/>
              </a:path>
            </a:pathLst>
          </a:custGeom>
        </p:spPr>
      </p:pic>
    </p:spTree>
    <p:extLst>
      <p:ext uri="{BB962C8B-B14F-4D97-AF65-F5344CB8AC3E}">
        <p14:creationId xmlns:p14="http://schemas.microsoft.com/office/powerpoint/2010/main" val="356837305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gin: gsm">
    <p:bg>
      <p:bgPr>
        <a:blipFill dpi="0" rotWithShape="1">
          <a:blip r:embed="rId2" cstate="print">
            <a:lum/>
            <a:extLst>
              <a:ext uri="{28A0092B-C50C-407E-A947-70E740481C1C}">
                <a14:useLocalDpi xmlns:a14="http://schemas.microsoft.com/office/drawing/2010/main" val="0"/>
              </a:ext>
            </a:extLst>
          </a:blip>
          <a:srcRect/>
          <a:stretch>
            <a:fillRect t="2000"/>
          </a:stretch>
        </a:blipFill>
        <a:effectLst/>
      </p:bgPr>
    </p:bg>
    <p:spTree>
      <p:nvGrpSpPr>
        <p:cNvPr id="1" name=""/>
        <p:cNvGrpSpPr/>
        <p:nvPr/>
      </p:nvGrpSpPr>
      <p:grpSpPr>
        <a:xfrm>
          <a:off x="0" y="0"/>
          <a:ext cx="0" cy="0"/>
          <a:chOff x="0" y="0"/>
          <a:chExt cx="0" cy="0"/>
        </a:xfrm>
      </p:grpSpPr>
      <p:sp>
        <p:nvSpPr>
          <p:cNvPr id="6" name="Tekstvak 5"/>
          <p:cNvSpPr txBox="1">
            <a:spLocks/>
          </p:cNvSpPr>
          <p:nvPr userDrawn="1"/>
        </p:nvSpPr>
        <p:spPr>
          <a:xfrm>
            <a:off x="798445" y="768613"/>
            <a:ext cx="10814755" cy="2585323"/>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Roboto" pitchFamily="2" charset="0"/>
                <a:ea typeface="Roboto" pitchFamily="2" charset="0"/>
                <a:cs typeface="+mn-cs"/>
              </a:rPr>
              <a:t>Mag ik jouw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Roboto" pitchFamily="2" charset="0"/>
                <a:ea typeface="Roboto" pitchFamily="2" charset="0"/>
                <a:cs typeface="+mn-cs"/>
              </a:rPr>
              <a:t>onverdeelde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1" i="0" u="none" strike="noStrike" kern="0" cap="none" spc="0" normalizeH="0" baseline="0" noProof="0">
                <a:ln>
                  <a:noFill/>
                </a:ln>
                <a:solidFill>
                  <a:srgbClr val="AE2081"/>
                </a:solidFill>
                <a:effectLst>
                  <a:outerShdw blurRad="38100" dist="38100" dir="2700000" algn="tl">
                    <a:srgbClr val="000000">
                      <a:alpha val="43137"/>
                    </a:srgbClr>
                  </a:outerShdw>
                </a:effectLst>
                <a:uLnTx/>
                <a:uFillTx/>
                <a:latin typeface="Roboto" pitchFamily="2" charset="0"/>
                <a:ea typeface="Roboto" pitchFamily="2" charset="0"/>
                <a:cs typeface="+mn-cs"/>
              </a:rPr>
              <a:t>aandacht</a:t>
            </a:r>
            <a:r>
              <a:rPr kumimoji="0" lang="nl-BE" sz="5400" b="0" i="0" u="none" strike="noStrike" kern="0" cap="none" spc="0" normalizeH="0" baseline="0" noProof="0">
                <a:ln>
                  <a:noFill/>
                </a:ln>
                <a:solidFill>
                  <a:srgbClr val="AE2081"/>
                </a:solidFill>
                <a:effectLst>
                  <a:outerShdw blurRad="38100" dist="38100" dir="2700000" algn="tl">
                    <a:srgbClr val="000000">
                      <a:alpha val="43137"/>
                    </a:srgbClr>
                  </a:outerShdw>
                </a:effectLst>
                <a:uLnTx/>
                <a:uFillTx/>
                <a:latin typeface="Roboto" pitchFamily="2" charset="0"/>
                <a:ea typeface="Roboto" pitchFamily="2" charset="0"/>
                <a:cs typeface="+mn-cs"/>
              </a:rPr>
              <a:t>?</a:t>
            </a:r>
          </a:p>
        </p:txBody>
      </p:sp>
      <p:pic>
        <p:nvPicPr>
          <p:cNvPr id="13" name="Afbeelding 12">
            <a:extLst>
              <a:ext uri="{FF2B5EF4-FFF2-40B4-BE49-F238E27FC236}">
                <a16:creationId xmlns:a16="http://schemas.microsoft.com/office/drawing/2014/main" id="{225AA6C3-E221-0819-DE45-EFE08E9BC806}"/>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7" name="Groep 6">
            <a:extLst>
              <a:ext uri="{FF2B5EF4-FFF2-40B4-BE49-F238E27FC236}">
                <a16:creationId xmlns:a16="http://schemas.microsoft.com/office/drawing/2014/main" id="{9959B150-8171-FF08-0CDE-F0DED06510BC}"/>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AF4BE0B8-FE1C-0B96-503D-2D7ECE7CC4C6}"/>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4DE9A6FA-5B19-6416-0AE6-09AA79DD4CD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FCB5AA5F-5F98-176E-0705-141FB8A21DFA}"/>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02950742-CD64-EC94-7214-848C92AB5B9B}"/>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pic>
        <p:nvPicPr>
          <p:cNvPr id="17" name="Graphic 16">
            <a:extLst>
              <a:ext uri="{FF2B5EF4-FFF2-40B4-BE49-F238E27FC236}">
                <a16:creationId xmlns:a16="http://schemas.microsoft.com/office/drawing/2014/main" id="{5437C2A8-E8BE-02A5-C8D9-0A70B465BF86}"/>
              </a:ext>
            </a:extLst>
          </p:cNvPr>
          <p:cNvPicPr>
            <a:picLocks noGrp="1" noRot="1" noChangeAspect="1" noMove="1" noResize="1" noEditPoints="1" noAdjustHandles="1" noChangeArrowheads="1" noChangeShapeType="1" noCrop="1"/>
          </p:cNvPicPr>
          <p:nvPr userDrawn="1"/>
        </p:nvPicPr>
        <p:blipFill>
          <a:blip r:embed="rId4">
            <a:duotone>
              <a:prstClr val="black"/>
              <a:schemeClr val="tx1">
                <a:tint val="45000"/>
                <a:satMod val="400000"/>
              </a:schemeClr>
            </a:duotone>
            <a:extLst>
              <a:ext uri="{28A0092B-C50C-407E-A947-70E740481C1C}">
                <a14:useLocalDpi xmlns:a14="http://schemas.microsoft.com/office/drawing/2010/main" val="0"/>
              </a:ext>
            </a:extLst>
          </a:blip>
          <a:srcRect/>
          <a:stretch/>
        </p:blipFill>
        <p:spPr>
          <a:xfrm rot="21260283">
            <a:off x="5125365" y="1866412"/>
            <a:ext cx="1938068" cy="1938068"/>
          </a:xfrm>
          <a:prstGeom prst="rect">
            <a:avLst/>
          </a:prstGeom>
        </p:spPr>
      </p:pic>
    </p:spTree>
    <p:extLst>
      <p:ext uri="{BB962C8B-B14F-4D97-AF65-F5344CB8AC3E}">
        <p14:creationId xmlns:p14="http://schemas.microsoft.com/office/powerpoint/2010/main" val="5720736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uz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hthoek: afgeronde hoeken 4"/>
          <p:cNvSpPr>
            <a:spLocks noGrp="1" noRot="1" noMove="1" noResize="1" noEditPoints="1" noAdjustHandles="1" noChangeArrowheads="1" noChangeShapeType="1"/>
          </p:cNvSpPr>
          <p:nvPr userDrawn="1"/>
        </p:nvSpPr>
        <p:spPr>
          <a:xfrm rot="16200000" flipH="1" flipV="1">
            <a:off x="9127909" y="83026"/>
            <a:ext cx="910758" cy="4773488"/>
          </a:xfrm>
          <a:prstGeom prst="round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noGrp="1" noRot="1" noMove="1" noResize="1" noEditPoints="1" noAdjustHandles="1" noChangeArrowheads="1" noChangeShapeType="1"/>
          </p:cNvSpPr>
          <p:nvPr userDrawn="1"/>
        </p:nvSpPr>
        <p:spPr>
          <a:xfrm>
            <a:off x="7315200" y="1915771"/>
            <a:ext cx="4542183" cy="1107996"/>
          </a:xfrm>
          <a:prstGeom prst="rect">
            <a:avLst/>
          </a:prstGeom>
          <a:noFill/>
        </p:spPr>
        <p:txBody>
          <a:bodyPr wrap="square" rtlCol="0">
            <a:spAutoFit/>
          </a:bodyPr>
          <a:lstStyle/>
          <a:p>
            <a:pPr algn="ctr"/>
            <a:r>
              <a:rPr lang="nl-BE" sz="6600" b="0">
                <a:solidFill>
                  <a:schemeClr val="bg1"/>
                </a:solidFill>
                <a:latin typeface="Poppins ExtraBold" panose="00000900000000000000" pitchFamily="2" charset="0"/>
                <a:cs typeface="Poppins ExtraBold" panose="00000900000000000000" pitchFamily="2" charset="0"/>
              </a:rPr>
              <a:t>Pauze</a:t>
            </a:r>
          </a:p>
        </p:txBody>
      </p:sp>
      <p:pic>
        <p:nvPicPr>
          <p:cNvPr id="12" name="Afbeelding 11">
            <a:extLst>
              <a:ext uri="{FF2B5EF4-FFF2-40B4-BE49-F238E27FC236}">
                <a16:creationId xmlns:a16="http://schemas.microsoft.com/office/drawing/2014/main" id="{143DC291-31D9-ED77-B0E3-1A468F82D7EF}"/>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0AE29EB9-D2B1-1F39-7BC2-1FA27414C81E}"/>
              </a:ext>
            </a:extLst>
          </p:cNvPr>
          <p:cNvGrpSpPr>
            <a:grpSpLocks noGrp="1" noUngrp="1" noRot="1" noMove="1" noResize="1"/>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9B2565FD-AEB7-297C-C7BF-D88A78859210}"/>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6D8DB284-C543-0F43-9531-2F6C92E54B9A}"/>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FC1B4555-F342-F4F8-B8D3-209F08132753}"/>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D184D9A0-6951-5F9C-45D0-4EF2A8232E18}"/>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8" name="Tijdelijke aanduiding voor tekst 7">
            <a:extLst>
              <a:ext uri="{FF2B5EF4-FFF2-40B4-BE49-F238E27FC236}">
                <a16:creationId xmlns:a16="http://schemas.microsoft.com/office/drawing/2014/main" id="{785A5B33-F0A9-EEF9-34BD-C3C0AB8D8619}"/>
              </a:ext>
            </a:extLst>
          </p:cNvPr>
          <p:cNvSpPr>
            <a:spLocks noGrp="1"/>
          </p:cNvSpPr>
          <p:nvPr>
            <p:ph type="body" sz="quarter" idx="10" hasCustomPrompt="1"/>
          </p:nvPr>
        </p:nvSpPr>
        <p:spPr>
          <a:xfrm>
            <a:off x="7622899" y="3059481"/>
            <a:ext cx="4044950" cy="1817687"/>
          </a:xfrm>
        </p:spPr>
        <p:txBody>
          <a:bodyPr>
            <a:normAutofit/>
          </a:bodyPr>
          <a:lstStyle>
            <a:lvl1pPr marL="0" indent="0" algn="ctr">
              <a:buNone/>
              <a:defRPr sz="3600" b="1">
                <a:solidFill>
                  <a:schemeClr val="bg1"/>
                </a:solidFill>
              </a:defRPr>
            </a:lvl1pPr>
          </a:lstStyle>
          <a:p>
            <a:pPr lvl="0"/>
            <a:r>
              <a:rPr lang="nl-NL"/>
              <a:t>van … minuten</a:t>
            </a:r>
          </a:p>
        </p:txBody>
      </p:sp>
    </p:spTree>
    <p:extLst>
      <p:ext uri="{BB962C8B-B14F-4D97-AF65-F5344CB8AC3E}">
        <p14:creationId xmlns:p14="http://schemas.microsoft.com/office/powerpoint/2010/main" val="112270428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uze_2">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6" name="Groep 5"/>
          <p:cNvGrpSpPr>
            <a:grpSpLocks noGrp="1" noUngrp="1" noRot="1" noMove="1" noResize="1"/>
          </p:cNvGrpSpPr>
          <p:nvPr userDrawn="1"/>
        </p:nvGrpSpPr>
        <p:grpSpPr>
          <a:xfrm>
            <a:off x="386394" y="4050398"/>
            <a:ext cx="3847678" cy="1505576"/>
            <a:chOff x="899025" y="1384133"/>
            <a:chExt cx="5061508" cy="2027934"/>
          </a:xfrm>
          <a:solidFill>
            <a:srgbClr val="57C3CB"/>
          </a:solidFill>
        </p:grpSpPr>
        <p:sp>
          <p:nvSpPr>
            <p:cNvPr id="5" name="Rechthoek: afgeronde hoeken 4"/>
            <p:cNvSpPr>
              <a:spLocks noGrp="1" noRot="1" noMove="1" noResize="1" noEditPoints="1" noAdjustHandles="1" noChangeArrowheads="1" noChangeShapeType="1"/>
            </p:cNvSpPr>
            <p:nvPr userDrawn="1"/>
          </p:nvSpPr>
          <p:spPr>
            <a:xfrm rot="16200000" flipH="1" flipV="1">
              <a:off x="2415812" y="-132654"/>
              <a:ext cx="2027934" cy="506150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noGrp="1" noRot="1" noMove="1" noResize="1" noEditPoints="1" noAdjustHandles="1" noChangeArrowheads="1" noChangeShapeType="1"/>
            </p:cNvSpPr>
            <p:nvPr userDrawn="1"/>
          </p:nvSpPr>
          <p:spPr>
            <a:xfrm>
              <a:off x="1617133" y="1674824"/>
              <a:ext cx="4343400" cy="1107996"/>
            </a:xfrm>
            <a:prstGeom prst="rect">
              <a:avLst/>
            </a:prstGeom>
            <a:grpFill/>
          </p:spPr>
          <p:txBody>
            <a:bodyPr wrap="square" rtlCol="0">
              <a:spAutoFit/>
            </a:bodyPr>
            <a:lstStyle/>
            <a:p>
              <a:r>
                <a:rPr lang="nl-BE" sz="6600" b="0">
                  <a:solidFill>
                    <a:schemeClr val="bg1"/>
                  </a:solidFill>
                  <a:latin typeface="Poppins ExtraBold" panose="00000900000000000000" pitchFamily="2" charset="0"/>
                  <a:cs typeface="Poppins ExtraBold" panose="00000900000000000000" pitchFamily="2" charset="0"/>
                </a:rPr>
                <a:t>Pauze</a:t>
              </a:r>
            </a:p>
          </p:txBody>
        </p:sp>
      </p:grpSp>
      <p:pic>
        <p:nvPicPr>
          <p:cNvPr id="13" name="Afbeelding 12">
            <a:extLst>
              <a:ext uri="{FF2B5EF4-FFF2-40B4-BE49-F238E27FC236}">
                <a16:creationId xmlns:a16="http://schemas.microsoft.com/office/drawing/2014/main" id="{88A262A9-4A2B-E38D-5B79-350202C42022}"/>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B955AC9F-43D0-9AA6-AFBB-38B6AD686672}"/>
              </a:ext>
            </a:extLst>
          </p:cNvPr>
          <p:cNvGrpSpPr>
            <a:grpSpLocks noGrp="1" noUngrp="1" noRot="1" noMove="1" noResize="1"/>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75013967-EABC-CF60-1B26-61CC6AFB288C}"/>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D11FBAF1-41D4-4C9B-9F59-7E9A4D7E4966}"/>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54D04EA4-D26B-1BF2-7CDF-71F0CEA8301C}"/>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B476B6DA-D294-89CE-3B2D-68C5F9AD2D85}"/>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8" name="Tijdelijke aanduiding voor tekst 7">
            <a:extLst>
              <a:ext uri="{FF2B5EF4-FFF2-40B4-BE49-F238E27FC236}">
                <a16:creationId xmlns:a16="http://schemas.microsoft.com/office/drawing/2014/main" id="{5E59E5B9-B58D-DC67-42F3-08CDF5F70F1F}"/>
              </a:ext>
            </a:extLst>
          </p:cNvPr>
          <p:cNvSpPr>
            <a:spLocks noGrp="1"/>
          </p:cNvSpPr>
          <p:nvPr>
            <p:ph type="body" sz="quarter" idx="10" hasCustomPrompt="1"/>
          </p:nvPr>
        </p:nvSpPr>
        <p:spPr>
          <a:xfrm>
            <a:off x="4071924" y="4677510"/>
            <a:ext cx="4044950" cy="1817687"/>
          </a:xfrm>
        </p:spPr>
        <p:txBody>
          <a:bodyPr>
            <a:normAutofit/>
          </a:bodyPr>
          <a:lstStyle>
            <a:lvl1pPr marL="0" indent="0" algn="ctr">
              <a:buNone/>
              <a:defRPr sz="3600" b="1">
                <a:solidFill>
                  <a:schemeClr val="bg1"/>
                </a:solidFill>
              </a:defRPr>
            </a:lvl1pPr>
          </a:lstStyle>
          <a:p>
            <a:pPr lvl="0"/>
            <a:r>
              <a:rPr lang="nl-NL"/>
              <a:t>van … minuten</a:t>
            </a:r>
          </a:p>
        </p:txBody>
      </p:sp>
    </p:spTree>
    <p:extLst>
      <p:ext uri="{BB962C8B-B14F-4D97-AF65-F5344CB8AC3E}">
        <p14:creationId xmlns:p14="http://schemas.microsoft.com/office/powerpoint/2010/main" val="411092367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unch">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hthoek: afgeronde hoeken 4"/>
          <p:cNvSpPr>
            <a:spLocks noGrp="1" noRot="1" noMove="1" noResize="1" noEditPoints="1" noAdjustHandles="1" noChangeArrowheads="1" noChangeShapeType="1"/>
          </p:cNvSpPr>
          <p:nvPr userDrawn="1"/>
        </p:nvSpPr>
        <p:spPr>
          <a:xfrm rot="16200000" flipH="1" flipV="1">
            <a:off x="5069267" y="-760960"/>
            <a:ext cx="1107996" cy="5791200"/>
          </a:xfrm>
          <a:prstGeom prst="round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noGrp="1" noRot="1" noMove="1" noResize="1" noEditPoints="1" noAdjustHandles="1" noChangeArrowheads="1" noChangeShapeType="1"/>
          </p:cNvSpPr>
          <p:nvPr userDrawn="1"/>
        </p:nvSpPr>
        <p:spPr>
          <a:xfrm>
            <a:off x="4109159" y="1581691"/>
            <a:ext cx="579120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6600" b="0">
                <a:solidFill>
                  <a:schemeClr val="bg1"/>
                </a:solidFill>
                <a:latin typeface="Poppins ExtraBold" panose="00000900000000000000" pitchFamily="2" charset="0"/>
                <a:cs typeface="Poppins ExtraBold" panose="00000900000000000000" pitchFamily="2" charset="0"/>
              </a:rPr>
              <a:t>Lunch</a:t>
            </a:r>
            <a:endParaRPr lang="nl-BE" sz="6600" b="1">
              <a:solidFill>
                <a:schemeClr val="bg1"/>
              </a:solidFill>
              <a:latin typeface="Poppins" panose="00000500000000000000" pitchFamily="2" charset="0"/>
              <a:cs typeface="Poppins" panose="00000500000000000000" pitchFamily="2" charset="0"/>
            </a:endParaRPr>
          </a:p>
        </p:txBody>
      </p:sp>
      <p:pic>
        <p:nvPicPr>
          <p:cNvPr id="12" name="Afbeelding 11">
            <a:extLst>
              <a:ext uri="{FF2B5EF4-FFF2-40B4-BE49-F238E27FC236}">
                <a16:creationId xmlns:a16="http://schemas.microsoft.com/office/drawing/2014/main" id="{821258BB-0FFF-80D5-ADAA-5FB90FB28BFB}"/>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1E9D3BA9-1164-0E13-DDAE-517BC7D65596}"/>
              </a:ext>
            </a:extLst>
          </p:cNvPr>
          <p:cNvGrpSpPr>
            <a:grpSpLocks noGrp="1" noUngrp="1" noRot="1" noMove="1" noResize="1"/>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8D2A7DD4-53EC-FB45-DFF3-2092706D6CA3}"/>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CB1C9EF7-8A1E-0B55-B905-8DA61E3C5D41}"/>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4981AD57-48AE-5513-4A16-FB9591C2E053}"/>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B1B346B-10B5-B743-DA32-430B0511F21A}"/>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3985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erplannennieuwsbrief">
    <p:spTree>
      <p:nvGrpSpPr>
        <p:cNvPr id="1" name=""/>
        <p:cNvGrpSpPr/>
        <p:nvPr/>
      </p:nvGrpSpPr>
      <p:grpSpPr>
        <a:xfrm>
          <a:off x="0" y="0"/>
          <a:ext cx="0" cy="0"/>
          <a:chOff x="0" y="0"/>
          <a:chExt cx="0" cy="0"/>
        </a:xfrm>
      </p:grpSpPr>
      <p:pic>
        <p:nvPicPr>
          <p:cNvPr id="6" name="Afbeelding 5">
            <a:hlinkClick r:id="rId2"/>
            <a:extLst>
              <a:ext uri="{FF2B5EF4-FFF2-40B4-BE49-F238E27FC236}">
                <a16:creationId xmlns:a16="http://schemas.microsoft.com/office/drawing/2014/main" id="{EDD81DBD-6875-1F2A-585D-8C6EDDF5A20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207000" y="0"/>
            <a:ext cx="12606000" cy="6876000"/>
          </a:xfrm>
          <a:prstGeom prst="rect">
            <a:avLst/>
          </a:prstGeom>
        </p:spPr>
      </p:pic>
    </p:spTree>
    <p:extLst>
      <p:ext uri="{BB962C8B-B14F-4D97-AF65-F5344CB8AC3E}">
        <p14:creationId xmlns:p14="http://schemas.microsoft.com/office/powerpoint/2010/main" val="4043714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a:t>Noteer hier de belangrijkste zaken uit je presentatie. Wat moeten mensen zeker onthouden hebben?</a:t>
            </a:r>
          </a:p>
        </p:txBody>
      </p:sp>
      <p:sp>
        <p:nvSpPr>
          <p:cNvPr id="4" name="Titel 13">
            <a:extLst>
              <a:ext uri="{FF2B5EF4-FFF2-40B4-BE49-F238E27FC236}">
                <a16:creationId xmlns:a16="http://schemas.microsoft.com/office/drawing/2014/main" id="{E861B17C-3043-8C7E-ABAA-528B0E09E915}"/>
              </a:ext>
            </a:extLst>
          </p:cNvPr>
          <p:cNvSpPr>
            <a:spLocks noGrp="1"/>
          </p:cNvSpPr>
          <p:nvPr>
            <p:ph type="title" hasCustomPrompt="1"/>
          </p:nvPr>
        </p:nvSpPr>
        <p:spPr>
          <a:xfrm>
            <a:off x="319177" y="473076"/>
            <a:ext cx="9799638" cy="648481"/>
          </a:xfrm>
          <a:noFill/>
          <a:ln>
            <a:noFill/>
          </a:ln>
        </p:spPr>
        <p:txBody>
          <a:bodyPr>
            <a:noAutofit/>
          </a:bodyPr>
          <a:lstStyle>
            <a:lvl1pPr>
              <a:defRPr lang="nl-BE" sz="3600" kern="1200" dirty="0">
                <a:solidFill>
                  <a:srgbClr val="2D3E4E"/>
                </a:solidFill>
                <a:latin typeface="Poppins ExtraBold" panose="00000900000000000000" pitchFamily="2" charset="0"/>
                <a:ea typeface="Roboto Bk" pitchFamily="2" charset="0"/>
                <a:cs typeface="Poppins ExtraBold" panose="00000900000000000000" pitchFamily="2" charset="0"/>
              </a:defRPr>
            </a:lvl1pPr>
          </a:lstStyle>
          <a:p>
            <a:pPr marL="0" lvl="0" indent="0" algn="l" defTabSz="685783" rtl="0" eaLnBrk="1" latinLnBrk="0" hangingPunct="1">
              <a:spcBef>
                <a:spcPct val="20000"/>
              </a:spcBef>
              <a:buClrTx/>
              <a:buFont typeface="Arial" pitchFamily="34" charset="0"/>
              <a:buNone/>
            </a:pPr>
            <a:r>
              <a:rPr lang="nl-NL"/>
              <a:t>Samenvatting</a:t>
            </a:r>
            <a:endParaRPr lang="nl-BE"/>
          </a:p>
        </p:txBody>
      </p:sp>
      <p:pic>
        <p:nvPicPr>
          <p:cNvPr id="7" name="Afbeelding 6">
            <a:extLst>
              <a:ext uri="{FF2B5EF4-FFF2-40B4-BE49-F238E27FC236}">
                <a16:creationId xmlns:a16="http://schemas.microsoft.com/office/drawing/2014/main" id="{B5E5386D-BBB3-40D7-92D3-CB6FC8A5F15C}"/>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143220" y="302479"/>
            <a:ext cx="696599" cy="696599"/>
          </a:xfrm>
          <a:prstGeom prst="rect">
            <a:avLst/>
          </a:prstGeom>
        </p:spPr>
      </p:pic>
    </p:spTree>
    <p:extLst>
      <p:ext uri="{BB962C8B-B14F-4D97-AF65-F5344CB8AC3E}">
        <p14:creationId xmlns:p14="http://schemas.microsoft.com/office/powerpoint/2010/main" val="3959950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ragen?">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kstvak 5"/>
          <p:cNvSpPr txBox="1">
            <a:spLocks noGrp="1" noRot="1" noMove="1" noResize="1" noEditPoints="1" noAdjustHandles="1" noChangeArrowheads="1" noChangeShapeType="1"/>
          </p:cNvSpPr>
          <p:nvPr userDrawn="1"/>
        </p:nvSpPr>
        <p:spPr>
          <a:xfrm>
            <a:off x="4575032" y="1560218"/>
            <a:ext cx="6668701" cy="1446550"/>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88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Poppins ExtraBold" panose="00000900000000000000" pitchFamily="2" charset="0"/>
                <a:ea typeface="Roboto Bk" pitchFamily="2" charset="0"/>
                <a:cs typeface="Poppins ExtraBold" panose="00000900000000000000" pitchFamily="2" charset="0"/>
              </a:rPr>
              <a:t>Vragen?</a:t>
            </a:r>
          </a:p>
        </p:txBody>
      </p:sp>
      <p:pic>
        <p:nvPicPr>
          <p:cNvPr id="12" name="Afbeelding 11">
            <a:extLst>
              <a:ext uri="{FF2B5EF4-FFF2-40B4-BE49-F238E27FC236}">
                <a16:creationId xmlns:a16="http://schemas.microsoft.com/office/drawing/2014/main" id="{B54E1859-2A52-5403-A5A1-74A65B7B546E}"/>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7" name="Groep 6">
            <a:extLst>
              <a:ext uri="{FF2B5EF4-FFF2-40B4-BE49-F238E27FC236}">
                <a16:creationId xmlns:a16="http://schemas.microsoft.com/office/drawing/2014/main" id="{1828F962-A048-5ED6-A1A0-CE76690355CC}"/>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39FE54AB-2750-8C50-38AB-981C98FADC48}"/>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38A7DBA2-0380-52CE-3AD4-44030771E58D}"/>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FD34AED4-1C17-FEDE-5F85-53ECEAF80CE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BE859E70-5F65-862E-FF54-1A177F56DFDA}"/>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42357830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b="0" i="0">
                <a:solidFill>
                  <a:srgbClr val="242424"/>
                </a:solidFill>
                <a:effectLst/>
                <a:latin typeface="Calibri" panose="020F0502020204030204" pitchFamily="34" charset="0"/>
              </a:rPr>
              <a:t>Voeg op deze slide de </a:t>
            </a:r>
            <a:r>
              <a:rPr lang="nl-NL" b="1" i="0">
                <a:solidFill>
                  <a:srgbClr val="242424"/>
                </a:solidFill>
                <a:effectLst/>
                <a:latin typeface="Calibri" panose="020F0502020204030204" pitchFamily="34" charset="0"/>
              </a:rPr>
              <a:t>titels</a:t>
            </a:r>
            <a:r>
              <a:rPr lang="nl-NL" b="0" i="0">
                <a:solidFill>
                  <a:srgbClr val="242424"/>
                </a:solidFill>
                <a:effectLst/>
                <a:latin typeface="Calibri" panose="020F0502020204030204" pitchFamily="34" charset="0"/>
              </a:rPr>
              <a:t> van je presentatie toe, zodat er een </a:t>
            </a:r>
            <a:r>
              <a:rPr lang="nl-NL" b="1" i="0">
                <a:solidFill>
                  <a:srgbClr val="242424"/>
                </a:solidFill>
                <a:effectLst/>
                <a:latin typeface="Calibri" panose="020F0502020204030204" pitchFamily="34" charset="0"/>
              </a:rPr>
              <a:t>overzicht</a:t>
            </a:r>
            <a:r>
              <a:rPr lang="nl-NL" b="0" i="0">
                <a:solidFill>
                  <a:srgbClr val="242424"/>
                </a:solidFill>
                <a:effectLst/>
                <a:latin typeface="Calibri" panose="020F0502020204030204" pitchFamily="34" charset="0"/>
              </a:rPr>
              <a:t> is.</a:t>
            </a:r>
            <a:endParaRPr lang="nl-NL"/>
          </a:p>
        </p:txBody>
      </p:sp>
      <p:sp>
        <p:nvSpPr>
          <p:cNvPr id="13" name="Titel 13">
            <a:extLst>
              <a:ext uri="{FF2B5EF4-FFF2-40B4-BE49-F238E27FC236}">
                <a16:creationId xmlns:a16="http://schemas.microsoft.com/office/drawing/2014/main" id="{E861B17C-3043-8C7E-ABAA-528B0E09E915}"/>
              </a:ext>
            </a:extLst>
          </p:cNvPr>
          <p:cNvSpPr>
            <a:spLocks noGrp="1"/>
          </p:cNvSpPr>
          <p:nvPr>
            <p:ph type="title" hasCustomPrompt="1"/>
          </p:nvPr>
        </p:nvSpPr>
        <p:spPr>
          <a:xfrm>
            <a:off x="319177" y="473076"/>
            <a:ext cx="9799638" cy="648481"/>
          </a:xfrm>
          <a:noFill/>
          <a:ln>
            <a:noFill/>
          </a:ln>
        </p:spPr>
        <p:txBody>
          <a:bodyPr>
            <a:noAutofit/>
          </a:bodyPr>
          <a:lstStyle>
            <a:lvl1pPr>
              <a:defRPr lang="nl-BE" sz="3600" kern="1200" dirty="0">
                <a:solidFill>
                  <a:srgbClr val="2D3E4E"/>
                </a:solidFill>
                <a:latin typeface="Poppins ExtraBold" panose="00000900000000000000" pitchFamily="2" charset="0"/>
                <a:ea typeface="Roboto Bk" pitchFamily="2" charset="0"/>
                <a:cs typeface="Poppins ExtraBold" panose="00000900000000000000" pitchFamily="2" charset="0"/>
              </a:defRPr>
            </a:lvl1pPr>
          </a:lstStyle>
          <a:p>
            <a:pPr marL="0" lvl="0" indent="0" algn="l" defTabSz="685783" rtl="0" eaLnBrk="1" latinLnBrk="0" hangingPunct="1">
              <a:spcBef>
                <a:spcPct val="20000"/>
              </a:spcBef>
              <a:buClrTx/>
              <a:buFont typeface="Arial" pitchFamily="34" charset="0"/>
              <a:buNone/>
            </a:pPr>
            <a:r>
              <a:rPr lang="nl-NL"/>
              <a:t>Inhoud</a:t>
            </a:r>
            <a:endParaRPr lang="nl-BE"/>
          </a:p>
        </p:txBody>
      </p:sp>
    </p:spTree>
    <p:extLst>
      <p:ext uri="{BB962C8B-B14F-4D97-AF65-F5344CB8AC3E}">
        <p14:creationId xmlns:p14="http://schemas.microsoft.com/office/powerpoint/2010/main" val="1212856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edankt">
    <p:bg>
      <p:bgPr>
        <a:solidFill>
          <a:schemeClr val="bg1"/>
        </a:solidFill>
        <a:effectLst/>
      </p:bgPr>
    </p:b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56F834E8-5336-FAB1-7AF8-C04549A2AF18}"/>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6" name="Tekstvak 5"/>
          <p:cNvSpPr txBox="1">
            <a:spLocks/>
          </p:cNvSpPr>
          <p:nvPr userDrawn="1"/>
        </p:nvSpPr>
        <p:spPr>
          <a:xfrm>
            <a:off x="2584956" y="2113592"/>
            <a:ext cx="6668701" cy="1862048"/>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11500" b="0" i="0" u="none" strike="noStrike" kern="0" cap="none" spc="0" normalizeH="0" baseline="0" noProof="0">
                <a:ln>
                  <a:noFill/>
                </a:ln>
                <a:solidFill>
                  <a:srgbClr val="AE2081"/>
                </a:solidFill>
                <a:effectLst>
                  <a:outerShdw blurRad="38100" dist="38100" dir="2700000" algn="tl">
                    <a:srgbClr val="000000">
                      <a:alpha val="43137"/>
                    </a:srgbClr>
                  </a:outerShdw>
                </a:effectLst>
                <a:uLnTx/>
                <a:uFillTx/>
                <a:latin typeface="Poppins ExtraBold" panose="00000900000000000000" pitchFamily="2" charset="0"/>
                <a:ea typeface="Roboto Bk" pitchFamily="2" charset="0"/>
                <a:cs typeface="Poppins ExtraBold" panose="00000900000000000000" pitchFamily="2" charset="0"/>
              </a:rPr>
              <a:t>Bedankt</a:t>
            </a:r>
          </a:p>
        </p:txBody>
      </p:sp>
      <p:grpSp>
        <p:nvGrpSpPr>
          <p:cNvPr id="8" name="Groep 7">
            <a:extLst>
              <a:ext uri="{FF2B5EF4-FFF2-40B4-BE49-F238E27FC236}">
                <a16:creationId xmlns:a16="http://schemas.microsoft.com/office/drawing/2014/main" id="{FC654D42-E949-8299-94B8-3627586EB913}"/>
              </a:ext>
            </a:extLst>
          </p:cNvPr>
          <p:cNvGrpSpPr>
            <a:grpSpLocks/>
          </p:cNvGrpSpPr>
          <p:nvPr userDrawn="1"/>
        </p:nvGrpSpPr>
        <p:grpSpPr>
          <a:xfrm>
            <a:off x="0" y="0"/>
            <a:ext cx="12192000" cy="180000"/>
            <a:chOff x="0" y="0"/>
            <a:chExt cx="12192000" cy="360000"/>
          </a:xfrm>
        </p:grpSpPr>
        <p:sp>
          <p:nvSpPr>
            <p:cNvPr id="10" name="Rechthoek 9">
              <a:extLst>
                <a:ext uri="{FF2B5EF4-FFF2-40B4-BE49-F238E27FC236}">
                  <a16:creationId xmlns:a16="http://schemas.microsoft.com/office/drawing/2014/main" id="{D20ECE30-0CC7-3883-37E9-A94F823C2605}"/>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9E16587E-6CC6-CF28-3CFF-71AF2982EBE1}"/>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7A262E9C-FC12-3D25-B3FE-8CC1037FBB53}"/>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5BFAF68-5372-46E1-FA49-6B8A763B70CE}"/>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pic>
        <p:nvPicPr>
          <p:cNvPr id="16" name="Afbeelding 15">
            <a:extLst>
              <a:ext uri="{FF2B5EF4-FFF2-40B4-BE49-F238E27FC236}">
                <a16:creationId xmlns:a16="http://schemas.microsoft.com/office/drawing/2014/main" id="{6C4619A5-276E-87C5-AD62-8A572F4A36B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73549" y="5143642"/>
            <a:ext cx="3662496" cy="1404888"/>
          </a:xfrm>
          <a:prstGeom prst="rect">
            <a:avLst/>
          </a:prstGeom>
        </p:spPr>
      </p:pic>
    </p:spTree>
    <p:extLst>
      <p:ext uri="{BB962C8B-B14F-4D97-AF65-F5344CB8AC3E}">
        <p14:creationId xmlns:p14="http://schemas.microsoft.com/office/powerpoint/2010/main" val="221226419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ciale media">
    <p:bg>
      <p:bgPr>
        <a:solidFill>
          <a:schemeClr val="bg1"/>
        </a:solidFill>
        <a:effectLst/>
      </p:bgPr>
    </p:bg>
    <p:spTree>
      <p:nvGrpSpPr>
        <p:cNvPr id="1" name=""/>
        <p:cNvGrpSpPr/>
        <p:nvPr/>
      </p:nvGrpSpPr>
      <p:grpSpPr>
        <a:xfrm>
          <a:off x="0" y="0"/>
          <a:ext cx="0" cy="0"/>
          <a:chOff x="0" y="0"/>
          <a:chExt cx="0" cy="0"/>
        </a:xfrm>
      </p:grpSpPr>
      <p:sp>
        <p:nvSpPr>
          <p:cNvPr id="7" name="Graphic 14">
            <a:extLst>
              <a:ext uri="{FF2B5EF4-FFF2-40B4-BE49-F238E27FC236}">
                <a16:creationId xmlns:a16="http://schemas.microsoft.com/office/drawing/2014/main" id="{428602E9-E100-A292-8223-613C820FE0D8}"/>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23" name="Afbeelding 22" descr="Afbeelding met Graphics, Kleurrijkheid, cirkel, grafische vormgeving&#10;&#10;Automatisch gegenereerde beschrijving">
            <a:extLst>
              <a:ext uri="{FF2B5EF4-FFF2-40B4-BE49-F238E27FC236}">
                <a16:creationId xmlns:a16="http://schemas.microsoft.com/office/drawing/2014/main" id="{BF47E8E5-0F72-D6C4-091D-AA55DE42B8E5}"/>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30990" y="5079342"/>
            <a:ext cx="2474335" cy="1807683"/>
          </a:xfrm>
          <a:prstGeom prst="rect">
            <a:avLst/>
          </a:prstGeom>
        </p:spPr>
      </p:pic>
      <p:pic>
        <p:nvPicPr>
          <p:cNvPr id="6" name="Afbeelding 5">
            <a:hlinkClick r:id="rId3"/>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237254" y="4253955"/>
            <a:ext cx="627641" cy="627641"/>
          </a:xfrm>
          <a:prstGeom prst="rect">
            <a:avLst/>
          </a:prstGeom>
        </p:spPr>
      </p:pic>
      <p:sp>
        <p:nvSpPr>
          <p:cNvPr id="9" name="Rechthoek 8"/>
          <p:cNvSpPr>
            <a:spLocks/>
          </p:cNvSpPr>
          <p:nvPr userDrawn="1"/>
        </p:nvSpPr>
        <p:spPr>
          <a:xfrm>
            <a:off x="-16373" y="4998127"/>
            <a:ext cx="3203409" cy="338554"/>
          </a:xfrm>
          <a:prstGeom prst="rect">
            <a:avLst/>
          </a:prstGeom>
        </p:spPr>
        <p:txBody>
          <a:bodyPr wrap="square">
            <a:spAutoFit/>
          </a:bodyPr>
          <a:lstStyle/>
          <a:p>
            <a:pPr algn="ctr"/>
            <a:r>
              <a:rPr lang="nl-BE" sz="1600" u="none">
                <a:solidFill>
                  <a:schemeClr val="tx1"/>
                </a:solidFill>
                <a:latin typeface="Roboto" pitchFamily="2" charset="0"/>
                <a:ea typeface="Roboto" pitchFamily="2" charset="0"/>
                <a:cs typeface="Poppins" panose="00000500000000000000" pitchFamily="2" charset="0"/>
              </a:rPr>
              <a:t>/</a:t>
            </a:r>
            <a:r>
              <a:rPr lang="nl-BE" sz="1600" u="none" err="1">
                <a:solidFill>
                  <a:schemeClr val="tx1"/>
                </a:solidFill>
                <a:latin typeface="Roboto" pitchFamily="2" charset="0"/>
                <a:ea typeface="Roboto" pitchFamily="2" charset="0"/>
                <a:cs typeface="Poppins" panose="00000500000000000000" pitchFamily="2" charset="0"/>
              </a:rPr>
              <a:t>KatholiekOnderwijsVlaanderen</a:t>
            </a:r>
            <a:endParaRPr lang="nl-BE" sz="1600" u="none">
              <a:solidFill>
                <a:schemeClr val="tx1"/>
              </a:solidFill>
              <a:latin typeface="Roboto" pitchFamily="2" charset="0"/>
              <a:ea typeface="Roboto" pitchFamily="2" charset="0"/>
              <a:cs typeface="Poppins" panose="00000500000000000000" pitchFamily="2" charset="0"/>
            </a:endParaRPr>
          </a:p>
        </p:txBody>
      </p:sp>
      <p:pic>
        <p:nvPicPr>
          <p:cNvPr id="1030" name="Picture 6">
            <a:hlinkClick r:id="rId5"/>
            <a:extLst>
              <a:ext uri="{FF2B5EF4-FFF2-40B4-BE49-F238E27FC236}">
                <a16:creationId xmlns:a16="http://schemas.microsoft.com/office/drawing/2014/main" id="{1B79DBB6-784E-49D9-AD9F-EF7F84BE002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29" b="-6926"/>
          <a:stretch/>
        </p:blipFill>
        <p:spPr bwMode="auto">
          <a:xfrm>
            <a:off x="10743077" y="4253955"/>
            <a:ext cx="746371" cy="807993"/>
          </a:xfrm>
          <a:prstGeom prst="rect">
            <a:avLst/>
          </a:prstGeom>
          <a:noFill/>
          <a:extLst>
            <a:ext uri="{909E8E84-426E-40DD-AFC4-6F175D3DCCD1}">
              <a14:hiddenFill xmlns:a14="http://schemas.microsoft.com/office/drawing/2010/main">
                <a:solidFill>
                  <a:srgbClr val="FFFFFF"/>
                </a:solidFill>
              </a14:hiddenFill>
            </a:ext>
          </a:extLst>
        </p:spPr>
      </p:pic>
      <p:sp>
        <p:nvSpPr>
          <p:cNvPr id="14" name="Rechthoek 13">
            <a:extLst>
              <a:ext uri="{FF2B5EF4-FFF2-40B4-BE49-F238E27FC236}">
                <a16:creationId xmlns:a16="http://schemas.microsoft.com/office/drawing/2014/main" id="{1A0B4A7D-943D-43C7-85BD-CFDC9B74A25B}"/>
              </a:ext>
            </a:extLst>
          </p:cNvPr>
          <p:cNvSpPr>
            <a:spLocks/>
          </p:cNvSpPr>
          <p:nvPr userDrawn="1"/>
        </p:nvSpPr>
        <p:spPr>
          <a:xfrm>
            <a:off x="10337539" y="4998127"/>
            <a:ext cx="1456661" cy="338554"/>
          </a:xfrm>
          <a:prstGeom prst="rect">
            <a:avLst/>
          </a:prstGeom>
        </p:spPr>
        <p:txBody>
          <a:bodyPr wrap="square">
            <a:spAutoFit/>
          </a:bodyPr>
          <a:lstStyle/>
          <a:p>
            <a:pPr algn="ctr"/>
            <a:r>
              <a:rPr lang="nl-BE" sz="1600">
                <a:solidFill>
                  <a:schemeClr val="tx1"/>
                </a:solidFill>
                <a:latin typeface="Roboto" pitchFamily="2" charset="0"/>
                <a:ea typeface="Roboto" pitchFamily="2" charset="0"/>
                <a:cs typeface="Poppins" panose="00000500000000000000" pitchFamily="2" charset="0"/>
              </a:rPr>
              <a:t>/kathondvla</a:t>
            </a:r>
            <a:endParaRPr lang="nl-BE" sz="1400">
              <a:solidFill>
                <a:schemeClr val="tx1"/>
              </a:solidFill>
              <a:latin typeface="Roboto" pitchFamily="2" charset="0"/>
              <a:ea typeface="Roboto" pitchFamily="2" charset="0"/>
              <a:cs typeface="Poppins" panose="00000500000000000000" pitchFamily="2" charset="0"/>
            </a:endParaRPr>
          </a:p>
        </p:txBody>
      </p:sp>
      <p:sp>
        <p:nvSpPr>
          <p:cNvPr id="11" name="Rechthoek 10">
            <a:extLst>
              <a:ext uri="{FF2B5EF4-FFF2-40B4-BE49-F238E27FC236}">
                <a16:creationId xmlns:a16="http://schemas.microsoft.com/office/drawing/2014/main" id="{8A6E0076-844B-4A37-9AEE-9DCE3488E361}"/>
              </a:ext>
            </a:extLst>
          </p:cNvPr>
          <p:cNvSpPr>
            <a:spLocks/>
          </p:cNvSpPr>
          <p:nvPr userDrawn="1"/>
        </p:nvSpPr>
        <p:spPr>
          <a:xfrm>
            <a:off x="3671080" y="4998127"/>
            <a:ext cx="6096002" cy="584775"/>
          </a:xfrm>
          <a:prstGeom prst="rect">
            <a:avLst/>
          </a:prstGeom>
        </p:spPr>
        <p:txBody>
          <a:bodyPr wrap="square">
            <a:spAutoFit/>
          </a:bodyPr>
          <a:lstStyle/>
          <a:p>
            <a:pPr algn="ctr"/>
            <a:r>
              <a:rPr lang="nl-BE" sz="1600" u="none" kern="1200">
                <a:solidFill>
                  <a:schemeClr val="tx1"/>
                </a:solidFill>
                <a:effectLst/>
                <a:latin typeface="Roboto" pitchFamily="2" charset="0"/>
                <a:ea typeface="Roboto" pitchFamily="2" charset="0"/>
                <a:cs typeface="Poppins" panose="00000500000000000000" pitchFamily="2" charset="0"/>
              </a:rPr>
              <a:t>/company</a:t>
            </a:r>
            <a:br>
              <a:rPr lang="nl-BE" sz="1600" u="none" kern="1200">
                <a:solidFill>
                  <a:schemeClr val="tx1"/>
                </a:solidFill>
                <a:effectLst/>
                <a:latin typeface="Roboto" pitchFamily="2" charset="0"/>
                <a:ea typeface="Roboto" pitchFamily="2" charset="0"/>
                <a:cs typeface="Poppins" panose="00000500000000000000" pitchFamily="2" charset="0"/>
              </a:rPr>
            </a:br>
            <a:r>
              <a:rPr lang="nl-BE" sz="1600" u="none" kern="1200">
                <a:solidFill>
                  <a:schemeClr val="tx1"/>
                </a:solidFill>
                <a:effectLst/>
                <a:latin typeface="Roboto" pitchFamily="2" charset="0"/>
                <a:ea typeface="Roboto" pitchFamily="2" charset="0"/>
                <a:cs typeface="Poppins" panose="00000500000000000000" pitchFamily="2" charset="0"/>
              </a:rPr>
              <a:t>/</a:t>
            </a:r>
            <a:r>
              <a:rPr lang="nl-BE" sz="1600" u="none" kern="1200" err="1">
                <a:solidFill>
                  <a:schemeClr val="tx1"/>
                </a:solidFill>
                <a:effectLst/>
                <a:latin typeface="Roboto" pitchFamily="2" charset="0"/>
                <a:ea typeface="Roboto" pitchFamily="2" charset="0"/>
                <a:cs typeface="Poppins" panose="00000500000000000000" pitchFamily="2" charset="0"/>
              </a:rPr>
              <a:t>katholiekonderwijsvlaanderen</a:t>
            </a:r>
            <a:r>
              <a:rPr lang="nl-BE" sz="1600" u="none">
                <a:solidFill>
                  <a:schemeClr val="tx1"/>
                </a:solidFill>
                <a:latin typeface="Roboto" pitchFamily="2" charset="0"/>
                <a:ea typeface="Roboto" pitchFamily="2" charset="0"/>
                <a:cs typeface="Poppins" panose="00000500000000000000" pitchFamily="2" charset="0"/>
              </a:rPr>
              <a:t> </a:t>
            </a:r>
          </a:p>
        </p:txBody>
      </p:sp>
      <p:pic>
        <p:nvPicPr>
          <p:cNvPr id="1026" name="Picture 2">
            <a:hlinkClick r:id="rId7"/>
            <a:extLst>
              <a:ext uri="{FF2B5EF4-FFF2-40B4-BE49-F238E27FC236}">
                <a16:creationId xmlns:a16="http://schemas.microsoft.com/office/drawing/2014/main" id="{59E90341-9754-44A6-BBCB-9D966075B741}"/>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bwMode="auto">
          <a:xfrm>
            <a:off x="6391803" y="4253955"/>
            <a:ext cx="670903" cy="670903"/>
          </a:xfrm>
          <a:prstGeom prst="rect">
            <a:avLst/>
          </a:prstGeom>
          <a:noFill/>
          <a:extLst>
            <a:ext uri="{909E8E84-426E-40DD-AFC4-6F175D3DCCD1}">
              <a14:hiddenFill xmlns:a14="http://schemas.microsoft.com/office/drawing/2010/main">
                <a:solidFill>
                  <a:srgbClr val="FFFFFF"/>
                </a:solidFill>
              </a14:hiddenFill>
            </a:ext>
          </a:extLst>
        </p:spPr>
      </p:pic>
      <p:sp>
        <p:nvSpPr>
          <p:cNvPr id="15" name="Rechthoek 14">
            <a:extLst>
              <a:ext uri="{FF2B5EF4-FFF2-40B4-BE49-F238E27FC236}">
                <a16:creationId xmlns:a16="http://schemas.microsoft.com/office/drawing/2014/main" id="{ACB0E945-1A3D-41B0-810B-F52973500D8D}"/>
              </a:ext>
            </a:extLst>
          </p:cNvPr>
          <p:cNvSpPr>
            <a:spLocks/>
          </p:cNvSpPr>
          <p:nvPr userDrawn="1"/>
        </p:nvSpPr>
        <p:spPr>
          <a:xfrm>
            <a:off x="1263776" y="4998127"/>
            <a:ext cx="5619788" cy="954107"/>
          </a:xfrm>
          <a:prstGeom prst="rect">
            <a:avLst/>
          </a:prstGeom>
        </p:spPr>
        <p:txBody>
          <a:bodyPr wrap="square">
            <a:spAutoFit/>
          </a:bodyPr>
          <a:lstStyle/>
          <a:p>
            <a:pPr algn="ctr"/>
            <a:r>
              <a:rPr lang="nl-BE" sz="1600">
                <a:solidFill>
                  <a:schemeClr val="tx1"/>
                </a:solidFill>
                <a:latin typeface="Roboto" pitchFamily="2" charset="0"/>
                <a:ea typeface="Roboto" pitchFamily="2" charset="0"/>
                <a:cs typeface="Poppins" panose="00000500000000000000" pitchFamily="2" charset="0"/>
              </a:rPr>
              <a:t>/KathOndVla</a:t>
            </a:r>
          </a:p>
          <a:p>
            <a:pPr algn="ctr"/>
            <a:br>
              <a:rPr lang="nl-BE" sz="1600">
                <a:latin typeface="Roboto" pitchFamily="2" charset="0"/>
                <a:ea typeface="Roboto" pitchFamily="2" charset="0"/>
                <a:cs typeface="Poppins" panose="00000500000000000000" pitchFamily="2" charset="0"/>
              </a:rPr>
            </a:br>
            <a:endParaRPr lang="nl-BE" sz="800">
              <a:latin typeface="Roboto" pitchFamily="2" charset="0"/>
              <a:ea typeface="Roboto" pitchFamily="2" charset="0"/>
              <a:cs typeface="Poppins" panose="00000500000000000000" pitchFamily="2" charset="0"/>
            </a:endParaRPr>
          </a:p>
          <a:p>
            <a:pPr algn="ctr"/>
            <a:r>
              <a:rPr lang="nl-BE" sz="1600">
                <a:solidFill>
                  <a:schemeClr val="tx1"/>
                </a:solidFill>
                <a:latin typeface="Roboto" pitchFamily="2" charset="0"/>
                <a:ea typeface="Roboto" pitchFamily="2" charset="0"/>
                <a:cs typeface="Poppins" panose="00000500000000000000" pitchFamily="2" charset="0"/>
              </a:rPr>
              <a:t>/</a:t>
            </a:r>
            <a:r>
              <a:rPr lang="nl-BE" sz="1600" err="1">
                <a:solidFill>
                  <a:schemeClr val="tx1"/>
                </a:solidFill>
                <a:latin typeface="Roboto" pitchFamily="2" charset="0"/>
                <a:ea typeface="Roboto" pitchFamily="2" charset="0"/>
                <a:cs typeface="Poppins" panose="00000500000000000000" pitchFamily="2" charset="0"/>
              </a:rPr>
              <a:t>BoeveLieven</a:t>
            </a:r>
            <a:endParaRPr lang="nl-BE" sz="1600">
              <a:solidFill>
                <a:schemeClr val="tx1"/>
              </a:solidFill>
              <a:latin typeface="Roboto" pitchFamily="2" charset="0"/>
              <a:ea typeface="Roboto" pitchFamily="2" charset="0"/>
              <a:cs typeface="Poppins" panose="00000500000000000000" pitchFamily="2" charset="0"/>
            </a:endParaRPr>
          </a:p>
        </p:txBody>
      </p:sp>
      <p:pic>
        <p:nvPicPr>
          <p:cNvPr id="17" name="Picture 2">
            <a:hlinkClick r:id="rId9"/>
            <a:extLst>
              <a:ext uri="{FF2B5EF4-FFF2-40B4-BE49-F238E27FC236}">
                <a16:creationId xmlns:a16="http://schemas.microsoft.com/office/drawing/2014/main" id="{0C1FA4A8-24AF-C937-3FB4-B1B1AC1F60B7}"/>
              </a:ext>
            </a:extLst>
          </p:cNvPr>
          <p:cNvPicPr>
            <a:picLocks noChangeAspect="1"/>
          </p:cNvPicPr>
          <p:nvPr userDrawn="1"/>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666406" y="4253955"/>
            <a:ext cx="972434" cy="840982"/>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A13FE2EA-66DA-46BA-2CEF-DFD997901751}"/>
              </a:ext>
            </a:extLst>
          </p:cNvPr>
          <p:cNvSpPr txBox="1">
            <a:spLocks/>
          </p:cNvSpPr>
          <p:nvPr userDrawn="1"/>
        </p:nvSpPr>
        <p:spPr>
          <a:xfrm>
            <a:off x="507058" y="1018325"/>
            <a:ext cx="11174682" cy="830997"/>
          </a:xfrm>
          <a:prstGeom prst="rect">
            <a:avLst/>
          </a:prstGeom>
          <a:noFill/>
        </p:spPr>
        <p:txBody>
          <a:bodyPr wrap="square" rtlCol="0">
            <a:spAutoFit/>
          </a:bodyPr>
          <a:lstStyle/>
          <a:p>
            <a:pPr algn="ctr"/>
            <a:r>
              <a:rPr lang="nl-NL" sz="4800" cap="none" baseline="0">
                <a:latin typeface="Poppins ExtraBold" panose="00000900000000000000" pitchFamily="2" charset="0"/>
                <a:ea typeface="Roboto Bk" pitchFamily="2" charset="0"/>
                <a:cs typeface="Poppins ExtraBold" panose="00000900000000000000" pitchFamily="2" charset="0"/>
              </a:rPr>
              <a:t>Ontdek onze </a:t>
            </a:r>
            <a:r>
              <a:rPr lang="nl-NL" sz="4800" cap="none" baseline="0">
                <a:solidFill>
                  <a:srgbClr val="B22A89"/>
                </a:solidFill>
                <a:latin typeface="Poppins ExtraBold" panose="00000900000000000000" pitchFamily="2" charset="0"/>
                <a:ea typeface="Roboto Bk" pitchFamily="2" charset="0"/>
                <a:cs typeface="Poppins ExtraBold" panose="00000900000000000000" pitchFamily="2" charset="0"/>
              </a:rPr>
              <a:t>digitale</a:t>
            </a:r>
            <a:r>
              <a:rPr lang="nl-NL" sz="4800" cap="none" baseline="0">
                <a:latin typeface="Poppins ExtraBold" panose="00000900000000000000" pitchFamily="2" charset="0"/>
                <a:ea typeface="Roboto Bk" pitchFamily="2" charset="0"/>
                <a:cs typeface="Poppins ExtraBold" panose="00000900000000000000" pitchFamily="2" charset="0"/>
              </a:rPr>
              <a:t> kanalen</a:t>
            </a:r>
            <a:endParaRPr lang="nl-BE" sz="4800" cap="none" baseline="0">
              <a:latin typeface="Poppins ExtraBold" panose="00000900000000000000" pitchFamily="2" charset="0"/>
              <a:ea typeface="Roboto Bk" pitchFamily="2" charset="0"/>
              <a:cs typeface="Poppins ExtraBold" panose="00000900000000000000" pitchFamily="2" charset="0"/>
            </a:endParaRPr>
          </a:p>
        </p:txBody>
      </p:sp>
      <p:pic>
        <p:nvPicPr>
          <p:cNvPr id="3" name="Afbeelding 2">
            <a:hlinkClick r:id="rId11"/>
            <a:extLst>
              <a:ext uri="{FF2B5EF4-FFF2-40B4-BE49-F238E27FC236}">
                <a16:creationId xmlns:a16="http://schemas.microsoft.com/office/drawing/2014/main" id="{CB61BF02-74F2-823C-AFCD-215A5881FA02}"/>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2982241" y="2193962"/>
            <a:ext cx="737281" cy="720000"/>
          </a:xfrm>
          <a:prstGeom prst="rect">
            <a:avLst/>
          </a:prstGeom>
        </p:spPr>
      </p:pic>
      <p:sp>
        <p:nvSpPr>
          <p:cNvPr id="4" name="Rechthoek 3">
            <a:extLst>
              <a:ext uri="{FF2B5EF4-FFF2-40B4-BE49-F238E27FC236}">
                <a16:creationId xmlns:a16="http://schemas.microsoft.com/office/drawing/2014/main" id="{F0AC7912-5B4F-CEBB-854D-FAA8F18FF560}"/>
              </a:ext>
            </a:extLst>
          </p:cNvPr>
          <p:cNvSpPr>
            <a:spLocks/>
          </p:cNvSpPr>
          <p:nvPr userDrawn="1"/>
        </p:nvSpPr>
        <p:spPr>
          <a:xfrm>
            <a:off x="486168" y="2963107"/>
            <a:ext cx="5619789" cy="584775"/>
          </a:xfrm>
          <a:prstGeom prst="rect">
            <a:avLst/>
          </a:prstGeom>
        </p:spPr>
        <p:txBody>
          <a:bodyPr wrap="square">
            <a:spAutoFit/>
          </a:bodyPr>
          <a:lstStyle/>
          <a:p>
            <a:pPr algn="ctr"/>
            <a:r>
              <a:rPr lang="nl-BE" sz="1600" u="none" baseline="0">
                <a:solidFill>
                  <a:schemeClr val="tx1"/>
                </a:solidFill>
                <a:latin typeface="Roboto" pitchFamily="2" charset="0"/>
                <a:ea typeface="Roboto" pitchFamily="2" charset="0"/>
                <a:cs typeface="Times New Roman" panose="02020603050405020304" pitchFamily="18" charset="0"/>
              </a:rPr>
              <a:t>voor het brede publiek</a:t>
            </a:r>
          </a:p>
          <a:p>
            <a:pPr algn="ctr"/>
            <a:r>
              <a:rPr lang="nl-BE" sz="1600" u="none" baseline="0">
                <a:solidFill>
                  <a:schemeClr val="tx1"/>
                </a:solidFill>
                <a:latin typeface="Roboto" pitchFamily="2" charset="0"/>
                <a:ea typeface="Roboto" pitchFamily="2" charset="0"/>
                <a:cs typeface="Times New Roman" panose="02020603050405020304" pitchFamily="18" charset="0"/>
              </a:rPr>
              <a:t>www.katholiekonderwijs.vlaanderen</a:t>
            </a:r>
            <a:endParaRPr lang="nl-BE" sz="1600" u="none" baseline="0">
              <a:solidFill>
                <a:schemeClr val="tx1"/>
              </a:solidFill>
              <a:latin typeface="Roboto" pitchFamily="2" charset="0"/>
              <a:ea typeface="Roboto" pitchFamily="2" charset="0"/>
            </a:endParaRPr>
          </a:p>
        </p:txBody>
      </p:sp>
      <p:sp>
        <p:nvSpPr>
          <p:cNvPr id="5" name="Rechthoek 4">
            <a:extLst>
              <a:ext uri="{FF2B5EF4-FFF2-40B4-BE49-F238E27FC236}">
                <a16:creationId xmlns:a16="http://schemas.microsoft.com/office/drawing/2014/main" id="{3F40ECF3-62D5-3981-C6D8-73ACFDB80F7F}"/>
              </a:ext>
            </a:extLst>
          </p:cNvPr>
          <p:cNvSpPr>
            <a:spLocks/>
          </p:cNvSpPr>
          <p:nvPr userDrawn="1"/>
        </p:nvSpPr>
        <p:spPr>
          <a:xfrm>
            <a:off x="6391803" y="2963107"/>
            <a:ext cx="6096002" cy="584775"/>
          </a:xfrm>
          <a:prstGeom prst="rect">
            <a:avLst/>
          </a:prstGeom>
        </p:spPr>
        <p:txBody>
          <a:bodyPr wrap="square">
            <a:spAutoFit/>
          </a:bodyPr>
          <a:lstStyle/>
          <a:p>
            <a:pPr algn="ctr"/>
            <a:r>
              <a:rPr lang="nl-BE" sz="1600" u="none" kern="1200">
                <a:solidFill>
                  <a:schemeClr val="tx1"/>
                </a:solidFill>
                <a:effectLst/>
                <a:latin typeface="Roboto" pitchFamily="2" charset="0"/>
                <a:ea typeface="Roboto" pitchFamily="2" charset="0"/>
                <a:cs typeface="Poppins" panose="00000500000000000000" pitchFamily="2" charset="0"/>
              </a:rPr>
              <a:t>voor de professional</a:t>
            </a:r>
          </a:p>
          <a:p>
            <a:pPr algn="ctr"/>
            <a:r>
              <a:rPr lang="nl-BE" sz="1600" u="none" kern="1200" err="1">
                <a:solidFill>
                  <a:schemeClr val="tx1"/>
                </a:solidFill>
                <a:effectLst/>
                <a:latin typeface="Roboto" pitchFamily="2" charset="0"/>
                <a:ea typeface="Roboto" pitchFamily="2" charset="0"/>
                <a:cs typeface="Poppins" panose="00000500000000000000" pitchFamily="2" charset="0"/>
              </a:rPr>
              <a:t>pro.katholiekonderwijs.vlaanderen</a:t>
            </a:r>
            <a:endParaRPr lang="nl-BE" sz="1600" u="none">
              <a:solidFill>
                <a:schemeClr val="tx1"/>
              </a:solidFill>
              <a:latin typeface="Roboto" pitchFamily="2" charset="0"/>
              <a:ea typeface="Roboto" pitchFamily="2" charset="0"/>
              <a:cs typeface="Poppins" panose="00000500000000000000" pitchFamily="2" charset="0"/>
            </a:endParaRPr>
          </a:p>
        </p:txBody>
      </p:sp>
      <p:pic>
        <p:nvPicPr>
          <p:cNvPr id="18" name="Picture 2">
            <a:hlinkClick r:id="rId13"/>
            <a:extLst>
              <a:ext uri="{FF2B5EF4-FFF2-40B4-BE49-F238E27FC236}">
                <a16:creationId xmlns:a16="http://schemas.microsoft.com/office/drawing/2014/main" id="{E9AC2120-083A-33BB-F3E1-A3A07B9A6E46}"/>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bwMode="auto">
          <a:xfrm>
            <a:off x="8806744" y="2193962"/>
            <a:ext cx="737281" cy="72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hlinkClick r:id="rId15"/>
            <a:extLst>
              <a:ext uri="{FF2B5EF4-FFF2-40B4-BE49-F238E27FC236}">
                <a16:creationId xmlns:a16="http://schemas.microsoft.com/office/drawing/2014/main" id="{D2870F98-FA15-11AF-1B90-B5512A3B1C01}"/>
              </a:ext>
            </a:extLst>
          </p:cNvPr>
          <p:cNvPicPr>
            <a:picLocks noChangeAspect="1"/>
          </p:cNvPicPr>
          <p:nvPr userDrawn="1"/>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l="-3530" t="-6869" r="-9756" b="-15796"/>
          <a:stretch/>
        </p:blipFill>
        <p:spPr bwMode="auto">
          <a:xfrm>
            <a:off x="8488725" y="3950038"/>
            <a:ext cx="1254794" cy="1278735"/>
          </a:xfrm>
          <a:prstGeom prst="rect">
            <a:avLst/>
          </a:prstGeom>
          <a:noFill/>
          <a:extLst>
            <a:ext uri="{909E8E84-426E-40DD-AFC4-6F175D3DCCD1}">
              <a14:hiddenFill xmlns:a14="http://schemas.microsoft.com/office/drawing/2010/main">
                <a:solidFill>
                  <a:srgbClr val="FFFFFF"/>
                </a:solidFill>
              </a14:hiddenFill>
            </a:ext>
          </a:extLst>
        </p:spPr>
      </p:pic>
      <p:sp>
        <p:nvSpPr>
          <p:cNvPr id="20" name="Rechthoek 19">
            <a:extLst>
              <a:ext uri="{FF2B5EF4-FFF2-40B4-BE49-F238E27FC236}">
                <a16:creationId xmlns:a16="http://schemas.microsoft.com/office/drawing/2014/main" id="{E920A4AD-3557-663B-9360-DDB87D679421}"/>
              </a:ext>
            </a:extLst>
          </p:cNvPr>
          <p:cNvSpPr>
            <a:spLocks/>
          </p:cNvSpPr>
          <p:nvPr userDrawn="1"/>
        </p:nvSpPr>
        <p:spPr>
          <a:xfrm>
            <a:off x="8195872" y="4998127"/>
            <a:ext cx="1825829" cy="338554"/>
          </a:xfrm>
          <a:prstGeom prst="rect">
            <a:avLst/>
          </a:prstGeom>
        </p:spPr>
        <p:txBody>
          <a:bodyPr wrap="square">
            <a:spAutoFit/>
          </a:bodyPr>
          <a:lstStyle/>
          <a:p>
            <a:pPr algn="ctr"/>
            <a:r>
              <a:rPr lang="nl-BE" sz="1600">
                <a:solidFill>
                  <a:schemeClr val="tx1"/>
                </a:solidFill>
                <a:latin typeface="Roboto" pitchFamily="2" charset="0"/>
                <a:ea typeface="Roboto" pitchFamily="2" charset="0"/>
                <a:cs typeface="Poppins" panose="00000500000000000000" pitchFamily="2" charset="0"/>
              </a:rPr>
              <a:t>/@kathondvla</a:t>
            </a:r>
            <a:endParaRPr lang="nl-BE" sz="1400">
              <a:solidFill>
                <a:schemeClr val="tx1"/>
              </a:solidFill>
              <a:latin typeface="Roboto" pitchFamily="2" charset="0"/>
              <a:ea typeface="Roboto" pitchFamily="2" charset="0"/>
              <a:cs typeface="Poppins" panose="00000500000000000000" pitchFamily="2" charset="0"/>
            </a:endParaRPr>
          </a:p>
        </p:txBody>
      </p:sp>
      <p:grpSp>
        <p:nvGrpSpPr>
          <p:cNvPr id="16" name="Groep 15">
            <a:extLst>
              <a:ext uri="{FF2B5EF4-FFF2-40B4-BE49-F238E27FC236}">
                <a16:creationId xmlns:a16="http://schemas.microsoft.com/office/drawing/2014/main" id="{9BE6699C-BE10-1E09-AC19-0C83C8CC070D}"/>
              </a:ext>
            </a:extLst>
          </p:cNvPr>
          <p:cNvGrpSpPr>
            <a:grpSpLocks/>
          </p:cNvGrpSpPr>
          <p:nvPr userDrawn="1"/>
        </p:nvGrpSpPr>
        <p:grpSpPr>
          <a:xfrm>
            <a:off x="0" y="0"/>
            <a:ext cx="12192000" cy="180000"/>
            <a:chOff x="0" y="0"/>
            <a:chExt cx="12192000" cy="360000"/>
          </a:xfrm>
        </p:grpSpPr>
        <p:sp>
          <p:nvSpPr>
            <p:cNvPr id="21" name="Rechthoek 20">
              <a:extLst>
                <a:ext uri="{FF2B5EF4-FFF2-40B4-BE49-F238E27FC236}">
                  <a16:creationId xmlns:a16="http://schemas.microsoft.com/office/drawing/2014/main" id="{C9A2AF9C-AE9D-578D-BE9F-C7247ECEA4B3}"/>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5" name="Rechthoek 24">
              <a:extLst>
                <a:ext uri="{FF2B5EF4-FFF2-40B4-BE49-F238E27FC236}">
                  <a16:creationId xmlns:a16="http://schemas.microsoft.com/office/drawing/2014/main" id="{5A706866-9203-A0AE-125D-E9F024BB273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6" name="Rechthoek 25">
              <a:extLst>
                <a:ext uri="{FF2B5EF4-FFF2-40B4-BE49-F238E27FC236}">
                  <a16:creationId xmlns:a16="http://schemas.microsoft.com/office/drawing/2014/main" id="{1E20765F-85DA-8F98-775D-C4CB6EB17BC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7" name="Rechthoek 26">
              <a:extLst>
                <a:ext uri="{FF2B5EF4-FFF2-40B4-BE49-F238E27FC236}">
                  <a16:creationId xmlns:a16="http://schemas.microsoft.com/office/drawing/2014/main" id="{CFCBAFD9-39D7-400C-49CE-7B886D87F854}"/>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191209771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ndere professionaliseringen promoten">
    <p:bg>
      <p:bgPr>
        <a:solidFill>
          <a:schemeClr val="bg1"/>
        </a:solidFill>
        <a:effectLst/>
      </p:bgPr>
    </p:b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C0442919-7D43-8AB2-0711-1AF1B8B0F2E4}"/>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23" name="Afbeelding 22" descr="Afbeelding met Graphics, Kleurrijkheid, cirkel, grafische vormgeving&#10;&#10;Automatisch gegenereerde beschrijving">
            <a:extLst>
              <a:ext uri="{FF2B5EF4-FFF2-40B4-BE49-F238E27FC236}">
                <a16:creationId xmlns:a16="http://schemas.microsoft.com/office/drawing/2014/main" id="{BF47E8E5-0F72-D6C4-091D-AA55DE42B8E5}"/>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30990" y="5079342"/>
            <a:ext cx="2474335" cy="1807683"/>
          </a:xfrm>
          <a:prstGeom prst="rect">
            <a:avLst/>
          </a:prstGeom>
        </p:spPr>
      </p:pic>
      <p:sp>
        <p:nvSpPr>
          <p:cNvPr id="22" name="Tekstvak 21">
            <a:extLst>
              <a:ext uri="{FF2B5EF4-FFF2-40B4-BE49-F238E27FC236}">
                <a16:creationId xmlns:a16="http://schemas.microsoft.com/office/drawing/2014/main" id="{A13FE2EA-66DA-46BA-2CEF-DFD997901751}"/>
              </a:ext>
            </a:extLst>
          </p:cNvPr>
          <p:cNvSpPr txBox="1">
            <a:spLocks/>
          </p:cNvSpPr>
          <p:nvPr userDrawn="1"/>
        </p:nvSpPr>
        <p:spPr>
          <a:xfrm>
            <a:off x="486168" y="754330"/>
            <a:ext cx="11174682" cy="830997"/>
          </a:xfrm>
          <a:prstGeom prst="rect">
            <a:avLst/>
          </a:prstGeom>
          <a:noFill/>
        </p:spPr>
        <p:txBody>
          <a:bodyPr wrap="square" rtlCol="0">
            <a:spAutoFit/>
          </a:bodyPr>
          <a:lstStyle/>
          <a:p>
            <a:pPr algn="l"/>
            <a:r>
              <a:rPr lang="nl-NL" sz="4800" cap="none" baseline="0">
                <a:latin typeface="Poppins ExtraBold" panose="00000900000000000000" pitchFamily="2" charset="0"/>
                <a:ea typeface="Roboto Bk" pitchFamily="2" charset="0"/>
                <a:cs typeface="Poppins ExtraBold" panose="00000900000000000000" pitchFamily="2" charset="0"/>
              </a:rPr>
              <a:t>Ook </a:t>
            </a:r>
            <a:r>
              <a:rPr lang="nl-NL" sz="4800" cap="none" baseline="0">
                <a:solidFill>
                  <a:srgbClr val="B22A89"/>
                </a:solidFill>
                <a:latin typeface="Poppins ExtraBold" panose="00000900000000000000" pitchFamily="2" charset="0"/>
                <a:ea typeface="Roboto Bk" pitchFamily="2" charset="0"/>
                <a:cs typeface="Poppins ExtraBold" panose="00000900000000000000" pitchFamily="2" charset="0"/>
              </a:rPr>
              <a:t>interessant</a:t>
            </a:r>
            <a:r>
              <a:rPr lang="nl-NL" sz="4800" cap="none" baseline="0">
                <a:latin typeface="Poppins ExtraBold" panose="00000900000000000000" pitchFamily="2" charset="0"/>
                <a:ea typeface="Roboto Bk" pitchFamily="2" charset="0"/>
                <a:cs typeface="Poppins ExtraBold" panose="00000900000000000000" pitchFamily="2" charset="0"/>
              </a:rPr>
              <a:t> voor jou</a:t>
            </a:r>
            <a:endParaRPr lang="nl-BE" sz="4800" cap="none" baseline="0">
              <a:latin typeface="Poppins ExtraBold" panose="00000900000000000000" pitchFamily="2" charset="0"/>
              <a:ea typeface="Roboto Bk" pitchFamily="2" charset="0"/>
              <a:cs typeface="Poppins ExtraBold" panose="00000900000000000000" pitchFamily="2" charset="0"/>
            </a:endParaRPr>
          </a:p>
        </p:txBody>
      </p:sp>
      <p:grpSp>
        <p:nvGrpSpPr>
          <p:cNvPr id="16" name="Groep 15">
            <a:extLst>
              <a:ext uri="{FF2B5EF4-FFF2-40B4-BE49-F238E27FC236}">
                <a16:creationId xmlns:a16="http://schemas.microsoft.com/office/drawing/2014/main" id="{9BE6699C-BE10-1E09-AC19-0C83C8CC070D}"/>
              </a:ext>
            </a:extLst>
          </p:cNvPr>
          <p:cNvGrpSpPr>
            <a:grpSpLocks/>
          </p:cNvGrpSpPr>
          <p:nvPr userDrawn="1"/>
        </p:nvGrpSpPr>
        <p:grpSpPr>
          <a:xfrm>
            <a:off x="0" y="0"/>
            <a:ext cx="12192000" cy="180000"/>
            <a:chOff x="0" y="0"/>
            <a:chExt cx="12192000" cy="360000"/>
          </a:xfrm>
        </p:grpSpPr>
        <p:sp>
          <p:nvSpPr>
            <p:cNvPr id="21" name="Rechthoek 20">
              <a:extLst>
                <a:ext uri="{FF2B5EF4-FFF2-40B4-BE49-F238E27FC236}">
                  <a16:creationId xmlns:a16="http://schemas.microsoft.com/office/drawing/2014/main" id="{C9A2AF9C-AE9D-578D-BE9F-C7247ECEA4B3}"/>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5" name="Rechthoek 24">
              <a:extLst>
                <a:ext uri="{FF2B5EF4-FFF2-40B4-BE49-F238E27FC236}">
                  <a16:creationId xmlns:a16="http://schemas.microsoft.com/office/drawing/2014/main" id="{5A706866-9203-A0AE-125D-E9F024BB273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6" name="Rechthoek 25">
              <a:extLst>
                <a:ext uri="{FF2B5EF4-FFF2-40B4-BE49-F238E27FC236}">
                  <a16:creationId xmlns:a16="http://schemas.microsoft.com/office/drawing/2014/main" id="{1E20765F-85DA-8F98-775D-C4CB6EB17BC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7" name="Rechthoek 26">
              <a:extLst>
                <a:ext uri="{FF2B5EF4-FFF2-40B4-BE49-F238E27FC236}">
                  <a16:creationId xmlns:a16="http://schemas.microsoft.com/office/drawing/2014/main" id="{CFCBAFD9-39D7-400C-49CE-7B886D87F854}"/>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8" name="Tijdelijke aanduiding voor tekst 7">
            <a:extLst>
              <a:ext uri="{FF2B5EF4-FFF2-40B4-BE49-F238E27FC236}">
                <a16:creationId xmlns:a16="http://schemas.microsoft.com/office/drawing/2014/main" id="{B473C13B-97FE-6CCE-F782-0295927D2B36}"/>
              </a:ext>
            </a:extLst>
          </p:cNvPr>
          <p:cNvSpPr>
            <a:spLocks noGrp="1"/>
          </p:cNvSpPr>
          <p:nvPr>
            <p:ph type="body" sz="quarter" idx="10" hasCustomPrompt="1"/>
          </p:nvPr>
        </p:nvSpPr>
        <p:spPr>
          <a:xfrm>
            <a:off x="2375555" y="1677971"/>
            <a:ext cx="7749520" cy="4006867"/>
          </a:xfrm>
        </p:spPr>
        <p:txBody>
          <a:bodyPr/>
          <a:lstStyle/>
          <a:p>
            <a:pPr lvl="0"/>
            <a:r>
              <a:rPr lang="nl-NL" b="0" i="0">
                <a:solidFill>
                  <a:srgbClr val="242424"/>
                </a:solidFill>
                <a:effectLst/>
                <a:latin typeface="Calibri" panose="020F0502020204030204" pitchFamily="34" charset="0"/>
              </a:rPr>
              <a:t>Noteer hier </a:t>
            </a:r>
            <a:r>
              <a:rPr lang="nl-NL" b="0" i="0" err="1">
                <a:solidFill>
                  <a:srgbClr val="242424"/>
                </a:solidFill>
                <a:effectLst/>
                <a:latin typeface="Calibri" panose="020F0502020204030204" pitchFamily="34" charset="0"/>
              </a:rPr>
              <a:t>profesionaliseringen</a:t>
            </a:r>
            <a:r>
              <a:rPr lang="nl-NL" b="0" i="0">
                <a:solidFill>
                  <a:srgbClr val="242424"/>
                </a:solidFill>
                <a:effectLst/>
                <a:latin typeface="Calibri" panose="020F0502020204030204" pitchFamily="34" charset="0"/>
              </a:rPr>
              <a:t>, nascholingen, lerende netwerken … die ook interessant zijn voor je doelgroep/aanwezigen.</a:t>
            </a:r>
            <a:endParaRPr lang="nl-BE"/>
          </a:p>
        </p:txBody>
      </p:sp>
    </p:spTree>
    <p:extLst>
      <p:ext uri="{BB962C8B-B14F-4D97-AF65-F5344CB8AC3E}">
        <p14:creationId xmlns:p14="http://schemas.microsoft.com/office/powerpoint/2010/main" val="183181819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en, nummering, logo’s">
    <p:spTree>
      <p:nvGrpSpPr>
        <p:cNvPr id="1" name=""/>
        <p:cNvGrpSpPr/>
        <p:nvPr/>
      </p:nvGrpSpPr>
      <p:grpSpPr>
        <a:xfrm>
          <a:off x="0" y="0"/>
          <a:ext cx="0" cy="0"/>
          <a:chOff x="0" y="0"/>
          <a:chExt cx="0" cy="0"/>
        </a:xfrm>
      </p:grpSpPr>
      <p:sp>
        <p:nvSpPr>
          <p:cNvPr id="4" name="Graphic 14">
            <a:extLst>
              <a:ext uri="{FF2B5EF4-FFF2-40B4-BE49-F238E27FC236}">
                <a16:creationId xmlns:a16="http://schemas.microsoft.com/office/drawing/2014/main" id="{D608E6E0-F0DE-0100-6A9C-51F787F00B10}"/>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3" name="Tekstvak 2">
            <a:extLst>
              <a:ext uri="{FF2B5EF4-FFF2-40B4-BE49-F238E27FC236}">
                <a16:creationId xmlns:a16="http://schemas.microsoft.com/office/drawing/2014/main" id="{3C01FD5A-6BD9-B664-0286-CF50BDF1FEB0}"/>
              </a:ext>
            </a:extLst>
          </p:cNvPr>
          <p:cNvSpPr txBox="1"/>
          <p:nvPr userDrawn="1"/>
        </p:nvSpPr>
        <p:spPr>
          <a:xfrm>
            <a:off x="319176" y="405442"/>
            <a:ext cx="9799637" cy="707886"/>
          </a:xfrm>
          <a:prstGeom prst="rect">
            <a:avLst/>
          </a:prstGeom>
          <a:noFill/>
        </p:spPr>
        <p:txBody>
          <a:bodyPr wrap="square" rtlCol="0">
            <a:spAutoFit/>
          </a:bodyPr>
          <a:lstStyle/>
          <a:p>
            <a:r>
              <a:rPr lang="nl-BE" sz="4000">
                <a:latin typeface="Poppins ExtraBold" panose="00000900000000000000" pitchFamily="2" charset="0"/>
                <a:cs typeface="Poppins ExtraBold" panose="00000900000000000000" pitchFamily="2" charset="0"/>
              </a:rPr>
              <a:t>Iconen, nummering, logo’s</a:t>
            </a:r>
            <a:endParaRPr lang="nl-BE">
              <a:latin typeface="Poppins ExtraBold" panose="00000900000000000000" pitchFamily="2" charset="0"/>
              <a:cs typeface="Poppins ExtraBold" panose="00000900000000000000" pitchFamily="2" charset="0"/>
            </a:endParaRPr>
          </a:p>
        </p:txBody>
      </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b="0" i="0">
                <a:solidFill>
                  <a:srgbClr val="242424"/>
                </a:solidFill>
                <a:effectLst/>
                <a:latin typeface="Calibri" panose="020F0502020204030204" pitchFamily="34" charset="0"/>
              </a:rPr>
              <a:t>Voeg op deze slide de </a:t>
            </a:r>
            <a:r>
              <a:rPr lang="nl-NL" b="1" i="0">
                <a:solidFill>
                  <a:srgbClr val="242424"/>
                </a:solidFill>
                <a:effectLst/>
                <a:latin typeface="Calibri" panose="020F0502020204030204" pitchFamily="34" charset="0"/>
              </a:rPr>
              <a:t>titels</a:t>
            </a:r>
            <a:r>
              <a:rPr lang="nl-NL" b="0" i="0">
                <a:solidFill>
                  <a:srgbClr val="242424"/>
                </a:solidFill>
                <a:effectLst/>
                <a:latin typeface="Calibri" panose="020F0502020204030204" pitchFamily="34" charset="0"/>
              </a:rPr>
              <a:t> van je presentatie toe, zodat er een </a:t>
            </a:r>
            <a:r>
              <a:rPr lang="nl-NL" b="1" i="0">
                <a:solidFill>
                  <a:srgbClr val="242424"/>
                </a:solidFill>
                <a:effectLst/>
                <a:latin typeface="Calibri" panose="020F0502020204030204" pitchFamily="34" charset="0"/>
              </a:rPr>
              <a:t>overzicht</a:t>
            </a:r>
            <a:r>
              <a:rPr lang="nl-NL" b="0" i="0">
                <a:solidFill>
                  <a:srgbClr val="242424"/>
                </a:solidFill>
                <a:effectLst/>
                <a:latin typeface="Calibri" panose="020F0502020204030204" pitchFamily="34" charset="0"/>
              </a:rPr>
              <a:t> is.</a:t>
            </a:r>
            <a:endParaRPr lang="nl-NL"/>
          </a:p>
        </p:txBody>
      </p:sp>
    </p:spTree>
    <p:extLst>
      <p:ext uri="{BB962C8B-B14F-4D97-AF65-F5344CB8AC3E}">
        <p14:creationId xmlns:p14="http://schemas.microsoft.com/office/powerpoint/2010/main" val="989269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Aangepaste indeling">
    <p:spTree>
      <p:nvGrpSpPr>
        <p:cNvPr id="1" name=""/>
        <p:cNvGrpSpPr/>
        <p:nvPr/>
      </p:nvGrpSpPr>
      <p:grpSpPr>
        <a:xfrm>
          <a:off x="0" y="0"/>
          <a:ext cx="0" cy="0"/>
          <a:chOff x="0" y="0"/>
          <a:chExt cx="0" cy="0"/>
        </a:xfrm>
      </p:grpSpPr>
      <p:sp>
        <p:nvSpPr>
          <p:cNvPr id="8" name="Rechthoek 7"/>
          <p:cNvSpPr/>
          <p:nvPr userDrawn="1"/>
        </p:nvSpPr>
        <p:spPr>
          <a:xfrm>
            <a:off x="0" y="6498024"/>
            <a:ext cx="12192000" cy="36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1" name="Tijdelijke aanduiding voor dianummer 7">
            <a:extLst>
              <a:ext uri="{FF2B5EF4-FFF2-40B4-BE49-F238E27FC236}">
                <a16:creationId xmlns:a16="http://schemas.microsoft.com/office/drawing/2014/main" id="{BF6C4908-1347-4984-89BB-4E5C76D3B4A4}"/>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
        <p:nvSpPr>
          <p:cNvPr id="12" name="Titel 1"/>
          <p:cNvSpPr>
            <a:spLocks noGrp="1"/>
          </p:cNvSpPr>
          <p:nvPr>
            <p:ph type="title"/>
          </p:nvPr>
        </p:nvSpPr>
        <p:spPr>
          <a:xfrm>
            <a:off x="1679510" y="274638"/>
            <a:ext cx="9902892" cy="1143000"/>
          </a:xfrm>
        </p:spPr>
        <p:txBody>
          <a:bodyPr/>
          <a:lstStyle/>
          <a:p>
            <a:r>
              <a:rPr lang="nl-NL"/>
              <a:t>Klik om stijl te bewerken</a:t>
            </a:r>
            <a:endParaRPr lang="nl-BE"/>
          </a:p>
        </p:txBody>
      </p:sp>
      <p:sp>
        <p:nvSpPr>
          <p:cNvPr id="13" name="Tijdelijke aanduiding voor inhoud 2"/>
          <p:cNvSpPr>
            <a:spLocks noGrp="1"/>
          </p:cNvSpPr>
          <p:nvPr>
            <p:ph idx="1"/>
          </p:nvPr>
        </p:nvSpPr>
        <p:spPr>
          <a:xfrm>
            <a:off x="1679509" y="1600206"/>
            <a:ext cx="9902891" cy="4525963"/>
          </a:xfrm>
        </p:spPr>
        <p:txBody>
          <a:bodyPr/>
          <a:lstStyle>
            <a:lvl1pPr>
              <a:buClrTx/>
              <a:defRPr>
                <a:latin typeface="+mj-lt"/>
                <a:cs typeface="Arial" pitchFamily="34" charset="0"/>
              </a:defRPr>
            </a:lvl1pPr>
            <a:lvl2pPr algn="l">
              <a:buClr>
                <a:srgbClr val="BF18B3"/>
              </a:buClr>
              <a:defRPr>
                <a:solidFill>
                  <a:srgbClr val="BF18B3"/>
                </a:solidFill>
                <a:latin typeface="+mj-lt"/>
                <a:cs typeface="Arial" pitchFamily="34" charset="0"/>
              </a:defRPr>
            </a:lvl2pPr>
            <a:lvl3pPr>
              <a:buClr>
                <a:srgbClr val="F18E00"/>
              </a:buClr>
              <a:defRPr>
                <a:solidFill>
                  <a:srgbClr val="FF8414"/>
                </a:solidFill>
                <a:latin typeface="+mj-lt"/>
                <a:cs typeface="Arial" pitchFamily="34" charset="0"/>
              </a:defRPr>
            </a:lvl3pPr>
            <a:lvl4pPr>
              <a:buClr>
                <a:schemeClr val="tx1"/>
              </a:buClr>
              <a:defRPr>
                <a:solidFill>
                  <a:schemeClr val="tx1"/>
                </a:solidFill>
                <a:latin typeface="+mj-lt"/>
                <a:cs typeface="Arial" pitchFamily="34" charset="0"/>
              </a:defRPr>
            </a:lvl4pPr>
            <a:lvl5pPr>
              <a:buClr>
                <a:srgbClr val="BF18B3"/>
              </a:buClr>
              <a:defRPr>
                <a:latin typeface="+mj-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5" name="Afbeelding 14">
            <a:extLst>
              <a:ext uri="{FF2B5EF4-FFF2-40B4-BE49-F238E27FC236}">
                <a16:creationId xmlns:a16="http://schemas.microsoft.com/office/drawing/2014/main" id="{7339FF48-2CFB-4914-8886-7100897D020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523436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E52CCC5-31E2-404F-A3E8-E66766696B1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6088" y="156972"/>
            <a:ext cx="3662496" cy="1404888"/>
          </a:xfrm>
          <a:prstGeom prst="rect">
            <a:avLst/>
          </a:prstGeom>
        </p:spPr>
      </p:pic>
      <p:grpSp>
        <p:nvGrpSpPr>
          <p:cNvPr id="14" name="Groep 13">
            <a:extLst>
              <a:ext uri="{FF2B5EF4-FFF2-40B4-BE49-F238E27FC236}">
                <a16:creationId xmlns:a16="http://schemas.microsoft.com/office/drawing/2014/main" id="{1B6405EA-4ADB-4167-9F69-0F2E29C4513B}"/>
              </a:ext>
            </a:extLst>
          </p:cNvPr>
          <p:cNvGrpSpPr/>
          <p:nvPr userDrawn="1"/>
        </p:nvGrpSpPr>
        <p:grpSpPr>
          <a:xfrm>
            <a:off x="-66442" y="0"/>
            <a:ext cx="12283519" cy="6973558"/>
            <a:chOff x="-66442" y="0"/>
            <a:chExt cx="12283519" cy="6973558"/>
          </a:xfrm>
        </p:grpSpPr>
        <p:pic>
          <p:nvPicPr>
            <p:cNvPr id="12" name="Afbeelding 11">
              <a:extLst>
                <a:ext uri="{FF2B5EF4-FFF2-40B4-BE49-F238E27FC236}">
                  <a16:creationId xmlns:a16="http://schemas.microsoft.com/office/drawing/2014/main" id="{EBDCA452-584D-4FDA-A77C-552084EBC7E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083"/>
            <a:stretch/>
          </p:blipFill>
          <p:spPr>
            <a:xfrm>
              <a:off x="5039111" y="2294022"/>
              <a:ext cx="7177966" cy="4679536"/>
            </a:xfrm>
            <a:prstGeom prst="rect">
              <a:avLst/>
            </a:prstGeom>
          </p:spPr>
        </p:pic>
        <p:pic>
          <p:nvPicPr>
            <p:cNvPr id="10" name="Afbeelding 9" descr="Afbeelding met computer&#10;&#10;Automatisch gegenereerde beschrijving">
              <a:extLst>
                <a:ext uri="{FF2B5EF4-FFF2-40B4-BE49-F238E27FC236}">
                  <a16:creationId xmlns:a16="http://schemas.microsoft.com/office/drawing/2014/main" id="{E36E00FC-8C92-4461-BFC2-5E99807485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8595948" y="0"/>
              <a:ext cx="3621129" cy="5637014"/>
            </a:xfrm>
            <a:prstGeom prst="rect">
              <a:avLst/>
            </a:prstGeom>
          </p:spPr>
        </p:pic>
        <p:pic>
          <p:nvPicPr>
            <p:cNvPr id="8" name="Afbeelding 7" descr="Afbeelding met tekening&#10;&#10;Automatisch gegenereerde beschrijving">
              <a:extLst>
                <a:ext uri="{FF2B5EF4-FFF2-40B4-BE49-F238E27FC236}">
                  <a16:creationId xmlns:a16="http://schemas.microsoft.com/office/drawing/2014/main" id="{5977FBF6-2392-409E-97B6-3BA441270BF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3227085" y="0"/>
              <a:ext cx="8989992" cy="4876800"/>
            </a:xfrm>
            <a:prstGeom prst="rect">
              <a:avLst/>
            </a:prstGeom>
          </p:spPr>
        </p:pic>
        <p:pic>
          <p:nvPicPr>
            <p:cNvPr id="3" name="Afbeelding 2" descr="Afbeelding met tekening, paraplu&#10;&#10;Automatisch gegenereerde beschrijving">
              <a:extLst>
                <a:ext uri="{FF2B5EF4-FFF2-40B4-BE49-F238E27FC236}">
                  <a16:creationId xmlns:a16="http://schemas.microsoft.com/office/drawing/2014/main" id="{13FC876D-5B8F-41C3-8F16-E16B6FD530F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66442" y="675868"/>
              <a:ext cx="10211106" cy="6297689"/>
            </a:xfrm>
            <a:prstGeom prst="rect">
              <a:avLst/>
            </a:prstGeom>
          </p:spPr>
        </p:pic>
      </p:grpSp>
      <p:sp>
        <p:nvSpPr>
          <p:cNvPr id="7" name="Ondertitel 2">
            <a:extLst>
              <a:ext uri="{FF2B5EF4-FFF2-40B4-BE49-F238E27FC236}">
                <a16:creationId xmlns:a16="http://schemas.microsoft.com/office/drawing/2014/main" id="{65550227-3B69-4ED6-B2B7-782A18AF07E0}"/>
              </a:ext>
            </a:extLst>
          </p:cNvPr>
          <p:cNvSpPr>
            <a:spLocks noGrp="1"/>
          </p:cNvSpPr>
          <p:nvPr userDrawn="1">
            <p:ph type="subTitle" idx="1" hasCustomPrompt="1"/>
          </p:nvPr>
        </p:nvSpPr>
        <p:spPr>
          <a:xfrm>
            <a:off x="2382965" y="3393996"/>
            <a:ext cx="7476225" cy="1206630"/>
          </a:xfrm>
          <a:noFill/>
        </p:spPr>
        <p:txBody>
          <a:bodyPr>
            <a:normAutofit/>
          </a:bodyPr>
          <a:lstStyle>
            <a:lvl1pPr marL="0" indent="0" algn="ctr">
              <a:buNone/>
              <a:defRPr sz="2100" b="0">
                <a:solidFill>
                  <a:schemeClr val="bg1"/>
                </a:solidFill>
                <a:latin typeface="Roboto" pitchFamily="2" charset="0"/>
                <a:ea typeface="Roboto" pitchFamily="2" charset="0"/>
                <a:cs typeface="Arial"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nl-NL"/>
              <a:t>Beschrijf in 140 tekens waarover je presentatie gaat</a:t>
            </a:r>
            <a:endParaRPr lang="nl-BE"/>
          </a:p>
        </p:txBody>
      </p:sp>
      <p:sp>
        <p:nvSpPr>
          <p:cNvPr id="4" name="Titel 3">
            <a:extLst>
              <a:ext uri="{FF2B5EF4-FFF2-40B4-BE49-F238E27FC236}">
                <a16:creationId xmlns:a16="http://schemas.microsoft.com/office/drawing/2014/main" id="{0A40482B-BC27-4DC4-A82C-081E98EE5167}"/>
              </a:ext>
            </a:extLst>
          </p:cNvPr>
          <p:cNvSpPr>
            <a:spLocks noGrp="1"/>
          </p:cNvSpPr>
          <p:nvPr userDrawn="1">
            <p:ph type="title" hasCustomPrompt="1"/>
          </p:nvPr>
        </p:nvSpPr>
        <p:spPr>
          <a:xfrm>
            <a:off x="2382965" y="1961933"/>
            <a:ext cx="7476225" cy="1143000"/>
          </a:xfrm>
        </p:spPr>
        <p:txBody>
          <a:bodyPr>
            <a:normAutofit/>
          </a:bodyPr>
          <a:lstStyle>
            <a:lvl1pPr algn="ctr">
              <a:defRPr sz="3600">
                <a:solidFill>
                  <a:schemeClr val="bg1"/>
                </a:solidFill>
                <a:latin typeface="Poppins ExtraBold" panose="00000900000000000000" pitchFamily="2" charset="0"/>
                <a:ea typeface="Roboto Bk" pitchFamily="2" charset="0"/>
                <a:cs typeface="Poppins ExtraBold" panose="00000900000000000000" pitchFamily="2" charset="0"/>
              </a:defRPr>
            </a:lvl1pPr>
          </a:lstStyle>
          <a:p>
            <a:r>
              <a:rPr lang="nl-NL"/>
              <a:t>Schrijf hier je pakkende titel</a:t>
            </a:r>
            <a:endParaRPr lang="nl-BE"/>
          </a:p>
        </p:txBody>
      </p:sp>
      <p:sp>
        <p:nvSpPr>
          <p:cNvPr id="2" name="Tijdelijke aanduiding voor datum 1">
            <a:extLst>
              <a:ext uri="{FF2B5EF4-FFF2-40B4-BE49-F238E27FC236}">
                <a16:creationId xmlns:a16="http://schemas.microsoft.com/office/drawing/2014/main" id="{589F19D1-7D30-8365-43AF-F1282FEADD2B}"/>
              </a:ext>
            </a:extLst>
          </p:cNvPr>
          <p:cNvSpPr>
            <a:spLocks noGrp="1"/>
          </p:cNvSpPr>
          <p:nvPr>
            <p:ph type="dt" sz="half" idx="10"/>
          </p:nvPr>
        </p:nvSpPr>
        <p:spPr>
          <a:xfrm>
            <a:off x="10144664" y="6356357"/>
            <a:ext cx="1595894" cy="365125"/>
          </a:xfrm>
        </p:spPr>
        <p:txBody>
          <a:bodyPr/>
          <a:lstStyle>
            <a:lvl1pPr algn="r">
              <a:defRPr>
                <a:solidFill>
                  <a:schemeClr val="bg1"/>
                </a:solidFill>
              </a:defRPr>
            </a:lvl1pPr>
          </a:lstStyle>
          <a:p>
            <a:fld id="{C3E75889-BBC1-419D-8956-31DAFBFE7697}" type="datetime1">
              <a:rPr lang="nl-BE" smtClean="0"/>
              <a:pPr/>
              <a:t>2/04/2025</a:t>
            </a:fld>
            <a:endParaRPr lang="nl-BE"/>
          </a:p>
        </p:txBody>
      </p:sp>
    </p:spTree>
    <p:extLst>
      <p:ext uri="{BB962C8B-B14F-4D97-AF65-F5344CB8AC3E}">
        <p14:creationId xmlns:p14="http://schemas.microsoft.com/office/powerpoint/2010/main" val="1700271952"/>
      </p:ext>
    </p:extLst>
  </p:cSld>
  <p:clrMapOvr>
    <a:masterClrMapping/>
  </p:clrMapOvr>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3" name="Tekstvak 2">
            <a:extLst>
              <a:ext uri="{FF2B5EF4-FFF2-40B4-BE49-F238E27FC236}">
                <a16:creationId xmlns:a16="http://schemas.microsoft.com/office/drawing/2014/main" id="{3C01FD5A-6BD9-B664-0286-CF50BDF1FEB0}"/>
              </a:ext>
            </a:extLst>
          </p:cNvPr>
          <p:cNvSpPr txBox="1"/>
          <p:nvPr userDrawn="1"/>
        </p:nvSpPr>
        <p:spPr>
          <a:xfrm>
            <a:off x="319177" y="405442"/>
            <a:ext cx="6771736" cy="707886"/>
          </a:xfrm>
          <a:prstGeom prst="rect">
            <a:avLst/>
          </a:prstGeom>
          <a:noFill/>
        </p:spPr>
        <p:txBody>
          <a:bodyPr wrap="square" rtlCol="0">
            <a:spAutoFit/>
          </a:bodyPr>
          <a:lstStyle/>
          <a:p>
            <a:r>
              <a:rPr lang="nl-BE" sz="4000">
                <a:latin typeface="Poppins ExtraBold" panose="00000900000000000000" pitchFamily="2" charset="0"/>
                <a:cs typeface="Poppins ExtraBold" panose="00000900000000000000" pitchFamily="2" charset="0"/>
              </a:rPr>
              <a:t>INHOUD</a:t>
            </a:r>
            <a:endParaRPr lang="nl-BE">
              <a:latin typeface="Poppins ExtraBold" panose="00000900000000000000" pitchFamily="2" charset="0"/>
              <a:cs typeface="Poppins ExtraBold" panose="00000900000000000000" pitchFamily="2" charset="0"/>
            </a:endParaRPr>
          </a:p>
        </p:txBody>
      </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b="0" i="0">
                <a:solidFill>
                  <a:srgbClr val="242424"/>
                </a:solidFill>
                <a:effectLst/>
                <a:latin typeface="Calibri" panose="020F0502020204030204" pitchFamily="34" charset="0"/>
              </a:rPr>
              <a:t>Voeg op deze slide de </a:t>
            </a:r>
            <a:r>
              <a:rPr lang="nl-NL" b="1" i="0">
                <a:solidFill>
                  <a:srgbClr val="242424"/>
                </a:solidFill>
                <a:effectLst/>
                <a:latin typeface="Calibri" panose="020F0502020204030204" pitchFamily="34" charset="0"/>
              </a:rPr>
              <a:t>titels</a:t>
            </a:r>
            <a:r>
              <a:rPr lang="nl-NL" b="0" i="0">
                <a:solidFill>
                  <a:srgbClr val="242424"/>
                </a:solidFill>
                <a:effectLst/>
                <a:latin typeface="Calibri" panose="020F0502020204030204" pitchFamily="34" charset="0"/>
              </a:rPr>
              <a:t> van je presentatie toe, zodat er een </a:t>
            </a:r>
            <a:r>
              <a:rPr lang="nl-NL" b="1" i="0">
                <a:solidFill>
                  <a:srgbClr val="242424"/>
                </a:solidFill>
                <a:effectLst/>
                <a:latin typeface="Calibri" panose="020F0502020204030204" pitchFamily="34" charset="0"/>
              </a:rPr>
              <a:t>overzicht</a:t>
            </a:r>
            <a:r>
              <a:rPr lang="nl-NL" b="0" i="0">
                <a:solidFill>
                  <a:srgbClr val="242424"/>
                </a:solidFill>
                <a:effectLst/>
                <a:latin typeface="Calibri" panose="020F0502020204030204" pitchFamily="34" charset="0"/>
              </a:rPr>
              <a:t> is.</a:t>
            </a:r>
            <a:endParaRPr lang="nl-NL"/>
          </a:p>
        </p:txBody>
      </p:sp>
    </p:spTree>
    <p:extLst>
      <p:ext uri="{BB962C8B-B14F-4D97-AF65-F5344CB8AC3E}">
        <p14:creationId xmlns:p14="http://schemas.microsoft.com/office/powerpoint/2010/main" val="4051941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derdeel presentatie">
    <p:bg>
      <p:bgPr>
        <a:solidFill>
          <a:schemeClr val="bg1"/>
        </a:solidFill>
        <a:effectLst/>
      </p:bgPr>
    </p:bg>
    <p:spTree>
      <p:nvGrpSpPr>
        <p:cNvPr id="1" name=""/>
        <p:cNvGrpSpPr/>
        <p:nvPr/>
      </p:nvGrpSpPr>
      <p:grpSpPr>
        <a:xfrm>
          <a:off x="0" y="0"/>
          <a:ext cx="0" cy="0"/>
          <a:chOff x="0" y="0"/>
          <a:chExt cx="0" cy="0"/>
        </a:xfrm>
      </p:grpSpPr>
      <p:sp>
        <p:nvSpPr>
          <p:cNvPr id="16" name="Graphic 14">
            <a:extLst>
              <a:ext uri="{FF2B5EF4-FFF2-40B4-BE49-F238E27FC236}">
                <a16:creationId xmlns:a16="http://schemas.microsoft.com/office/drawing/2014/main" id="{E84657B0-854F-F336-1A84-A862DD77A42B}"/>
              </a:ext>
            </a:extLst>
          </p:cNvPr>
          <p:cNvSpPr/>
          <p:nvPr/>
        </p:nvSpPr>
        <p:spPr>
          <a:xfrm>
            <a:off x="-7979" y="-122"/>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grpSp>
        <p:nvGrpSpPr>
          <p:cNvPr id="20" name="Groep 19">
            <a:extLst>
              <a:ext uri="{FF2B5EF4-FFF2-40B4-BE49-F238E27FC236}">
                <a16:creationId xmlns:a16="http://schemas.microsoft.com/office/drawing/2014/main" id="{98865D31-7A2E-4AD9-5402-5EB255CA6A75}"/>
              </a:ext>
            </a:extLst>
          </p:cNvPr>
          <p:cNvGrpSpPr>
            <a:grpSpLocks/>
          </p:cNvGrpSpPr>
          <p:nvPr userDrawn="1"/>
        </p:nvGrpSpPr>
        <p:grpSpPr>
          <a:xfrm>
            <a:off x="-17028" y="6526131"/>
            <a:ext cx="12209028" cy="360000"/>
            <a:chOff x="0" y="0"/>
            <a:chExt cx="12192000" cy="360000"/>
          </a:xfrm>
        </p:grpSpPr>
        <p:sp>
          <p:nvSpPr>
            <p:cNvPr id="8" name="Rechthoek 7"/>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4" name="Rechthoek 3">
              <a:extLst>
                <a:ext uri="{FF2B5EF4-FFF2-40B4-BE49-F238E27FC236}">
                  <a16:creationId xmlns:a16="http://schemas.microsoft.com/office/drawing/2014/main" id="{DD250D44-4B6E-9995-5C86-300FF4461FC1}"/>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5" name="Rechthoek 4">
              <a:extLst>
                <a:ext uri="{FF2B5EF4-FFF2-40B4-BE49-F238E27FC236}">
                  <a16:creationId xmlns:a16="http://schemas.microsoft.com/office/drawing/2014/main" id="{EEC09B4C-1122-CC89-CAED-31E42A1606F0}"/>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6" name="Rechthoek 5">
              <a:extLst>
                <a:ext uri="{FF2B5EF4-FFF2-40B4-BE49-F238E27FC236}">
                  <a16:creationId xmlns:a16="http://schemas.microsoft.com/office/drawing/2014/main" id="{3C72B1F3-46A5-9DB1-3F03-0846DFF9FD30}"/>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14" name="Titel 13">
            <a:extLst>
              <a:ext uri="{FF2B5EF4-FFF2-40B4-BE49-F238E27FC236}">
                <a16:creationId xmlns:a16="http://schemas.microsoft.com/office/drawing/2014/main" id="{C4620826-5859-898D-9BFD-E8F9BB331650}"/>
              </a:ext>
            </a:extLst>
          </p:cNvPr>
          <p:cNvSpPr>
            <a:spLocks noGrp="1"/>
          </p:cNvSpPr>
          <p:nvPr>
            <p:ph type="title" hasCustomPrompt="1"/>
          </p:nvPr>
        </p:nvSpPr>
        <p:spPr>
          <a:xfrm>
            <a:off x="1251493" y="2780519"/>
            <a:ext cx="9941608" cy="648481"/>
          </a:xfrm>
          <a:solidFill>
            <a:srgbClr val="E9DBE9"/>
          </a:solidFill>
        </p:spPr>
        <p:txBody>
          <a:bodyPr>
            <a:noAutofit/>
          </a:bodyPr>
          <a:lstStyle>
            <a:lvl1pPr>
              <a:defRPr lang="nl-BE" sz="3600" kern="1200" dirty="0">
                <a:solidFill>
                  <a:srgbClr val="2D3E4E"/>
                </a:solidFill>
                <a:latin typeface="Poppins ExtraBold" panose="00000900000000000000" pitchFamily="2" charset="0"/>
                <a:ea typeface="Roboto Bk" pitchFamily="2" charset="0"/>
                <a:cs typeface="Poppins ExtraBold" panose="00000900000000000000" pitchFamily="2" charset="0"/>
              </a:defRPr>
            </a:lvl1pPr>
          </a:lstStyle>
          <a:p>
            <a:pPr marL="0" lvl="0" indent="0" algn="l" defTabSz="685783" rtl="0" eaLnBrk="1" latinLnBrk="0" hangingPunct="1">
              <a:spcBef>
                <a:spcPct val="20000"/>
              </a:spcBef>
              <a:buClrTx/>
              <a:buFont typeface="Arial" pitchFamily="34" charset="0"/>
              <a:buNone/>
            </a:pPr>
            <a:r>
              <a:rPr lang="nl-NL"/>
              <a:t>Typ hier de krachtlijn van dit onderdeel van je presentatie</a:t>
            </a:r>
            <a:endParaRPr lang="nl-BE"/>
          </a:p>
        </p:txBody>
      </p:sp>
      <p:sp>
        <p:nvSpPr>
          <p:cNvPr id="19" name="Tijdelijke aanduiding voor tekst 18">
            <a:extLst>
              <a:ext uri="{FF2B5EF4-FFF2-40B4-BE49-F238E27FC236}">
                <a16:creationId xmlns:a16="http://schemas.microsoft.com/office/drawing/2014/main" id="{38DBC7CF-4BA6-5D48-378C-7C304F8BEBDF}"/>
              </a:ext>
            </a:extLst>
          </p:cNvPr>
          <p:cNvSpPr>
            <a:spLocks noGrp="1"/>
          </p:cNvSpPr>
          <p:nvPr>
            <p:ph type="body" sz="quarter" idx="12" hasCustomPrompt="1"/>
          </p:nvPr>
        </p:nvSpPr>
        <p:spPr>
          <a:xfrm>
            <a:off x="1254125" y="3441309"/>
            <a:ext cx="9944100" cy="2405063"/>
          </a:xfrm>
          <a:solidFill>
            <a:srgbClr val="DEF3F4"/>
          </a:solidFill>
        </p:spPr>
        <p:txBody>
          <a:bodyPr>
            <a:normAutofit/>
          </a:bodyPr>
          <a:lstStyle>
            <a:lvl1pPr marL="0" indent="0">
              <a:buNone/>
              <a:defRPr sz="3600">
                <a:solidFill>
                  <a:srgbClr val="2D3E4E"/>
                </a:solidFill>
                <a:latin typeface="Poppins" panose="00000500000000000000" pitchFamily="2" charset="0"/>
                <a:ea typeface="Roboto Bk" pitchFamily="2" charset="0"/>
                <a:cs typeface="Poppins" panose="00000500000000000000" pitchFamily="2" charset="0"/>
              </a:defRPr>
            </a:lvl1pPr>
          </a:lstStyle>
          <a:p>
            <a:pPr lvl="0"/>
            <a:r>
              <a:rPr lang="nl-NL"/>
              <a:t>Vat kort samen wat er in dit onderdeel van je presentatie volgt</a:t>
            </a:r>
          </a:p>
        </p:txBody>
      </p:sp>
      <p:pic>
        <p:nvPicPr>
          <p:cNvPr id="7" name="Afbeelding 6">
            <a:extLst>
              <a:ext uri="{FF2B5EF4-FFF2-40B4-BE49-F238E27FC236}">
                <a16:creationId xmlns:a16="http://schemas.microsoft.com/office/drawing/2014/main" id="{3AC10E9D-7905-3A7F-7365-A09D287B582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69302" y="188870"/>
            <a:ext cx="2453822" cy="941256"/>
          </a:xfrm>
          <a:prstGeom prst="rect">
            <a:avLst/>
          </a:prstGeom>
        </p:spPr>
      </p:pic>
    </p:spTree>
    <p:extLst>
      <p:ext uri="{BB962C8B-B14F-4D97-AF65-F5344CB8AC3E}">
        <p14:creationId xmlns:p14="http://schemas.microsoft.com/office/powerpoint/2010/main" val="1969049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12" name="Titel 1"/>
          <p:cNvSpPr>
            <a:spLocks noGrp="1"/>
          </p:cNvSpPr>
          <p:nvPr>
            <p:ph type="title" hasCustomPrompt="1"/>
          </p:nvPr>
        </p:nvSpPr>
        <p:spPr>
          <a:xfrm>
            <a:off x="212848" y="180000"/>
            <a:ext cx="9902892" cy="1143000"/>
          </a:xfrm>
        </p:spPr>
        <p:txBody>
          <a:bodyPr>
            <a:normAutofit/>
          </a:bodyPr>
          <a:lstStyle>
            <a:lvl1pPr>
              <a:defRPr sz="3200">
                <a:solidFill>
                  <a:srgbClr val="2D3E4E"/>
                </a:solidFill>
              </a:defRPr>
            </a:lvl1pPr>
          </a:lstStyle>
          <a:p>
            <a:r>
              <a:rPr lang="nl-NL"/>
              <a:t>Typ hier een duidelijke titel</a:t>
            </a:r>
            <a:endParaRPr lang="nl-BE"/>
          </a:p>
        </p:txBody>
      </p:sp>
      <p:sp>
        <p:nvSpPr>
          <p:cNvPr id="13" name="Tijdelijke aanduiding voor inhoud 2"/>
          <p:cNvSpPr>
            <a:spLocks noGrp="1"/>
          </p:cNvSpPr>
          <p:nvPr>
            <p:ph idx="1" hasCustomPrompt="1"/>
          </p:nvPr>
        </p:nvSpPr>
        <p:spPr>
          <a:xfrm>
            <a:off x="2673626" y="1505568"/>
            <a:ext cx="7442112" cy="4000710"/>
          </a:xfrm>
        </p:spPr>
        <p:txBody>
          <a:bodyPr/>
          <a:lstStyle>
            <a:lvl1pPr>
              <a:buClrTx/>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a:t>Noteer hier je belangrijkste items in </a:t>
            </a:r>
            <a:r>
              <a:rPr lang="nl-NL" err="1"/>
              <a:t>bullets</a:t>
            </a:r>
            <a:r>
              <a:rPr lang="nl-NL"/>
              <a:t> (en vertel de rest)</a:t>
            </a:r>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6277415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 + afbeeldin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3" name="Tijdelijke aanduiding voor inhoud 2">
            <a:extLst>
              <a:ext uri="{FF2B5EF4-FFF2-40B4-BE49-F238E27FC236}">
                <a16:creationId xmlns:a16="http://schemas.microsoft.com/office/drawing/2014/main" id="{246A0613-2DAC-E67F-10EE-5E54907967D7}"/>
              </a:ext>
            </a:extLst>
          </p:cNvPr>
          <p:cNvSpPr>
            <a:spLocks noGrp="1"/>
          </p:cNvSpPr>
          <p:nvPr>
            <p:ph idx="10" hasCustomPrompt="1"/>
          </p:nvPr>
        </p:nvSpPr>
        <p:spPr>
          <a:xfrm>
            <a:off x="5928235" y="742844"/>
            <a:ext cx="4740965" cy="5372311"/>
          </a:xfrm>
        </p:spPr>
        <p:txBody>
          <a:bodyPr/>
          <a:lstStyle>
            <a:lvl1pPr marL="0" indent="0">
              <a:buClrTx/>
              <a:buNone/>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a:t>Zet hier een afbeelding die je tekst ondersteunt</a:t>
            </a:r>
          </a:p>
        </p:txBody>
      </p:sp>
      <p:sp>
        <p:nvSpPr>
          <p:cNvPr id="5" name="Tijdelijke aanduiding voor tekst 4">
            <a:extLst>
              <a:ext uri="{FF2B5EF4-FFF2-40B4-BE49-F238E27FC236}">
                <a16:creationId xmlns:a16="http://schemas.microsoft.com/office/drawing/2014/main" id="{8907D5A8-FA16-7402-F6D0-641E620008BA}"/>
              </a:ext>
            </a:extLst>
          </p:cNvPr>
          <p:cNvSpPr>
            <a:spLocks noGrp="1"/>
          </p:cNvSpPr>
          <p:nvPr>
            <p:ph type="body" sz="quarter" idx="11" hasCustomPrompt="1"/>
          </p:nvPr>
        </p:nvSpPr>
        <p:spPr>
          <a:xfrm>
            <a:off x="603250" y="742738"/>
            <a:ext cx="5056188" cy="5372312"/>
          </a:xfrm>
        </p:spPr>
        <p:txBody>
          <a:bodyPr/>
          <a:lstStyle/>
          <a:p>
            <a:pPr lvl="0"/>
            <a:r>
              <a:rPr lang="nl-NL"/>
              <a:t>Noteer hier je belangrijkste items in </a:t>
            </a:r>
            <a:r>
              <a:rPr lang="nl-NL" err="1"/>
              <a:t>bullets</a:t>
            </a:r>
            <a:r>
              <a:rPr lang="nl-NL"/>
              <a:t> (en vertel de rest)</a:t>
            </a:r>
          </a:p>
        </p:txBody>
      </p:sp>
    </p:spTree>
    <p:extLst>
      <p:ext uri="{BB962C8B-B14F-4D97-AF65-F5344CB8AC3E}">
        <p14:creationId xmlns:p14="http://schemas.microsoft.com/office/powerpoint/2010/main" val="294857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derdeel presentatie">
    <p:bg>
      <p:bgPr>
        <a:solidFill>
          <a:schemeClr val="bg1"/>
        </a:solidFill>
        <a:effectLst/>
      </p:bgPr>
    </p:b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176C0F91-2CE0-3882-8B22-0813D8B8419D}"/>
              </a:ext>
            </a:extLst>
          </p:cNvPr>
          <p:cNvSpPr>
            <a:spLocks noGrp="1" noRot="1" noMove="1" noResize="1" noEditPoints="1" noAdjustHandles="1" noChangeArrowheads="1" noChangeShapeType="1"/>
          </p:cNvSpPr>
          <p:nvPr userDrawn="1"/>
        </p:nvSpPr>
        <p:spPr>
          <a:xfrm>
            <a:off x="-7979" y="1"/>
            <a:ext cx="3024180" cy="6858000"/>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14" name="Titel 13">
            <a:extLst>
              <a:ext uri="{FF2B5EF4-FFF2-40B4-BE49-F238E27FC236}">
                <a16:creationId xmlns:a16="http://schemas.microsoft.com/office/drawing/2014/main" id="{C4620826-5859-898D-9BFD-E8F9BB331650}"/>
              </a:ext>
            </a:extLst>
          </p:cNvPr>
          <p:cNvSpPr>
            <a:spLocks noGrp="1"/>
          </p:cNvSpPr>
          <p:nvPr>
            <p:ph type="title" hasCustomPrompt="1"/>
          </p:nvPr>
        </p:nvSpPr>
        <p:spPr>
          <a:xfrm>
            <a:off x="1251493" y="2780519"/>
            <a:ext cx="9941608" cy="648481"/>
          </a:xfrm>
          <a:noFill/>
          <a:ln>
            <a:noFill/>
          </a:ln>
        </p:spPr>
        <p:txBody>
          <a:bodyPr>
            <a:noAutofit/>
          </a:bodyPr>
          <a:lstStyle>
            <a:lvl1pPr>
              <a:defRPr lang="nl-BE" sz="3600" kern="1200" dirty="0">
                <a:solidFill>
                  <a:srgbClr val="AE2081"/>
                </a:solidFill>
                <a:latin typeface="Poppins ExtraBold" panose="00000900000000000000" pitchFamily="2" charset="0"/>
                <a:ea typeface="Roboto Bk" pitchFamily="2" charset="0"/>
                <a:cs typeface="Poppins ExtraBold" panose="00000900000000000000" pitchFamily="2" charset="0"/>
              </a:defRPr>
            </a:lvl1pPr>
          </a:lstStyle>
          <a:p>
            <a:pPr marL="0" lvl="0" indent="0" algn="l" defTabSz="685783" rtl="0" eaLnBrk="1" latinLnBrk="0" hangingPunct="1">
              <a:spcBef>
                <a:spcPct val="20000"/>
              </a:spcBef>
              <a:buClrTx/>
              <a:buFont typeface="Arial" pitchFamily="34" charset="0"/>
              <a:buNone/>
            </a:pPr>
            <a:r>
              <a:rPr lang="nl-NL"/>
              <a:t>Titel van dit onderdeel van je presentatie</a:t>
            </a:r>
            <a:endParaRPr lang="nl-BE"/>
          </a:p>
        </p:txBody>
      </p:sp>
      <p:sp>
        <p:nvSpPr>
          <p:cNvPr id="19" name="Tijdelijke aanduiding voor tekst 18">
            <a:extLst>
              <a:ext uri="{FF2B5EF4-FFF2-40B4-BE49-F238E27FC236}">
                <a16:creationId xmlns:a16="http://schemas.microsoft.com/office/drawing/2014/main" id="{38DBC7CF-4BA6-5D48-378C-7C304F8BEBDF}"/>
              </a:ext>
            </a:extLst>
          </p:cNvPr>
          <p:cNvSpPr>
            <a:spLocks noGrp="1"/>
          </p:cNvSpPr>
          <p:nvPr>
            <p:ph type="body" sz="quarter" idx="12" hasCustomPrompt="1"/>
          </p:nvPr>
        </p:nvSpPr>
        <p:spPr>
          <a:xfrm>
            <a:off x="1254125" y="3441309"/>
            <a:ext cx="9944100" cy="2405063"/>
          </a:xfrm>
          <a:solidFill>
            <a:srgbClr val="DEF3F4"/>
          </a:solidFill>
        </p:spPr>
        <p:txBody>
          <a:bodyPr>
            <a:normAutofit/>
          </a:bodyPr>
          <a:lstStyle>
            <a:lvl1pPr marL="0" indent="0">
              <a:buNone/>
              <a:defRPr sz="2800">
                <a:solidFill>
                  <a:srgbClr val="2D3E4E"/>
                </a:solidFill>
                <a:latin typeface="Poppins" panose="00000500000000000000" pitchFamily="2" charset="0"/>
                <a:ea typeface="Roboto Bk" pitchFamily="2" charset="0"/>
                <a:cs typeface="Poppins" panose="00000500000000000000" pitchFamily="2" charset="0"/>
              </a:defRPr>
            </a:lvl1pPr>
          </a:lstStyle>
          <a:p>
            <a:pPr lvl="0"/>
            <a:r>
              <a:rPr lang="nl-NL"/>
              <a:t>Vat kort samen wat er in dit onderdeel van je presentatie volgt</a:t>
            </a:r>
          </a:p>
        </p:txBody>
      </p:sp>
      <p:pic>
        <p:nvPicPr>
          <p:cNvPr id="7" name="Afbeelding 6">
            <a:extLst>
              <a:ext uri="{FF2B5EF4-FFF2-40B4-BE49-F238E27FC236}">
                <a16:creationId xmlns:a16="http://schemas.microsoft.com/office/drawing/2014/main" id="{3AC10E9D-7905-3A7F-7365-A09D287B582E}"/>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rcRect/>
          <a:stretch/>
        </p:blipFill>
        <p:spPr>
          <a:xfrm>
            <a:off x="9442289" y="482616"/>
            <a:ext cx="2453822" cy="941256"/>
          </a:xfrm>
          <a:prstGeom prst="rect">
            <a:avLst/>
          </a:prstGeom>
        </p:spPr>
      </p:pic>
      <p:grpSp>
        <p:nvGrpSpPr>
          <p:cNvPr id="3" name="Groep 2">
            <a:extLst>
              <a:ext uri="{FF2B5EF4-FFF2-40B4-BE49-F238E27FC236}">
                <a16:creationId xmlns:a16="http://schemas.microsoft.com/office/drawing/2014/main" id="{62803043-B80A-23F7-51B4-CB2E94F9B566}"/>
              </a:ext>
            </a:extLst>
          </p:cNvPr>
          <p:cNvGrpSpPr>
            <a:grpSpLocks noGrp="1" noUngrp="1" noRot="1" noMove="1" noResize="1"/>
          </p:cNvGrpSpPr>
          <p:nvPr userDrawn="1"/>
        </p:nvGrpSpPr>
        <p:grpSpPr>
          <a:xfrm>
            <a:off x="0" y="0"/>
            <a:ext cx="12192000" cy="180000"/>
            <a:chOff x="0" y="0"/>
            <a:chExt cx="12192000" cy="360000"/>
          </a:xfrm>
        </p:grpSpPr>
        <p:sp>
          <p:nvSpPr>
            <p:cNvPr id="9" name="Rechthoek 8">
              <a:extLst>
                <a:ext uri="{FF2B5EF4-FFF2-40B4-BE49-F238E27FC236}">
                  <a16:creationId xmlns:a16="http://schemas.microsoft.com/office/drawing/2014/main" id="{AEF896DA-00FD-966D-FF64-8DFD6B888383}"/>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7285FFD4-4368-CC81-8E1A-02838478EEE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1" name="Rechthoek 10">
              <a:extLst>
                <a:ext uri="{FF2B5EF4-FFF2-40B4-BE49-F238E27FC236}">
                  <a16:creationId xmlns:a16="http://schemas.microsoft.com/office/drawing/2014/main" id="{BBF6656D-4FBA-DAA4-7BA5-CB739A2379DD}"/>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2" name="Rechthoek 11">
              <a:extLst>
                <a:ext uri="{FF2B5EF4-FFF2-40B4-BE49-F238E27FC236}">
                  <a16:creationId xmlns:a16="http://schemas.microsoft.com/office/drawing/2014/main" id="{54E95AEC-D2C6-9EDD-9955-1E8B81657AB5}"/>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13463239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13" name="Tijdelijke aanduiding voor inhoud 2"/>
          <p:cNvSpPr>
            <a:spLocks noGrp="1"/>
          </p:cNvSpPr>
          <p:nvPr>
            <p:ph idx="1" hasCustomPrompt="1"/>
          </p:nvPr>
        </p:nvSpPr>
        <p:spPr>
          <a:xfrm>
            <a:off x="457200" y="439947"/>
            <a:ext cx="10714008" cy="6133381"/>
          </a:xfrm>
          <a:prstGeom prst="roundRect">
            <a:avLst>
              <a:gd name="adj" fmla="val 5447"/>
            </a:avLst>
          </a:prstGeom>
          <a:solidFill>
            <a:schemeClr val="bg1"/>
          </a:solidFill>
          <a:effectLst>
            <a:outerShdw blurRad="50800" dist="38100" dir="2700000" sx="102000" sy="102000" algn="tl" rotWithShape="0">
              <a:prstClr val="black">
                <a:alpha val="40000"/>
              </a:prstClr>
            </a:outerShdw>
          </a:effectLst>
        </p:spPr>
        <p:txBody>
          <a:bodyPr/>
          <a:lstStyle>
            <a:lvl1pPr marL="0" indent="0">
              <a:buClrTx/>
              <a:buNone/>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a:t>Zet hier je afbeelding</a:t>
            </a:r>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1676712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5" name="Tijdelijke aanduiding voor tekst 4">
            <a:extLst>
              <a:ext uri="{FF2B5EF4-FFF2-40B4-BE49-F238E27FC236}">
                <a16:creationId xmlns:a16="http://schemas.microsoft.com/office/drawing/2014/main" id="{8907D5A8-FA16-7402-F6D0-641E620008BA}"/>
              </a:ext>
            </a:extLst>
          </p:cNvPr>
          <p:cNvSpPr>
            <a:spLocks noGrp="1"/>
          </p:cNvSpPr>
          <p:nvPr>
            <p:ph type="body" sz="quarter" idx="11" hasCustomPrompt="1"/>
          </p:nvPr>
        </p:nvSpPr>
        <p:spPr>
          <a:xfrm>
            <a:off x="603250" y="742738"/>
            <a:ext cx="5056188" cy="5372312"/>
          </a:xfrm>
        </p:spPr>
        <p:txBody>
          <a:bodyPr/>
          <a:lstStyle/>
          <a:p>
            <a:pPr lvl="0"/>
            <a:r>
              <a:rPr lang="nl-NL"/>
              <a:t>Noteer hier je belangrijkste items in </a:t>
            </a:r>
            <a:r>
              <a:rPr lang="nl-NL" err="1"/>
              <a:t>bullets</a:t>
            </a:r>
            <a:r>
              <a:rPr lang="nl-NL"/>
              <a:t> (en vertel de rest)</a:t>
            </a:r>
          </a:p>
        </p:txBody>
      </p:sp>
      <p:sp>
        <p:nvSpPr>
          <p:cNvPr id="4" name="Tijdelijke aanduiding voor tekst 4">
            <a:extLst>
              <a:ext uri="{FF2B5EF4-FFF2-40B4-BE49-F238E27FC236}">
                <a16:creationId xmlns:a16="http://schemas.microsoft.com/office/drawing/2014/main" id="{A74F469D-EA25-AF43-5F92-8CB069D10A17}"/>
              </a:ext>
            </a:extLst>
          </p:cNvPr>
          <p:cNvSpPr>
            <a:spLocks noGrp="1"/>
          </p:cNvSpPr>
          <p:nvPr>
            <p:ph type="body" sz="quarter" idx="12" hasCustomPrompt="1"/>
          </p:nvPr>
        </p:nvSpPr>
        <p:spPr>
          <a:xfrm>
            <a:off x="5898644" y="742738"/>
            <a:ext cx="5056188" cy="5372312"/>
          </a:xfrm>
        </p:spPr>
        <p:txBody>
          <a:bodyPr/>
          <a:lstStyle/>
          <a:p>
            <a:pPr lvl="0"/>
            <a:r>
              <a:rPr lang="nl-NL"/>
              <a:t>Noteer hier je belangrijkste items in </a:t>
            </a:r>
            <a:r>
              <a:rPr lang="nl-NL" err="1"/>
              <a:t>bullets</a:t>
            </a:r>
            <a:r>
              <a:rPr lang="nl-NL"/>
              <a:t> (en vertel de rest)</a:t>
            </a:r>
          </a:p>
        </p:txBody>
      </p:sp>
    </p:spTree>
    <p:extLst>
      <p:ext uri="{BB962C8B-B14F-4D97-AF65-F5344CB8AC3E}">
        <p14:creationId xmlns:p14="http://schemas.microsoft.com/office/powerpoint/2010/main" val="38070773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mgekeerd">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12" name="Titel 1"/>
          <p:cNvSpPr>
            <a:spLocks noGrp="1"/>
          </p:cNvSpPr>
          <p:nvPr>
            <p:ph type="title" hasCustomPrompt="1"/>
          </p:nvPr>
        </p:nvSpPr>
        <p:spPr>
          <a:xfrm>
            <a:off x="212846" y="5610639"/>
            <a:ext cx="9902892" cy="1143000"/>
          </a:xfrm>
        </p:spPr>
        <p:txBody>
          <a:bodyPr>
            <a:normAutofit/>
          </a:bodyPr>
          <a:lstStyle>
            <a:lvl1pPr>
              <a:defRPr sz="3200">
                <a:solidFill>
                  <a:srgbClr val="2D3E4E"/>
                </a:solidFill>
              </a:defRPr>
            </a:lvl1pPr>
          </a:lstStyle>
          <a:p>
            <a:r>
              <a:rPr lang="nl-NL"/>
              <a:t>Maak hier je concluderend punt</a:t>
            </a:r>
            <a:endParaRPr lang="nl-BE"/>
          </a:p>
        </p:txBody>
      </p:sp>
      <p:sp>
        <p:nvSpPr>
          <p:cNvPr id="13" name="Tijdelijke aanduiding voor inhoud 2"/>
          <p:cNvSpPr>
            <a:spLocks noGrp="1"/>
          </p:cNvSpPr>
          <p:nvPr>
            <p:ph idx="1" hasCustomPrompt="1"/>
          </p:nvPr>
        </p:nvSpPr>
        <p:spPr>
          <a:xfrm>
            <a:off x="2673626" y="575035"/>
            <a:ext cx="7442112" cy="4931243"/>
          </a:xfrm>
        </p:spPr>
        <p:txBody>
          <a:bodyPr/>
          <a:lstStyle>
            <a:lvl1pPr>
              <a:buClrTx/>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a:t>Noteer hier je belangrijkste items in </a:t>
            </a:r>
            <a:r>
              <a:rPr lang="nl-NL" err="1"/>
              <a:t>bullets</a:t>
            </a:r>
            <a:r>
              <a:rPr lang="nl-NL"/>
              <a:t> (en vertel de rest)</a:t>
            </a:r>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14373637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70247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CEC0022F-740B-C522-5BCB-E57DE5C28774}"/>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3087269F-D088-04F9-C8AC-422D5E96C94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10" name="Groep 9">
            <a:extLst>
              <a:ext uri="{FF2B5EF4-FFF2-40B4-BE49-F238E27FC236}">
                <a16:creationId xmlns:a16="http://schemas.microsoft.com/office/drawing/2014/main" id="{F733D6B4-1C77-4B85-5551-FDD79457A0CD}"/>
              </a:ext>
            </a:extLst>
          </p:cNvPr>
          <p:cNvGrpSpPr>
            <a:grpSpLocks/>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3583383072"/>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5" name="Graphic 14">
            <a:extLst>
              <a:ext uri="{FF2B5EF4-FFF2-40B4-BE49-F238E27FC236}">
                <a16:creationId xmlns:a16="http://schemas.microsoft.com/office/drawing/2014/main" id="{5FDF823C-9E5B-5F8E-B135-A82B88C022AD}"/>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grpSp>
        <p:nvGrpSpPr>
          <p:cNvPr id="10" name="Groep 9">
            <a:extLst>
              <a:ext uri="{FF2B5EF4-FFF2-40B4-BE49-F238E27FC236}">
                <a16:creationId xmlns:a16="http://schemas.microsoft.com/office/drawing/2014/main" id="{F733D6B4-1C77-4B85-5551-FDD79457A0CD}"/>
              </a:ext>
            </a:extLst>
          </p:cNvPr>
          <p:cNvGrpSpPr>
            <a:grpSpLocks/>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pic>
        <p:nvPicPr>
          <p:cNvPr id="26" name="Afbeelding 25">
            <a:extLst>
              <a:ext uri="{FF2B5EF4-FFF2-40B4-BE49-F238E27FC236}">
                <a16:creationId xmlns:a16="http://schemas.microsoft.com/office/drawing/2014/main" id="{EA6D0B43-B0CB-AF55-26AD-21935CF8BE7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1905" y="666750"/>
            <a:ext cx="2014878" cy="1552575"/>
          </a:xfrm>
          <a:custGeom>
            <a:avLst/>
            <a:gdLst>
              <a:gd name="connsiteX0" fmla="*/ 0 w 2014878"/>
              <a:gd name="connsiteY0" fmla="*/ 0 h 1552575"/>
              <a:gd name="connsiteX1" fmla="*/ 2014879 w 2014878"/>
              <a:gd name="connsiteY1" fmla="*/ 0 h 1552575"/>
              <a:gd name="connsiteX2" fmla="*/ 2014879 w 2014878"/>
              <a:gd name="connsiteY2" fmla="*/ 1552575 h 1552575"/>
              <a:gd name="connsiteX3" fmla="*/ 0 w 2014878"/>
              <a:gd name="connsiteY3" fmla="*/ 1552575 h 1552575"/>
            </a:gdLst>
            <a:ahLst/>
            <a:cxnLst>
              <a:cxn ang="0">
                <a:pos x="connsiteX0" y="connsiteY0"/>
              </a:cxn>
              <a:cxn ang="0">
                <a:pos x="connsiteX1" y="connsiteY1"/>
              </a:cxn>
              <a:cxn ang="0">
                <a:pos x="connsiteX2" y="connsiteY2"/>
              </a:cxn>
              <a:cxn ang="0">
                <a:pos x="connsiteX3" y="connsiteY3"/>
              </a:cxn>
            </a:cxnLst>
            <a:rect l="l" t="t" r="r" b="b"/>
            <a:pathLst>
              <a:path w="2014878" h="1552575">
                <a:moveTo>
                  <a:pt x="0" y="0"/>
                </a:moveTo>
                <a:lnTo>
                  <a:pt x="2014879" y="0"/>
                </a:lnTo>
                <a:lnTo>
                  <a:pt x="2014879" y="1552575"/>
                </a:lnTo>
                <a:lnTo>
                  <a:pt x="0" y="1552575"/>
                </a:lnTo>
                <a:close/>
              </a:path>
            </a:pathLst>
          </a:custGeom>
        </p:spPr>
      </p:pic>
      <p:sp>
        <p:nvSpPr>
          <p:cNvPr id="31" name="Vrije vorm: vorm 30">
            <a:extLst>
              <a:ext uri="{FF2B5EF4-FFF2-40B4-BE49-F238E27FC236}">
                <a16:creationId xmlns:a16="http://schemas.microsoft.com/office/drawing/2014/main" id="{99D4DD7C-8151-3883-040A-F59E0685B768}"/>
              </a:ext>
            </a:extLst>
          </p:cNvPr>
          <p:cNvSpPr/>
          <p:nvPr userDrawn="1"/>
        </p:nvSpPr>
        <p:spPr>
          <a:xfrm>
            <a:off x="1618231" y="1421296"/>
            <a:ext cx="9324752" cy="4611756"/>
          </a:xfrm>
          <a:custGeom>
            <a:avLst/>
            <a:gdLst>
              <a:gd name="connsiteX0" fmla="*/ 6357557 w 7042023"/>
              <a:gd name="connsiteY0" fmla="*/ 3679412 h 3679412"/>
              <a:gd name="connsiteX1" fmla="*/ 684467 w 7042023"/>
              <a:gd name="connsiteY1" fmla="*/ 3679412 h 3679412"/>
              <a:gd name="connsiteX2" fmla="*/ 0 w 7042023"/>
              <a:gd name="connsiteY2" fmla="*/ 2994946 h 3679412"/>
              <a:gd name="connsiteX3" fmla="*/ 0 w 7042023"/>
              <a:gd name="connsiteY3" fmla="*/ 763905 h 3679412"/>
              <a:gd name="connsiteX4" fmla="*/ 57150 w 7042023"/>
              <a:gd name="connsiteY4" fmla="*/ 763905 h 3679412"/>
              <a:gd name="connsiteX5" fmla="*/ 57150 w 7042023"/>
              <a:gd name="connsiteY5" fmla="*/ 2994946 h 3679412"/>
              <a:gd name="connsiteX6" fmla="*/ 684467 w 7042023"/>
              <a:gd name="connsiteY6" fmla="*/ 3622262 h 3679412"/>
              <a:gd name="connsiteX7" fmla="*/ 6357652 w 7042023"/>
              <a:gd name="connsiteY7" fmla="*/ 3622262 h 3679412"/>
              <a:gd name="connsiteX8" fmla="*/ 6984969 w 7042023"/>
              <a:gd name="connsiteY8" fmla="*/ 2994946 h 3679412"/>
              <a:gd name="connsiteX9" fmla="*/ 6984969 w 7042023"/>
              <a:gd name="connsiteY9" fmla="*/ 684466 h 3679412"/>
              <a:gd name="connsiteX10" fmla="*/ 6357652 w 7042023"/>
              <a:gd name="connsiteY10" fmla="*/ 57150 h 3679412"/>
              <a:gd name="connsiteX11" fmla="*/ 1460564 w 7042023"/>
              <a:gd name="connsiteY11" fmla="*/ 57150 h 3679412"/>
              <a:gd name="connsiteX12" fmla="*/ 1460564 w 7042023"/>
              <a:gd name="connsiteY12" fmla="*/ 0 h 3679412"/>
              <a:gd name="connsiteX13" fmla="*/ 6357557 w 7042023"/>
              <a:gd name="connsiteY13" fmla="*/ 0 h 3679412"/>
              <a:gd name="connsiteX14" fmla="*/ 7042023 w 7042023"/>
              <a:gd name="connsiteY14" fmla="*/ 684466 h 3679412"/>
              <a:gd name="connsiteX15" fmla="*/ 7042023 w 7042023"/>
              <a:gd name="connsiteY15" fmla="*/ 2994946 h 3679412"/>
              <a:gd name="connsiteX16" fmla="*/ 6357557 w 7042023"/>
              <a:gd name="connsiteY16" fmla="*/ 3679412 h 367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42023" h="3679412">
                <a:moveTo>
                  <a:pt x="6357557" y="3679412"/>
                </a:moveTo>
                <a:lnTo>
                  <a:pt x="684467" y="3679412"/>
                </a:lnTo>
                <a:cubicBezTo>
                  <a:pt x="307086" y="3679412"/>
                  <a:pt x="0" y="3372326"/>
                  <a:pt x="0" y="2994946"/>
                </a:cubicBezTo>
                <a:lnTo>
                  <a:pt x="0" y="763905"/>
                </a:lnTo>
                <a:lnTo>
                  <a:pt x="57150" y="763905"/>
                </a:lnTo>
                <a:lnTo>
                  <a:pt x="57150" y="2994946"/>
                </a:lnTo>
                <a:cubicBezTo>
                  <a:pt x="57150" y="3340799"/>
                  <a:pt x="338519" y="3622262"/>
                  <a:pt x="684467" y="3622262"/>
                </a:cubicBezTo>
                <a:lnTo>
                  <a:pt x="6357652" y="3622262"/>
                </a:lnTo>
                <a:cubicBezTo>
                  <a:pt x="6703505" y="3622262"/>
                  <a:pt x="6984969" y="3340894"/>
                  <a:pt x="6984969" y="2994946"/>
                </a:cubicBezTo>
                <a:lnTo>
                  <a:pt x="6984969" y="684466"/>
                </a:lnTo>
                <a:cubicBezTo>
                  <a:pt x="6984969" y="338614"/>
                  <a:pt x="6703600" y="57150"/>
                  <a:pt x="6357652" y="57150"/>
                </a:cubicBezTo>
                <a:lnTo>
                  <a:pt x="1460564" y="57150"/>
                </a:lnTo>
                <a:lnTo>
                  <a:pt x="1460564" y="0"/>
                </a:lnTo>
                <a:lnTo>
                  <a:pt x="6357557" y="0"/>
                </a:lnTo>
                <a:cubicBezTo>
                  <a:pt x="6734937" y="0"/>
                  <a:pt x="7042023" y="306991"/>
                  <a:pt x="7042023" y="684466"/>
                </a:cubicBezTo>
                <a:lnTo>
                  <a:pt x="7042023" y="2994946"/>
                </a:lnTo>
                <a:cubicBezTo>
                  <a:pt x="7042023" y="3372326"/>
                  <a:pt x="6734937" y="3679412"/>
                  <a:pt x="6357557" y="3679412"/>
                </a:cubicBezTo>
                <a:close/>
              </a:path>
            </a:pathLst>
          </a:custGeom>
          <a:solidFill>
            <a:srgbClr val="AE2182"/>
          </a:solidFill>
          <a:ln w="0" cap="flat">
            <a:noFill/>
            <a:prstDash val="solid"/>
            <a:miter/>
          </a:ln>
        </p:spPr>
        <p:txBody>
          <a:bodyPr rtlCol="0" anchor="ctr"/>
          <a:lstStyle/>
          <a:p>
            <a:endParaRPr lang="nl-BE"/>
          </a:p>
        </p:txBody>
      </p:sp>
      <p:sp>
        <p:nvSpPr>
          <p:cNvPr id="34" name="Tijdelijke aanduiding voor tekst 33">
            <a:extLst>
              <a:ext uri="{FF2B5EF4-FFF2-40B4-BE49-F238E27FC236}">
                <a16:creationId xmlns:a16="http://schemas.microsoft.com/office/drawing/2014/main" id="{3BCD951C-6BD9-B406-D5E9-9DBF75EF90D1}"/>
              </a:ext>
            </a:extLst>
          </p:cNvPr>
          <p:cNvSpPr>
            <a:spLocks noGrp="1"/>
          </p:cNvSpPr>
          <p:nvPr>
            <p:ph type="body" sz="quarter" idx="10" hasCustomPrompt="1"/>
          </p:nvPr>
        </p:nvSpPr>
        <p:spPr>
          <a:xfrm>
            <a:off x="2216150" y="1768475"/>
            <a:ext cx="8061325" cy="3956050"/>
          </a:xfrm>
        </p:spPr>
        <p:txBody>
          <a:bodyPr>
            <a:normAutofit/>
          </a:bodyPr>
          <a:lstStyle>
            <a:lvl1pPr marL="0" indent="0" algn="ctr">
              <a:buNone/>
              <a:defRPr sz="3600">
                <a:latin typeface="Poppins ExtraBold" panose="00000900000000000000" pitchFamily="2" charset="0"/>
                <a:cs typeface="Poppins ExtraBold" panose="00000900000000000000" pitchFamily="2" charset="0"/>
              </a:defRPr>
            </a:lvl1pPr>
          </a:lstStyle>
          <a:p>
            <a:pPr lvl="0"/>
            <a:r>
              <a:rPr lang="nl-NL"/>
              <a:t>Zet hier een quote</a:t>
            </a:r>
          </a:p>
        </p:txBody>
      </p:sp>
    </p:spTree>
    <p:extLst>
      <p:ext uri="{BB962C8B-B14F-4D97-AF65-F5344CB8AC3E}">
        <p14:creationId xmlns:p14="http://schemas.microsoft.com/office/powerpoint/2010/main" val="510760063"/>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met afbeeldin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D2A68C2A-B007-F12D-E4BA-3355F79F9AF3}"/>
              </a:ext>
            </a:extLst>
          </p:cNvPr>
          <p:cNvSpPr>
            <a:spLocks noGrp="1"/>
          </p:cNvSpPr>
          <p:nvPr>
            <p:ph type="pic" sz="quarter" idx="11" hasCustomPrompt="1"/>
          </p:nvPr>
        </p:nvSpPr>
        <p:spPr>
          <a:xfrm>
            <a:off x="-7938" y="179388"/>
            <a:ext cx="12199938" cy="4449762"/>
          </a:xfrm>
        </p:spPr>
        <p:txBody>
          <a:bodyPr/>
          <a:lstStyle>
            <a:lvl1pPr>
              <a:defRPr/>
            </a:lvl1pPr>
          </a:lstStyle>
          <a:p>
            <a:r>
              <a:rPr lang="nl-BE"/>
              <a:t>Plaats hier je afbeelding</a:t>
            </a:r>
          </a:p>
        </p:txBody>
      </p:sp>
      <p:sp>
        <p:nvSpPr>
          <p:cNvPr id="35" name="Graphic 14">
            <a:extLst>
              <a:ext uri="{FF2B5EF4-FFF2-40B4-BE49-F238E27FC236}">
                <a16:creationId xmlns:a16="http://schemas.microsoft.com/office/drawing/2014/main" id="{5FDF823C-9E5B-5F8E-B135-A82B88C022AD}"/>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grpSp>
        <p:nvGrpSpPr>
          <p:cNvPr id="10" name="Groep 9">
            <a:extLst>
              <a:ext uri="{FF2B5EF4-FFF2-40B4-BE49-F238E27FC236}">
                <a16:creationId xmlns:a16="http://schemas.microsoft.com/office/drawing/2014/main" id="{F733D6B4-1C77-4B85-5551-FDD79457A0CD}"/>
              </a:ext>
            </a:extLst>
          </p:cNvPr>
          <p:cNvGrpSpPr>
            <a:grpSpLocks/>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2" name="Rechthoek 1">
            <a:extLst>
              <a:ext uri="{FF2B5EF4-FFF2-40B4-BE49-F238E27FC236}">
                <a16:creationId xmlns:a16="http://schemas.microsoft.com/office/drawing/2014/main" id="{327DF45D-CEE8-E027-5958-4E60095D0A49}"/>
              </a:ext>
            </a:extLst>
          </p:cNvPr>
          <p:cNvSpPr>
            <a:spLocks noGrp="1" noRot="1" noMove="1" noResize="1" noEditPoints="1" noAdjustHandles="1" noChangeArrowheads="1" noChangeShapeType="1"/>
          </p:cNvSpPr>
          <p:nvPr userDrawn="1"/>
        </p:nvSpPr>
        <p:spPr>
          <a:xfrm>
            <a:off x="-7979" y="4647414"/>
            <a:ext cx="12199979" cy="2210586"/>
          </a:xfrm>
          <a:prstGeom prst="rect">
            <a:avLst/>
          </a:prstGeom>
          <a:solidFill>
            <a:srgbClr val="AE20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 name="Tijdelijke aanduiding voor tekst 33">
            <a:extLst>
              <a:ext uri="{FF2B5EF4-FFF2-40B4-BE49-F238E27FC236}">
                <a16:creationId xmlns:a16="http://schemas.microsoft.com/office/drawing/2014/main" id="{3BCD951C-6BD9-B406-D5E9-9DBF75EF90D1}"/>
              </a:ext>
            </a:extLst>
          </p:cNvPr>
          <p:cNvSpPr>
            <a:spLocks noGrp="1"/>
          </p:cNvSpPr>
          <p:nvPr>
            <p:ph type="body" sz="quarter" idx="10" hasCustomPrompt="1"/>
          </p:nvPr>
        </p:nvSpPr>
        <p:spPr>
          <a:xfrm>
            <a:off x="603315" y="2991574"/>
            <a:ext cx="10426045" cy="3343238"/>
          </a:xfrm>
          <a:prstGeom prst="roundRect">
            <a:avLst>
              <a:gd name="adj" fmla="val 11874"/>
            </a:avLst>
          </a:prstGeom>
          <a:solidFill>
            <a:schemeClr val="bg1"/>
          </a:solidFill>
        </p:spPr>
        <p:txBody>
          <a:bodyPr>
            <a:normAutofit/>
          </a:bodyPr>
          <a:lstStyle>
            <a:lvl1pPr marL="0" indent="0" algn="ctr">
              <a:buNone/>
              <a:defRPr sz="3600">
                <a:latin typeface="Poppins ExtraBold" panose="00000900000000000000" pitchFamily="2" charset="0"/>
                <a:cs typeface="Poppins ExtraBold" panose="00000900000000000000" pitchFamily="2" charset="0"/>
              </a:defRPr>
            </a:lvl1pPr>
          </a:lstStyle>
          <a:p>
            <a:pPr lvl="0"/>
            <a:r>
              <a:rPr lang="nl-NL"/>
              <a:t>Zet hier een quote</a:t>
            </a:r>
          </a:p>
        </p:txBody>
      </p:sp>
      <p:pic>
        <p:nvPicPr>
          <p:cNvPr id="26" name="Afbeelding 25">
            <a:extLst>
              <a:ext uri="{FF2B5EF4-FFF2-40B4-BE49-F238E27FC236}">
                <a16:creationId xmlns:a16="http://schemas.microsoft.com/office/drawing/2014/main" id="{EA6D0B43-B0CB-AF55-26AD-21935CF8BE7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972573" y="4739129"/>
            <a:ext cx="1063076" cy="819159"/>
          </a:xfrm>
          <a:custGeom>
            <a:avLst/>
            <a:gdLst>
              <a:gd name="connsiteX0" fmla="*/ 0 w 2014878"/>
              <a:gd name="connsiteY0" fmla="*/ 0 h 1552575"/>
              <a:gd name="connsiteX1" fmla="*/ 2014879 w 2014878"/>
              <a:gd name="connsiteY1" fmla="*/ 0 h 1552575"/>
              <a:gd name="connsiteX2" fmla="*/ 2014879 w 2014878"/>
              <a:gd name="connsiteY2" fmla="*/ 1552575 h 1552575"/>
              <a:gd name="connsiteX3" fmla="*/ 0 w 2014878"/>
              <a:gd name="connsiteY3" fmla="*/ 1552575 h 1552575"/>
            </a:gdLst>
            <a:ahLst/>
            <a:cxnLst>
              <a:cxn ang="0">
                <a:pos x="connsiteX0" y="connsiteY0"/>
              </a:cxn>
              <a:cxn ang="0">
                <a:pos x="connsiteX1" y="connsiteY1"/>
              </a:cxn>
              <a:cxn ang="0">
                <a:pos x="connsiteX2" y="connsiteY2"/>
              </a:cxn>
              <a:cxn ang="0">
                <a:pos x="connsiteX3" y="connsiteY3"/>
              </a:cxn>
            </a:cxnLst>
            <a:rect l="l" t="t" r="r" b="b"/>
            <a:pathLst>
              <a:path w="2014878" h="1552575">
                <a:moveTo>
                  <a:pt x="0" y="0"/>
                </a:moveTo>
                <a:lnTo>
                  <a:pt x="2014879" y="0"/>
                </a:lnTo>
                <a:lnTo>
                  <a:pt x="2014879" y="1552575"/>
                </a:lnTo>
                <a:lnTo>
                  <a:pt x="0" y="1552575"/>
                </a:lnTo>
                <a:close/>
              </a:path>
            </a:pathLst>
          </a:custGeom>
        </p:spPr>
      </p:pic>
    </p:spTree>
    <p:extLst>
      <p:ext uri="{BB962C8B-B14F-4D97-AF65-F5344CB8AC3E}">
        <p14:creationId xmlns:p14="http://schemas.microsoft.com/office/powerpoint/2010/main" val="3903630866"/>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egin: gsm">
    <p:bg>
      <p:bgPr>
        <a:blipFill dpi="0" rotWithShape="1">
          <a:blip r:embed="rId2" cstate="print">
            <a:lum/>
            <a:extLst>
              <a:ext uri="{28A0092B-C50C-407E-A947-70E740481C1C}">
                <a14:useLocalDpi xmlns:a14="http://schemas.microsoft.com/office/drawing/2010/main" val="0"/>
              </a:ext>
            </a:extLst>
          </a:blip>
          <a:srcRect/>
          <a:stretch>
            <a:fillRect t="2000"/>
          </a:stretch>
        </a:blipFill>
        <a:effectLst/>
      </p:bgPr>
    </p:bg>
    <p:spTree>
      <p:nvGrpSpPr>
        <p:cNvPr id="1" name=""/>
        <p:cNvGrpSpPr/>
        <p:nvPr/>
      </p:nvGrpSpPr>
      <p:grpSpPr>
        <a:xfrm>
          <a:off x="0" y="0"/>
          <a:ext cx="0" cy="0"/>
          <a:chOff x="0" y="0"/>
          <a:chExt cx="0" cy="0"/>
        </a:xfrm>
      </p:grpSpPr>
      <p:sp>
        <p:nvSpPr>
          <p:cNvPr id="6" name="Tekstvak 5"/>
          <p:cNvSpPr txBox="1">
            <a:spLocks/>
          </p:cNvSpPr>
          <p:nvPr userDrawn="1"/>
        </p:nvSpPr>
        <p:spPr>
          <a:xfrm>
            <a:off x="798445" y="768613"/>
            <a:ext cx="10814755" cy="2585323"/>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Roboto" pitchFamily="2" charset="0"/>
                <a:ea typeface="Roboto" pitchFamily="2" charset="0"/>
                <a:cs typeface="+mn-cs"/>
              </a:rPr>
              <a:t>Mag ik jouw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Roboto" pitchFamily="2" charset="0"/>
                <a:ea typeface="Roboto" pitchFamily="2" charset="0"/>
                <a:cs typeface="+mn-cs"/>
              </a:rPr>
              <a:t>onverdeelde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1" i="0" u="none" strike="noStrike" kern="0" cap="none" spc="0" normalizeH="0" baseline="0" noProof="0">
                <a:ln>
                  <a:noFill/>
                </a:ln>
                <a:solidFill>
                  <a:srgbClr val="AE2081"/>
                </a:solidFill>
                <a:effectLst>
                  <a:outerShdw blurRad="38100" dist="38100" dir="2700000" algn="tl">
                    <a:srgbClr val="000000">
                      <a:alpha val="43137"/>
                    </a:srgbClr>
                  </a:outerShdw>
                </a:effectLst>
                <a:uLnTx/>
                <a:uFillTx/>
                <a:latin typeface="Roboto" pitchFamily="2" charset="0"/>
                <a:ea typeface="Roboto" pitchFamily="2" charset="0"/>
                <a:cs typeface="+mn-cs"/>
              </a:rPr>
              <a:t>aandacht</a:t>
            </a:r>
            <a:r>
              <a:rPr kumimoji="0" lang="nl-BE" sz="5400" b="0" i="0" u="none" strike="noStrike" kern="0" cap="none" spc="0" normalizeH="0" baseline="0" noProof="0">
                <a:ln>
                  <a:noFill/>
                </a:ln>
                <a:solidFill>
                  <a:srgbClr val="AE2081"/>
                </a:solidFill>
                <a:effectLst>
                  <a:outerShdw blurRad="38100" dist="38100" dir="2700000" algn="tl">
                    <a:srgbClr val="000000">
                      <a:alpha val="43137"/>
                    </a:srgbClr>
                  </a:outerShdw>
                </a:effectLst>
                <a:uLnTx/>
                <a:uFillTx/>
                <a:latin typeface="Roboto" pitchFamily="2" charset="0"/>
                <a:ea typeface="Roboto" pitchFamily="2" charset="0"/>
                <a:cs typeface="+mn-cs"/>
              </a:rPr>
              <a:t>?</a:t>
            </a:r>
          </a:p>
        </p:txBody>
      </p:sp>
      <p:pic>
        <p:nvPicPr>
          <p:cNvPr id="13" name="Afbeelding 12">
            <a:extLst>
              <a:ext uri="{FF2B5EF4-FFF2-40B4-BE49-F238E27FC236}">
                <a16:creationId xmlns:a16="http://schemas.microsoft.com/office/drawing/2014/main" id="{225AA6C3-E221-0819-DE45-EFE08E9BC806}"/>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7" name="Groep 6">
            <a:extLst>
              <a:ext uri="{FF2B5EF4-FFF2-40B4-BE49-F238E27FC236}">
                <a16:creationId xmlns:a16="http://schemas.microsoft.com/office/drawing/2014/main" id="{9959B150-8171-FF08-0CDE-F0DED06510BC}"/>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AF4BE0B8-FE1C-0B96-503D-2D7ECE7CC4C6}"/>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4DE9A6FA-5B19-6416-0AE6-09AA79DD4CD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FCB5AA5F-5F98-176E-0705-141FB8A21DFA}"/>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02950742-CD64-EC94-7214-848C92AB5B9B}"/>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pic>
        <p:nvPicPr>
          <p:cNvPr id="17" name="Graphic 16">
            <a:extLst>
              <a:ext uri="{FF2B5EF4-FFF2-40B4-BE49-F238E27FC236}">
                <a16:creationId xmlns:a16="http://schemas.microsoft.com/office/drawing/2014/main" id="{5437C2A8-E8BE-02A5-C8D9-0A70B465BF86}"/>
              </a:ext>
            </a:extLst>
          </p:cNvPr>
          <p:cNvPicPr>
            <a:picLocks noChangeAspect="1"/>
          </p:cNvPicPr>
          <p:nvPr userDrawn="1"/>
        </p:nvPicPr>
        <p:blipFill>
          <a:blip r:embed="rId4">
            <a:duotone>
              <a:prstClr val="black"/>
              <a:schemeClr val="tx1">
                <a:tint val="45000"/>
                <a:satMod val="400000"/>
              </a:schemeClr>
            </a:duotone>
            <a:extLst>
              <a:ext uri="{28A0092B-C50C-407E-A947-70E740481C1C}">
                <a14:useLocalDpi xmlns:a14="http://schemas.microsoft.com/office/drawing/2010/main" val="0"/>
              </a:ext>
            </a:extLst>
          </a:blip>
          <a:srcRect/>
          <a:stretch/>
        </p:blipFill>
        <p:spPr>
          <a:xfrm rot="21260283">
            <a:off x="5125365" y="1866412"/>
            <a:ext cx="1938068" cy="1938068"/>
          </a:xfrm>
          <a:prstGeom prst="rect">
            <a:avLst/>
          </a:prstGeom>
        </p:spPr>
      </p:pic>
    </p:spTree>
    <p:extLst>
      <p:ext uri="{BB962C8B-B14F-4D97-AF65-F5344CB8AC3E}">
        <p14:creationId xmlns:p14="http://schemas.microsoft.com/office/powerpoint/2010/main" val="4079969827"/>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auz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hthoek: afgeronde hoeken 4"/>
          <p:cNvSpPr>
            <a:spLocks/>
          </p:cNvSpPr>
          <p:nvPr userDrawn="1"/>
        </p:nvSpPr>
        <p:spPr>
          <a:xfrm rot="16200000" flipH="1" flipV="1">
            <a:off x="9127909" y="83026"/>
            <a:ext cx="910758" cy="4773488"/>
          </a:xfrm>
          <a:prstGeom prst="round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p:cNvSpPr>
          <p:nvPr userDrawn="1"/>
        </p:nvSpPr>
        <p:spPr>
          <a:xfrm>
            <a:off x="7315200" y="1915771"/>
            <a:ext cx="4542183" cy="1107996"/>
          </a:xfrm>
          <a:prstGeom prst="rect">
            <a:avLst/>
          </a:prstGeom>
          <a:noFill/>
        </p:spPr>
        <p:txBody>
          <a:bodyPr wrap="square" rtlCol="0">
            <a:spAutoFit/>
          </a:bodyPr>
          <a:lstStyle/>
          <a:p>
            <a:pPr algn="ctr"/>
            <a:r>
              <a:rPr lang="nl-BE" sz="6600" b="0">
                <a:solidFill>
                  <a:schemeClr val="bg1"/>
                </a:solidFill>
                <a:latin typeface="Poppins ExtraBold" panose="00000900000000000000" pitchFamily="2" charset="0"/>
                <a:cs typeface="Poppins ExtraBold" panose="00000900000000000000" pitchFamily="2" charset="0"/>
              </a:rPr>
              <a:t>Pauze</a:t>
            </a:r>
          </a:p>
        </p:txBody>
      </p:sp>
      <p:pic>
        <p:nvPicPr>
          <p:cNvPr id="12" name="Afbeelding 11">
            <a:extLst>
              <a:ext uri="{FF2B5EF4-FFF2-40B4-BE49-F238E27FC236}">
                <a16:creationId xmlns:a16="http://schemas.microsoft.com/office/drawing/2014/main" id="{143DC291-31D9-ED77-B0E3-1A468F82D7EF}"/>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0AE29EB9-D2B1-1F39-7BC2-1FA27414C81E}"/>
              </a:ext>
            </a:extLst>
          </p:cNvPr>
          <p:cNvGrpSpPr>
            <a:grpSpLocks/>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9B2565FD-AEB7-297C-C7BF-D88A78859210}"/>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6D8DB284-C543-0F43-9531-2F6C92E54B9A}"/>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FC1B4555-F342-F4F8-B8D3-209F08132753}"/>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D184D9A0-6951-5F9C-45D0-4EF2A8232E18}"/>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8" name="Tijdelijke aanduiding voor tekst 7">
            <a:extLst>
              <a:ext uri="{FF2B5EF4-FFF2-40B4-BE49-F238E27FC236}">
                <a16:creationId xmlns:a16="http://schemas.microsoft.com/office/drawing/2014/main" id="{785A5B33-F0A9-EEF9-34BD-C3C0AB8D8619}"/>
              </a:ext>
            </a:extLst>
          </p:cNvPr>
          <p:cNvSpPr>
            <a:spLocks noGrp="1"/>
          </p:cNvSpPr>
          <p:nvPr>
            <p:ph type="body" sz="quarter" idx="10" hasCustomPrompt="1"/>
          </p:nvPr>
        </p:nvSpPr>
        <p:spPr>
          <a:xfrm>
            <a:off x="7622899" y="3059481"/>
            <a:ext cx="4044950" cy="1817687"/>
          </a:xfrm>
        </p:spPr>
        <p:txBody>
          <a:bodyPr>
            <a:normAutofit/>
          </a:bodyPr>
          <a:lstStyle>
            <a:lvl1pPr marL="0" indent="0" algn="ctr">
              <a:buNone/>
              <a:defRPr sz="3600" b="1">
                <a:solidFill>
                  <a:schemeClr val="bg1"/>
                </a:solidFill>
              </a:defRPr>
            </a:lvl1pPr>
          </a:lstStyle>
          <a:p>
            <a:pPr lvl="0"/>
            <a:r>
              <a:rPr lang="nl-NL"/>
              <a:t>van … minuten</a:t>
            </a:r>
          </a:p>
        </p:txBody>
      </p:sp>
    </p:spTree>
    <p:extLst>
      <p:ext uri="{BB962C8B-B14F-4D97-AF65-F5344CB8AC3E}">
        <p14:creationId xmlns:p14="http://schemas.microsoft.com/office/powerpoint/2010/main" val="3663588965"/>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auze_2">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6" name="Groep 5"/>
          <p:cNvGrpSpPr>
            <a:grpSpLocks/>
          </p:cNvGrpSpPr>
          <p:nvPr userDrawn="1"/>
        </p:nvGrpSpPr>
        <p:grpSpPr>
          <a:xfrm>
            <a:off x="386394" y="4050398"/>
            <a:ext cx="3847678" cy="1505576"/>
            <a:chOff x="899025" y="1384133"/>
            <a:chExt cx="5061508" cy="2027934"/>
          </a:xfrm>
          <a:solidFill>
            <a:srgbClr val="57C3CB"/>
          </a:solidFill>
        </p:grpSpPr>
        <p:sp>
          <p:nvSpPr>
            <p:cNvPr id="5" name="Rechthoek: afgeronde hoeken 4"/>
            <p:cNvSpPr>
              <a:spLocks/>
            </p:cNvSpPr>
            <p:nvPr userDrawn="1"/>
          </p:nvSpPr>
          <p:spPr>
            <a:xfrm rot="16200000" flipH="1" flipV="1">
              <a:off x="2415812" y="-132654"/>
              <a:ext cx="2027934" cy="506150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p:cNvSpPr>
            <p:nvPr userDrawn="1"/>
          </p:nvSpPr>
          <p:spPr>
            <a:xfrm>
              <a:off x="1617133" y="1674824"/>
              <a:ext cx="4343400" cy="1107996"/>
            </a:xfrm>
            <a:prstGeom prst="rect">
              <a:avLst/>
            </a:prstGeom>
            <a:grpFill/>
          </p:spPr>
          <p:txBody>
            <a:bodyPr wrap="square" rtlCol="0">
              <a:spAutoFit/>
            </a:bodyPr>
            <a:lstStyle/>
            <a:p>
              <a:r>
                <a:rPr lang="nl-BE" sz="6600" b="0">
                  <a:solidFill>
                    <a:schemeClr val="bg1"/>
                  </a:solidFill>
                  <a:latin typeface="Poppins ExtraBold" panose="00000900000000000000" pitchFamily="2" charset="0"/>
                  <a:cs typeface="Poppins ExtraBold" panose="00000900000000000000" pitchFamily="2" charset="0"/>
                </a:rPr>
                <a:t>Pauze</a:t>
              </a:r>
            </a:p>
          </p:txBody>
        </p:sp>
      </p:grpSp>
      <p:pic>
        <p:nvPicPr>
          <p:cNvPr id="13" name="Afbeelding 12">
            <a:extLst>
              <a:ext uri="{FF2B5EF4-FFF2-40B4-BE49-F238E27FC236}">
                <a16:creationId xmlns:a16="http://schemas.microsoft.com/office/drawing/2014/main" id="{88A262A9-4A2B-E38D-5B79-350202C42022}"/>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B955AC9F-43D0-9AA6-AFBB-38B6AD686672}"/>
              </a:ext>
            </a:extLst>
          </p:cNvPr>
          <p:cNvGrpSpPr>
            <a:grpSpLocks/>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75013967-EABC-CF60-1B26-61CC6AFB288C}"/>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D11FBAF1-41D4-4C9B-9F59-7E9A4D7E496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54D04EA4-D26B-1BF2-7CDF-71F0CEA8301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B476B6DA-D294-89CE-3B2D-68C5F9AD2D85}"/>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8" name="Tijdelijke aanduiding voor tekst 7">
            <a:extLst>
              <a:ext uri="{FF2B5EF4-FFF2-40B4-BE49-F238E27FC236}">
                <a16:creationId xmlns:a16="http://schemas.microsoft.com/office/drawing/2014/main" id="{5E59E5B9-B58D-DC67-42F3-08CDF5F70F1F}"/>
              </a:ext>
            </a:extLst>
          </p:cNvPr>
          <p:cNvSpPr>
            <a:spLocks noGrp="1"/>
          </p:cNvSpPr>
          <p:nvPr>
            <p:ph type="body" sz="quarter" idx="10" hasCustomPrompt="1"/>
          </p:nvPr>
        </p:nvSpPr>
        <p:spPr>
          <a:xfrm>
            <a:off x="4071924" y="4677510"/>
            <a:ext cx="4044950" cy="1817687"/>
          </a:xfrm>
        </p:spPr>
        <p:txBody>
          <a:bodyPr>
            <a:normAutofit/>
          </a:bodyPr>
          <a:lstStyle>
            <a:lvl1pPr marL="0" indent="0" algn="ctr">
              <a:buNone/>
              <a:defRPr sz="3600" b="1">
                <a:solidFill>
                  <a:schemeClr val="bg1"/>
                </a:solidFill>
              </a:defRPr>
            </a:lvl1pPr>
          </a:lstStyle>
          <a:p>
            <a:pPr lvl="0"/>
            <a:r>
              <a:rPr lang="nl-NL"/>
              <a:t>van … minuten</a:t>
            </a:r>
          </a:p>
        </p:txBody>
      </p:sp>
    </p:spTree>
    <p:extLst>
      <p:ext uri="{BB962C8B-B14F-4D97-AF65-F5344CB8AC3E}">
        <p14:creationId xmlns:p14="http://schemas.microsoft.com/office/powerpoint/2010/main" val="271573422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73ABC0D2-A3DB-DA29-3B1B-FCA4F0F95E1F}"/>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12" name="Titel 1"/>
          <p:cNvSpPr>
            <a:spLocks noGrp="1"/>
          </p:cNvSpPr>
          <p:nvPr>
            <p:ph type="title" hasCustomPrompt="1"/>
          </p:nvPr>
        </p:nvSpPr>
        <p:spPr>
          <a:xfrm>
            <a:off x="212848" y="180000"/>
            <a:ext cx="9902892" cy="1143000"/>
          </a:xfrm>
        </p:spPr>
        <p:txBody>
          <a:bodyPr>
            <a:normAutofit/>
          </a:bodyPr>
          <a:lstStyle>
            <a:lvl1pPr>
              <a:defRPr sz="3200">
                <a:solidFill>
                  <a:srgbClr val="2D3E4E"/>
                </a:solidFill>
              </a:defRPr>
            </a:lvl1pPr>
          </a:lstStyle>
          <a:p>
            <a:r>
              <a:rPr lang="nl-NL"/>
              <a:t>Typ hier een duidelijke titel</a:t>
            </a:r>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5" name="Tijdelijke aanduiding voor tekst 4">
            <a:extLst>
              <a:ext uri="{FF2B5EF4-FFF2-40B4-BE49-F238E27FC236}">
                <a16:creationId xmlns:a16="http://schemas.microsoft.com/office/drawing/2014/main" id="{43B91BBB-316A-A3B6-4CAD-BDE52062A082}"/>
              </a:ext>
            </a:extLst>
          </p:cNvPr>
          <p:cNvSpPr>
            <a:spLocks noGrp="1"/>
          </p:cNvSpPr>
          <p:nvPr>
            <p:ph type="body" sz="quarter" idx="10" hasCustomPrompt="1"/>
          </p:nvPr>
        </p:nvSpPr>
        <p:spPr>
          <a:xfrm>
            <a:off x="2673626" y="1523929"/>
            <a:ext cx="7378700" cy="3963988"/>
          </a:xfrm>
        </p:spPr>
        <p:txBody>
          <a:bodyPr/>
          <a:lstStyle>
            <a:lvl1pPr>
              <a:defRPr/>
            </a:lvl1pPr>
          </a:lstStyle>
          <a:p>
            <a:pPr lvl="0"/>
            <a:r>
              <a:rPr lang="nl-NL"/>
              <a:t>Noteer hier je belangrijkste items in </a:t>
            </a:r>
            <a:r>
              <a:rPr lang="nl-NL" err="1"/>
              <a:t>bullets</a:t>
            </a:r>
            <a:r>
              <a:rPr lang="nl-NL"/>
              <a:t> (en vertel de rest)</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4191874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unch">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hthoek: afgeronde hoeken 4"/>
          <p:cNvSpPr>
            <a:spLocks/>
          </p:cNvSpPr>
          <p:nvPr userDrawn="1"/>
        </p:nvSpPr>
        <p:spPr>
          <a:xfrm rot="16200000" flipH="1" flipV="1">
            <a:off x="5069267" y="-760960"/>
            <a:ext cx="1107996" cy="5791200"/>
          </a:xfrm>
          <a:prstGeom prst="round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noGrp="1" noRot="1" noMove="1" noResize="1" noEditPoints="1" noAdjustHandles="1" noChangeArrowheads="1" noChangeShapeType="1"/>
          </p:cNvSpPr>
          <p:nvPr userDrawn="1"/>
        </p:nvSpPr>
        <p:spPr>
          <a:xfrm>
            <a:off x="4109159" y="1581691"/>
            <a:ext cx="579120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6600" b="0">
                <a:solidFill>
                  <a:schemeClr val="bg1"/>
                </a:solidFill>
                <a:latin typeface="Poppins ExtraBold" panose="00000900000000000000" pitchFamily="2" charset="0"/>
                <a:cs typeface="Poppins ExtraBold" panose="00000900000000000000" pitchFamily="2" charset="0"/>
              </a:rPr>
              <a:t>Lunch</a:t>
            </a:r>
            <a:endParaRPr lang="nl-BE" sz="6600" b="1">
              <a:solidFill>
                <a:schemeClr val="bg1"/>
              </a:solidFill>
              <a:latin typeface="Poppins" panose="00000500000000000000" pitchFamily="2" charset="0"/>
              <a:cs typeface="Poppins" panose="00000500000000000000" pitchFamily="2" charset="0"/>
            </a:endParaRPr>
          </a:p>
        </p:txBody>
      </p:sp>
      <p:pic>
        <p:nvPicPr>
          <p:cNvPr id="12" name="Afbeelding 11">
            <a:extLst>
              <a:ext uri="{FF2B5EF4-FFF2-40B4-BE49-F238E27FC236}">
                <a16:creationId xmlns:a16="http://schemas.microsoft.com/office/drawing/2014/main" id="{821258BB-0FFF-80D5-ADAA-5FB90FB28BFB}"/>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1E9D3BA9-1164-0E13-DDAE-517BC7D65596}"/>
              </a:ext>
            </a:extLst>
          </p:cNvPr>
          <p:cNvGrpSpPr>
            <a:grpSpLocks/>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8D2A7DD4-53EC-FB45-DFF3-2092706D6CA3}"/>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CB1C9EF7-8A1E-0B55-B905-8DA61E3C5D41}"/>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4981AD57-48AE-5513-4A16-FB9591C2E053}"/>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B1B346B-10B5-B743-DA32-430B0511F21A}"/>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3546868783"/>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eerplannennieuwsbrief">
    <p:spTree>
      <p:nvGrpSpPr>
        <p:cNvPr id="1" name=""/>
        <p:cNvGrpSpPr/>
        <p:nvPr/>
      </p:nvGrpSpPr>
      <p:grpSpPr>
        <a:xfrm>
          <a:off x="0" y="0"/>
          <a:ext cx="0" cy="0"/>
          <a:chOff x="0" y="0"/>
          <a:chExt cx="0" cy="0"/>
        </a:xfrm>
      </p:grpSpPr>
      <p:pic>
        <p:nvPicPr>
          <p:cNvPr id="6" name="Afbeelding 5">
            <a:hlinkClick r:id="rId2"/>
            <a:extLst>
              <a:ext uri="{FF2B5EF4-FFF2-40B4-BE49-F238E27FC236}">
                <a16:creationId xmlns:a16="http://schemas.microsoft.com/office/drawing/2014/main" id="{EDD81DBD-6875-1F2A-585D-8C6EDDF5A20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07000" y="0"/>
            <a:ext cx="12606000" cy="6876000"/>
          </a:xfrm>
          <a:prstGeom prst="rect">
            <a:avLst/>
          </a:prstGeom>
        </p:spPr>
      </p:pic>
    </p:spTree>
    <p:extLst>
      <p:ext uri="{BB962C8B-B14F-4D97-AF65-F5344CB8AC3E}">
        <p14:creationId xmlns:p14="http://schemas.microsoft.com/office/powerpoint/2010/main" val="2122087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amenvatting">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kstvak 5"/>
          <p:cNvSpPr txBox="1">
            <a:spLocks/>
          </p:cNvSpPr>
          <p:nvPr userDrawn="1"/>
        </p:nvSpPr>
        <p:spPr>
          <a:xfrm>
            <a:off x="1051575" y="664010"/>
            <a:ext cx="6668701" cy="110799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66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Poppins ExtraBold" panose="00000900000000000000" pitchFamily="2" charset="0"/>
                <a:ea typeface="Roboto Bk" pitchFamily="2" charset="0"/>
                <a:cs typeface="Poppins ExtraBold" panose="00000900000000000000" pitchFamily="2" charset="0"/>
              </a:rPr>
              <a:t>Samenvatting</a:t>
            </a:r>
          </a:p>
        </p:txBody>
      </p:sp>
      <p:pic>
        <p:nvPicPr>
          <p:cNvPr id="12" name="Afbeelding 11">
            <a:extLst>
              <a:ext uri="{FF2B5EF4-FFF2-40B4-BE49-F238E27FC236}">
                <a16:creationId xmlns:a16="http://schemas.microsoft.com/office/drawing/2014/main" id="{1C50222C-C41E-A4FE-CB5B-CFB33A16CBC7}"/>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27912" y="315711"/>
            <a:ext cx="696599" cy="696599"/>
          </a:xfrm>
          <a:prstGeom prst="rect">
            <a:avLst/>
          </a:prstGeom>
        </p:spPr>
      </p:pic>
      <p:grpSp>
        <p:nvGrpSpPr>
          <p:cNvPr id="7" name="Groep 6">
            <a:extLst>
              <a:ext uri="{FF2B5EF4-FFF2-40B4-BE49-F238E27FC236}">
                <a16:creationId xmlns:a16="http://schemas.microsoft.com/office/drawing/2014/main" id="{9A5A2C88-97AB-271A-5299-229FD45EE132}"/>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EC2DD8DD-02DC-CD1F-1B65-743F6B84C6AB}"/>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1093CDA2-1846-71C5-C362-C0C8A5CD469B}"/>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A5EAFD56-2544-3100-2F9C-5F07AC3781B2}"/>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119A2065-57AC-94C5-0ADF-CACDB342133C}"/>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3" name="Tijdelijke aanduiding voor tekst 2">
            <a:extLst>
              <a:ext uri="{FF2B5EF4-FFF2-40B4-BE49-F238E27FC236}">
                <a16:creationId xmlns:a16="http://schemas.microsoft.com/office/drawing/2014/main" id="{C08DA9EF-4ACC-7ABE-D5E7-ED36A78296A6}"/>
              </a:ext>
            </a:extLst>
          </p:cNvPr>
          <p:cNvSpPr>
            <a:spLocks noGrp="1"/>
          </p:cNvSpPr>
          <p:nvPr>
            <p:ph type="body" sz="quarter" idx="12" hasCustomPrompt="1"/>
          </p:nvPr>
        </p:nvSpPr>
        <p:spPr>
          <a:xfrm>
            <a:off x="1054100" y="1997075"/>
            <a:ext cx="6697663" cy="4432300"/>
          </a:xfrm>
        </p:spPr>
        <p:txBody>
          <a:bodyPr/>
          <a:lstStyle>
            <a:lvl1pPr marL="342900" indent="-342900">
              <a:buFont typeface="Arial" panose="020B0604020202020204" pitchFamily="34" charset="0"/>
              <a:buChar char="•"/>
              <a:defRPr/>
            </a:lvl1pPr>
          </a:lstStyle>
          <a:p>
            <a:pPr lvl="0"/>
            <a:r>
              <a:rPr lang="nl-NL"/>
              <a:t>Noteer hier de belangrijkste zaken uit je presentatie. Wat moeten mensen zeker onthouden hebben?</a:t>
            </a:r>
          </a:p>
        </p:txBody>
      </p:sp>
    </p:spTree>
    <p:extLst>
      <p:ext uri="{BB962C8B-B14F-4D97-AF65-F5344CB8AC3E}">
        <p14:creationId xmlns:p14="http://schemas.microsoft.com/office/powerpoint/2010/main" val="1630145132"/>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ragen?">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kstvak 5"/>
          <p:cNvSpPr txBox="1">
            <a:spLocks noGrp="1" noRot="1" noMove="1" noResize="1" noEditPoints="1" noAdjustHandles="1" noChangeArrowheads="1" noChangeShapeType="1"/>
          </p:cNvSpPr>
          <p:nvPr userDrawn="1"/>
        </p:nvSpPr>
        <p:spPr>
          <a:xfrm>
            <a:off x="4575032" y="1560218"/>
            <a:ext cx="6668701" cy="1446550"/>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88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Poppins ExtraBold" panose="00000900000000000000" pitchFamily="2" charset="0"/>
                <a:ea typeface="Roboto Bk" pitchFamily="2" charset="0"/>
                <a:cs typeface="Poppins ExtraBold" panose="00000900000000000000" pitchFamily="2" charset="0"/>
              </a:rPr>
              <a:t>Vragen?</a:t>
            </a:r>
          </a:p>
        </p:txBody>
      </p:sp>
      <p:sp>
        <p:nvSpPr>
          <p:cNvPr id="11" name="Tijdelijke aanduiding voor dianummer 7">
            <a:extLst>
              <a:ext uri="{FF2B5EF4-FFF2-40B4-BE49-F238E27FC236}">
                <a16:creationId xmlns:a16="http://schemas.microsoft.com/office/drawing/2014/main" id="{6B3E55A9-2940-47A4-ADF9-0116464940C3}"/>
              </a:ext>
            </a:extLst>
          </p:cNvPr>
          <p:cNvSpPr>
            <a:spLocks noGrp="1" noRot="1" noMove="1" noResize="1" noEditPoints="1" noAdjustHandles="1" noChangeArrowheads="1" noChangeShapeType="1"/>
          </p:cNvSpPr>
          <p:nvPr>
            <p:ph type="sldNum" sz="quarter" idx="11"/>
          </p:nvPr>
        </p:nvSpPr>
        <p:spPr>
          <a:xfrm>
            <a:off x="-1" y="6429400"/>
            <a:ext cx="476213" cy="428600"/>
          </a:xfrm>
          <a:prstGeom prst="rect">
            <a:avLst/>
          </a:prstGeo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pic>
        <p:nvPicPr>
          <p:cNvPr id="12" name="Afbeelding 11">
            <a:extLst>
              <a:ext uri="{FF2B5EF4-FFF2-40B4-BE49-F238E27FC236}">
                <a16:creationId xmlns:a16="http://schemas.microsoft.com/office/drawing/2014/main" id="{B54E1859-2A52-5403-A5A1-74A65B7B546E}"/>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7" name="Groep 6">
            <a:extLst>
              <a:ext uri="{FF2B5EF4-FFF2-40B4-BE49-F238E27FC236}">
                <a16:creationId xmlns:a16="http://schemas.microsoft.com/office/drawing/2014/main" id="{1828F962-A048-5ED6-A1A0-CE76690355CC}"/>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39FE54AB-2750-8C50-38AB-981C98FADC48}"/>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38A7DBA2-0380-52CE-3AD4-44030771E58D}"/>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FD34AED4-1C17-FEDE-5F85-53ECEAF80CE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BE859E70-5F65-862E-FF54-1A177F56DFDA}"/>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1399604333"/>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edankt">
    <p:bg>
      <p:bgPr>
        <a:solidFill>
          <a:schemeClr val="bg1"/>
        </a:solidFill>
        <a:effectLst/>
      </p:bgPr>
    </p:b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0978837B-3033-EF90-424F-2C159C2B3313}"/>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6" name="Tekstvak 5"/>
          <p:cNvSpPr txBox="1">
            <a:spLocks/>
          </p:cNvSpPr>
          <p:nvPr userDrawn="1"/>
        </p:nvSpPr>
        <p:spPr>
          <a:xfrm>
            <a:off x="2584956" y="2113592"/>
            <a:ext cx="6668701" cy="1862048"/>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11500" b="0" i="0" u="none" strike="noStrike" kern="0" cap="none" spc="0" normalizeH="0" baseline="0" noProof="0">
                <a:ln>
                  <a:noFill/>
                </a:ln>
                <a:solidFill>
                  <a:srgbClr val="AE2081"/>
                </a:solidFill>
                <a:effectLst>
                  <a:outerShdw blurRad="38100" dist="38100" dir="2700000" algn="tl">
                    <a:srgbClr val="000000">
                      <a:alpha val="43137"/>
                    </a:srgbClr>
                  </a:outerShdw>
                </a:effectLst>
                <a:uLnTx/>
                <a:uFillTx/>
                <a:latin typeface="Poppins ExtraBold" panose="00000900000000000000" pitchFamily="2" charset="0"/>
                <a:ea typeface="Roboto Bk" pitchFamily="2" charset="0"/>
                <a:cs typeface="Poppins ExtraBold" panose="00000900000000000000" pitchFamily="2" charset="0"/>
              </a:rPr>
              <a:t>Bedankt</a:t>
            </a:r>
          </a:p>
        </p:txBody>
      </p:sp>
      <p:grpSp>
        <p:nvGrpSpPr>
          <p:cNvPr id="8" name="Groep 7">
            <a:extLst>
              <a:ext uri="{FF2B5EF4-FFF2-40B4-BE49-F238E27FC236}">
                <a16:creationId xmlns:a16="http://schemas.microsoft.com/office/drawing/2014/main" id="{FC654D42-E949-8299-94B8-3627586EB913}"/>
              </a:ext>
            </a:extLst>
          </p:cNvPr>
          <p:cNvGrpSpPr>
            <a:grpSpLocks/>
          </p:cNvGrpSpPr>
          <p:nvPr userDrawn="1"/>
        </p:nvGrpSpPr>
        <p:grpSpPr>
          <a:xfrm>
            <a:off x="0" y="0"/>
            <a:ext cx="12192000" cy="180000"/>
            <a:chOff x="0" y="0"/>
            <a:chExt cx="12192000" cy="360000"/>
          </a:xfrm>
        </p:grpSpPr>
        <p:sp>
          <p:nvSpPr>
            <p:cNvPr id="10" name="Rechthoek 9">
              <a:extLst>
                <a:ext uri="{FF2B5EF4-FFF2-40B4-BE49-F238E27FC236}">
                  <a16:creationId xmlns:a16="http://schemas.microsoft.com/office/drawing/2014/main" id="{D20ECE30-0CC7-3883-37E9-A94F823C2605}"/>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9E16587E-6CC6-CF28-3CFF-71AF2982EBE1}"/>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7A262E9C-FC12-3D25-B3FE-8CC1037FBB53}"/>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5BFAF68-5372-46E1-FA49-6B8A763B70CE}"/>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pic>
        <p:nvPicPr>
          <p:cNvPr id="16" name="Afbeelding 15">
            <a:extLst>
              <a:ext uri="{FF2B5EF4-FFF2-40B4-BE49-F238E27FC236}">
                <a16:creationId xmlns:a16="http://schemas.microsoft.com/office/drawing/2014/main" id="{6C4619A5-276E-87C5-AD62-8A572F4A36B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73549" y="5143642"/>
            <a:ext cx="3662496" cy="1404888"/>
          </a:xfrm>
          <a:prstGeom prst="rect">
            <a:avLst/>
          </a:prstGeom>
        </p:spPr>
      </p:pic>
    </p:spTree>
    <p:extLst>
      <p:ext uri="{BB962C8B-B14F-4D97-AF65-F5344CB8AC3E}">
        <p14:creationId xmlns:p14="http://schemas.microsoft.com/office/powerpoint/2010/main" val="1014034936"/>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ociale media">
    <p:bg>
      <p:bgPr>
        <a:solidFill>
          <a:schemeClr val="bg1"/>
        </a:solidFill>
        <a:effectLst/>
      </p:bgPr>
    </p:b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5B99E06C-4883-8B5F-2B17-90136EBE47C6}"/>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23" name="Afbeelding 22" descr="Afbeelding met Graphics, Kleurrijkheid, cirkel, grafische vormgeving&#10;&#10;Automatisch gegenereerde beschrijving">
            <a:extLst>
              <a:ext uri="{FF2B5EF4-FFF2-40B4-BE49-F238E27FC236}">
                <a16:creationId xmlns:a16="http://schemas.microsoft.com/office/drawing/2014/main" id="{BF47E8E5-0F72-D6C4-091D-AA55DE42B8E5}"/>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30990" y="5079342"/>
            <a:ext cx="2474335" cy="1807683"/>
          </a:xfrm>
          <a:prstGeom prst="rect">
            <a:avLst/>
          </a:prstGeom>
        </p:spPr>
      </p:pic>
      <p:pic>
        <p:nvPicPr>
          <p:cNvPr id="6" name="Afbeelding 5">
            <a:hlinkClick r:id="rId3"/>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237254" y="4253955"/>
            <a:ext cx="627641" cy="627641"/>
          </a:xfrm>
          <a:prstGeom prst="rect">
            <a:avLst/>
          </a:prstGeom>
        </p:spPr>
      </p:pic>
      <p:sp>
        <p:nvSpPr>
          <p:cNvPr id="9" name="Rechthoek 8"/>
          <p:cNvSpPr>
            <a:spLocks/>
          </p:cNvSpPr>
          <p:nvPr userDrawn="1"/>
        </p:nvSpPr>
        <p:spPr>
          <a:xfrm>
            <a:off x="-16373" y="4998127"/>
            <a:ext cx="3203409" cy="338554"/>
          </a:xfrm>
          <a:prstGeom prst="rect">
            <a:avLst/>
          </a:prstGeom>
        </p:spPr>
        <p:txBody>
          <a:bodyPr wrap="square">
            <a:spAutoFit/>
          </a:bodyPr>
          <a:lstStyle/>
          <a:p>
            <a:pPr algn="ctr"/>
            <a:r>
              <a:rPr lang="nl-BE" sz="1600" u="none">
                <a:solidFill>
                  <a:schemeClr val="tx1"/>
                </a:solidFill>
                <a:latin typeface="Roboto" pitchFamily="2" charset="0"/>
                <a:ea typeface="Roboto" pitchFamily="2" charset="0"/>
                <a:cs typeface="Poppins" panose="00000500000000000000" pitchFamily="2" charset="0"/>
              </a:rPr>
              <a:t>/</a:t>
            </a:r>
            <a:r>
              <a:rPr lang="nl-BE" sz="1600" u="none" err="1">
                <a:solidFill>
                  <a:schemeClr val="tx1"/>
                </a:solidFill>
                <a:latin typeface="Roboto" pitchFamily="2" charset="0"/>
                <a:ea typeface="Roboto" pitchFamily="2" charset="0"/>
                <a:cs typeface="Poppins" panose="00000500000000000000" pitchFamily="2" charset="0"/>
              </a:rPr>
              <a:t>KatholiekOnderwijsVlaanderen</a:t>
            </a:r>
            <a:endParaRPr lang="nl-BE" sz="1600" u="none">
              <a:solidFill>
                <a:schemeClr val="tx1"/>
              </a:solidFill>
              <a:latin typeface="Roboto" pitchFamily="2" charset="0"/>
              <a:ea typeface="Roboto" pitchFamily="2" charset="0"/>
              <a:cs typeface="Poppins" panose="00000500000000000000" pitchFamily="2" charset="0"/>
            </a:endParaRPr>
          </a:p>
        </p:txBody>
      </p:sp>
      <p:pic>
        <p:nvPicPr>
          <p:cNvPr id="1030" name="Picture 6">
            <a:hlinkClick r:id="rId5"/>
            <a:extLst>
              <a:ext uri="{FF2B5EF4-FFF2-40B4-BE49-F238E27FC236}">
                <a16:creationId xmlns:a16="http://schemas.microsoft.com/office/drawing/2014/main" id="{1B79DBB6-784E-49D9-AD9F-EF7F84BE002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29" b="-6926"/>
          <a:stretch/>
        </p:blipFill>
        <p:spPr bwMode="auto">
          <a:xfrm>
            <a:off x="10748028" y="4292143"/>
            <a:ext cx="746371" cy="807993"/>
          </a:xfrm>
          <a:prstGeom prst="rect">
            <a:avLst/>
          </a:prstGeom>
          <a:noFill/>
          <a:extLst>
            <a:ext uri="{909E8E84-426E-40DD-AFC4-6F175D3DCCD1}">
              <a14:hiddenFill xmlns:a14="http://schemas.microsoft.com/office/drawing/2010/main">
                <a:solidFill>
                  <a:srgbClr val="FFFFFF"/>
                </a:solidFill>
              </a14:hiddenFill>
            </a:ext>
          </a:extLst>
        </p:spPr>
      </p:pic>
      <p:sp>
        <p:nvSpPr>
          <p:cNvPr id="14" name="Rechthoek 13">
            <a:extLst>
              <a:ext uri="{FF2B5EF4-FFF2-40B4-BE49-F238E27FC236}">
                <a16:creationId xmlns:a16="http://schemas.microsoft.com/office/drawing/2014/main" id="{1A0B4A7D-943D-43C7-85BD-CFDC9B74A25B}"/>
              </a:ext>
            </a:extLst>
          </p:cNvPr>
          <p:cNvSpPr>
            <a:spLocks/>
          </p:cNvSpPr>
          <p:nvPr userDrawn="1"/>
        </p:nvSpPr>
        <p:spPr>
          <a:xfrm>
            <a:off x="10337539" y="5072521"/>
            <a:ext cx="1456661" cy="338554"/>
          </a:xfrm>
          <a:prstGeom prst="rect">
            <a:avLst/>
          </a:prstGeom>
        </p:spPr>
        <p:txBody>
          <a:bodyPr wrap="square">
            <a:spAutoFit/>
          </a:bodyPr>
          <a:lstStyle/>
          <a:p>
            <a:pPr algn="ctr"/>
            <a:r>
              <a:rPr lang="nl-BE" sz="1600">
                <a:solidFill>
                  <a:schemeClr val="tx1"/>
                </a:solidFill>
                <a:latin typeface="Roboto" pitchFamily="2" charset="0"/>
                <a:ea typeface="Roboto" pitchFamily="2" charset="0"/>
                <a:cs typeface="Poppins" panose="00000500000000000000" pitchFamily="2" charset="0"/>
              </a:rPr>
              <a:t>/kathondvla</a:t>
            </a:r>
            <a:endParaRPr lang="nl-BE" sz="1400">
              <a:solidFill>
                <a:schemeClr val="tx1"/>
              </a:solidFill>
              <a:latin typeface="Roboto" pitchFamily="2" charset="0"/>
              <a:ea typeface="Roboto" pitchFamily="2" charset="0"/>
              <a:cs typeface="Poppins" panose="00000500000000000000" pitchFamily="2" charset="0"/>
            </a:endParaRPr>
          </a:p>
        </p:txBody>
      </p:sp>
      <p:sp>
        <p:nvSpPr>
          <p:cNvPr id="11" name="Rechthoek 10">
            <a:extLst>
              <a:ext uri="{FF2B5EF4-FFF2-40B4-BE49-F238E27FC236}">
                <a16:creationId xmlns:a16="http://schemas.microsoft.com/office/drawing/2014/main" id="{8A6E0076-844B-4A37-9AEE-9DCE3488E361}"/>
              </a:ext>
            </a:extLst>
          </p:cNvPr>
          <p:cNvSpPr>
            <a:spLocks/>
          </p:cNvSpPr>
          <p:nvPr userDrawn="1"/>
        </p:nvSpPr>
        <p:spPr>
          <a:xfrm>
            <a:off x="3671080" y="5005338"/>
            <a:ext cx="6096002" cy="584775"/>
          </a:xfrm>
          <a:prstGeom prst="rect">
            <a:avLst/>
          </a:prstGeom>
        </p:spPr>
        <p:txBody>
          <a:bodyPr wrap="square">
            <a:spAutoFit/>
          </a:bodyPr>
          <a:lstStyle/>
          <a:p>
            <a:pPr algn="ctr"/>
            <a:r>
              <a:rPr lang="nl-BE" sz="1600" u="none" kern="1200">
                <a:solidFill>
                  <a:schemeClr val="tx1"/>
                </a:solidFill>
                <a:effectLst/>
                <a:latin typeface="Roboto" pitchFamily="2" charset="0"/>
                <a:ea typeface="Roboto" pitchFamily="2" charset="0"/>
                <a:cs typeface="Poppins" panose="00000500000000000000" pitchFamily="2" charset="0"/>
              </a:rPr>
              <a:t>/company/</a:t>
            </a:r>
            <a:br>
              <a:rPr lang="nl-BE" sz="1600" u="none" kern="1200">
                <a:solidFill>
                  <a:schemeClr val="tx1"/>
                </a:solidFill>
                <a:effectLst/>
                <a:latin typeface="Roboto" pitchFamily="2" charset="0"/>
                <a:ea typeface="Roboto" pitchFamily="2" charset="0"/>
                <a:cs typeface="Poppins" panose="00000500000000000000" pitchFamily="2" charset="0"/>
              </a:rPr>
            </a:br>
            <a:r>
              <a:rPr lang="nl-BE" sz="1600" u="none" kern="1200" err="1">
                <a:solidFill>
                  <a:schemeClr val="tx1"/>
                </a:solidFill>
                <a:effectLst/>
                <a:latin typeface="Roboto" pitchFamily="2" charset="0"/>
                <a:ea typeface="Roboto" pitchFamily="2" charset="0"/>
                <a:cs typeface="Poppins" panose="00000500000000000000" pitchFamily="2" charset="0"/>
              </a:rPr>
              <a:t>katholiekonderwijsvlaanderen</a:t>
            </a:r>
            <a:r>
              <a:rPr lang="nl-BE" sz="1600" u="none">
                <a:solidFill>
                  <a:schemeClr val="tx1"/>
                </a:solidFill>
                <a:latin typeface="Roboto" pitchFamily="2" charset="0"/>
                <a:ea typeface="Roboto" pitchFamily="2" charset="0"/>
                <a:cs typeface="Poppins" panose="00000500000000000000" pitchFamily="2" charset="0"/>
              </a:rPr>
              <a:t> </a:t>
            </a:r>
          </a:p>
        </p:txBody>
      </p:sp>
      <p:pic>
        <p:nvPicPr>
          <p:cNvPr id="1026" name="Picture 2">
            <a:hlinkClick r:id="rId7"/>
            <a:extLst>
              <a:ext uri="{FF2B5EF4-FFF2-40B4-BE49-F238E27FC236}">
                <a16:creationId xmlns:a16="http://schemas.microsoft.com/office/drawing/2014/main" id="{59E90341-9754-44A6-BBCB-9D966075B741}"/>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bwMode="auto">
          <a:xfrm>
            <a:off x="6391803" y="4253955"/>
            <a:ext cx="670903" cy="670903"/>
          </a:xfrm>
          <a:prstGeom prst="rect">
            <a:avLst/>
          </a:prstGeom>
          <a:noFill/>
          <a:extLst>
            <a:ext uri="{909E8E84-426E-40DD-AFC4-6F175D3DCCD1}">
              <a14:hiddenFill xmlns:a14="http://schemas.microsoft.com/office/drawing/2010/main">
                <a:solidFill>
                  <a:srgbClr val="FFFFFF"/>
                </a:solidFill>
              </a14:hiddenFill>
            </a:ext>
          </a:extLst>
        </p:spPr>
      </p:pic>
      <p:sp>
        <p:nvSpPr>
          <p:cNvPr id="15" name="Rechthoek 14">
            <a:extLst>
              <a:ext uri="{FF2B5EF4-FFF2-40B4-BE49-F238E27FC236}">
                <a16:creationId xmlns:a16="http://schemas.microsoft.com/office/drawing/2014/main" id="{ACB0E945-1A3D-41B0-810B-F52973500D8D}"/>
              </a:ext>
            </a:extLst>
          </p:cNvPr>
          <p:cNvSpPr>
            <a:spLocks/>
          </p:cNvSpPr>
          <p:nvPr userDrawn="1"/>
        </p:nvSpPr>
        <p:spPr>
          <a:xfrm>
            <a:off x="1263776" y="5030385"/>
            <a:ext cx="5619788" cy="707886"/>
          </a:xfrm>
          <a:prstGeom prst="rect">
            <a:avLst/>
          </a:prstGeom>
        </p:spPr>
        <p:txBody>
          <a:bodyPr wrap="square">
            <a:spAutoFit/>
          </a:bodyPr>
          <a:lstStyle/>
          <a:p>
            <a:pPr algn="ctr"/>
            <a:r>
              <a:rPr lang="nl-BE" sz="1600">
                <a:solidFill>
                  <a:schemeClr val="tx1"/>
                </a:solidFill>
                <a:latin typeface="Roboto" pitchFamily="2" charset="0"/>
                <a:ea typeface="Roboto" pitchFamily="2" charset="0"/>
                <a:cs typeface="Poppins" panose="00000500000000000000" pitchFamily="2" charset="0"/>
              </a:rPr>
              <a:t>/KathOndVla</a:t>
            </a:r>
            <a:br>
              <a:rPr lang="nl-BE" sz="1600">
                <a:latin typeface="Roboto" pitchFamily="2" charset="0"/>
                <a:ea typeface="Roboto" pitchFamily="2" charset="0"/>
                <a:cs typeface="Poppins" panose="00000500000000000000" pitchFamily="2" charset="0"/>
              </a:rPr>
            </a:br>
            <a:endParaRPr lang="nl-BE" sz="800">
              <a:latin typeface="Roboto" pitchFamily="2" charset="0"/>
              <a:ea typeface="Roboto" pitchFamily="2" charset="0"/>
              <a:cs typeface="Poppins" panose="00000500000000000000" pitchFamily="2" charset="0"/>
            </a:endParaRPr>
          </a:p>
          <a:p>
            <a:pPr algn="ctr"/>
            <a:r>
              <a:rPr lang="nl-BE" sz="1600">
                <a:solidFill>
                  <a:schemeClr val="tx1"/>
                </a:solidFill>
                <a:latin typeface="Roboto" pitchFamily="2" charset="0"/>
                <a:ea typeface="Roboto" pitchFamily="2" charset="0"/>
                <a:cs typeface="Poppins" panose="00000500000000000000" pitchFamily="2" charset="0"/>
              </a:rPr>
              <a:t>/</a:t>
            </a:r>
            <a:r>
              <a:rPr lang="nl-BE" sz="1600" err="1">
                <a:solidFill>
                  <a:schemeClr val="tx1"/>
                </a:solidFill>
                <a:latin typeface="Roboto" pitchFamily="2" charset="0"/>
                <a:ea typeface="Roboto" pitchFamily="2" charset="0"/>
                <a:cs typeface="Poppins" panose="00000500000000000000" pitchFamily="2" charset="0"/>
              </a:rPr>
              <a:t>BoeveLieven</a:t>
            </a:r>
            <a:endParaRPr lang="nl-BE" sz="1600">
              <a:solidFill>
                <a:schemeClr val="tx1"/>
              </a:solidFill>
              <a:latin typeface="Roboto" pitchFamily="2" charset="0"/>
              <a:ea typeface="Roboto" pitchFamily="2" charset="0"/>
              <a:cs typeface="Poppins" panose="00000500000000000000" pitchFamily="2" charset="0"/>
            </a:endParaRPr>
          </a:p>
        </p:txBody>
      </p:sp>
      <p:pic>
        <p:nvPicPr>
          <p:cNvPr id="17" name="Picture 2">
            <a:hlinkClick r:id="rId9"/>
            <a:extLst>
              <a:ext uri="{FF2B5EF4-FFF2-40B4-BE49-F238E27FC236}">
                <a16:creationId xmlns:a16="http://schemas.microsoft.com/office/drawing/2014/main" id="{0C1FA4A8-24AF-C937-3FB4-B1B1AC1F60B7}"/>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bwMode="auto">
          <a:xfrm>
            <a:off x="3666406" y="4253955"/>
            <a:ext cx="972434" cy="840982"/>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A13FE2EA-66DA-46BA-2CEF-DFD997901751}"/>
              </a:ext>
            </a:extLst>
          </p:cNvPr>
          <p:cNvSpPr txBox="1">
            <a:spLocks/>
          </p:cNvSpPr>
          <p:nvPr userDrawn="1"/>
        </p:nvSpPr>
        <p:spPr>
          <a:xfrm>
            <a:off x="507058" y="1018325"/>
            <a:ext cx="11174682" cy="830997"/>
          </a:xfrm>
          <a:prstGeom prst="rect">
            <a:avLst/>
          </a:prstGeom>
          <a:noFill/>
        </p:spPr>
        <p:txBody>
          <a:bodyPr wrap="square" rtlCol="0">
            <a:spAutoFit/>
          </a:bodyPr>
          <a:lstStyle/>
          <a:p>
            <a:pPr algn="ctr"/>
            <a:r>
              <a:rPr lang="nl-NL" sz="4800" cap="none" baseline="0">
                <a:latin typeface="Poppins ExtraBold" panose="00000900000000000000" pitchFamily="2" charset="0"/>
                <a:ea typeface="Roboto Bk" pitchFamily="2" charset="0"/>
                <a:cs typeface="Poppins ExtraBold" panose="00000900000000000000" pitchFamily="2" charset="0"/>
              </a:rPr>
              <a:t>Ontdek onze </a:t>
            </a:r>
            <a:r>
              <a:rPr lang="nl-NL" sz="4800" cap="none" baseline="0">
                <a:solidFill>
                  <a:srgbClr val="B22A89"/>
                </a:solidFill>
                <a:latin typeface="Poppins ExtraBold" panose="00000900000000000000" pitchFamily="2" charset="0"/>
                <a:ea typeface="Roboto Bk" pitchFamily="2" charset="0"/>
                <a:cs typeface="Poppins ExtraBold" panose="00000900000000000000" pitchFamily="2" charset="0"/>
              </a:rPr>
              <a:t>digitale</a:t>
            </a:r>
            <a:r>
              <a:rPr lang="nl-NL" sz="4800" cap="none" baseline="0">
                <a:latin typeface="Poppins ExtraBold" panose="00000900000000000000" pitchFamily="2" charset="0"/>
                <a:ea typeface="Roboto Bk" pitchFamily="2" charset="0"/>
                <a:cs typeface="Poppins ExtraBold" panose="00000900000000000000" pitchFamily="2" charset="0"/>
              </a:rPr>
              <a:t> kanalen</a:t>
            </a:r>
            <a:endParaRPr lang="nl-BE" sz="4800" cap="none" baseline="0">
              <a:latin typeface="Poppins ExtraBold" panose="00000900000000000000" pitchFamily="2" charset="0"/>
              <a:ea typeface="Roboto Bk" pitchFamily="2" charset="0"/>
              <a:cs typeface="Poppins ExtraBold" panose="00000900000000000000" pitchFamily="2" charset="0"/>
            </a:endParaRPr>
          </a:p>
        </p:txBody>
      </p:sp>
      <p:pic>
        <p:nvPicPr>
          <p:cNvPr id="3" name="Afbeelding 2">
            <a:hlinkClick r:id="rId11"/>
            <a:extLst>
              <a:ext uri="{FF2B5EF4-FFF2-40B4-BE49-F238E27FC236}">
                <a16:creationId xmlns:a16="http://schemas.microsoft.com/office/drawing/2014/main" id="{CB61BF02-74F2-823C-AFCD-215A5881FA02}"/>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2982241" y="2703917"/>
            <a:ext cx="737281" cy="720000"/>
          </a:xfrm>
          <a:prstGeom prst="rect">
            <a:avLst/>
          </a:prstGeom>
        </p:spPr>
      </p:pic>
      <p:sp>
        <p:nvSpPr>
          <p:cNvPr id="4" name="Rechthoek 3">
            <a:extLst>
              <a:ext uri="{FF2B5EF4-FFF2-40B4-BE49-F238E27FC236}">
                <a16:creationId xmlns:a16="http://schemas.microsoft.com/office/drawing/2014/main" id="{F0AC7912-5B4F-CEBB-854D-FAA8F18FF560}"/>
              </a:ext>
            </a:extLst>
          </p:cNvPr>
          <p:cNvSpPr>
            <a:spLocks/>
          </p:cNvSpPr>
          <p:nvPr userDrawn="1"/>
        </p:nvSpPr>
        <p:spPr>
          <a:xfrm>
            <a:off x="486168" y="3473062"/>
            <a:ext cx="5619789" cy="584775"/>
          </a:xfrm>
          <a:prstGeom prst="rect">
            <a:avLst/>
          </a:prstGeom>
        </p:spPr>
        <p:txBody>
          <a:bodyPr wrap="square">
            <a:spAutoFit/>
          </a:bodyPr>
          <a:lstStyle/>
          <a:p>
            <a:pPr algn="ctr"/>
            <a:r>
              <a:rPr lang="nl-BE" sz="1600" u="none" baseline="0">
                <a:solidFill>
                  <a:schemeClr val="tx1"/>
                </a:solidFill>
                <a:latin typeface="Roboto" pitchFamily="2" charset="0"/>
                <a:ea typeface="Roboto" pitchFamily="2" charset="0"/>
                <a:cs typeface="Times New Roman" panose="02020603050405020304" pitchFamily="18" charset="0"/>
              </a:rPr>
              <a:t>voor het brede publiek</a:t>
            </a:r>
          </a:p>
          <a:p>
            <a:pPr algn="ctr"/>
            <a:r>
              <a:rPr lang="nl-BE" sz="1600" u="none" baseline="0">
                <a:solidFill>
                  <a:schemeClr val="tx1"/>
                </a:solidFill>
                <a:latin typeface="Roboto" pitchFamily="2" charset="0"/>
                <a:ea typeface="Roboto" pitchFamily="2" charset="0"/>
                <a:cs typeface="Times New Roman" panose="02020603050405020304" pitchFamily="18" charset="0"/>
              </a:rPr>
              <a:t>www.katholiekonderwijs.vlaanderen</a:t>
            </a:r>
            <a:endParaRPr lang="nl-BE" sz="1600" u="none" baseline="0">
              <a:solidFill>
                <a:schemeClr val="tx1"/>
              </a:solidFill>
              <a:latin typeface="Roboto" pitchFamily="2" charset="0"/>
              <a:ea typeface="Roboto" pitchFamily="2" charset="0"/>
            </a:endParaRPr>
          </a:p>
        </p:txBody>
      </p:sp>
      <p:sp>
        <p:nvSpPr>
          <p:cNvPr id="5" name="Rechthoek 4">
            <a:extLst>
              <a:ext uri="{FF2B5EF4-FFF2-40B4-BE49-F238E27FC236}">
                <a16:creationId xmlns:a16="http://schemas.microsoft.com/office/drawing/2014/main" id="{3F40ECF3-62D5-3981-C6D8-73ACFDB80F7F}"/>
              </a:ext>
            </a:extLst>
          </p:cNvPr>
          <p:cNvSpPr>
            <a:spLocks/>
          </p:cNvSpPr>
          <p:nvPr userDrawn="1"/>
        </p:nvSpPr>
        <p:spPr>
          <a:xfrm>
            <a:off x="6391803" y="3473062"/>
            <a:ext cx="6096002" cy="584775"/>
          </a:xfrm>
          <a:prstGeom prst="rect">
            <a:avLst/>
          </a:prstGeom>
        </p:spPr>
        <p:txBody>
          <a:bodyPr wrap="square">
            <a:spAutoFit/>
          </a:bodyPr>
          <a:lstStyle/>
          <a:p>
            <a:pPr algn="ctr"/>
            <a:r>
              <a:rPr lang="nl-BE" sz="1600" u="none" kern="1200">
                <a:solidFill>
                  <a:schemeClr val="tx1"/>
                </a:solidFill>
                <a:effectLst/>
                <a:latin typeface="Roboto" pitchFamily="2" charset="0"/>
                <a:ea typeface="Roboto" pitchFamily="2" charset="0"/>
                <a:cs typeface="Poppins" panose="00000500000000000000" pitchFamily="2" charset="0"/>
              </a:rPr>
              <a:t>voor de professional</a:t>
            </a:r>
          </a:p>
          <a:p>
            <a:pPr algn="ctr"/>
            <a:r>
              <a:rPr lang="nl-BE" sz="1600" u="none" kern="1200" err="1">
                <a:solidFill>
                  <a:schemeClr val="tx1"/>
                </a:solidFill>
                <a:effectLst/>
                <a:latin typeface="Roboto" pitchFamily="2" charset="0"/>
                <a:ea typeface="Roboto" pitchFamily="2" charset="0"/>
                <a:cs typeface="Poppins" panose="00000500000000000000" pitchFamily="2" charset="0"/>
              </a:rPr>
              <a:t>pro.katholiekonderwijs.vlaanderen</a:t>
            </a:r>
            <a:endParaRPr lang="nl-BE" sz="1600" u="none">
              <a:solidFill>
                <a:schemeClr val="tx1"/>
              </a:solidFill>
              <a:latin typeface="Roboto" pitchFamily="2" charset="0"/>
              <a:ea typeface="Roboto" pitchFamily="2" charset="0"/>
              <a:cs typeface="Poppins" panose="00000500000000000000" pitchFamily="2" charset="0"/>
            </a:endParaRPr>
          </a:p>
        </p:txBody>
      </p:sp>
      <p:pic>
        <p:nvPicPr>
          <p:cNvPr id="18" name="Picture 2">
            <a:hlinkClick r:id="rId13"/>
            <a:extLst>
              <a:ext uri="{FF2B5EF4-FFF2-40B4-BE49-F238E27FC236}">
                <a16:creationId xmlns:a16="http://schemas.microsoft.com/office/drawing/2014/main" id="{E9AC2120-083A-33BB-F3E1-A3A07B9A6E46}"/>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bwMode="auto">
          <a:xfrm>
            <a:off x="8806744" y="2703917"/>
            <a:ext cx="737281" cy="72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hlinkClick r:id="rId15"/>
            <a:extLst>
              <a:ext uri="{FF2B5EF4-FFF2-40B4-BE49-F238E27FC236}">
                <a16:creationId xmlns:a16="http://schemas.microsoft.com/office/drawing/2014/main" id="{D2870F98-FA15-11AF-1B90-B5512A3B1C01}"/>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3530" t="-6869" r="-9756" b="-15796"/>
          <a:stretch/>
        </p:blipFill>
        <p:spPr bwMode="auto">
          <a:xfrm>
            <a:off x="8745102" y="4069331"/>
            <a:ext cx="1254794" cy="1278735"/>
          </a:xfrm>
          <a:prstGeom prst="rect">
            <a:avLst/>
          </a:prstGeom>
          <a:noFill/>
          <a:extLst>
            <a:ext uri="{909E8E84-426E-40DD-AFC4-6F175D3DCCD1}">
              <a14:hiddenFill xmlns:a14="http://schemas.microsoft.com/office/drawing/2010/main">
                <a:solidFill>
                  <a:srgbClr val="FFFFFF"/>
                </a:solidFill>
              </a14:hiddenFill>
            </a:ext>
          </a:extLst>
        </p:spPr>
      </p:pic>
      <p:sp>
        <p:nvSpPr>
          <p:cNvPr id="20" name="Rechthoek 19">
            <a:extLst>
              <a:ext uri="{FF2B5EF4-FFF2-40B4-BE49-F238E27FC236}">
                <a16:creationId xmlns:a16="http://schemas.microsoft.com/office/drawing/2014/main" id="{E920A4AD-3557-663B-9360-DDB87D679421}"/>
              </a:ext>
            </a:extLst>
          </p:cNvPr>
          <p:cNvSpPr>
            <a:spLocks/>
          </p:cNvSpPr>
          <p:nvPr userDrawn="1"/>
        </p:nvSpPr>
        <p:spPr>
          <a:xfrm>
            <a:off x="8406880" y="5030385"/>
            <a:ext cx="1825829" cy="338554"/>
          </a:xfrm>
          <a:prstGeom prst="rect">
            <a:avLst/>
          </a:prstGeom>
        </p:spPr>
        <p:txBody>
          <a:bodyPr wrap="square">
            <a:spAutoFit/>
          </a:bodyPr>
          <a:lstStyle/>
          <a:p>
            <a:pPr algn="ctr"/>
            <a:r>
              <a:rPr lang="nl-BE" sz="1600">
                <a:solidFill>
                  <a:schemeClr val="tx1"/>
                </a:solidFill>
                <a:latin typeface="Roboto" pitchFamily="2" charset="0"/>
                <a:ea typeface="Roboto" pitchFamily="2" charset="0"/>
                <a:cs typeface="Poppins" panose="00000500000000000000" pitchFamily="2" charset="0"/>
              </a:rPr>
              <a:t>/@kathondvla</a:t>
            </a:r>
            <a:endParaRPr lang="nl-BE" sz="1400">
              <a:solidFill>
                <a:schemeClr val="tx1"/>
              </a:solidFill>
              <a:latin typeface="Roboto" pitchFamily="2" charset="0"/>
              <a:ea typeface="Roboto" pitchFamily="2" charset="0"/>
              <a:cs typeface="Poppins" panose="00000500000000000000" pitchFamily="2" charset="0"/>
            </a:endParaRPr>
          </a:p>
        </p:txBody>
      </p:sp>
      <p:grpSp>
        <p:nvGrpSpPr>
          <p:cNvPr id="16" name="Groep 15">
            <a:extLst>
              <a:ext uri="{FF2B5EF4-FFF2-40B4-BE49-F238E27FC236}">
                <a16:creationId xmlns:a16="http://schemas.microsoft.com/office/drawing/2014/main" id="{9BE6699C-BE10-1E09-AC19-0C83C8CC070D}"/>
              </a:ext>
            </a:extLst>
          </p:cNvPr>
          <p:cNvGrpSpPr>
            <a:grpSpLocks/>
          </p:cNvGrpSpPr>
          <p:nvPr userDrawn="1"/>
        </p:nvGrpSpPr>
        <p:grpSpPr>
          <a:xfrm>
            <a:off x="0" y="0"/>
            <a:ext cx="12192000" cy="180000"/>
            <a:chOff x="0" y="0"/>
            <a:chExt cx="12192000" cy="360000"/>
          </a:xfrm>
        </p:grpSpPr>
        <p:sp>
          <p:nvSpPr>
            <p:cNvPr id="21" name="Rechthoek 20">
              <a:extLst>
                <a:ext uri="{FF2B5EF4-FFF2-40B4-BE49-F238E27FC236}">
                  <a16:creationId xmlns:a16="http://schemas.microsoft.com/office/drawing/2014/main" id="{C9A2AF9C-AE9D-578D-BE9F-C7247ECEA4B3}"/>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5" name="Rechthoek 24">
              <a:extLst>
                <a:ext uri="{FF2B5EF4-FFF2-40B4-BE49-F238E27FC236}">
                  <a16:creationId xmlns:a16="http://schemas.microsoft.com/office/drawing/2014/main" id="{5A706866-9203-A0AE-125D-E9F024BB273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6" name="Rechthoek 25">
              <a:extLst>
                <a:ext uri="{FF2B5EF4-FFF2-40B4-BE49-F238E27FC236}">
                  <a16:creationId xmlns:a16="http://schemas.microsoft.com/office/drawing/2014/main" id="{1E20765F-85DA-8F98-775D-C4CB6EB17BC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7" name="Rechthoek 26">
              <a:extLst>
                <a:ext uri="{FF2B5EF4-FFF2-40B4-BE49-F238E27FC236}">
                  <a16:creationId xmlns:a16="http://schemas.microsoft.com/office/drawing/2014/main" id="{CFCBAFD9-39D7-400C-49CE-7B886D87F854}"/>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1730899011"/>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ndere professionaliseringen promoten">
    <p:bg>
      <p:bgPr>
        <a:solidFill>
          <a:schemeClr val="bg1"/>
        </a:solidFill>
        <a:effectLst/>
      </p:bgPr>
    </p:b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5B99E06C-4883-8B5F-2B17-90136EBE47C6}"/>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23" name="Afbeelding 22" descr="Afbeelding met Graphics, Kleurrijkheid, cirkel, grafische vormgeving&#10;&#10;Automatisch gegenereerde beschrijving">
            <a:extLst>
              <a:ext uri="{FF2B5EF4-FFF2-40B4-BE49-F238E27FC236}">
                <a16:creationId xmlns:a16="http://schemas.microsoft.com/office/drawing/2014/main" id="{BF47E8E5-0F72-D6C4-091D-AA55DE42B8E5}"/>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30990" y="5079342"/>
            <a:ext cx="2474335" cy="1807683"/>
          </a:xfrm>
          <a:prstGeom prst="rect">
            <a:avLst/>
          </a:prstGeom>
        </p:spPr>
      </p:pic>
      <p:sp>
        <p:nvSpPr>
          <p:cNvPr id="22" name="Tekstvak 21">
            <a:extLst>
              <a:ext uri="{FF2B5EF4-FFF2-40B4-BE49-F238E27FC236}">
                <a16:creationId xmlns:a16="http://schemas.microsoft.com/office/drawing/2014/main" id="{A13FE2EA-66DA-46BA-2CEF-DFD997901751}"/>
              </a:ext>
            </a:extLst>
          </p:cNvPr>
          <p:cNvSpPr txBox="1">
            <a:spLocks/>
          </p:cNvSpPr>
          <p:nvPr userDrawn="1"/>
        </p:nvSpPr>
        <p:spPr>
          <a:xfrm>
            <a:off x="486168" y="754330"/>
            <a:ext cx="11174682" cy="830997"/>
          </a:xfrm>
          <a:prstGeom prst="rect">
            <a:avLst/>
          </a:prstGeom>
          <a:noFill/>
        </p:spPr>
        <p:txBody>
          <a:bodyPr wrap="square" rtlCol="0">
            <a:spAutoFit/>
          </a:bodyPr>
          <a:lstStyle/>
          <a:p>
            <a:pPr algn="l"/>
            <a:r>
              <a:rPr lang="nl-NL" sz="4800" cap="none" baseline="0">
                <a:latin typeface="Poppins ExtraBold" panose="00000900000000000000" pitchFamily="2" charset="0"/>
                <a:ea typeface="Roboto Bk" pitchFamily="2" charset="0"/>
                <a:cs typeface="Poppins ExtraBold" panose="00000900000000000000" pitchFamily="2" charset="0"/>
              </a:rPr>
              <a:t>Ook </a:t>
            </a:r>
            <a:r>
              <a:rPr lang="nl-NL" sz="4800" cap="none" baseline="0">
                <a:solidFill>
                  <a:srgbClr val="B22A89"/>
                </a:solidFill>
                <a:latin typeface="Poppins ExtraBold" panose="00000900000000000000" pitchFamily="2" charset="0"/>
                <a:ea typeface="Roboto Bk" pitchFamily="2" charset="0"/>
                <a:cs typeface="Poppins ExtraBold" panose="00000900000000000000" pitchFamily="2" charset="0"/>
              </a:rPr>
              <a:t>interessant</a:t>
            </a:r>
            <a:r>
              <a:rPr lang="nl-NL" sz="4800" cap="none" baseline="0">
                <a:latin typeface="Poppins ExtraBold" panose="00000900000000000000" pitchFamily="2" charset="0"/>
                <a:ea typeface="Roboto Bk" pitchFamily="2" charset="0"/>
                <a:cs typeface="Poppins ExtraBold" panose="00000900000000000000" pitchFamily="2" charset="0"/>
              </a:rPr>
              <a:t> voor jou</a:t>
            </a:r>
            <a:endParaRPr lang="nl-BE" sz="4800" cap="none" baseline="0">
              <a:latin typeface="Poppins ExtraBold" panose="00000900000000000000" pitchFamily="2" charset="0"/>
              <a:ea typeface="Roboto Bk" pitchFamily="2" charset="0"/>
              <a:cs typeface="Poppins ExtraBold" panose="00000900000000000000" pitchFamily="2" charset="0"/>
            </a:endParaRPr>
          </a:p>
        </p:txBody>
      </p:sp>
      <p:sp>
        <p:nvSpPr>
          <p:cNvPr id="4" name="Rechthoek 3">
            <a:extLst>
              <a:ext uri="{FF2B5EF4-FFF2-40B4-BE49-F238E27FC236}">
                <a16:creationId xmlns:a16="http://schemas.microsoft.com/office/drawing/2014/main" id="{F0AC7912-5B4F-CEBB-854D-FAA8F18FF560}"/>
              </a:ext>
            </a:extLst>
          </p:cNvPr>
          <p:cNvSpPr>
            <a:spLocks/>
          </p:cNvSpPr>
          <p:nvPr userDrawn="1"/>
        </p:nvSpPr>
        <p:spPr>
          <a:xfrm>
            <a:off x="2258407" y="5814999"/>
            <a:ext cx="7243812" cy="461665"/>
          </a:xfrm>
          <a:prstGeom prst="rect">
            <a:avLst/>
          </a:prstGeom>
        </p:spPr>
        <p:txBody>
          <a:bodyPr wrap="square">
            <a:spAutoFit/>
          </a:bodyPr>
          <a:lstStyle/>
          <a:p>
            <a:pPr algn="l"/>
            <a:r>
              <a:rPr lang="nl-BE" sz="2400" u="none" baseline="0">
                <a:solidFill>
                  <a:schemeClr val="tx1"/>
                </a:solidFill>
                <a:latin typeface="Roboto" pitchFamily="2" charset="0"/>
                <a:ea typeface="Roboto" pitchFamily="2" charset="0"/>
                <a:cs typeface="Times New Roman" panose="02020603050405020304" pitchFamily="18" charset="0"/>
              </a:rPr>
              <a:t>Bekijk ons volledig </a:t>
            </a:r>
            <a:r>
              <a:rPr lang="nl-BE" sz="2400" u="none" baseline="0">
                <a:solidFill>
                  <a:schemeClr val="tx1"/>
                </a:solidFill>
                <a:latin typeface="Roboto" pitchFamily="2" charset="0"/>
                <a:ea typeface="Roboto" pitchFamily="2" charset="0"/>
                <a:cs typeface="Times New Roman" panose="02020603050405020304" pitchFamily="18" charset="0"/>
                <a:hlinkClick r:id="rId3"/>
              </a:rPr>
              <a:t>professionaliseringsaanbod</a:t>
            </a:r>
            <a:endParaRPr lang="nl-BE" sz="2400" u="none" baseline="0">
              <a:solidFill>
                <a:schemeClr val="tx1"/>
              </a:solidFill>
              <a:latin typeface="Roboto" pitchFamily="2" charset="0"/>
              <a:ea typeface="Roboto" pitchFamily="2" charset="0"/>
            </a:endParaRPr>
          </a:p>
        </p:txBody>
      </p:sp>
      <p:grpSp>
        <p:nvGrpSpPr>
          <p:cNvPr id="16" name="Groep 15">
            <a:extLst>
              <a:ext uri="{FF2B5EF4-FFF2-40B4-BE49-F238E27FC236}">
                <a16:creationId xmlns:a16="http://schemas.microsoft.com/office/drawing/2014/main" id="{9BE6699C-BE10-1E09-AC19-0C83C8CC070D}"/>
              </a:ext>
            </a:extLst>
          </p:cNvPr>
          <p:cNvGrpSpPr>
            <a:grpSpLocks/>
          </p:cNvGrpSpPr>
          <p:nvPr userDrawn="1"/>
        </p:nvGrpSpPr>
        <p:grpSpPr>
          <a:xfrm>
            <a:off x="0" y="0"/>
            <a:ext cx="12192000" cy="180000"/>
            <a:chOff x="0" y="0"/>
            <a:chExt cx="12192000" cy="360000"/>
          </a:xfrm>
        </p:grpSpPr>
        <p:sp>
          <p:nvSpPr>
            <p:cNvPr id="21" name="Rechthoek 20">
              <a:extLst>
                <a:ext uri="{FF2B5EF4-FFF2-40B4-BE49-F238E27FC236}">
                  <a16:creationId xmlns:a16="http://schemas.microsoft.com/office/drawing/2014/main" id="{C9A2AF9C-AE9D-578D-BE9F-C7247ECEA4B3}"/>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5" name="Rechthoek 24">
              <a:extLst>
                <a:ext uri="{FF2B5EF4-FFF2-40B4-BE49-F238E27FC236}">
                  <a16:creationId xmlns:a16="http://schemas.microsoft.com/office/drawing/2014/main" id="{5A706866-9203-A0AE-125D-E9F024BB273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6" name="Rechthoek 25">
              <a:extLst>
                <a:ext uri="{FF2B5EF4-FFF2-40B4-BE49-F238E27FC236}">
                  <a16:creationId xmlns:a16="http://schemas.microsoft.com/office/drawing/2014/main" id="{1E20765F-85DA-8F98-775D-C4CB6EB17BC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7" name="Rechthoek 26">
              <a:extLst>
                <a:ext uri="{FF2B5EF4-FFF2-40B4-BE49-F238E27FC236}">
                  <a16:creationId xmlns:a16="http://schemas.microsoft.com/office/drawing/2014/main" id="{CFCBAFD9-39D7-400C-49CE-7B886D87F854}"/>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8" name="Tijdelijke aanduiding voor tekst 7">
            <a:extLst>
              <a:ext uri="{FF2B5EF4-FFF2-40B4-BE49-F238E27FC236}">
                <a16:creationId xmlns:a16="http://schemas.microsoft.com/office/drawing/2014/main" id="{B473C13B-97FE-6CCE-F782-0295927D2B36}"/>
              </a:ext>
            </a:extLst>
          </p:cNvPr>
          <p:cNvSpPr>
            <a:spLocks noGrp="1"/>
          </p:cNvSpPr>
          <p:nvPr>
            <p:ph type="body" sz="quarter" idx="10" hasCustomPrompt="1"/>
          </p:nvPr>
        </p:nvSpPr>
        <p:spPr>
          <a:xfrm>
            <a:off x="2375555" y="1677971"/>
            <a:ext cx="7749520" cy="4006867"/>
          </a:xfrm>
        </p:spPr>
        <p:txBody>
          <a:bodyPr/>
          <a:lstStyle/>
          <a:p>
            <a:pPr lvl="0"/>
            <a:r>
              <a:rPr lang="nl-NL" b="0" i="0">
                <a:solidFill>
                  <a:srgbClr val="242424"/>
                </a:solidFill>
                <a:effectLst/>
                <a:latin typeface="Calibri" panose="020F0502020204030204" pitchFamily="34" charset="0"/>
              </a:rPr>
              <a:t>Noteer hier </a:t>
            </a:r>
            <a:r>
              <a:rPr lang="nl-NL" b="0" i="0" err="1">
                <a:solidFill>
                  <a:srgbClr val="242424"/>
                </a:solidFill>
                <a:effectLst/>
                <a:latin typeface="Calibri" panose="020F0502020204030204" pitchFamily="34" charset="0"/>
              </a:rPr>
              <a:t>profesionaliseringen</a:t>
            </a:r>
            <a:r>
              <a:rPr lang="nl-NL" b="0" i="0">
                <a:solidFill>
                  <a:srgbClr val="242424"/>
                </a:solidFill>
                <a:effectLst/>
                <a:latin typeface="Calibri" panose="020F0502020204030204" pitchFamily="34" charset="0"/>
              </a:rPr>
              <a:t>, nascholingen, lerende netwerken … die ook interessant zijn voor je doelgroep/aanwezigen.</a:t>
            </a:r>
            <a:endParaRPr lang="nl-BE"/>
          </a:p>
        </p:txBody>
      </p:sp>
    </p:spTree>
    <p:extLst>
      <p:ext uri="{BB962C8B-B14F-4D97-AF65-F5344CB8AC3E}">
        <p14:creationId xmlns:p14="http://schemas.microsoft.com/office/powerpoint/2010/main" val="15035419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conen, nummering, logo’s">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3" name="Tekstvak 2">
            <a:extLst>
              <a:ext uri="{FF2B5EF4-FFF2-40B4-BE49-F238E27FC236}">
                <a16:creationId xmlns:a16="http://schemas.microsoft.com/office/drawing/2014/main" id="{3C01FD5A-6BD9-B664-0286-CF50BDF1FEB0}"/>
              </a:ext>
            </a:extLst>
          </p:cNvPr>
          <p:cNvSpPr txBox="1"/>
          <p:nvPr userDrawn="1"/>
        </p:nvSpPr>
        <p:spPr>
          <a:xfrm>
            <a:off x="319176" y="405442"/>
            <a:ext cx="9799637" cy="707886"/>
          </a:xfrm>
          <a:prstGeom prst="rect">
            <a:avLst/>
          </a:prstGeom>
          <a:noFill/>
        </p:spPr>
        <p:txBody>
          <a:bodyPr wrap="square" rtlCol="0">
            <a:spAutoFit/>
          </a:bodyPr>
          <a:lstStyle/>
          <a:p>
            <a:r>
              <a:rPr lang="nl-BE" sz="4000">
                <a:latin typeface="Poppins ExtraBold" panose="00000900000000000000" pitchFamily="2" charset="0"/>
                <a:cs typeface="Poppins ExtraBold" panose="00000900000000000000" pitchFamily="2" charset="0"/>
              </a:rPr>
              <a:t>Iconen, nummering, logo’s</a:t>
            </a:r>
            <a:endParaRPr lang="nl-BE">
              <a:latin typeface="Poppins ExtraBold" panose="00000900000000000000" pitchFamily="2" charset="0"/>
              <a:cs typeface="Poppins ExtraBold" panose="00000900000000000000" pitchFamily="2" charset="0"/>
            </a:endParaRPr>
          </a:p>
        </p:txBody>
      </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b="0" i="0">
                <a:solidFill>
                  <a:srgbClr val="242424"/>
                </a:solidFill>
                <a:effectLst/>
                <a:latin typeface="Calibri" panose="020F0502020204030204" pitchFamily="34" charset="0"/>
              </a:rPr>
              <a:t>Voeg op deze slide de </a:t>
            </a:r>
            <a:r>
              <a:rPr lang="nl-NL" b="1" i="0">
                <a:solidFill>
                  <a:srgbClr val="242424"/>
                </a:solidFill>
                <a:effectLst/>
                <a:latin typeface="Calibri" panose="020F0502020204030204" pitchFamily="34" charset="0"/>
              </a:rPr>
              <a:t>titels</a:t>
            </a:r>
            <a:r>
              <a:rPr lang="nl-NL" b="0" i="0">
                <a:solidFill>
                  <a:srgbClr val="242424"/>
                </a:solidFill>
                <a:effectLst/>
                <a:latin typeface="Calibri" panose="020F0502020204030204" pitchFamily="34" charset="0"/>
              </a:rPr>
              <a:t> van je presentatie toe, zodat er een </a:t>
            </a:r>
            <a:r>
              <a:rPr lang="nl-NL" b="1" i="0">
                <a:solidFill>
                  <a:srgbClr val="242424"/>
                </a:solidFill>
                <a:effectLst/>
                <a:latin typeface="Calibri" panose="020F0502020204030204" pitchFamily="34" charset="0"/>
              </a:rPr>
              <a:t>overzicht</a:t>
            </a:r>
            <a:r>
              <a:rPr lang="nl-NL" b="0" i="0">
                <a:solidFill>
                  <a:srgbClr val="242424"/>
                </a:solidFill>
                <a:effectLst/>
                <a:latin typeface="Calibri" panose="020F0502020204030204" pitchFamily="34" charset="0"/>
              </a:rPr>
              <a:t> is.</a:t>
            </a:r>
            <a:endParaRPr lang="nl-NL"/>
          </a:p>
        </p:txBody>
      </p:sp>
    </p:spTree>
    <p:extLst>
      <p:ext uri="{BB962C8B-B14F-4D97-AF65-F5344CB8AC3E}">
        <p14:creationId xmlns:p14="http://schemas.microsoft.com/office/powerpoint/2010/main" val="2450646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Titeldia">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8DAEE8AF-010A-4530-B3D2-9FC60F1E9D61}"/>
              </a:ext>
            </a:extLst>
          </p:cNvPr>
          <p:cNvGrpSpPr/>
          <p:nvPr userDrawn="1"/>
        </p:nvGrpSpPr>
        <p:grpSpPr>
          <a:xfrm>
            <a:off x="1" y="0"/>
            <a:ext cx="12192001" cy="6980396"/>
            <a:chOff x="0" y="0"/>
            <a:chExt cx="9144001" cy="6980396"/>
          </a:xfrm>
        </p:grpSpPr>
        <p:pic>
          <p:nvPicPr>
            <p:cNvPr id="6" name="Afbeelding 5">
              <a:extLst>
                <a:ext uri="{FF2B5EF4-FFF2-40B4-BE49-F238E27FC236}">
                  <a16:creationId xmlns:a16="http://schemas.microsoft.com/office/drawing/2014/main" id="{EC9A515A-53C8-4568-9C4E-0304E29F267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r="27765" b="40078"/>
            <a:stretch/>
          </p:blipFill>
          <p:spPr>
            <a:xfrm>
              <a:off x="3120491" y="2944513"/>
              <a:ext cx="6023509" cy="4035883"/>
            </a:xfrm>
            <a:prstGeom prst="rect">
              <a:avLst/>
            </a:prstGeom>
          </p:spPr>
        </p:pic>
        <p:pic>
          <p:nvPicPr>
            <p:cNvPr id="8" name="Afbeelding 7" descr="Afbeelding met computer&#10;&#10;Automatisch gegenereerde beschrijving">
              <a:extLst>
                <a:ext uri="{FF2B5EF4-FFF2-40B4-BE49-F238E27FC236}">
                  <a16:creationId xmlns:a16="http://schemas.microsoft.com/office/drawing/2014/main" id="{A443AFF4-1E18-4153-A89A-120E4C1F6492}"/>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29758" r="67920"/>
            <a:stretch/>
          </p:blipFill>
          <p:spPr>
            <a:xfrm>
              <a:off x="6260073" y="0"/>
              <a:ext cx="2883928" cy="5637014"/>
            </a:xfrm>
            <a:prstGeom prst="rect">
              <a:avLst/>
            </a:prstGeom>
          </p:spPr>
        </p:pic>
        <p:pic>
          <p:nvPicPr>
            <p:cNvPr id="9" name="Afbeelding 8" descr="Afbeelding met tekening&#10;&#10;Automatisch gegenereerde beschrijving">
              <a:extLst>
                <a:ext uri="{FF2B5EF4-FFF2-40B4-BE49-F238E27FC236}">
                  <a16:creationId xmlns:a16="http://schemas.microsoft.com/office/drawing/2014/main" id="{0DEF7327-160E-4250-AC00-61621942ED80}"/>
                </a:ext>
              </a:extLst>
            </p:cNvPr>
            <p:cNvPicPr>
              <a:picLocks noChangeAspect="1"/>
            </p:cNvPicPr>
            <p:nvPr userDrawn="1"/>
          </p:nvPicPr>
          <p:blipFill rotWithShape="1">
            <a:blip r:embed="rId4">
              <a:extLst>
                <a:ext uri="{28A0092B-C50C-407E-A947-70E740481C1C}">
                  <a14:useLocalDpi xmlns:a14="http://schemas.microsoft.com/office/drawing/2010/main"/>
                </a:ext>
              </a:extLst>
            </a:blip>
            <a:srcRect t="45544" r="25569"/>
            <a:stretch/>
          </p:blipFill>
          <p:spPr>
            <a:xfrm>
              <a:off x="891209" y="0"/>
              <a:ext cx="8252791" cy="4876800"/>
            </a:xfrm>
            <a:prstGeom prst="rect">
              <a:avLst/>
            </a:prstGeom>
          </p:spPr>
        </p:pic>
        <p:pic>
          <p:nvPicPr>
            <p:cNvPr id="10" name="Afbeelding 9" descr="Afbeelding met tekening, paraplu&#10;&#10;Automatisch gegenereerde beschrijving">
              <a:extLst>
                <a:ext uri="{FF2B5EF4-FFF2-40B4-BE49-F238E27FC236}">
                  <a16:creationId xmlns:a16="http://schemas.microsoft.com/office/drawing/2014/main" id="{C05ECD02-9C97-43BF-90D9-9AD9A42047AD}"/>
                </a:ext>
              </a:extLst>
            </p:cNvPr>
            <p:cNvPicPr>
              <a:picLocks noChangeAspect="1"/>
            </p:cNvPicPr>
            <p:nvPr userDrawn="1"/>
          </p:nvPicPr>
          <p:blipFill rotWithShape="1">
            <a:blip r:embed="rId5">
              <a:extLst>
                <a:ext uri="{28A0092B-C50C-407E-A947-70E740481C1C}">
                  <a14:useLocalDpi xmlns:a14="http://schemas.microsoft.com/office/drawing/2010/main"/>
                </a:ext>
              </a:extLst>
            </a:blip>
            <a:srcRect l="39937" b="51171"/>
            <a:stretch/>
          </p:blipFill>
          <p:spPr>
            <a:xfrm>
              <a:off x="0" y="675868"/>
              <a:ext cx="7808788" cy="6297689"/>
            </a:xfrm>
            <a:prstGeom prst="rect">
              <a:avLst/>
            </a:prstGeom>
          </p:spPr>
        </p:pic>
      </p:grpSp>
      <p:sp>
        <p:nvSpPr>
          <p:cNvPr id="7" name="Ondertitel 2">
            <a:extLst>
              <a:ext uri="{FF2B5EF4-FFF2-40B4-BE49-F238E27FC236}">
                <a16:creationId xmlns:a16="http://schemas.microsoft.com/office/drawing/2014/main" id="{65550227-3B69-4ED6-B2B7-782A18AF07E0}"/>
              </a:ext>
            </a:extLst>
          </p:cNvPr>
          <p:cNvSpPr>
            <a:spLocks noGrp="1"/>
          </p:cNvSpPr>
          <p:nvPr>
            <p:ph type="subTitle" idx="1"/>
          </p:nvPr>
        </p:nvSpPr>
        <p:spPr>
          <a:xfrm>
            <a:off x="2382965" y="3233576"/>
            <a:ext cx="7476225" cy="1206630"/>
          </a:xfrm>
          <a:noFill/>
        </p:spPr>
        <p:txBody>
          <a:bodyPr>
            <a:normAutofit/>
          </a:bodyPr>
          <a:lstStyle>
            <a:lvl1pPr marL="0" indent="0" algn="ctr">
              <a:buNone/>
              <a:defRPr sz="2100">
                <a:solidFill>
                  <a:schemeClr val="bg1"/>
                </a:solidFill>
                <a:latin typeface="+mn-lt"/>
                <a:cs typeface="Arial"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nl-NL"/>
              <a:t>Klikken om de ondertitelstijl van het model te bewerken</a:t>
            </a:r>
            <a:endParaRPr lang="nl-BE"/>
          </a:p>
        </p:txBody>
      </p:sp>
      <p:sp>
        <p:nvSpPr>
          <p:cNvPr id="4" name="Titel 3">
            <a:extLst>
              <a:ext uri="{FF2B5EF4-FFF2-40B4-BE49-F238E27FC236}">
                <a16:creationId xmlns:a16="http://schemas.microsoft.com/office/drawing/2014/main" id="{0A40482B-BC27-4DC4-A82C-081E98EE5167}"/>
              </a:ext>
            </a:extLst>
          </p:cNvPr>
          <p:cNvSpPr>
            <a:spLocks noGrp="1"/>
          </p:cNvSpPr>
          <p:nvPr>
            <p:ph type="title"/>
          </p:nvPr>
        </p:nvSpPr>
        <p:spPr>
          <a:xfrm>
            <a:off x="2382965" y="1801513"/>
            <a:ext cx="7476225" cy="1143000"/>
          </a:xfrm>
        </p:spPr>
        <p:txBody>
          <a:bodyPr/>
          <a:lstStyle>
            <a:lvl1pPr algn="ctr">
              <a:defRPr>
                <a:solidFill>
                  <a:schemeClr val="bg1"/>
                </a:solidFill>
              </a:defRPr>
            </a:lvl1pPr>
          </a:lstStyle>
          <a:p>
            <a:r>
              <a:rPr lang="nl-NL"/>
              <a:t>Klik om stijl te bewerken</a:t>
            </a:r>
            <a:endParaRPr lang="nl-BE"/>
          </a:p>
        </p:txBody>
      </p:sp>
      <p:pic>
        <p:nvPicPr>
          <p:cNvPr id="5" name="Afbeelding 4">
            <a:extLst>
              <a:ext uri="{FF2B5EF4-FFF2-40B4-BE49-F238E27FC236}">
                <a16:creationId xmlns:a16="http://schemas.microsoft.com/office/drawing/2014/main" id="{7E52CCC5-31E2-404F-A3E8-E66766696B11}"/>
              </a:ext>
            </a:extLst>
          </p:cNvPr>
          <p:cNvPicPr>
            <a:picLocks noChangeAspect="1"/>
          </p:cNvPicPr>
          <p:nvPr userDrawn="1"/>
        </p:nvPicPr>
        <p:blipFill>
          <a:blip r:embed="rId6" cstate="print">
            <a:extLst>
              <a:ext uri="{28A0092B-C50C-407E-A947-70E740481C1C}">
                <a14:useLocalDpi xmlns:a14="http://schemas.microsoft.com/office/drawing/2010/main"/>
              </a:ext>
            </a:extLst>
          </a:blip>
          <a:srcRect/>
          <a:stretch/>
        </p:blipFill>
        <p:spPr>
          <a:xfrm>
            <a:off x="-66442" y="163398"/>
            <a:ext cx="4035285" cy="1206630"/>
          </a:xfrm>
          <a:prstGeom prst="rect">
            <a:avLst/>
          </a:prstGeom>
        </p:spPr>
      </p:pic>
    </p:spTree>
    <p:extLst>
      <p:ext uri="{BB962C8B-B14F-4D97-AF65-F5344CB8AC3E}">
        <p14:creationId xmlns:p14="http://schemas.microsoft.com/office/powerpoint/2010/main" val="37357503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8" name="Rechthoek 7"/>
          <p:cNvSpPr/>
          <p:nvPr userDrawn="1"/>
        </p:nvSpPr>
        <p:spPr>
          <a:xfrm>
            <a:off x="0" y="6498024"/>
            <a:ext cx="12192000" cy="36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1" name="Tijdelijke aanduiding voor dianummer 7">
            <a:extLst>
              <a:ext uri="{FF2B5EF4-FFF2-40B4-BE49-F238E27FC236}">
                <a16:creationId xmlns:a16="http://schemas.microsoft.com/office/drawing/2014/main" id="{23DEA054-35B1-4B17-AFDE-73B15A4BAB05}"/>
              </a:ext>
            </a:extLst>
          </p:cNvPr>
          <p:cNvSpPr>
            <a:spLocks noGrp="1"/>
          </p:cNvSpPr>
          <p:nvPr>
            <p:ph type="sldNum" sz="quarter" idx="11"/>
          </p:nvPr>
        </p:nvSpPr>
        <p:spPr>
          <a:xfrm>
            <a:off x="9442493" y="6429400"/>
            <a:ext cx="2749507" cy="428600"/>
          </a:xfrm>
        </p:spPr>
        <p:txBody>
          <a:bodyPr/>
          <a:lstStyle>
            <a:lvl1pPr>
              <a:defRPr b="0">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
        <p:nvSpPr>
          <p:cNvPr id="12" name="Titel 1"/>
          <p:cNvSpPr>
            <a:spLocks noGrp="1"/>
          </p:cNvSpPr>
          <p:nvPr>
            <p:ph type="title"/>
          </p:nvPr>
        </p:nvSpPr>
        <p:spPr>
          <a:xfrm>
            <a:off x="1679510" y="274638"/>
            <a:ext cx="9902892" cy="1143000"/>
          </a:xfrm>
        </p:spPr>
        <p:txBody>
          <a:bodyPr/>
          <a:lstStyle/>
          <a:p>
            <a:r>
              <a:rPr lang="nl-NL"/>
              <a:t>Klik om stijl te bewerken</a:t>
            </a:r>
            <a:endParaRPr lang="nl-BE"/>
          </a:p>
        </p:txBody>
      </p:sp>
      <p:sp>
        <p:nvSpPr>
          <p:cNvPr id="13" name="Tijdelijke aanduiding voor inhoud 2"/>
          <p:cNvSpPr>
            <a:spLocks noGrp="1"/>
          </p:cNvSpPr>
          <p:nvPr>
            <p:ph idx="1"/>
          </p:nvPr>
        </p:nvSpPr>
        <p:spPr>
          <a:xfrm>
            <a:off x="1679509" y="1600206"/>
            <a:ext cx="9902891" cy="4525963"/>
          </a:xfrm>
        </p:spPr>
        <p:txBody>
          <a:bodyPr/>
          <a:lstStyle>
            <a:lvl1pPr>
              <a:buClrTx/>
              <a:defRPr>
                <a:latin typeface="+mj-lt"/>
                <a:cs typeface="Arial" pitchFamily="34" charset="0"/>
              </a:defRPr>
            </a:lvl1pPr>
            <a:lvl2pPr algn="l">
              <a:buClr>
                <a:srgbClr val="BF18B3"/>
              </a:buClr>
              <a:defRPr>
                <a:solidFill>
                  <a:srgbClr val="BF18B3"/>
                </a:solidFill>
                <a:latin typeface="+mj-lt"/>
                <a:cs typeface="Arial" pitchFamily="34" charset="0"/>
              </a:defRPr>
            </a:lvl2pPr>
            <a:lvl3pPr>
              <a:buClr>
                <a:srgbClr val="F18E00"/>
              </a:buClr>
              <a:defRPr>
                <a:solidFill>
                  <a:srgbClr val="FF8414"/>
                </a:solidFill>
                <a:latin typeface="+mj-lt"/>
                <a:cs typeface="Arial" pitchFamily="34" charset="0"/>
              </a:defRPr>
            </a:lvl3pPr>
            <a:lvl4pPr>
              <a:buClr>
                <a:schemeClr val="tx1"/>
              </a:buClr>
              <a:defRPr>
                <a:solidFill>
                  <a:schemeClr val="tx1"/>
                </a:solidFill>
                <a:latin typeface="+mj-lt"/>
                <a:cs typeface="Arial" pitchFamily="34" charset="0"/>
              </a:defRPr>
            </a:lvl4pPr>
            <a:lvl5pPr>
              <a:buClr>
                <a:srgbClr val="BF18B3"/>
              </a:buClr>
              <a:defRPr>
                <a:latin typeface="+mj-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4" name="Afbeelding 13">
            <a:extLst>
              <a:ext uri="{FF2B5EF4-FFF2-40B4-BE49-F238E27FC236}">
                <a16:creationId xmlns:a16="http://schemas.microsoft.com/office/drawing/2014/main" id="{9FCFB219-4218-4A9B-9BA2-D12ADDFE81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3356317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 afbeelding">
    <p:spTree>
      <p:nvGrpSpPr>
        <p:cNvPr id="1" name=""/>
        <p:cNvGrpSpPr/>
        <p:nvPr/>
      </p:nvGrpSpPr>
      <p:grpSpPr>
        <a:xfrm>
          <a:off x="0" y="0"/>
          <a:ext cx="0" cy="0"/>
          <a:chOff x="0" y="0"/>
          <a:chExt cx="0" cy="0"/>
        </a:xfrm>
      </p:grpSpPr>
      <p:sp>
        <p:nvSpPr>
          <p:cNvPr id="4" name="Graphic 14">
            <a:extLst>
              <a:ext uri="{FF2B5EF4-FFF2-40B4-BE49-F238E27FC236}">
                <a16:creationId xmlns:a16="http://schemas.microsoft.com/office/drawing/2014/main" id="{29D6572D-0C45-BA1B-1CB8-9234A229E07A}"/>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3" name="Tijdelijke aanduiding voor inhoud 2">
            <a:extLst>
              <a:ext uri="{FF2B5EF4-FFF2-40B4-BE49-F238E27FC236}">
                <a16:creationId xmlns:a16="http://schemas.microsoft.com/office/drawing/2014/main" id="{246A0613-2DAC-E67F-10EE-5E54907967D7}"/>
              </a:ext>
            </a:extLst>
          </p:cNvPr>
          <p:cNvSpPr>
            <a:spLocks noGrp="1"/>
          </p:cNvSpPr>
          <p:nvPr>
            <p:ph idx="10" hasCustomPrompt="1"/>
          </p:nvPr>
        </p:nvSpPr>
        <p:spPr>
          <a:xfrm>
            <a:off x="5928235" y="742844"/>
            <a:ext cx="4740965" cy="5372311"/>
          </a:xfrm>
        </p:spPr>
        <p:txBody>
          <a:bodyPr/>
          <a:lstStyle>
            <a:lvl1pPr marL="0" indent="0">
              <a:buClrTx/>
              <a:buNone/>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a:t>Zet hier een afbeelding die je tekst ondersteunt</a:t>
            </a:r>
          </a:p>
        </p:txBody>
      </p:sp>
      <p:sp>
        <p:nvSpPr>
          <p:cNvPr id="5" name="Tijdelijke aanduiding voor tekst 4">
            <a:extLst>
              <a:ext uri="{FF2B5EF4-FFF2-40B4-BE49-F238E27FC236}">
                <a16:creationId xmlns:a16="http://schemas.microsoft.com/office/drawing/2014/main" id="{8907D5A8-FA16-7402-F6D0-641E620008BA}"/>
              </a:ext>
            </a:extLst>
          </p:cNvPr>
          <p:cNvSpPr>
            <a:spLocks noGrp="1"/>
          </p:cNvSpPr>
          <p:nvPr>
            <p:ph type="body" sz="quarter" idx="11" hasCustomPrompt="1"/>
          </p:nvPr>
        </p:nvSpPr>
        <p:spPr>
          <a:xfrm>
            <a:off x="603250" y="742738"/>
            <a:ext cx="5056188" cy="5372312"/>
          </a:xfrm>
        </p:spPr>
        <p:txBody>
          <a:bodyPr/>
          <a:lstStyle/>
          <a:p>
            <a:pPr lvl="0"/>
            <a:r>
              <a:rPr lang="nl-NL"/>
              <a:t>Noteer hier je belangrijkste items in </a:t>
            </a:r>
            <a:r>
              <a:rPr lang="nl-NL" err="1"/>
              <a:t>bullets</a:t>
            </a:r>
            <a:r>
              <a:rPr lang="nl-NL"/>
              <a:t> (en vertel de rest)</a:t>
            </a:r>
          </a:p>
        </p:txBody>
      </p:sp>
    </p:spTree>
    <p:extLst>
      <p:ext uri="{BB962C8B-B14F-4D97-AF65-F5344CB8AC3E}">
        <p14:creationId xmlns:p14="http://schemas.microsoft.com/office/powerpoint/2010/main" val="7481552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Aangepaste indeling">
    <p:spTree>
      <p:nvGrpSpPr>
        <p:cNvPr id="1" name=""/>
        <p:cNvGrpSpPr/>
        <p:nvPr/>
      </p:nvGrpSpPr>
      <p:grpSpPr>
        <a:xfrm>
          <a:off x="0" y="0"/>
          <a:ext cx="0" cy="0"/>
          <a:chOff x="0" y="0"/>
          <a:chExt cx="0" cy="0"/>
        </a:xfrm>
      </p:grpSpPr>
      <p:sp>
        <p:nvSpPr>
          <p:cNvPr id="8" name="Rechthoek 7"/>
          <p:cNvSpPr/>
          <p:nvPr userDrawn="1"/>
        </p:nvSpPr>
        <p:spPr>
          <a:xfrm>
            <a:off x="0" y="6498024"/>
            <a:ext cx="12192000" cy="36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1" name="Tijdelijke aanduiding voor dianummer 7">
            <a:extLst>
              <a:ext uri="{FF2B5EF4-FFF2-40B4-BE49-F238E27FC236}">
                <a16:creationId xmlns:a16="http://schemas.microsoft.com/office/drawing/2014/main" id="{BF6C4908-1347-4984-89BB-4E5C76D3B4A4}"/>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
        <p:nvSpPr>
          <p:cNvPr id="12" name="Titel 1"/>
          <p:cNvSpPr>
            <a:spLocks noGrp="1"/>
          </p:cNvSpPr>
          <p:nvPr>
            <p:ph type="title"/>
          </p:nvPr>
        </p:nvSpPr>
        <p:spPr>
          <a:xfrm>
            <a:off x="1679510" y="274638"/>
            <a:ext cx="9902892" cy="1143000"/>
          </a:xfrm>
        </p:spPr>
        <p:txBody>
          <a:bodyPr/>
          <a:lstStyle/>
          <a:p>
            <a:r>
              <a:rPr lang="nl-NL"/>
              <a:t>Klik om stijl te bewerken</a:t>
            </a:r>
            <a:endParaRPr lang="nl-BE"/>
          </a:p>
        </p:txBody>
      </p:sp>
      <p:sp>
        <p:nvSpPr>
          <p:cNvPr id="13" name="Tijdelijke aanduiding voor inhoud 2"/>
          <p:cNvSpPr>
            <a:spLocks noGrp="1"/>
          </p:cNvSpPr>
          <p:nvPr>
            <p:ph idx="1"/>
          </p:nvPr>
        </p:nvSpPr>
        <p:spPr>
          <a:xfrm>
            <a:off x="1679509" y="1600206"/>
            <a:ext cx="9902891" cy="4525963"/>
          </a:xfrm>
        </p:spPr>
        <p:txBody>
          <a:bodyPr/>
          <a:lstStyle>
            <a:lvl1pPr>
              <a:buClrTx/>
              <a:defRPr>
                <a:latin typeface="+mj-lt"/>
                <a:cs typeface="Arial" pitchFamily="34" charset="0"/>
              </a:defRPr>
            </a:lvl1pPr>
            <a:lvl2pPr algn="l">
              <a:buClr>
                <a:srgbClr val="BF18B3"/>
              </a:buClr>
              <a:defRPr>
                <a:solidFill>
                  <a:srgbClr val="BF18B3"/>
                </a:solidFill>
                <a:latin typeface="+mj-lt"/>
                <a:cs typeface="Arial" pitchFamily="34" charset="0"/>
              </a:defRPr>
            </a:lvl2pPr>
            <a:lvl3pPr>
              <a:buClr>
                <a:srgbClr val="F18E00"/>
              </a:buClr>
              <a:defRPr>
                <a:solidFill>
                  <a:srgbClr val="FF8414"/>
                </a:solidFill>
                <a:latin typeface="+mj-lt"/>
                <a:cs typeface="Arial" pitchFamily="34" charset="0"/>
              </a:defRPr>
            </a:lvl3pPr>
            <a:lvl4pPr>
              <a:buClr>
                <a:schemeClr val="tx1"/>
              </a:buClr>
              <a:defRPr>
                <a:solidFill>
                  <a:schemeClr val="tx1"/>
                </a:solidFill>
                <a:latin typeface="+mj-lt"/>
                <a:cs typeface="Arial" pitchFamily="34" charset="0"/>
              </a:defRPr>
            </a:lvl4pPr>
            <a:lvl5pPr>
              <a:buClr>
                <a:srgbClr val="BF18B3"/>
              </a:buClr>
              <a:defRPr>
                <a:latin typeface="+mj-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5" name="Afbeelding 14">
            <a:extLst>
              <a:ext uri="{FF2B5EF4-FFF2-40B4-BE49-F238E27FC236}">
                <a16:creationId xmlns:a16="http://schemas.microsoft.com/office/drawing/2014/main" id="{7339FF48-2CFB-4914-8886-7100897D020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28444729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1679510" y="274638"/>
            <a:ext cx="9902892" cy="1143000"/>
          </a:xfrm>
        </p:spPr>
        <p:txBody>
          <a:bodyPr/>
          <a:lstStyle/>
          <a:p>
            <a:r>
              <a:rPr lang="nl-NL"/>
              <a:t>Klik om stijl te bewerken</a:t>
            </a:r>
            <a:endParaRPr lang="nl-BE"/>
          </a:p>
        </p:txBody>
      </p:sp>
      <p:sp>
        <p:nvSpPr>
          <p:cNvPr id="8" name="Rechthoek 7"/>
          <p:cNvSpPr/>
          <p:nvPr userDrawn="1"/>
        </p:nvSpPr>
        <p:spPr>
          <a:xfrm>
            <a:off x="0" y="6498024"/>
            <a:ext cx="12192000" cy="36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Tijdelijke aanduiding voor inhoud 2"/>
          <p:cNvSpPr>
            <a:spLocks noGrp="1"/>
          </p:cNvSpPr>
          <p:nvPr>
            <p:ph idx="1"/>
          </p:nvPr>
        </p:nvSpPr>
        <p:spPr>
          <a:xfrm>
            <a:off x="1679509" y="1600206"/>
            <a:ext cx="9902891" cy="4525963"/>
          </a:xfrm>
        </p:spPr>
        <p:txBody>
          <a:bodyPr/>
          <a:lstStyle>
            <a:lvl1pPr>
              <a:buClrTx/>
              <a:defRPr>
                <a:latin typeface="+mj-lt"/>
                <a:cs typeface="Arial" pitchFamily="34" charset="0"/>
              </a:defRPr>
            </a:lvl1pPr>
            <a:lvl2pPr algn="l">
              <a:buClr>
                <a:srgbClr val="BF18B3"/>
              </a:buClr>
              <a:defRPr>
                <a:solidFill>
                  <a:srgbClr val="BF18B3"/>
                </a:solidFill>
                <a:latin typeface="+mj-lt"/>
                <a:cs typeface="Arial" pitchFamily="34" charset="0"/>
              </a:defRPr>
            </a:lvl2pPr>
            <a:lvl3pPr>
              <a:buClr>
                <a:srgbClr val="F18E00"/>
              </a:buClr>
              <a:defRPr>
                <a:solidFill>
                  <a:srgbClr val="FF8414"/>
                </a:solidFill>
                <a:latin typeface="+mj-lt"/>
                <a:cs typeface="Arial" pitchFamily="34" charset="0"/>
              </a:defRPr>
            </a:lvl3pPr>
            <a:lvl4pPr>
              <a:buClr>
                <a:schemeClr val="tx1"/>
              </a:buClr>
              <a:defRPr>
                <a:solidFill>
                  <a:schemeClr val="tx1"/>
                </a:solidFill>
                <a:latin typeface="+mj-lt"/>
                <a:cs typeface="Arial" pitchFamily="34" charset="0"/>
              </a:defRPr>
            </a:lvl4pPr>
            <a:lvl5pPr>
              <a:buClr>
                <a:srgbClr val="BF18B3"/>
              </a:buClr>
              <a:defRPr>
                <a:latin typeface="+mj-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dianummer 7">
            <a:extLst>
              <a:ext uri="{FF2B5EF4-FFF2-40B4-BE49-F238E27FC236}">
                <a16:creationId xmlns:a16="http://schemas.microsoft.com/office/drawing/2014/main" id="{BF6D60B6-2EEF-409B-9359-B4AE8D19209A}"/>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pic>
        <p:nvPicPr>
          <p:cNvPr id="14" name="Afbeelding 13">
            <a:extLst>
              <a:ext uri="{FF2B5EF4-FFF2-40B4-BE49-F238E27FC236}">
                <a16:creationId xmlns:a16="http://schemas.microsoft.com/office/drawing/2014/main" id="{ABAB6DC7-88AD-453F-9C99-CF32E09EAA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3186144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8" name="Rechthoek 7"/>
          <p:cNvSpPr/>
          <p:nvPr userDrawn="1"/>
        </p:nvSpPr>
        <p:spPr>
          <a:xfrm>
            <a:off x="0" y="6498024"/>
            <a:ext cx="12192000" cy="36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Tijdelijke aanduiding voor inhoud 2"/>
          <p:cNvSpPr>
            <a:spLocks noGrp="1"/>
          </p:cNvSpPr>
          <p:nvPr>
            <p:ph idx="1"/>
          </p:nvPr>
        </p:nvSpPr>
        <p:spPr>
          <a:xfrm>
            <a:off x="1679509" y="1600206"/>
            <a:ext cx="9902891" cy="4525963"/>
          </a:xfrm>
        </p:spPr>
        <p:txBody>
          <a:bodyPr/>
          <a:lstStyle>
            <a:lvl1pPr>
              <a:buClrTx/>
              <a:defRPr>
                <a:latin typeface="+mj-lt"/>
                <a:cs typeface="Arial" pitchFamily="34" charset="0"/>
              </a:defRPr>
            </a:lvl1pPr>
            <a:lvl2pPr algn="l">
              <a:buClr>
                <a:srgbClr val="BF18B3"/>
              </a:buClr>
              <a:defRPr>
                <a:solidFill>
                  <a:srgbClr val="BF18B3"/>
                </a:solidFill>
                <a:latin typeface="+mj-lt"/>
                <a:cs typeface="Arial" pitchFamily="34" charset="0"/>
              </a:defRPr>
            </a:lvl2pPr>
            <a:lvl3pPr>
              <a:buClr>
                <a:srgbClr val="F18E00"/>
              </a:buClr>
              <a:defRPr>
                <a:solidFill>
                  <a:srgbClr val="FF8414"/>
                </a:solidFill>
                <a:latin typeface="+mj-lt"/>
                <a:cs typeface="Arial" pitchFamily="34" charset="0"/>
              </a:defRPr>
            </a:lvl3pPr>
            <a:lvl4pPr>
              <a:buClr>
                <a:schemeClr val="tx1"/>
              </a:buClr>
              <a:defRPr>
                <a:solidFill>
                  <a:schemeClr val="tx1"/>
                </a:solidFill>
                <a:latin typeface="+mj-lt"/>
                <a:cs typeface="Arial" pitchFamily="34" charset="0"/>
              </a:defRPr>
            </a:lvl4pPr>
            <a:lvl5pPr>
              <a:buClr>
                <a:srgbClr val="BF18B3"/>
              </a:buClr>
              <a:defRPr>
                <a:latin typeface="+mj-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dianummer 7">
            <a:extLst>
              <a:ext uri="{FF2B5EF4-FFF2-40B4-BE49-F238E27FC236}">
                <a16:creationId xmlns:a16="http://schemas.microsoft.com/office/drawing/2014/main" id="{3243621F-8D22-4EEA-8E6B-FE07AFC60E46}"/>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pic>
        <p:nvPicPr>
          <p:cNvPr id="14" name="Afbeelding 13">
            <a:extLst>
              <a:ext uri="{FF2B5EF4-FFF2-40B4-BE49-F238E27FC236}">
                <a16:creationId xmlns:a16="http://schemas.microsoft.com/office/drawing/2014/main" id="{132BE229-07F5-49E5-8B44-401BCC5674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30406238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8" name="Rechthoek 7"/>
          <p:cNvSpPr/>
          <p:nvPr userDrawn="1"/>
        </p:nvSpPr>
        <p:spPr>
          <a:xfrm>
            <a:off x="0" y="6498024"/>
            <a:ext cx="12192000" cy="36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Tijdelijke aanduiding voor inhoud 2"/>
          <p:cNvSpPr>
            <a:spLocks noGrp="1"/>
          </p:cNvSpPr>
          <p:nvPr>
            <p:ph idx="1"/>
          </p:nvPr>
        </p:nvSpPr>
        <p:spPr>
          <a:xfrm>
            <a:off x="1679509" y="1600206"/>
            <a:ext cx="9902891" cy="4525963"/>
          </a:xfrm>
        </p:spPr>
        <p:txBody>
          <a:bodyPr/>
          <a:lstStyle>
            <a:lvl1pPr>
              <a:buClr>
                <a:schemeClr val="tx1"/>
              </a:buClr>
              <a:defRPr>
                <a:latin typeface="+mn-lt"/>
                <a:cs typeface="Arial" pitchFamily="34" charset="0"/>
              </a:defRPr>
            </a:lvl1pPr>
            <a:lvl2pPr algn="l">
              <a:buClr>
                <a:srgbClr val="BF18B3"/>
              </a:buClr>
              <a:defRPr>
                <a:solidFill>
                  <a:srgbClr val="9A05A5"/>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solidFill>
                  <a:srgbClr val="BF18B3"/>
                </a:solidFill>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dianummer 7">
            <a:extLst>
              <a:ext uri="{FF2B5EF4-FFF2-40B4-BE49-F238E27FC236}">
                <a16:creationId xmlns:a16="http://schemas.microsoft.com/office/drawing/2014/main" id="{4FD128D8-B75F-4C1D-984C-7A579129C5A0}"/>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pic>
        <p:nvPicPr>
          <p:cNvPr id="14" name="Afbeelding 13">
            <a:extLst>
              <a:ext uri="{FF2B5EF4-FFF2-40B4-BE49-F238E27FC236}">
                <a16:creationId xmlns:a16="http://schemas.microsoft.com/office/drawing/2014/main" id="{AAA527FF-365D-4F14-8B7F-261D61E74C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29117229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8" name="Rechthoek 7"/>
          <p:cNvSpPr/>
          <p:nvPr userDrawn="1"/>
        </p:nvSpPr>
        <p:spPr>
          <a:xfrm>
            <a:off x="0" y="6498024"/>
            <a:ext cx="12192000" cy="36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Tijdelijke aanduiding voor inhoud 2"/>
          <p:cNvSpPr>
            <a:spLocks noGrp="1"/>
          </p:cNvSpPr>
          <p:nvPr>
            <p:ph idx="1"/>
          </p:nvPr>
        </p:nvSpPr>
        <p:spPr>
          <a:xfrm>
            <a:off x="1679509" y="1600206"/>
            <a:ext cx="9902891" cy="4525963"/>
          </a:xfrm>
        </p:spPr>
        <p:txBody>
          <a:bodyPr/>
          <a:lstStyle>
            <a:lvl1pPr>
              <a:buClr>
                <a:schemeClr val="tx1"/>
              </a:buClr>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dianummer 7">
            <a:extLst>
              <a:ext uri="{FF2B5EF4-FFF2-40B4-BE49-F238E27FC236}">
                <a16:creationId xmlns:a16="http://schemas.microsoft.com/office/drawing/2014/main" id="{05B1906D-B818-42BA-8E20-2245CFC89BE1}"/>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pic>
        <p:nvPicPr>
          <p:cNvPr id="14" name="Afbeelding 13">
            <a:extLst>
              <a:ext uri="{FF2B5EF4-FFF2-40B4-BE49-F238E27FC236}">
                <a16:creationId xmlns:a16="http://schemas.microsoft.com/office/drawing/2014/main" id="{A1509D84-DEEE-472E-BA17-EC03292EDC2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16410779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8" name="Rechthoek 7"/>
          <p:cNvSpPr/>
          <p:nvPr userDrawn="1"/>
        </p:nvSpPr>
        <p:spPr>
          <a:xfrm>
            <a:off x="0" y="6498024"/>
            <a:ext cx="12192000" cy="360000"/>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Tijdelijke aanduiding voor inhoud 2"/>
          <p:cNvSpPr>
            <a:spLocks noGrp="1"/>
          </p:cNvSpPr>
          <p:nvPr>
            <p:ph idx="1"/>
          </p:nvPr>
        </p:nvSpPr>
        <p:spPr>
          <a:xfrm>
            <a:off x="1679509" y="1600206"/>
            <a:ext cx="9902891" cy="4525963"/>
          </a:xfrm>
        </p:spPr>
        <p:txBody>
          <a:bodyPr/>
          <a:lstStyle>
            <a:lvl1pPr>
              <a:buClrTx/>
              <a:defRPr>
                <a:solidFill>
                  <a:schemeClr val="tx1"/>
                </a:solidFill>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marL="1543012" indent="-171446">
              <a:buClr>
                <a:srgbClr val="BF18B3"/>
              </a:buClr>
              <a:buFont typeface="Arial" panose="020B0604020202020204" pitchFamily="34" charset="0"/>
              <a:buChar char="•"/>
              <a:defRPr>
                <a:solidFill>
                  <a:srgbClr val="BF18B3"/>
                </a:solidFill>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dianummer 7">
            <a:extLst>
              <a:ext uri="{FF2B5EF4-FFF2-40B4-BE49-F238E27FC236}">
                <a16:creationId xmlns:a16="http://schemas.microsoft.com/office/drawing/2014/main" id="{749393B0-8A85-48A2-9E13-A3EE3968C040}"/>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pic>
        <p:nvPicPr>
          <p:cNvPr id="14" name="Afbeelding 13">
            <a:extLst>
              <a:ext uri="{FF2B5EF4-FFF2-40B4-BE49-F238E27FC236}">
                <a16:creationId xmlns:a16="http://schemas.microsoft.com/office/drawing/2014/main" id="{1F90D697-3B07-4DC6-AF20-9C564BFB18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2714446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2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8" name="Rechthoek 7"/>
          <p:cNvSpPr/>
          <p:nvPr userDrawn="1"/>
        </p:nvSpPr>
        <p:spPr>
          <a:xfrm>
            <a:off x="0" y="6498024"/>
            <a:ext cx="12192000" cy="360000"/>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Tijdelijke aanduiding voor inhoud 2"/>
          <p:cNvSpPr>
            <a:spLocks noGrp="1"/>
          </p:cNvSpPr>
          <p:nvPr>
            <p:ph idx="1"/>
          </p:nvPr>
        </p:nvSpPr>
        <p:spPr>
          <a:xfrm>
            <a:off x="1679509" y="1600206"/>
            <a:ext cx="9902891" cy="4525963"/>
          </a:xfrm>
        </p:spPr>
        <p:txBody>
          <a:bodyPr/>
          <a:lstStyle>
            <a:lvl1pPr>
              <a:buClrTx/>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dianummer 7">
            <a:extLst>
              <a:ext uri="{FF2B5EF4-FFF2-40B4-BE49-F238E27FC236}">
                <a16:creationId xmlns:a16="http://schemas.microsoft.com/office/drawing/2014/main" id="{6261C328-FA45-47EC-8EF2-9E74CF48609B}"/>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pic>
        <p:nvPicPr>
          <p:cNvPr id="14" name="Afbeelding 13">
            <a:extLst>
              <a:ext uri="{FF2B5EF4-FFF2-40B4-BE49-F238E27FC236}">
                <a16:creationId xmlns:a16="http://schemas.microsoft.com/office/drawing/2014/main" id="{B5F04AEE-65E2-4B23-9A49-11375E9028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18800064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3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8" name="Rechthoek 7"/>
          <p:cNvSpPr/>
          <p:nvPr userDrawn="1"/>
        </p:nvSpPr>
        <p:spPr>
          <a:xfrm>
            <a:off x="0" y="6498024"/>
            <a:ext cx="12192000" cy="360000"/>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Tijdelijke aanduiding voor inhoud 2"/>
          <p:cNvSpPr>
            <a:spLocks noGrp="1"/>
          </p:cNvSpPr>
          <p:nvPr>
            <p:ph idx="1"/>
          </p:nvPr>
        </p:nvSpPr>
        <p:spPr>
          <a:xfrm>
            <a:off x="1679509" y="1600206"/>
            <a:ext cx="9902891" cy="4525963"/>
          </a:xfrm>
        </p:spPr>
        <p:txBody>
          <a:bodyPr/>
          <a:lstStyle>
            <a:lvl1pPr>
              <a:buClrTx/>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dianummer 7">
            <a:extLst>
              <a:ext uri="{FF2B5EF4-FFF2-40B4-BE49-F238E27FC236}">
                <a16:creationId xmlns:a16="http://schemas.microsoft.com/office/drawing/2014/main" id="{70B81D0C-180F-4D0E-B7A6-107FAE204224}"/>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pic>
        <p:nvPicPr>
          <p:cNvPr id="14" name="Afbeelding 13">
            <a:extLst>
              <a:ext uri="{FF2B5EF4-FFF2-40B4-BE49-F238E27FC236}">
                <a16:creationId xmlns:a16="http://schemas.microsoft.com/office/drawing/2014/main" id="{C5976A66-BEFC-41B7-9F71-985BE447AE3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25475670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13" name="Rechthoek 12"/>
          <p:cNvSpPr/>
          <p:nvPr userDrawn="1"/>
        </p:nvSpPr>
        <p:spPr>
          <a:xfrm>
            <a:off x="0" y="6498024"/>
            <a:ext cx="12192000" cy="36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p:cNvSpPr/>
          <p:nvPr userDrawn="1"/>
        </p:nvSpPr>
        <p:spPr>
          <a:xfrm>
            <a:off x="11712000" y="3260834"/>
            <a:ext cx="480000" cy="3240000"/>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Tijdelijke aanduiding voor dianummer 7"/>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
        <p:nvSpPr>
          <p:cNvPr id="10"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11" name="Tijdelijke aanduiding voor inhoud 2"/>
          <p:cNvSpPr>
            <a:spLocks noGrp="1"/>
          </p:cNvSpPr>
          <p:nvPr>
            <p:ph idx="1"/>
          </p:nvPr>
        </p:nvSpPr>
        <p:spPr>
          <a:xfrm>
            <a:off x="1679509" y="1600206"/>
            <a:ext cx="9902891" cy="4525963"/>
          </a:xfrm>
        </p:spPr>
        <p:txBody>
          <a:bodyPr/>
          <a:lstStyle>
            <a:lvl1pPr>
              <a:buClrTx/>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a:extLst>
              <a:ext uri="{FF2B5EF4-FFF2-40B4-BE49-F238E27FC236}">
                <a16:creationId xmlns:a16="http://schemas.microsoft.com/office/drawing/2014/main" id="{C736D11D-B9D1-40D0-B942-123AE8CBDD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27530218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Titel en object">
    <p:spTree>
      <p:nvGrpSpPr>
        <p:cNvPr id="1" name=""/>
        <p:cNvGrpSpPr/>
        <p:nvPr/>
      </p:nvGrpSpPr>
      <p:grpSpPr>
        <a:xfrm>
          <a:off x="0" y="0"/>
          <a:ext cx="0" cy="0"/>
          <a:chOff x="0" y="0"/>
          <a:chExt cx="0" cy="0"/>
        </a:xfrm>
      </p:grpSpPr>
      <p:sp>
        <p:nvSpPr>
          <p:cNvPr id="13" name="Rechthoek 12"/>
          <p:cNvSpPr/>
          <p:nvPr userDrawn="1"/>
        </p:nvSpPr>
        <p:spPr>
          <a:xfrm>
            <a:off x="8962493" y="6503401"/>
            <a:ext cx="2749507" cy="36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p:cNvSpPr/>
          <p:nvPr userDrawn="1"/>
        </p:nvSpPr>
        <p:spPr>
          <a:xfrm>
            <a:off x="11712000" y="-27383"/>
            <a:ext cx="480000" cy="6885383"/>
          </a:xfrm>
          <a:prstGeom prst="rect">
            <a:avLst/>
          </a:prstGeom>
          <a:solidFill>
            <a:srgbClr val="FF7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Tijdelijke aanduiding voor dianummer 7"/>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
        <p:nvSpPr>
          <p:cNvPr id="10"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11" name="Tijdelijke aanduiding voor inhoud 2"/>
          <p:cNvSpPr>
            <a:spLocks noGrp="1"/>
          </p:cNvSpPr>
          <p:nvPr>
            <p:ph idx="1"/>
          </p:nvPr>
        </p:nvSpPr>
        <p:spPr>
          <a:xfrm>
            <a:off x="1679509" y="1600206"/>
            <a:ext cx="9902891" cy="4525963"/>
          </a:xfrm>
        </p:spPr>
        <p:txBody>
          <a:bodyPr/>
          <a:lstStyle>
            <a:lvl1pPr>
              <a:buClrTx/>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a:extLst>
              <a:ext uri="{FF2B5EF4-FFF2-40B4-BE49-F238E27FC236}">
                <a16:creationId xmlns:a16="http://schemas.microsoft.com/office/drawing/2014/main" id="{90BA98C2-DF9E-47B5-B257-7AB7A57628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79201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7E2BDC41-978F-95BB-93B4-98EAE2CC2522}"/>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13" name="Tijdelijke aanduiding voor inhoud 2"/>
          <p:cNvSpPr>
            <a:spLocks noGrp="1"/>
          </p:cNvSpPr>
          <p:nvPr>
            <p:ph idx="1" hasCustomPrompt="1"/>
          </p:nvPr>
        </p:nvSpPr>
        <p:spPr>
          <a:xfrm>
            <a:off x="457200" y="439947"/>
            <a:ext cx="10714008" cy="6133381"/>
          </a:xfrm>
          <a:prstGeom prst="roundRect">
            <a:avLst>
              <a:gd name="adj" fmla="val 5447"/>
            </a:avLst>
          </a:prstGeom>
          <a:solidFill>
            <a:schemeClr val="bg1"/>
          </a:solidFill>
          <a:effectLst>
            <a:outerShdw blurRad="50800" dist="38100" dir="2700000" sx="102000" sy="102000" algn="tl" rotWithShape="0">
              <a:prstClr val="black">
                <a:alpha val="40000"/>
              </a:prstClr>
            </a:outerShdw>
          </a:effectLst>
        </p:spPr>
        <p:txBody>
          <a:bodyPr/>
          <a:lstStyle>
            <a:lvl1pPr marL="0" indent="0">
              <a:buClrTx/>
              <a:buNone/>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a:t>Zet hier je afbeelding</a:t>
            </a:r>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38298612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itel en object">
    <p:spTree>
      <p:nvGrpSpPr>
        <p:cNvPr id="1" name=""/>
        <p:cNvGrpSpPr/>
        <p:nvPr/>
      </p:nvGrpSpPr>
      <p:grpSpPr>
        <a:xfrm>
          <a:off x="0" y="0"/>
          <a:ext cx="0" cy="0"/>
          <a:chOff x="0" y="0"/>
          <a:chExt cx="0" cy="0"/>
        </a:xfrm>
      </p:grpSpPr>
      <p:sp>
        <p:nvSpPr>
          <p:cNvPr id="13" name="Rechthoek 12"/>
          <p:cNvSpPr/>
          <p:nvPr userDrawn="1"/>
        </p:nvSpPr>
        <p:spPr>
          <a:xfrm>
            <a:off x="8962493" y="6503401"/>
            <a:ext cx="2749507" cy="36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p:cNvSpPr/>
          <p:nvPr userDrawn="1"/>
        </p:nvSpPr>
        <p:spPr>
          <a:xfrm>
            <a:off x="11712000" y="-27383"/>
            <a:ext cx="480000" cy="6885383"/>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Tijdelijke aanduiding voor dianummer 7"/>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
        <p:nvSpPr>
          <p:cNvPr id="10"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11" name="Tijdelijke aanduiding voor inhoud 2"/>
          <p:cNvSpPr>
            <a:spLocks noGrp="1"/>
          </p:cNvSpPr>
          <p:nvPr>
            <p:ph idx="1"/>
          </p:nvPr>
        </p:nvSpPr>
        <p:spPr>
          <a:xfrm>
            <a:off x="1679509" y="1600206"/>
            <a:ext cx="9902891" cy="4525963"/>
          </a:xfrm>
        </p:spPr>
        <p:txBody>
          <a:bodyPr/>
          <a:lstStyle>
            <a:lvl1pPr>
              <a:buClrTx/>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a:extLst>
              <a:ext uri="{FF2B5EF4-FFF2-40B4-BE49-F238E27FC236}">
                <a16:creationId xmlns:a16="http://schemas.microsoft.com/office/drawing/2014/main" id="{F87AA9C2-7983-469A-B6C4-5A0F0033438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4415855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Titel en object">
    <p:spTree>
      <p:nvGrpSpPr>
        <p:cNvPr id="1" name=""/>
        <p:cNvGrpSpPr/>
        <p:nvPr/>
      </p:nvGrpSpPr>
      <p:grpSpPr>
        <a:xfrm>
          <a:off x="0" y="0"/>
          <a:ext cx="0" cy="0"/>
          <a:chOff x="0" y="0"/>
          <a:chExt cx="0" cy="0"/>
        </a:xfrm>
      </p:grpSpPr>
      <p:sp>
        <p:nvSpPr>
          <p:cNvPr id="13" name="Rechthoek 12"/>
          <p:cNvSpPr/>
          <p:nvPr userDrawn="1"/>
        </p:nvSpPr>
        <p:spPr>
          <a:xfrm>
            <a:off x="8962493" y="6503401"/>
            <a:ext cx="2749507" cy="36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p:cNvSpPr/>
          <p:nvPr userDrawn="1"/>
        </p:nvSpPr>
        <p:spPr>
          <a:xfrm>
            <a:off x="11712000" y="-27383"/>
            <a:ext cx="480000" cy="6885383"/>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Tijdelijke aanduiding voor dianummer 7"/>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
        <p:nvSpPr>
          <p:cNvPr id="10"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11" name="Tijdelijke aanduiding voor inhoud 2"/>
          <p:cNvSpPr>
            <a:spLocks noGrp="1"/>
          </p:cNvSpPr>
          <p:nvPr>
            <p:ph idx="1"/>
          </p:nvPr>
        </p:nvSpPr>
        <p:spPr>
          <a:xfrm>
            <a:off x="1679509" y="1600206"/>
            <a:ext cx="9902891" cy="4525963"/>
          </a:xfrm>
        </p:spPr>
        <p:txBody>
          <a:bodyPr/>
          <a:lstStyle>
            <a:lvl1pPr>
              <a:buClrTx/>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a:extLst>
              <a:ext uri="{FF2B5EF4-FFF2-40B4-BE49-F238E27FC236}">
                <a16:creationId xmlns:a16="http://schemas.microsoft.com/office/drawing/2014/main" id="{71A92A59-9E42-433F-A821-7AF24C5D62E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40418231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Titel en object">
    <p:spTree>
      <p:nvGrpSpPr>
        <p:cNvPr id="1" name=""/>
        <p:cNvGrpSpPr/>
        <p:nvPr/>
      </p:nvGrpSpPr>
      <p:grpSpPr>
        <a:xfrm>
          <a:off x="0" y="0"/>
          <a:ext cx="0" cy="0"/>
          <a:chOff x="0" y="0"/>
          <a:chExt cx="0" cy="0"/>
        </a:xfrm>
      </p:grpSpPr>
      <p:sp>
        <p:nvSpPr>
          <p:cNvPr id="13" name="Rechthoek 12"/>
          <p:cNvSpPr/>
          <p:nvPr userDrawn="1"/>
        </p:nvSpPr>
        <p:spPr>
          <a:xfrm>
            <a:off x="8962493" y="6503401"/>
            <a:ext cx="2749507" cy="36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p:cNvSpPr/>
          <p:nvPr userDrawn="1"/>
        </p:nvSpPr>
        <p:spPr>
          <a:xfrm>
            <a:off x="11712000" y="-27383"/>
            <a:ext cx="480000" cy="6885383"/>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Tijdelijke aanduiding voor dianummer 7"/>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
        <p:nvSpPr>
          <p:cNvPr id="10"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11" name="Tijdelijke aanduiding voor inhoud 2"/>
          <p:cNvSpPr>
            <a:spLocks noGrp="1"/>
          </p:cNvSpPr>
          <p:nvPr>
            <p:ph idx="1"/>
          </p:nvPr>
        </p:nvSpPr>
        <p:spPr>
          <a:xfrm>
            <a:off x="1679509" y="1600206"/>
            <a:ext cx="9902891" cy="4525963"/>
          </a:xfrm>
        </p:spPr>
        <p:txBody>
          <a:bodyPr/>
          <a:lstStyle>
            <a:lvl1pPr>
              <a:buClrTx/>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a:extLst>
              <a:ext uri="{FF2B5EF4-FFF2-40B4-BE49-F238E27FC236}">
                <a16:creationId xmlns:a16="http://schemas.microsoft.com/office/drawing/2014/main" id="{AB6982A1-D816-4727-994B-6BAFFB2D42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42680805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sp>
        <p:nvSpPr>
          <p:cNvPr id="12" name="Rechthoek 11"/>
          <p:cNvSpPr/>
          <p:nvPr userDrawn="1"/>
        </p:nvSpPr>
        <p:spPr>
          <a:xfrm>
            <a:off x="0" y="6498024"/>
            <a:ext cx="12192000" cy="36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p:cNvSpPr/>
          <p:nvPr userDrawn="1"/>
        </p:nvSpPr>
        <p:spPr>
          <a:xfrm>
            <a:off x="11712043" y="3260834"/>
            <a:ext cx="480000" cy="3240000"/>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1" name="Tijdelijke aanduiding voor dianummer 7"/>
          <p:cNvSpPr txBox="1">
            <a:spLocks/>
          </p:cNvSpPr>
          <p:nvPr userDrawn="1"/>
        </p:nvSpPr>
        <p:spPr>
          <a:xfrm>
            <a:off x="9347200" y="6429400"/>
            <a:ext cx="2844800" cy="428600"/>
          </a:xfrm>
          <a:prstGeom prst="rect">
            <a:avLst/>
          </a:prstGeom>
        </p:spPr>
        <p:txBody>
          <a:bodyPr vert="horz" lIns="68580" tIns="34290" rIns="68580" bIns="34290" rtlCol="0" anchor="ctr"/>
          <a:lstStyle>
            <a:lvl1pPr>
              <a:defRPr>
                <a:solidFill>
                  <a:schemeClr val="bg1"/>
                </a:solidFill>
              </a:defRPr>
            </a:lvl1pPr>
          </a:lstStyle>
          <a:p>
            <a:pPr algn="r">
              <a:defRPr/>
            </a:pPr>
            <a:fld id="{189E3A5C-986B-47BE-8F96-3787467B82A8}" type="slidenum">
              <a:rPr lang="nl-BE" sz="900" smtClean="0">
                <a:solidFill>
                  <a:prstClr val="white"/>
                </a:solidFill>
              </a:rPr>
              <a:pPr algn="r">
                <a:defRPr/>
              </a:pPr>
              <a:t>‹nr.›</a:t>
            </a:fld>
            <a:endParaRPr lang="nl-BE" sz="900">
              <a:solidFill>
                <a:prstClr val="white"/>
              </a:solidFill>
            </a:endParaRPr>
          </a:p>
        </p:txBody>
      </p:sp>
      <p:sp>
        <p:nvSpPr>
          <p:cNvPr id="9"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10" name="Tijdelijke aanduiding voor inhoud 2"/>
          <p:cNvSpPr>
            <a:spLocks noGrp="1"/>
          </p:cNvSpPr>
          <p:nvPr>
            <p:ph idx="1"/>
          </p:nvPr>
        </p:nvSpPr>
        <p:spPr>
          <a:xfrm>
            <a:off x="1679509" y="1600206"/>
            <a:ext cx="9902891" cy="4525963"/>
          </a:xfrm>
        </p:spPr>
        <p:txBody>
          <a:bodyPr/>
          <a:lstStyle>
            <a:lvl1pPr>
              <a:buClrTx/>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6" name="Afbeelding 15">
            <a:extLst>
              <a:ext uri="{FF2B5EF4-FFF2-40B4-BE49-F238E27FC236}">
                <a16:creationId xmlns:a16="http://schemas.microsoft.com/office/drawing/2014/main" id="{D532DCA1-4E10-4088-AB94-716AE7DD60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13507360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chtergrond verticaal leeg 2">
    <p:spTree>
      <p:nvGrpSpPr>
        <p:cNvPr id="1" name=""/>
        <p:cNvGrpSpPr/>
        <p:nvPr/>
      </p:nvGrpSpPr>
      <p:grpSpPr>
        <a:xfrm>
          <a:off x="0" y="0"/>
          <a:ext cx="0" cy="0"/>
          <a:chOff x="0" y="0"/>
          <a:chExt cx="0" cy="0"/>
        </a:xfrm>
      </p:grpSpPr>
      <p:sp>
        <p:nvSpPr>
          <p:cNvPr id="3" name="Rechthoek 2"/>
          <p:cNvSpPr/>
          <p:nvPr userDrawn="1"/>
        </p:nvSpPr>
        <p:spPr>
          <a:xfrm rot="16200000" flipH="1" flipV="1">
            <a:off x="-3190895" y="3190895"/>
            <a:ext cx="6858000" cy="476211"/>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sp>
        <p:nvSpPr>
          <p:cNvPr id="4" name="Rechthoek 3"/>
          <p:cNvSpPr/>
          <p:nvPr userDrawn="1"/>
        </p:nvSpPr>
        <p:spPr>
          <a:xfrm rot="16200000" flipH="1" flipV="1">
            <a:off x="2456212" y="-1980000"/>
            <a:ext cx="360000" cy="432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sp>
        <p:nvSpPr>
          <p:cNvPr id="6" name="Tijdelijke aanduiding voor inhoud 2"/>
          <p:cNvSpPr>
            <a:spLocks noGrp="1"/>
          </p:cNvSpPr>
          <p:nvPr>
            <p:ph idx="1"/>
          </p:nvPr>
        </p:nvSpPr>
        <p:spPr>
          <a:xfrm>
            <a:off x="1640792" y="1276865"/>
            <a:ext cx="9941608" cy="4849300"/>
          </a:xfrm>
        </p:spPr>
        <p:txBody>
          <a:bodyPr/>
          <a:lstStyle>
            <a:lvl1pPr>
              <a:buClr>
                <a:schemeClr val="tx1"/>
              </a:buClr>
              <a:defRPr>
                <a:latin typeface="Trebuchet MS" panose="020B0603020202020204" pitchFamily="34" charset="0"/>
                <a:cs typeface="Arial" pitchFamily="34" charset="0"/>
              </a:defRPr>
            </a:lvl1pPr>
            <a:lvl2pPr algn="l">
              <a:buClr>
                <a:srgbClr val="BF18B3"/>
              </a:buClr>
              <a:defRPr>
                <a:solidFill>
                  <a:srgbClr val="BF18B3"/>
                </a:solidFill>
                <a:latin typeface="Trebuchet MS" panose="020B0603020202020204" pitchFamily="34" charset="0"/>
                <a:cs typeface="Arial" pitchFamily="34" charset="0"/>
              </a:defRPr>
            </a:lvl2pPr>
            <a:lvl3pPr>
              <a:buClr>
                <a:srgbClr val="F18E00"/>
              </a:buClr>
              <a:defRPr>
                <a:solidFill>
                  <a:srgbClr val="FF8414"/>
                </a:solidFill>
                <a:latin typeface="Trebuchet MS" panose="020B0603020202020204" pitchFamily="34" charset="0"/>
                <a:cs typeface="Arial" pitchFamily="34" charset="0"/>
              </a:defRPr>
            </a:lvl3pPr>
            <a:lvl4pPr>
              <a:buClr>
                <a:schemeClr val="tx1"/>
              </a:buClr>
              <a:defRPr>
                <a:latin typeface="Trebuchet MS" panose="020B0603020202020204" pitchFamily="34" charset="0"/>
                <a:cs typeface="Arial" pitchFamily="34" charset="0"/>
              </a:defRPr>
            </a:lvl4pPr>
            <a:lvl5pPr>
              <a:buClr>
                <a:srgbClr val="BF18B3"/>
              </a:buClr>
              <a:defRPr>
                <a:solidFill>
                  <a:srgbClr val="BF18B3"/>
                </a:solidFill>
                <a:latin typeface="Trebuchet MS" panose="020B0603020202020204" pitchFamily="34" charset="0"/>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tel 1"/>
          <p:cNvSpPr>
            <a:spLocks noGrp="1"/>
          </p:cNvSpPr>
          <p:nvPr>
            <p:ph type="title" hasCustomPrompt="1"/>
          </p:nvPr>
        </p:nvSpPr>
        <p:spPr>
          <a:xfrm>
            <a:off x="1640794" y="385341"/>
            <a:ext cx="9941607" cy="796908"/>
          </a:xfrm>
        </p:spPr>
        <p:txBody>
          <a:bodyPr>
            <a:normAutofit/>
          </a:bodyPr>
          <a:lstStyle>
            <a:lvl1pPr algn="l" defTabSz="685783" rtl="0" eaLnBrk="1" latinLnBrk="0" hangingPunct="1">
              <a:spcBef>
                <a:spcPct val="0"/>
              </a:spcBef>
              <a:buNone/>
              <a:defRPr kumimoji="0" lang="nl-BE" sz="2400" b="1" kern="1200" cap="none" baseline="0" dirty="0" smtClean="0">
                <a:solidFill>
                  <a:schemeClr val="tx1"/>
                </a:solidFill>
                <a:effectLst/>
                <a:latin typeface="+mj-lt"/>
                <a:ea typeface="+mj-ea"/>
                <a:cs typeface="Arial" pitchFamily="34" charset="0"/>
              </a:defRPr>
            </a:lvl1pPr>
          </a:lstStyle>
          <a:p>
            <a:r>
              <a:rPr lang="nl-NL"/>
              <a:t>Klik om de stijl te bewerken</a:t>
            </a:r>
            <a:endParaRPr lang="nl-BE"/>
          </a:p>
        </p:txBody>
      </p:sp>
      <p:sp>
        <p:nvSpPr>
          <p:cNvPr id="7" name="Tijdelijke aanduiding voor dianummer 7"/>
          <p:cNvSpPr>
            <a:spLocks noGrp="1"/>
          </p:cNvSpPr>
          <p:nvPr>
            <p:ph type="sldNum" sz="quarter" idx="11"/>
          </p:nvPr>
        </p:nvSpPr>
        <p:spPr>
          <a:xfrm>
            <a:off x="-1" y="6429400"/>
            <a:ext cx="476213" cy="428600"/>
          </a:xfr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Tree>
    <p:extLst>
      <p:ext uri="{BB962C8B-B14F-4D97-AF65-F5344CB8AC3E}">
        <p14:creationId xmlns:p14="http://schemas.microsoft.com/office/powerpoint/2010/main" val="1506658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chtergrond verticaal leeg 3">
    <p:spTree>
      <p:nvGrpSpPr>
        <p:cNvPr id="1" name=""/>
        <p:cNvGrpSpPr/>
        <p:nvPr/>
      </p:nvGrpSpPr>
      <p:grpSpPr>
        <a:xfrm>
          <a:off x="0" y="0"/>
          <a:ext cx="0" cy="0"/>
          <a:chOff x="0" y="0"/>
          <a:chExt cx="0" cy="0"/>
        </a:xfrm>
      </p:grpSpPr>
      <p:sp>
        <p:nvSpPr>
          <p:cNvPr id="3" name="Rechthoek 2"/>
          <p:cNvSpPr/>
          <p:nvPr userDrawn="1"/>
        </p:nvSpPr>
        <p:spPr>
          <a:xfrm rot="16200000" flipH="1" flipV="1">
            <a:off x="-3190895" y="3190895"/>
            <a:ext cx="6858000" cy="476211"/>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sp>
        <p:nvSpPr>
          <p:cNvPr id="4" name="Rechthoek 3"/>
          <p:cNvSpPr/>
          <p:nvPr userDrawn="1"/>
        </p:nvSpPr>
        <p:spPr>
          <a:xfrm rot="16200000" flipH="1" flipV="1">
            <a:off x="2456212" y="-1980000"/>
            <a:ext cx="360000" cy="4320000"/>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sp>
        <p:nvSpPr>
          <p:cNvPr id="5" name="Tijdelijke aanduiding voor inhoud 2"/>
          <p:cNvSpPr>
            <a:spLocks noGrp="1"/>
          </p:cNvSpPr>
          <p:nvPr>
            <p:ph idx="1"/>
          </p:nvPr>
        </p:nvSpPr>
        <p:spPr>
          <a:xfrm>
            <a:off x="1640792" y="1276865"/>
            <a:ext cx="9941608" cy="4849300"/>
          </a:xfrm>
        </p:spPr>
        <p:txBody>
          <a:bodyPr/>
          <a:lstStyle>
            <a:lvl1pPr>
              <a:buClr>
                <a:schemeClr val="tx1"/>
              </a:buClr>
              <a:defRPr>
                <a:latin typeface="Trebuchet MS" panose="020B0603020202020204" pitchFamily="34" charset="0"/>
                <a:cs typeface="Arial" pitchFamily="34" charset="0"/>
              </a:defRPr>
            </a:lvl1pPr>
            <a:lvl2pPr algn="l">
              <a:buClr>
                <a:srgbClr val="BF18B3"/>
              </a:buClr>
              <a:defRPr>
                <a:solidFill>
                  <a:srgbClr val="BF18B3"/>
                </a:solidFill>
                <a:latin typeface="Trebuchet MS" panose="020B0603020202020204" pitchFamily="34" charset="0"/>
                <a:cs typeface="Arial" pitchFamily="34" charset="0"/>
              </a:defRPr>
            </a:lvl2pPr>
            <a:lvl3pPr>
              <a:buClr>
                <a:srgbClr val="F18E00"/>
              </a:buClr>
              <a:defRPr>
                <a:solidFill>
                  <a:srgbClr val="FF8414"/>
                </a:solidFill>
                <a:latin typeface="Trebuchet MS" panose="020B0603020202020204" pitchFamily="34" charset="0"/>
                <a:cs typeface="Arial" pitchFamily="34" charset="0"/>
              </a:defRPr>
            </a:lvl3pPr>
            <a:lvl4pPr>
              <a:buClr>
                <a:schemeClr val="tx1"/>
              </a:buClr>
              <a:defRPr>
                <a:latin typeface="Trebuchet MS" panose="020B0603020202020204" pitchFamily="34" charset="0"/>
                <a:cs typeface="Arial" pitchFamily="34" charset="0"/>
              </a:defRPr>
            </a:lvl4pPr>
            <a:lvl5pPr>
              <a:buClr>
                <a:srgbClr val="BF18B3"/>
              </a:buClr>
              <a:defRPr>
                <a:solidFill>
                  <a:srgbClr val="BF18B3"/>
                </a:solidFill>
                <a:latin typeface="Trebuchet MS" panose="020B0603020202020204" pitchFamily="34" charset="0"/>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tel 1"/>
          <p:cNvSpPr>
            <a:spLocks noGrp="1"/>
          </p:cNvSpPr>
          <p:nvPr>
            <p:ph type="title" hasCustomPrompt="1"/>
          </p:nvPr>
        </p:nvSpPr>
        <p:spPr>
          <a:xfrm>
            <a:off x="1640794" y="385341"/>
            <a:ext cx="9941607" cy="796908"/>
          </a:xfrm>
        </p:spPr>
        <p:txBody>
          <a:bodyPr>
            <a:normAutofit/>
          </a:bodyPr>
          <a:lstStyle>
            <a:lvl1pPr algn="l" defTabSz="685783" rtl="0" eaLnBrk="1" latinLnBrk="0" hangingPunct="1">
              <a:spcBef>
                <a:spcPct val="0"/>
              </a:spcBef>
              <a:buNone/>
              <a:defRPr kumimoji="0" lang="nl-BE" sz="2400" b="1" kern="1200" cap="none" baseline="0" dirty="0" smtClean="0">
                <a:solidFill>
                  <a:schemeClr val="tx1"/>
                </a:solidFill>
                <a:effectLst/>
                <a:latin typeface="+mj-lt"/>
                <a:ea typeface="+mj-ea"/>
                <a:cs typeface="Arial" pitchFamily="34" charset="0"/>
              </a:defRPr>
            </a:lvl1pPr>
          </a:lstStyle>
          <a:p>
            <a:r>
              <a:rPr lang="nl-NL"/>
              <a:t>Klik om de stijl te bewerken</a:t>
            </a:r>
            <a:endParaRPr lang="nl-BE"/>
          </a:p>
        </p:txBody>
      </p:sp>
      <p:sp>
        <p:nvSpPr>
          <p:cNvPr id="8" name="Tijdelijke aanduiding voor dianummer 7"/>
          <p:cNvSpPr>
            <a:spLocks noGrp="1"/>
          </p:cNvSpPr>
          <p:nvPr>
            <p:ph type="sldNum" sz="quarter" idx="11"/>
          </p:nvPr>
        </p:nvSpPr>
        <p:spPr>
          <a:xfrm>
            <a:off x="1" y="6416838"/>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Tree>
    <p:extLst>
      <p:ext uri="{BB962C8B-B14F-4D97-AF65-F5344CB8AC3E}">
        <p14:creationId xmlns:p14="http://schemas.microsoft.com/office/powerpoint/2010/main" val="3621360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chtergrond verticaal leeg 5">
    <p:spTree>
      <p:nvGrpSpPr>
        <p:cNvPr id="1" name=""/>
        <p:cNvGrpSpPr/>
        <p:nvPr/>
      </p:nvGrpSpPr>
      <p:grpSpPr>
        <a:xfrm>
          <a:off x="0" y="0"/>
          <a:ext cx="0" cy="0"/>
          <a:chOff x="0" y="0"/>
          <a:chExt cx="0" cy="0"/>
        </a:xfrm>
      </p:grpSpPr>
      <p:sp>
        <p:nvSpPr>
          <p:cNvPr id="3" name="Rechthoek 2"/>
          <p:cNvSpPr/>
          <p:nvPr userDrawn="1"/>
        </p:nvSpPr>
        <p:spPr>
          <a:xfrm rot="16200000" flipH="1" flipV="1">
            <a:off x="-3190895" y="3190895"/>
            <a:ext cx="6858000" cy="476211"/>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sp>
        <p:nvSpPr>
          <p:cNvPr id="4" name="Rechthoek 3"/>
          <p:cNvSpPr/>
          <p:nvPr userDrawn="1"/>
        </p:nvSpPr>
        <p:spPr>
          <a:xfrm rot="16200000" flipH="1" flipV="1">
            <a:off x="2456212" y="-1980000"/>
            <a:ext cx="360000" cy="432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sp>
        <p:nvSpPr>
          <p:cNvPr id="5" name="Tijdelijke aanduiding voor inhoud 2"/>
          <p:cNvSpPr>
            <a:spLocks noGrp="1"/>
          </p:cNvSpPr>
          <p:nvPr>
            <p:ph idx="1"/>
          </p:nvPr>
        </p:nvSpPr>
        <p:spPr>
          <a:xfrm>
            <a:off x="1640792" y="1276865"/>
            <a:ext cx="9941608" cy="4849300"/>
          </a:xfrm>
        </p:spPr>
        <p:txBody>
          <a:bodyPr/>
          <a:lstStyle>
            <a:lvl1pPr>
              <a:buClr>
                <a:schemeClr val="tx1"/>
              </a:buClr>
              <a:defRPr>
                <a:latin typeface="Trebuchet MS" panose="020B0603020202020204" pitchFamily="34" charset="0"/>
                <a:cs typeface="Arial" pitchFamily="34" charset="0"/>
              </a:defRPr>
            </a:lvl1pPr>
            <a:lvl2pPr algn="l">
              <a:buClr>
                <a:srgbClr val="BF18B3"/>
              </a:buClr>
              <a:defRPr>
                <a:solidFill>
                  <a:srgbClr val="BF18B3"/>
                </a:solidFill>
                <a:latin typeface="Trebuchet MS" panose="020B0603020202020204" pitchFamily="34" charset="0"/>
                <a:cs typeface="Arial" pitchFamily="34" charset="0"/>
              </a:defRPr>
            </a:lvl2pPr>
            <a:lvl3pPr>
              <a:buClr>
                <a:srgbClr val="F18E00"/>
              </a:buClr>
              <a:defRPr>
                <a:solidFill>
                  <a:srgbClr val="FF8414"/>
                </a:solidFill>
                <a:latin typeface="Trebuchet MS" panose="020B0603020202020204" pitchFamily="34" charset="0"/>
                <a:cs typeface="Arial" pitchFamily="34" charset="0"/>
              </a:defRPr>
            </a:lvl3pPr>
            <a:lvl4pPr>
              <a:buClr>
                <a:schemeClr val="tx1"/>
              </a:buClr>
              <a:defRPr>
                <a:latin typeface="Trebuchet MS" panose="020B0603020202020204" pitchFamily="34" charset="0"/>
                <a:cs typeface="Arial" pitchFamily="34" charset="0"/>
              </a:defRPr>
            </a:lvl4pPr>
            <a:lvl5pPr>
              <a:buClr>
                <a:srgbClr val="BF18B3"/>
              </a:buClr>
              <a:defRPr>
                <a:solidFill>
                  <a:srgbClr val="BF18B3"/>
                </a:solidFill>
                <a:latin typeface="Trebuchet MS" panose="020B0603020202020204" pitchFamily="34" charset="0"/>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tel 1"/>
          <p:cNvSpPr>
            <a:spLocks noGrp="1"/>
          </p:cNvSpPr>
          <p:nvPr>
            <p:ph type="title" hasCustomPrompt="1"/>
          </p:nvPr>
        </p:nvSpPr>
        <p:spPr>
          <a:xfrm>
            <a:off x="1640794" y="385341"/>
            <a:ext cx="9941607" cy="796908"/>
          </a:xfrm>
        </p:spPr>
        <p:txBody>
          <a:bodyPr>
            <a:normAutofit/>
          </a:bodyPr>
          <a:lstStyle>
            <a:lvl1pPr algn="l" defTabSz="685783" rtl="0" eaLnBrk="1" latinLnBrk="0" hangingPunct="1">
              <a:spcBef>
                <a:spcPct val="0"/>
              </a:spcBef>
              <a:buNone/>
              <a:defRPr kumimoji="0" lang="nl-BE" sz="2400" b="1" kern="1200" cap="none" baseline="0" dirty="0" smtClean="0">
                <a:solidFill>
                  <a:schemeClr val="tx1"/>
                </a:solidFill>
                <a:effectLst/>
                <a:latin typeface="+mj-lt"/>
                <a:ea typeface="+mj-ea"/>
                <a:cs typeface="Arial" pitchFamily="34" charset="0"/>
              </a:defRPr>
            </a:lvl1pPr>
          </a:lstStyle>
          <a:p>
            <a:r>
              <a:rPr lang="nl-NL"/>
              <a:t>Klik om de stijl te bewerken</a:t>
            </a:r>
            <a:endParaRPr lang="nl-BE"/>
          </a:p>
        </p:txBody>
      </p:sp>
      <p:sp>
        <p:nvSpPr>
          <p:cNvPr id="8" name="Tijdelijke aanduiding voor dianummer 7"/>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Tree>
    <p:extLst>
      <p:ext uri="{BB962C8B-B14F-4D97-AF65-F5344CB8AC3E}">
        <p14:creationId xmlns:p14="http://schemas.microsoft.com/office/powerpoint/2010/main" val="403831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63084" y="4406907"/>
            <a:ext cx="10363200" cy="1362075"/>
          </a:xfrm>
        </p:spPr>
        <p:txBody>
          <a:bodyPr anchor="t">
            <a:normAutofit/>
          </a:bodyPr>
          <a:lstStyle>
            <a:lvl1pPr algn="l" defTabSz="685783" rtl="0" eaLnBrk="1" latinLnBrk="0" hangingPunct="1">
              <a:spcBef>
                <a:spcPct val="0"/>
              </a:spcBef>
              <a:buNone/>
              <a:defRPr kumimoji="0" lang="nl-BE" sz="1500" b="1" kern="1200" cap="none" baseline="0" dirty="0" smtClean="0">
                <a:solidFill>
                  <a:srgbClr val="00BECB"/>
                </a:solidFill>
                <a:effectLst/>
                <a:latin typeface="+mj-lt"/>
                <a:ea typeface="+mj-ea"/>
                <a:cs typeface="Arial" pitchFamily="34" charset="0"/>
              </a:defRPr>
            </a:lvl1pPr>
          </a:lstStyle>
          <a:p>
            <a:r>
              <a:rPr lang="nl-NL"/>
              <a:t>Klik om de stijl te bewerken</a:t>
            </a:r>
            <a:endParaRPr lang="nl-BE"/>
          </a:p>
        </p:txBody>
      </p:sp>
      <p:sp>
        <p:nvSpPr>
          <p:cNvPr id="3" name="Tijdelijke aanduiding voor tekst 2"/>
          <p:cNvSpPr>
            <a:spLocks noGrp="1"/>
          </p:cNvSpPr>
          <p:nvPr>
            <p:ph type="body" idx="1" hasCustomPrompt="1"/>
          </p:nvPr>
        </p:nvSpPr>
        <p:spPr>
          <a:xfrm>
            <a:off x="963084" y="2906713"/>
            <a:ext cx="10363200" cy="1500187"/>
          </a:xfrm>
          <a:solidFill>
            <a:srgbClr val="57C3CB"/>
          </a:solidFill>
        </p:spPr>
        <p:txBody>
          <a:bodyPr anchor="b">
            <a:normAutofit/>
          </a:bodyPr>
          <a:lstStyle>
            <a:lvl1pPr marL="0" indent="0" algn="l" defTabSz="685783" rtl="0" eaLnBrk="1" latinLnBrk="0" hangingPunct="1">
              <a:spcBef>
                <a:spcPct val="0"/>
              </a:spcBef>
              <a:buNone/>
              <a:defRPr kumimoji="0" lang="nl-NL" sz="2400" b="1" kern="1200" cap="none" baseline="0" dirty="0">
                <a:solidFill>
                  <a:schemeClr val="tx1"/>
                </a:solidFill>
                <a:effectLst/>
                <a:latin typeface="+mj-lt"/>
                <a:ea typeface="+mj-ea"/>
                <a:cs typeface="Arial"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nl-NL"/>
              <a:t>Klik om de modelstijlen te bewerken</a:t>
            </a:r>
          </a:p>
        </p:txBody>
      </p:sp>
      <p:pic>
        <p:nvPicPr>
          <p:cNvPr id="7" name="Afbeelding 6">
            <a:extLst>
              <a:ext uri="{FF2B5EF4-FFF2-40B4-BE49-F238E27FC236}">
                <a16:creationId xmlns:a16="http://schemas.microsoft.com/office/drawing/2014/main" id="{8DF5284B-F5DE-4607-A793-05FB1CA3200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4473" t="27071"/>
          <a:stretch/>
        </p:blipFill>
        <p:spPr>
          <a:xfrm>
            <a:off x="0" y="-1"/>
            <a:ext cx="2474709" cy="2063129"/>
          </a:xfrm>
          <a:prstGeom prst="rect">
            <a:avLst/>
          </a:prstGeom>
        </p:spPr>
      </p:pic>
      <p:sp>
        <p:nvSpPr>
          <p:cNvPr id="5" name="Tijdelijke aanduiding voor dianummer 7">
            <a:extLst>
              <a:ext uri="{FF2B5EF4-FFF2-40B4-BE49-F238E27FC236}">
                <a16:creationId xmlns:a16="http://schemas.microsoft.com/office/drawing/2014/main" id="{0E8AB34B-3AE1-4ED1-97FC-9D3776387CD7}"/>
              </a:ext>
            </a:extLst>
          </p:cNvPr>
          <p:cNvSpPr>
            <a:spLocks noGrp="1"/>
          </p:cNvSpPr>
          <p:nvPr>
            <p:ph type="sldNum" sz="quarter" idx="11"/>
          </p:nvPr>
        </p:nvSpPr>
        <p:spPr>
          <a:xfrm>
            <a:off x="9442493" y="6429400"/>
            <a:ext cx="2749507" cy="428600"/>
          </a:xfrm>
        </p:spPr>
        <p:txBody>
          <a:bodyPr/>
          <a:lstStyle>
            <a:lvl1pPr>
              <a:defRPr>
                <a:solidFill>
                  <a:schemeClr val="bg1">
                    <a:lumMod val="65000"/>
                  </a:schemeClr>
                </a:solidFill>
              </a:defRPr>
            </a:lvl1pPr>
          </a:lstStyle>
          <a:p>
            <a:fld id="{189E3A5C-986B-47BE-8F96-3787467B82A8}" type="slidenum">
              <a:rPr lang="nl-BE" smtClean="0"/>
              <a:pPr/>
              <a:t>‹nr.›</a:t>
            </a:fld>
            <a:endParaRPr lang="nl-BE"/>
          </a:p>
        </p:txBody>
      </p:sp>
    </p:spTree>
    <p:extLst>
      <p:ext uri="{BB962C8B-B14F-4D97-AF65-F5344CB8AC3E}">
        <p14:creationId xmlns:p14="http://schemas.microsoft.com/office/powerpoint/2010/main" val="953250569"/>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lgn="l" defTabSz="685783" rtl="0" eaLnBrk="1" latinLnBrk="0" hangingPunct="1">
              <a:spcBef>
                <a:spcPct val="0"/>
              </a:spcBef>
              <a:buNone/>
              <a:defRPr kumimoji="0" lang="nl-BE" sz="2400" b="1" kern="1200" cap="none" baseline="0" dirty="0" smtClean="0">
                <a:solidFill>
                  <a:schemeClr val="tx1"/>
                </a:solidFill>
                <a:effectLst/>
                <a:latin typeface="+mj-lt"/>
                <a:ea typeface="+mj-ea"/>
                <a:cs typeface="Arial" pitchFamily="34" charset="0"/>
              </a:defRPr>
            </a:lvl1pPr>
          </a:lstStyle>
          <a:p>
            <a:r>
              <a:rPr lang="nl-NL"/>
              <a:t>Klik om de stijl te bewerken</a:t>
            </a:r>
            <a:endParaRPr lang="nl-BE"/>
          </a:p>
        </p:txBody>
      </p:sp>
      <p:sp>
        <p:nvSpPr>
          <p:cNvPr id="3" name="Tijdelijke aanduiding voor inhoud 2"/>
          <p:cNvSpPr>
            <a:spLocks noGrp="1"/>
          </p:cNvSpPr>
          <p:nvPr>
            <p:ph sz="half" idx="1"/>
          </p:nvPr>
        </p:nvSpPr>
        <p:spPr>
          <a:xfrm>
            <a:off x="1640792" y="1600206"/>
            <a:ext cx="4546363" cy="4525963"/>
          </a:xfrm>
        </p:spPr>
        <p:txBody>
          <a:bodyPr/>
          <a:lstStyle>
            <a:lvl1pPr>
              <a:defRPr sz="2100"/>
            </a:lvl1pPr>
            <a:lvl2pPr>
              <a:defRPr sz="1800">
                <a:solidFill>
                  <a:srgbClr val="BF18B3"/>
                </a:solidFill>
              </a:defRPr>
            </a:lvl2pPr>
            <a:lvl3pPr>
              <a:defRPr sz="1500">
                <a:solidFill>
                  <a:srgbClr val="FF8414"/>
                </a:solidFill>
              </a:defRPr>
            </a:lvl3pPr>
            <a:lvl4pPr>
              <a:defRPr sz="1350">
                <a:solidFill>
                  <a:schemeClr val="tx1"/>
                </a:solidFill>
              </a:defRPr>
            </a:lvl4pPr>
            <a:lvl5pPr>
              <a:defRPr sz="1350"/>
            </a:lvl5pPr>
            <a:lvl6pPr>
              <a:defRPr sz="1350"/>
            </a:lvl6pPr>
            <a:lvl7pPr>
              <a:defRPr sz="1350"/>
            </a:lvl7pPr>
            <a:lvl8pPr>
              <a:defRPr sz="1350"/>
            </a:lvl8pPr>
            <a:lvl9pPr>
              <a:defRPr sz="135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6483411" y="1600206"/>
            <a:ext cx="5098991" cy="4525963"/>
          </a:xfrm>
        </p:spPr>
        <p:txBody>
          <a:bodyPr/>
          <a:lstStyle>
            <a:lvl1pPr>
              <a:defRPr sz="2100"/>
            </a:lvl1pPr>
            <a:lvl2pPr>
              <a:defRPr sz="1800">
                <a:solidFill>
                  <a:srgbClr val="BF18B3"/>
                </a:solidFill>
              </a:defRPr>
            </a:lvl2pPr>
            <a:lvl3pPr>
              <a:defRPr sz="1500">
                <a:solidFill>
                  <a:srgbClr val="FF8414"/>
                </a:solidFill>
              </a:defRPr>
            </a:lvl3pPr>
            <a:lvl4pPr>
              <a:defRPr sz="1350">
                <a:solidFill>
                  <a:schemeClr val="tx1"/>
                </a:solidFill>
              </a:defRPr>
            </a:lvl4pPr>
            <a:lvl5pPr>
              <a:defRPr sz="1350"/>
            </a:lvl5pPr>
            <a:lvl6pPr>
              <a:defRPr sz="1350"/>
            </a:lvl6pPr>
            <a:lvl7pPr>
              <a:defRPr sz="1350"/>
            </a:lvl7pPr>
            <a:lvl8pPr>
              <a:defRPr sz="1350"/>
            </a:lvl8pPr>
            <a:lvl9pPr>
              <a:defRPr sz="135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9" name="Rechthoek 8"/>
          <p:cNvSpPr/>
          <p:nvPr userDrawn="1"/>
        </p:nvSpPr>
        <p:spPr>
          <a:xfrm>
            <a:off x="0" y="6498024"/>
            <a:ext cx="12192000" cy="36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p:cNvSpPr/>
          <p:nvPr userDrawn="1"/>
        </p:nvSpPr>
        <p:spPr>
          <a:xfrm>
            <a:off x="11712043" y="3260834"/>
            <a:ext cx="480000" cy="3240000"/>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7" name="Tijdelijke aanduiding voor dianummer 7">
            <a:extLst>
              <a:ext uri="{FF2B5EF4-FFF2-40B4-BE49-F238E27FC236}">
                <a16:creationId xmlns:a16="http://schemas.microsoft.com/office/drawing/2014/main" id="{9290590C-EEED-4943-A5A5-C401AE020A29}"/>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Tree>
    <p:extLst>
      <p:ext uri="{BB962C8B-B14F-4D97-AF65-F5344CB8AC3E}">
        <p14:creationId xmlns:p14="http://schemas.microsoft.com/office/powerpoint/2010/main" val="3275142494"/>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2_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83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7DE82471-47BD-9825-3A5C-E5BA57306329}"/>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5" name="Tijdelijke aanduiding voor tekst 4">
            <a:extLst>
              <a:ext uri="{FF2B5EF4-FFF2-40B4-BE49-F238E27FC236}">
                <a16:creationId xmlns:a16="http://schemas.microsoft.com/office/drawing/2014/main" id="{8907D5A8-FA16-7402-F6D0-641E620008BA}"/>
              </a:ext>
            </a:extLst>
          </p:cNvPr>
          <p:cNvSpPr>
            <a:spLocks noGrp="1"/>
          </p:cNvSpPr>
          <p:nvPr>
            <p:ph type="body" sz="quarter" idx="11" hasCustomPrompt="1"/>
          </p:nvPr>
        </p:nvSpPr>
        <p:spPr>
          <a:xfrm>
            <a:off x="603250" y="742738"/>
            <a:ext cx="5056188" cy="5372312"/>
          </a:xfrm>
        </p:spPr>
        <p:txBody>
          <a:bodyPr/>
          <a:lstStyle/>
          <a:p>
            <a:pPr lvl="0"/>
            <a:r>
              <a:rPr lang="nl-NL"/>
              <a:t>Noteer hier je belangrijkste items in </a:t>
            </a:r>
            <a:r>
              <a:rPr lang="nl-NL" err="1"/>
              <a:t>bullets</a:t>
            </a:r>
            <a:r>
              <a:rPr lang="nl-NL"/>
              <a:t> (en vertel de rest)</a:t>
            </a:r>
          </a:p>
        </p:txBody>
      </p:sp>
      <p:sp>
        <p:nvSpPr>
          <p:cNvPr id="4" name="Tijdelijke aanduiding voor tekst 4">
            <a:extLst>
              <a:ext uri="{FF2B5EF4-FFF2-40B4-BE49-F238E27FC236}">
                <a16:creationId xmlns:a16="http://schemas.microsoft.com/office/drawing/2014/main" id="{A74F469D-EA25-AF43-5F92-8CB069D10A17}"/>
              </a:ext>
            </a:extLst>
          </p:cNvPr>
          <p:cNvSpPr>
            <a:spLocks noGrp="1"/>
          </p:cNvSpPr>
          <p:nvPr>
            <p:ph type="body" sz="quarter" idx="12" hasCustomPrompt="1"/>
          </p:nvPr>
        </p:nvSpPr>
        <p:spPr>
          <a:xfrm>
            <a:off x="5898644" y="742738"/>
            <a:ext cx="5056188" cy="5372312"/>
          </a:xfrm>
        </p:spPr>
        <p:txBody>
          <a:bodyPr/>
          <a:lstStyle/>
          <a:p>
            <a:pPr lvl="0"/>
            <a:r>
              <a:rPr lang="nl-NL"/>
              <a:t>Noteer hier je belangrijkste items in </a:t>
            </a:r>
            <a:r>
              <a:rPr lang="nl-NL" err="1"/>
              <a:t>bullets</a:t>
            </a:r>
            <a:r>
              <a:rPr lang="nl-NL"/>
              <a:t> (en vertel de rest)</a:t>
            </a:r>
          </a:p>
        </p:txBody>
      </p:sp>
    </p:spTree>
    <p:extLst>
      <p:ext uri="{BB962C8B-B14F-4D97-AF65-F5344CB8AC3E}">
        <p14:creationId xmlns:p14="http://schemas.microsoft.com/office/powerpoint/2010/main" val="18924703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3_Leeg met pagina">
    <p:spTree>
      <p:nvGrpSpPr>
        <p:cNvPr id="1" name=""/>
        <p:cNvGrpSpPr/>
        <p:nvPr/>
      </p:nvGrpSpPr>
      <p:grpSpPr>
        <a:xfrm>
          <a:off x="0" y="0"/>
          <a:ext cx="0" cy="0"/>
          <a:chOff x="0" y="0"/>
          <a:chExt cx="0" cy="0"/>
        </a:xfrm>
      </p:grpSpPr>
      <p:sp>
        <p:nvSpPr>
          <p:cNvPr id="2" name="Tijdelijke aanduiding voor dianummer 7">
            <a:extLst>
              <a:ext uri="{FF2B5EF4-FFF2-40B4-BE49-F238E27FC236}">
                <a16:creationId xmlns:a16="http://schemas.microsoft.com/office/drawing/2014/main" id="{5C264F1D-9B75-4A00-BC95-C207341EB188}"/>
              </a:ext>
            </a:extLst>
          </p:cNvPr>
          <p:cNvSpPr>
            <a:spLocks noGrp="1"/>
          </p:cNvSpPr>
          <p:nvPr>
            <p:ph type="sldNum" sz="quarter" idx="11"/>
          </p:nvPr>
        </p:nvSpPr>
        <p:spPr>
          <a:xfrm>
            <a:off x="9442493" y="6429400"/>
            <a:ext cx="2749507" cy="428600"/>
          </a:xfrm>
        </p:spPr>
        <p:txBody>
          <a:bodyPr/>
          <a:lstStyle>
            <a:lvl1pPr>
              <a:defRPr>
                <a:solidFill>
                  <a:schemeClr val="bg1">
                    <a:lumMod val="65000"/>
                  </a:schemeClr>
                </a:solidFill>
              </a:defRPr>
            </a:lvl1pPr>
          </a:lstStyle>
          <a:p>
            <a:fld id="{189E3A5C-986B-47BE-8F96-3787467B82A8}" type="slidenum">
              <a:rPr lang="nl-BE" smtClean="0"/>
              <a:pPr/>
              <a:t>‹nr.›</a:t>
            </a:fld>
            <a:endParaRPr lang="nl-BE"/>
          </a:p>
        </p:txBody>
      </p:sp>
    </p:spTree>
    <p:extLst>
      <p:ext uri="{BB962C8B-B14F-4D97-AF65-F5344CB8AC3E}">
        <p14:creationId xmlns:p14="http://schemas.microsoft.com/office/powerpoint/2010/main" val="305189320"/>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oto_01">
    <p:bg>
      <p:bgPr>
        <a:blipFill dpi="0" rotWithShape="1">
          <a:blip r:embed="rId2" cstate="screen">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7A053FBA-9163-4521-8BD8-31A13D7727A1}"/>
              </a:ext>
            </a:extLst>
          </p:cNvPr>
          <p:cNvSpPr/>
          <p:nvPr userDrawn="1"/>
        </p:nvSpPr>
        <p:spPr>
          <a:xfrm>
            <a:off x="8210749" y="5594466"/>
            <a:ext cx="3981252" cy="1263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2" name="Titel 1"/>
          <p:cNvSpPr>
            <a:spLocks noGrp="1"/>
          </p:cNvSpPr>
          <p:nvPr>
            <p:ph type="ctrTitle"/>
          </p:nvPr>
        </p:nvSpPr>
        <p:spPr>
          <a:xfrm>
            <a:off x="0" y="5051990"/>
            <a:ext cx="12192000" cy="608174"/>
          </a:xfrm>
          <a:solidFill>
            <a:srgbClr val="EF8A37"/>
          </a:solidFill>
        </p:spPr>
        <p:txBody>
          <a:bodyPr>
            <a:normAutofit/>
          </a:bodyPr>
          <a:lstStyle>
            <a:lvl1pPr algn="l" rtl="0" eaLnBrk="1" latinLnBrk="0" hangingPunct="1">
              <a:spcBef>
                <a:spcPct val="0"/>
              </a:spcBef>
              <a:buNone/>
              <a:defRPr kumimoji="0" lang="nl-BE" sz="1800" b="1" kern="1200" cap="all" baseline="0" dirty="0" smtClean="0">
                <a:solidFill>
                  <a:srgbClr val="53534D"/>
                </a:solidFill>
                <a:effectLst>
                  <a:outerShdw blurRad="50800" dist="38100" dir="18900000" algn="bl" rotWithShape="0">
                    <a:prstClr val="black">
                      <a:alpha val="40000"/>
                    </a:prstClr>
                  </a:outerShdw>
                </a:effectLst>
                <a:latin typeface="Trebuchet MS" panose="020B0603020202020204" pitchFamily="34" charset="0"/>
                <a:ea typeface="+mj-ea"/>
                <a:cs typeface="Arial" pitchFamily="34" charset="0"/>
              </a:defRPr>
            </a:lvl1pPr>
          </a:lstStyle>
          <a:p>
            <a:r>
              <a:rPr lang="nl-NL"/>
              <a:t>Klik om stijl te bewerken</a:t>
            </a:r>
            <a:endParaRPr lang="nl-BE"/>
          </a:p>
        </p:txBody>
      </p:sp>
      <p:sp>
        <p:nvSpPr>
          <p:cNvPr id="3" name="Ondertitel 2"/>
          <p:cNvSpPr>
            <a:spLocks noGrp="1"/>
          </p:cNvSpPr>
          <p:nvPr>
            <p:ph type="subTitle" idx="1"/>
          </p:nvPr>
        </p:nvSpPr>
        <p:spPr>
          <a:xfrm>
            <a:off x="1" y="5660164"/>
            <a:ext cx="8210747" cy="1206630"/>
          </a:xfrm>
          <a:solidFill>
            <a:srgbClr val="B1B64A"/>
          </a:solidFill>
        </p:spPr>
        <p:txBody>
          <a:bodyPr/>
          <a:lstStyle>
            <a:lvl1pPr marL="0" indent="0" algn="l">
              <a:buNone/>
              <a:defRPr>
                <a:solidFill>
                  <a:schemeClr val="bg1"/>
                </a:solidFill>
                <a:latin typeface="Trebuchet MS" panose="020B0603020202020204" pitchFamily="34" charset="0"/>
                <a:cs typeface="Arial"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nl-NL"/>
              <a:t>Klikken om de ondertitelstijl van het model te bewerken</a:t>
            </a:r>
            <a:endParaRPr lang="nl-BE"/>
          </a:p>
        </p:txBody>
      </p:sp>
      <p:pic>
        <p:nvPicPr>
          <p:cNvPr id="4" name="Afbeelding 3"/>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79143" y="5842422"/>
            <a:ext cx="2816256" cy="842115"/>
          </a:xfrm>
          <a:prstGeom prst="rect">
            <a:avLst/>
          </a:prstGeom>
        </p:spPr>
      </p:pic>
      <p:sp>
        <p:nvSpPr>
          <p:cNvPr id="6" name="Tijdelijke aanduiding voor dianummer 7">
            <a:extLst>
              <a:ext uri="{FF2B5EF4-FFF2-40B4-BE49-F238E27FC236}">
                <a16:creationId xmlns:a16="http://schemas.microsoft.com/office/drawing/2014/main" id="{AFCDB4E1-F841-4BA9-8B0B-6846FD6C7895}"/>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Tree>
    <p:extLst>
      <p:ext uri="{BB962C8B-B14F-4D97-AF65-F5344CB8AC3E}">
        <p14:creationId xmlns:p14="http://schemas.microsoft.com/office/powerpoint/2010/main" val="37670934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to_02">
    <p:bg>
      <p:bgPr>
        <a:blipFill dpi="0" rotWithShape="1">
          <a:blip r:embed="rId2" cstate="screen">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43EEFED-7A93-482F-91FF-3949A76A0F36}"/>
              </a:ext>
            </a:extLst>
          </p:cNvPr>
          <p:cNvSpPr/>
          <p:nvPr userDrawn="1"/>
        </p:nvSpPr>
        <p:spPr>
          <a:xfrm>
            <a:off x="8210749" y="5594466"/>
            <a:ext cx="3981252" cy="1263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2" name="Titel 1"/>
          <p:cNvSpPr>
            <a:spLocks noGrp="1"/>
          </p:cNvSpPr>
          <p:nvPr>
            <p:ph type="ctrTitle"/>
          </p:nvPr>
        </p:nvSpPr>
        <p:spPr>
          <a:xfrm>
            <a:off x="-1" y="5043758"/>
            <a:ext cx="12192001" cy="608174"/>
          </a:xfrm>
          <a:solidFill>
            <a:srgbClr val="57C3CB"/>
          </a:solidFill>
        </p:spPr>
        <p:txBody>
          <a:bodyPr>
            <a:normAutofit/>
          </a:bodyPr>
          <a:lstStyle>
            <a:lvl1pPr algn="l" rtl="0" eaLnBrk="1" latinLnBrk="0" hangingPunct="1">
              <a:spcBef>
                <a:spcPct val="0"/>
              </a:spcBef>
              <a:buNone/>
              <a:defRPr kumimoji="0" lang="nl-BE" sz="1800" b="1" kern="1200" cap="all" baseline="0" dirty="0" smtClean="0">
                <a:solidFill>
                  <a:srgbClr val="53534D"/>
                </a:solidFill>
                <a:effectLst>
                  <a:outerShdw blurRad="50800" dist="38100" dir="18900000" algn="bl" rotWithShape="0">
                    <a:prstClr val="black">
                      <a:alpha val="40000"/>
                    </a:prstClr>
                  </a:outerShdw>
                </a:effectLst>
                <a:latin typeface="Trebuchet MS" panose="020B0603020202020204" pitchFamily="34" charset="0"/>
                <a:ea typeface="+mj-ea"/>
                <a:cs typeface="Arial" pitchFamily="34" charset="0"/>
              </a:defRPr>
            </a:lvl1pPr>
          </a:lstStyle>
          <a:p>
            <a:r>
              <a:rPr lang="nl-NL"/>
              <a:t>Klik om stijl te bewerken</a:t>
            </a:r>
            <a:endParaRPr lang="nl-BE"/>
          </a:p>
        </p:txBody>
      </p:sp>
      <p:sp>
        <p:nvSpPr>
          <p:cNvPr id="3" name="Ondertitel 2"/>
          <p:cNvSpPr>
            <a:spLocks noGrp="1"/>
          </p:cNvSpPr>
          <p:nvPr>
            <p:ph type="subTitle" idx="1"/>
          </p:nvPr>
        </p:nvSpPr>
        <p:spPr>
          <a:xfrm>
            <a:off x="1" y="5651932"/>
            <a:ext cx="8210747" cy="1206630"/>
          </a:xfrm>
          <a:solidFill>
            <a:srgbClr val="B1B64A"/>
          </a:solidFill>
        </p:spPr>
        <p:txBody>
          <a:bodyPr/>
          <a:lstStyle>
            <a:lvl1pPr marL="0" indent="0" algn="l">
              <a:buNone/>
              <a:defRPr>
                <a:solidFill>
                  <a:schemeClr val="bg1"/>
                </a:solidFill>
                <a:latin typeface="Trebuchet MS" panose="020B0603020202020204" pitchFamily="34" charset="0"/>
                <a:cs typeface="Arial"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nl-NL"/>
              <a:t>Klikken om de ondertitelstijl van het model te bewerken</a:t>
            </a:r>
            <a:endParaRPr lang="nl-BE"/>
          </a:p>
        </p:txBody>
      </p:sp>
      <p:pic>
        <p:nvPicPr>
          <p:cNvPr id="6" name="Afbeelding 5">
            <a:extLst>
              <a:ext uri="{FF2B5EF4-FFF2-40B4-BE49-F238E27FC236}">
                <a16:creationId xmlns:a16="http://schemas.microsoft.com/office/drawing/2014/main" id="{C7377C9C-4649-46E1-83D3-803EF2FA272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79143" y="5842422"/>
            <a:ext cx="2816256" cy="842115"/>
          </a:xfrm>
          <a:prstGeom prst="rect">
            <a:avLst/>
          </a:prstGeom>
        </p:spPr>
      </p:pic>
      <p:sp>
        <p:nvSpPr>
          <p:cNvPr id="7" name="Tijdelijke aanduiding voor dianummer 7">
            <a:extLst>
              <a:ext uri="{FF2B5EF4-FFF2-40B4-BE49-F238E27FC236}">
                <a16:creationId xmlns:a16="http://schemas.microsoft.com/office/drawing/2014/main" id="{50B90F99-9EE5-4F94-8D8E-045298778D0C}"/>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Tree>
    <p:extLst>
      <p:ext uri="{BB962C8B-B14F-4D97-AF65-F5344CB8AC3E}">
        <p14:creationId xmlns:p14="http://schemas.microsoft.com/office/powerpoint/2010/main" val="9272336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oto_03">
    <p:bg>
      <p:bgPr>
        <a:blipFill dpi="0" rotWithShape="1">
          <a:blip r:embed="rId2" cstate="screen">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387A672-10BB-4281-BB00-1882F8DF1468}"/>
              </a:ext>
            </a:extLst>
          </p:cNvPr>
          <p:cNvSpPr/>
          <p:nvPr userDrawn="1"/>
        </p:nvSpPr>
        <p:spPr>
          <a:xfrm>
            <a:off x="8210749" y="5594466"/>
            <a:ext cx="3981252" cy="1263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2" name="Titel 1"/>
          <p:cNvSpPr>
            <a:spLocks noGrp="1"/>
          </p:cNvSpPr>
          <p:nvPr>
            <p:ph type="ctrTitle"/>
          </p:nvPr>
        </p:nvSpPr>
        <p:spPr>
          <a:xfrm>
            <a:off x="0" y="5035513"/>
            <a:ext cx="12192000" cy="608174"/>
          </a:xfrm>
          <a:solidFill>
            <a:srgbClr val="EF8A37"/>
          </a:solidFill>
        </p:spPr>
        <p:txBody>
          <a:bodyPr>
            <a:normAutofit/>
          </a:bodyPr>
          <a:lstStyle>
            <a:lvl1pPr algn="l" rtl="0" eaLnBrk="1" latinLnBrk="0" hangingPunct="1">
              <a:spcBef>
                <a:spcPct val="0"/>
              </a:spcBef>
              <a:buNone/>
              <a:defRPr kumimoji="0" lang="nl-BE" sz="1800" b="1" kern="1200" cap="all" baseline="0" dirty="0" smtClean="0">
                <a:solidFill>
                  <a:srgbClr val="53534D"/>
                </a:solidFill>
                <a:effectLst>
                  <a:outerShdw blurRad="50800" dist="38100" dir="18900000" algn="bl" rotWithShape="0">
                    <a:prstClr val="black">
                      <a:alpha val="40000"/>
                    </a:prstClr>
                  </a:outerShdw>
                </a:effectLst>
                <a:latin typeface="Trebuchet MS" panose="020B0603020202020204" pitchFamily="34" charset="0"/>
                <a:ea typeface="+mj-ea"/>
                <a:cs typeface="Arial" pitchFamily="34" charset="0"/>
              </a:defRPr>
            </a:lvl1pPr>
          </a:lstStyle>
          <a:p>
            <a:r>
              <a:rPr lang="nl-NL"/>
              <a:t>Klik om stijl te bewerken</a:t>
            </a:r>
            <a:endParaRPr lang="nl-BE"/>
          </a:p>
        </p:txBody>
      </p:sp>
      <p:sp>
        <p:nvSpPr>
          <p:cNvPr id="3" name="Ondertitel 2"/>
          <p:cNvSpPr>
            <a:spLocks noGrp="1"/>
          </p:cNvSpPr>
          <p:nvPr>
            <p:ph type="subTitle" idx="1"/>
          </p:nvPr>
        </p:nvSpPr>
        <p:spPr>
          <a:xfrm>
            <a:off x="1" y="5643687"/>
            <a:ext cx="8210747" cy="1206630"/>
          </a:xfrm>
          <a:solidFill>
            <a:srgbClr val="57C3CB"/>
          </a:solidFill>
        </p:spPr>
        <p:txBody>
          <a:bodyPr/>
          <a:lstStyle>
            <a:lvl1pPr marL="0" indent="0" algn="l">
              <a:buNone/>
              <a:defRPr>
                <a:solidFill>
                  <a:schemeClr val="bg1"/>
                </a:solidFill>
                <a:latin typeface="Trebuchet MS" panose="020B0603020202020204" pitchFamily="34" charset="0"/>
                <a:cs typeface="Arial"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nl-NL"/>
              <a:t>Klikken om de ondertitelstijl van het model te bewerken</a:t>
            </a:r>
            <a:endParaRPr lang="nl-BE"/>
          </a:p>
        </p:txBody>
      </p:sp>
      <p:pic>
        <p:nvPicPr>
          <p:cNvPr id="6" name="Afbeelding 5">
            <a:extLst>
              <a:ext uri="{FF2B5EF4-FFF2-40B4-BE49-F238E27FC236}">
                <a16:creationId xmlns:a16="http://schemas.microsoft.com/office/drawing/2014/main" id="{FF6ED192-F22F-451D-8B6A-EB32BEF32CF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79143" y="5842422"/>
            <a:ext cx="2816256" cy="842115"/>
          </a:xfrm>
          <a:prstGeom prst="rect">
            <a:avLst/>
          </a:prstGeom>
        </p:spPr>
      </p:pic>
      <p:sp>
        <p:nvSpPr>
          <p:cNvPr id="7" name="Tijdelijke aanduiding voor dianummer 7">
            <a:extLst>
              <a:ext uri="{FF2B5EF4-FFF2-40B4-BE49-F238E27FC236}">
                <a16:creationId xmlns:a16="http://schemas.microsoft.com/office/drawing/2014/main" id="{CE2BD698-F9E2-44FE-9E96-6640CBD98289}"/>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Tree>
    <p:extLst>
      <p:ext uri="{BB962C8B-B14F-4D97-AF65-F5344CB8AC3E}">
        <p14:creationId xmlns:p14="http://schemas.microsoft.com/office/powerpoint/2010/main" val="23908382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oto_04">
    <p:bg>
      <p:bgPr>
        <a:blipFill dpi="0" rotWithShape="1">
          <a:blip r:embed="rId2" cstate="screen">
            <a:lum/>
            <a:extLst>
              <a:ext uri="{28A0092B-C50C-407E-A947-70E740481C1C}">
                <a14:useLocalDpi xmlns:a14="http://schemas.microsoft.com/office/drawing/2010/main"/>
              </a:ext>
            </a:extLst>
          </a:blip>
          <a:srcRect/>
          <a:stretch>
            <a:fillRect l="-8000" r="-8000"/>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2CFB41A-6D3E-4C03-AADD-E915543D1281}"/>
              </a:ext>
            </a:extLst>
          </p:cNvPr>
          <p:cNvSpPr/>
          <p:nvPr userDrawn="1"/>
        </p:nvSpPr>
        <p:spPr>
          <a:xfrm>
            <a:off x="8210749" y="5594466"/>
            <a:ext cx="3981252" cy="1263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2" name="Titel 1"/>
          <p:cNvSpPr>
            <a:spLocks noGrp="1"/>
          </p:cNvSpPr>
          <p:nvPr>
            <p:ph type="ctrTitle"/>
          </p:nvPr>
        </p:nvSpPr>
        <p:spPr>
          <a:xfrm>
            <a:off x="0" y="5035520"/>
            <a:ext cx="12192000" cy="608174"/>
          </a:xfrm>
          <a:solidFill>
            <a:srgbClr val="EF8A37"/>
          </a:solidFill>
        </p:spPr>
        <p:txBody>
          <a:bodyPr>
            <a:normAutofit/>
          </a:bodyPr>
          <a:lstStyle>
            <a:lvl1pPr algn="l" rtl="0" eaLnBrk="1" latinLnBrk="0" hangingPunct="1">
              <a:spcBef>
                <a:spcPct val="0"/>
              </a:spcBef>
              <a:buNone/>
              <a:defRPr kumimoji="0" lang="nl-BE" sz="1800" b="1" kern="1200" cap="all" baseline="0" dirty="0" smtClean="0">
                <a:solidFill>
                  <a:srgbClr val="53534D"/>
                </a:solidFill>
                <a:effectLst>
                  <a:outerShdw blurRad="50800" dist="38100" dir="18900000" algn="bl" rotWithShape="0">
                    <a:prstClr val="black">
                      <a:alpha val="40000"/>
                    </a:prstClr>
                  </a:outerShdw>
                </a:effectLst>
                <a:latin typeface="Trebuchet MS" panose="020B0603020202020204" pitchFamily="34" charset="0"/>
                <a:ea typeface="+mj-ea"/>
                <a:cs typeface="Arial" pitchFamily="34" charset="0"/>
              </a:defRPr>
            </a:lvl1pPr>
          </a:lstStyle>
          <a:p>
            <a:r>
              <a:rPr lang="nl-NL"/>
              <a:t>Klik om stijl te bewerken</a:t>
            </a:r>
            <a:endParaRPr lang="nl-BE"/>
          </a:p>
        </p:txBody>
      </p:sp>
      <p:sp>
        <p:nvSpPr>
          <p:cNvPr id="3" name="Ondertitel 2"/>
          <p:cNvSpPr>
            <a:spLocks noGrp="1"/>
          </p:cNvSpPr>
          <p:nvPr>
            <p:ph type="subTitle" idx="1"/>
          </p:nvPr>
        </p:nvSpPr>
        <p:spPr>
          <a:xfrm>
            <a:off x="1" y="5643694"/>
            <a:ext cx="8210747" cy="1206630"/>
          </a:xfrm>
          <a:solidFill>
            <a:srgbClr val="B22A89"/>
          </a:solidFill>
        </p:spPr>
        <p:txBody>
          <a:bodyPr/>
          <a:lstStyle>
            <a:lvl1pPr marL="0" indent="0" algn="l">
              <a:buNone/>
              <a:defRPr>
                <a:solidFill>
                  <a:schemeClr val="bg1"/>
                </a:solidFill>
                <a:latin typeface="Trebuchet MS" panose="020B0603020202020204" pitchFamily="34" charset="0"/>
                <a:cs typeface="Arial"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nl-NL"/>
              <a:t>Klikken om de ondertitelstijl van het model te bewerken</a:t>
            </a:r>
            <a:endParaRPr lang="nl-BE"/>
          </a:p>
        </p:txBody>
      </p:sp>
      <p:pic>
        <p:nvPicPr>
          <p:cNvPr id="6" name="Afbeelding 5">
            <a:extLst>
              <a:ext uri="{FF2B5EF4-FFF2-40B4-BE49-F238E27FC236}">
                <a16:creationId xmlns:a16="http://schemas.microsoft.com/office/drawing/2014/main" id="{1DC57131-F293-426F-A075-147B411F80A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79143" y="5842422"/>
            <a:ext cx="2816256" cy="842115"/>
          </a:xfrm>
          <a:prstGeom prst="rect">
            <a:avLst/>
          </a:prstGeom>
        </p:spPr>
      </p:pic>
      <p:sp>
        <p:nvSpPr>
          <p:cNvPr id="7" name="Tijdelijke aanduiding voor dianummer 7">
            <a:extLst>
              <a:ext uri="{FF2B5EF4-FFF2-40B4-BE49-F238E27FC236}">
                <a16:creationId xmlns:a16="http://schemas.microsoft.com/office/drawing/2014/main" id="{2179C5D4-D824-4424-94AE-993B89D8EA59}"/>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Tree>
    <p:extLst>
      <p:ext uri="{BB962C8B-B14F-4D97-AF65-F5344CB8AC3E}">
        <p14:creationId xmlns:p14="http://schemas.microsoft.com/office/powerpoint/2010/main" val="128010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Foto_05">
    <p:bg>
      <p:bgPr>
        <a:blipFill dpi="0" rotWithShape="1">
          <a:blip r:embed="rId2" cstate="screen">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D7BAD7B-13E8-4E93-8C02-E7FA08107E45}"/>
              </a:ext>
            </a:extLst>
          </p:cNvPr>
          <p:cNvSpPr/>
          <p:nvPr userDrawn="1"/>
        </p:nvSpPr>
        <p:spPr>
          <a:xfrm>
            <a:off x="8210749" y="5594466"/>
            <a:ext cx="3981252" cy="1263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2" name="Titel 1"/>
          <p:cNvSpPr>
            <a:spLocks noGrp="1"/>
          </p:cNvSpPr>
          <p:nvPr>
            <p:ph type="ctrTitle"/>
          </p:nvPr>
        </p:nvSpPr>
        <p:spPr>
          <a:xfrm>
            <a:off x="-1" y="5043758"/>
            <a:ext cx="12192001" cy="608174"/>
          </a:xfrm>
          <a:solidFill>
            <a:srgbClr val="B22A89"/>
          </a:solidFill>
        </p:spPr>
        <p:txBody>
          <a:bodyPr>
            <a:normAutofit/>
          </a:bodyPr>
          <a:lstStyle>
            <a:lvl1pPr algn="l" rtl="0" eaLnBrk="1" latinLnBrk="0" hangingPunct="1">
              <a:spcBef>
                <a:spcPct val="0"/>
              </a:spcBef>
              <a:buNone/>
              <a:defRPr kumimoji="0" lang="nl-BE" sz="1800" b="1" kern="1200" cap="all" baseline="0" dirty="0" smtClean="0">
                <a:solidFill>
                  <a:schemeClr val="bg1"/>
                </a:solidFill>
                <a:effectLst>
                  <a:outerShdw blurRad="50800" dist="38100" dir="18900000" algn="bl" rotWithShape="0">
                    <a:prstClr val="black">
                      <a:alpha val="40000"/>
                    </a:prstClr>
                  </a:outerShdw>
                </a:effectLst>
                <a:latin typeface="Trebuchet MS" panose="020B0603020202020204" pitchFamily="34" charset="0"/>
                <a:ea typeface="+mj-ea"/>
                <a:cs typeface="Arial" pitchFamily="34" charset="0"/>
              </a:defRPr>
            </a:lvl1pPr>
          </a:lstStyle>
          <a:p>
            <a:r>
              <a:rPr lang="nl-NL"/>
              <a:t>Klik om stijl te bewerken</a:t>
            </a:r>
            <a:endParaRPr lang="nl-BE"/>
          </a:p>
        </p:txBody>
      </p:sp>
      <p:sp>
        <p:nvSpPr>
          <p:cNvPr id="3" name="Ondertitel 2"/>
          <p:cNvSpPr>
            <a:spLocks noGrp="1"/>
          </p:cNvSpPr>
          <p:nvPr>
            <p:ph type="subTitle" idx="1"/>
          </p:nvPr>
        </p:nvSpPr>
        <p:spPr>
          <a:xfrm>
            <a:off x="1" y="5651932"/>
            <a:ext cx="8210747" cy="1206630"/>
          </a:xfrm>
          <a:solidFill>
            <a:srgbClr val="57C3CB"/>
          </a:solidFill>
        </p:spPr>
        <p:txBody>
          <a:bodyPr/>
          <a:lstStyle>
            <a:lvl1pPr marL="0" indent="0" algn="l">
              <a:buNone/>
              <a:defRPr>
                <a:solidFill>
                  <a:schemeClr val="bg1"/>
                </a:solidFill>
                <a:latin typeface="Trebuchet MS" panose="020B0603020202020204" pitchFamily="34" charset="0"/>
                <a:cs typeface="Arial"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nl-NL"/>
              <a:t>Klikken om de ondertitelstijl van het model te bewerken</a:t>
            </a:r>
            <a:endParaRPr lang="nl-BE"/>
          </a:p>
        </p:txBody>
      </p:sp>
      <p:pic>
        <p:nvPicPr>
          <p:cNvPr id="6" name="Afbeelding 5">
            <a:extLst>
              <a:ext uri="{FF2B5EF4-FFF2-40B4-BE49-F238E27FC236}">
                <a16:creationId xmlns:a16="http://schemas.microsoft.com/office/drawing/2014/main" id="{C7377C9C-4649-46E1-83D3-803EF2FA272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79143" y="5842422"/>
            <a:ext cx="2816256" cy="842115"/>
          </a:xfrm>
          <a:prstGeom prst="rect">
            <a:avLst/>
          </a:prstGeom>
        </p:spPr>
      </p:pic>
      <p:sp>
        <p:nvSpPr>
          <p:cNvPr id="7" name="Tijdelijke aanduiding voor dianummer 7">
            <a:extLst>
              <a:ext uri="{FF2B5EF4-FFF2-40B4-BE49-F238E27FC236}">
                <a16:creationId xmlns:a16="http://schemas.microsoft.com/office/drawing/2014/main" id="{51D5D546-F3E3-438F-9B2E-F32CDF7968A8}"/>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Tree>
    <p:extLst>
      <p:ext uri="{BB962C8B-B14F-4D97-AF65-F5344CB8AC3E}">
        <p14:creationId xmlns:p14="http://schemas.microsoft.com/office/powerpoint/2010/main" val="2721663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5_Begin: gsm?">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6" name="Tekstvak 5"/>
          <p:cNvSpPr txBox="1"/>
          <p:nvPr userDrawn="1"/>
        </p:nvSpPr>
        <p:spPr>
          <a:xfrm>
            <a:off x="970845" y="279403"/>
            <a:ext cx="10814755" cy="646331"/>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36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mn-lt"/>
                <a:ea typeface="+mn-ea"/>
                <a:cs typeface="+mn-cs"/>
              </a:rPr>
              <a:t>Staat jouw gsm al op trillen?</a:t>
            </a:r>
          </a:p>
        </p:txBody>
      </p:sp>
      <p:sp>
        <p:nvSpPr>
          <p:cNvPr id="7" name="Rechthoek 6"/>
          <p:cNvSpPr/>
          <p:nvPr userDrawn="1"/>
        </p:nvSpPr>
        <p:spPr>
          <a:xfrm rot="5400000">
            <a:off x="2313234" y="4515874"/>
            <a:ext cx="364252" cy="432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Rechthoek 7"/>
          <p:cNvSpPr/>
          <p:nvPr userDrawn="1"/>
        </p:nvSpPr>
        <p:spPr>
          <a:xfrm rot="5400000">
            <a:off x="-3259999" y="3194016"/>
            <a:ext cx="6951373" cy="431371"/>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pic>
        <p:nvPicPr>
          <p:cNvPr id="3" name="Afbeelding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30133" y="2180950"/>
            <a:ext cx="2754489" cy="2065867"/>
          </a:xfrm>
          <a:prstGeom prst="rect">
            <a:avLst/>
          </a:prstGeom>
        </p:spPr>
      </p:pic>
      <p:pic>
        <p:nvPicPr>
          <p:cNvPr id="10" name="Afbeelding 9">
            <a:extLst>
              <a:ext uri="{FF2B5EF4-FFF2-40B4-BE49-F238E27FC236}">
                <a16:creationId xmlns:a16="http://schemas.microsoft.com/office/drawing/2014/main" id="{FADD168F-AEB1-4BCE-ADF6-1E87E720BBD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31168" b="27588"/>
          <a:stretch/>
        </p:blipFill>
        <p:spPr>
          <a:xfrm>
            <a:off x="10209653" y="5297782"/>
            <a:ext cx="1982347" cy="1560218"/>
          </a:xfrm>
          <a:prstGeom prst="rect">
            <a:avLst/>
          </a:prstGeom>
        </p:spPr>
      </p:pic>
      <p:sp>
        <p:nvSpPr>
          <p:cNvPr id="9" name="Tijdelijke aanduiding voor dianummer 7">
            <a:extLst>
              <a:ext uri="{FF2B5EF4-FFF2-40B4-BE49-F238E27FC236}">
                <a16:creationId xmlns:a16="http://schemas.microsoft.com/office/drawing/2014/main" id="{695CA081-4324-4C20-AFA8-6775A66A3095}"/>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Tree>
    <p:extLst>
      <p:ext uri="{BB962C8B-B14F-4D97-AF65-F5344CB8AC3E}">
        <p14:creationId xmlns:p14="http://schemas.microsoft.com/office/powerpoint/2010/main" val="4015147255"/>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_Pauz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hthoek 2"/>
          <p:cNvSpPr/>
          <p:nvPr userDrawn="1"/>
        </p:nvSpPr>
        <p:spPr>
          <a:xfrm rot="16200000" flipH="1" flipV="1">
            <a:off x="-3190895" y="3190896"/>
            <a:ext cx="6858000" cy="476211"/>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4" name="Rechthoek 3"/>
          <p:cNvSpPr/>
          <p:nvPr userDrawn="1"/>
        </p:nvSpPr>
        <p:spPr>
          <a:xfrm rot="16200000" flipH="1" flipV="1">
            <a:off x="2456212" y="4518000"/>
            <a:ext cx="360000" cy="432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5" name="Rechthoek 4"/>
          <p:cNvSpPr/>
          <p:nvPr userDrawn="1"/>
        </p:nvSpPr>
        <p:spPr>
          <a:xfrm rot="16200000" flipH="1" flipV="1">
            <a:off x="3559072" y="-976238"/>
            <a:ext cx="2027934" cy="6748676"/>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p:nvPr userDrawn="1"/>
        </p:nvSpPr>
        <p:spPr>
          <a:xfrm>
            <a:off x="2156177" y="1674824"/>
            <a:ext cx="5791200" cy="1107996"/>
          </a:xfrm>
          <a:prstGeom prst="rect">
            <a:avLst/>
          </a:prstGeom>
          <a:noFill/>
        </p:spPr>
        <p:txBody>
          <a:bodyPr wrap="square" rtlCol="0">
            <a:spAutoFit/>
          </a:bodyPr>
          <a:lstStyle/>
          <a:p>
            <a:r>
              <a:rPr lang="nl-BE" sz="6600" b="1"/>
              <a:t>PAUZE</a:t>
            </a:r>
          </a:p>
        </p:txBody>
      </p:sp>
      <p:sp>
        <p:nvSpPr>
          <p:cNvPr id="6" name="Tijdelijke aanduiding voor dianummer 7">
            <a:extLst>
              <a:ext uri="{FF2B5EF4-FFF2-40B4-BE49-F238E27FC236}">
                <a16:creationId xmlns:a16="http://schemas.microsoft.com/office/drawing/2014/main" id="{AAFF8051-55BD-45F4-8EEE-78B4057ACB49}"/>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Tree>
    <p:extLst>
      <p:ext uri="{BB962C8B-B14F-4D97-AF65-F5344CB8AC3E}">
        <p14:creationId xmlns:p14="http://schemas.microsoft.com/office/powerpoint/2010/main" val="519272344"/>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3_Pauz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chthoek 2"/>
          <p:cNvSpPr/>
          <p:nvPr userDrawn="1"/>
        </p:nvSpPr>
        <p:spPr>
          <a:xfrm rot="16200000" flipH="1" flipV="1">
            <a:off x="-3190895" y="3190896"/>
            <a:ext cx="6858000" cy="476211"/>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4" name="Rechthoek 3"/>
          <p:cNvSpPr/>
          <p:nvPr userDrawn="1"/>
        </p:nvSpPr>
        <p:spPr>
          <a:xfrm rot="16200000" flipH="1" flipV="1">
            <a:off x="2456212" y="4518000"/>
            <a:ext cx="360000" cy="432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nvGrpSpPr>
          <p:cNvPr id="6" name="Groep 5"/>
          <p:cNvGrpSpPr/>
          <p:nvPr userDrawn="1"/>
        </p:nvGrpSpPr>
        <p:grpSpPr>
          <a:xfrm>
            <a:off x="1221279" y="4169667"/>
            <a:ext cx="6748677" cy="2027934"/>
            <a:chOff x="899025" y="1384133"/>
            <a:chExt cx="5061508" cy="2027934"/>
          </a:xfrm>
          <a:solidFill>
            <a:srgbClr val="57C3CB"/>
          </a:solidFill>
        </p:grpSpPr>
        <p:sp>
          <p:nvSpPr>
            <p:cNvPr id="5" name="Rechthoek 4"/>
            <p:cNvSpPr/>
            <p:nvPr userDrawn="1"/>
          </p:nvSpPr>
          <p:spPr>
            <a:xfrm rot="16200000" flipH="1" flipV="1">
              <a:off x="2415812" y="-132654"/>
              <a:ext cx="2027934" cy="50615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p:nvPr userDrawn="1"/>
          </p:nvSpPr>
          <p:spPr>
            <a:xfrm>
              <a:off x="1617133" y="1674824"/>
              <a:ext cx="4343400" cy="1107996"/>
            </a:xfrm>
            <a:prstGeom prst="rect">
              <a:avLst/>
            </a:prstGeom>
            <a:grpFill/>
          </p:spPr>
          <p:txBody>
            <a:bodyPr wrap="square" rtlCol="0">
              <a:spAutoFit/>
            </a:bodyPr>
            <a:lstStyle/>
            <a:p>
              <a:r>
                <a:rPr lang="nl-BE" sz="6600" b="1"/>
                <a:t>PAUZE</a:t>
              </a:r>
            </a:p>
          </p:txBody>
        </p:sp>
      </p:grpSp>
      <p:sp>
        <p:nvSpPr>
          <p:cNvPr id="7" name="Tijdelijke aanduiding voor dianummer 7">
            <a:extLst>
              <a:ext uri="{FF2B5EF4-FFF2-40B4-BE49-F238E27FC236}">
                <a16:creationId xmlns:a16="http://schemas.microsoft.com/office/drawing/2014/main" id="{6AECD817-02ED-471E-9881-0AE5EB3D8587}"/>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Tree>
    <p:extLst>
      <p:ext uri="{BB962C8B-B14F-4D97-AF65-F5344CB8AC3E}">
        <p14:creationId xmlns:p14="http://schemas.microsoft.com/office/powerpoint/2010/main" val="1433115281"/>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4_Lunch">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 name="Rechthoek 2"/>
          <p:cNvSpPr/>
          <p:nvPr userDrawn="1"/>
        </p:nvSpPr>
        <p:spPr>
          <a:xfrm rot="16200000" flipH="1" flipV="1">
            <a:off x="-3190895" y="3190896"/>
            <a:ext cx="6858000" cy="476211"/>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4" name="Rechthoek 3"/>
          <p:cNvSpPr/>
          <p:nvPr userDrawn="1"/>
        </p:nvSpPr>
        <p:spPr>
          <a:xfrm rot="16200000" flipH="1" flipV="1">
            <a:off x="2456212" y="4518000"/>
            <a:ext cx="360000" cy="432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5" name="Rechthoek 4"/>
          <p:cNvSpPr/>
          <p:nvPr userDrawn="1"/>
        </p:nvSpPr>
        <p:spPr>
          <a:xfrm rot="16200000" flipH="1" flipV="1">
            <a:off x="5636230" y="-1069371"/>
            <a:ext cx="2027934" cy="6748676"/>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p:nvPr userDrawn="1"/>
        </p:nvSpPr>
        <p:spPr>
          <a:xfrm>
            <a:off x="4109159" y="1581691"/>
            <a:ext cx="5791200" cy="1107996"/>
          </a:xfrm>
          <a:prstGeom prst="rect">
            <a:avLst/>
          </a:prstGeom>
          <a:noFill/>
        </p:spPr>
        <p:txBody>
          <a:bodyPr wrap="square" rtlCol="0">
            <a:spAutoFit/>
          </a:bodyPr>
          <a:lstStyle/>
          <a:p>
            <a:r>
              <a:rPr lang="nl-BE" sz="6600" b="1"/>
              <a:t>LUNCH</a:t>
            </a:r>
          </a:p>
        </p:txBody>
      </p:sp>
      <p:sp>
        <p:nvSpPr>
          <p:cNvPr id="6" name="Tijdelijke aanduiding voor dianummer 7">
            <a:extLst>
              <a:ext uri="{FF2B5EF4-FFF2-40B4-BE49-F238E27FC236}">
                <a16:creationId xmlns:a16="http://schemas.microsoft.com/office/drawing/2014/main" id="{302C5638-4FC3-44A9-A76F-1D02A3A50A4D}"/>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Tree>
    <p:extLst>
      <p:ext uri="{BB962C8B-B14F-4D97-AF65-F5344CB8AC3E}">
        <p14:creationId xmlns:p14="http://schemas.microsoft.com/office/powerpoint/2010/main" val="790090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mgekeerd">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A0976D1E-66EB-0DB3-B100-449FF9AA9668}"/>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12" name="Titel 1"/>
          <p:cNvSpPr>
            <a:spLocks noGrp="1"/>
          </p:cNvSpPr>
          <p:nvPr>
            <p:ph type="title" hasCustomPrompt="1"/>
          </p:nvPr>
        </p:nvSpPr>
        <p:spPr>
          <a:xfrm>
            <a:off x="212846" y="5610639"/>
            <a:ext cx="9902892" cy="1143000"/>
          </a:xfrm>
        </p:spPr>
        <p:txBody>
          <a:bodyPr>
            <a:normAutofit/>
          </a:bodyPr>
          <a:lstStyle>
            <a:lvl1pPr>
              <a:defRPr sz="3200">
                <a:solidFill>
                  <a:srgbClr val="2D3E4E"/>
                </a:solidFill>
              </a:defRPr>
            </a:lvl1pPr>
          </a:lstStyle>
          <a:p>
            <a:r>
              <a:rPr lang="nl-NL"/>
              <a:t>Maak hier je concluderend punt</a:t>
            </a:r>
            <a:endParaRPr lang="nl-BE"/>
          </a:p>
        </p:txBody>
      </p:sp>
      <p:sp>
        <p:nvSpPr>
          <p:cNvPr id="13" name="Tijdelijke aanduiding voor inhoud 2"/>
          <p:cNvSpPr>
            <a:spLocks noGrp="1"/>
          </p:cNvSpPr>
          <p:nvPr>
            <p:ph idx="1" hasCustomPrompt="1"/>
          </p:nvPr>
        </p:nvSpPr>
        <p:spPr>
          <a:xfrm>
            <a:off x="2673626" y="575035"/>
            <a:ext cx="7442112" cy="4931243"/>
          </a:xfrm>
        </p:spPr>
        <p:txBody>
          <a:bodyPr/>
          <a:lstStyle>
            <a:lvl1pPr>
              <a:buClrTx/>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a:t>Noteer hier je belangrijkste items in </a:t>
            </a:r>
            <a:r>
              <a:rPr lang="nl-NL" err="1"/>
              <a:t>bullets</a:t>
            </a:r>
            <a:r>
              <a:rPr lang="nl-NL"/>
              <a:t> (en vertel de rest)</a:t>
            </a:r>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6167562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2_Sociale media">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3" name="Rechthoek 2"/>
          <p:cNvSpPr/>
          <p:nvPr userDrawn="1"/>
        </p:nvSpPr>
        <p:spPr>
          <a:xfrm rot="16200000" flipH="1" flipV="1">
            <a:off x="-3190895" y="3190896"/>
            <a:ext cx="6858000" cy="476211"/>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sp>
        <p:nvSpPr>
          <p:cNvPr id="4" name="Rechthoek 3"/>
          <p:cNvSpPr/>
          <p:nvPr userDrawn="1"/>
        </p:nvSpPr>
        <p:spPr>
          <a:xfrm rot="16200000" flipH="1" flipV="1">
            <a:off x="2456211" y="4518000"/>
            <a:ext cx="360000" cy="432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pic>
        <p:nvPicPr>
          <p:cNvPr id="5" name="Tijdelijke aanduiding voor inhoud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36876" y="3006746"/>
            <a:ext cx="1080283" cy="543242"/>
          </a:xfrm>
          <a:prstGeom prst="rect">
            <a:avLst/>
          </a:prstGeom>
        </p:spPr>
      </p:pic>
      <p:pic>
        <p:nvPicPr>
          <p:cNvPr id="6" name="Afbeelding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76673" y="1195472"/>
            <a:ext cx="1040531" cy="644997"/>
          </a:xfrm>
          <a:prstGeom prst="rect">
            <a:avLst/>
          </a:prstGeom>
        </p:spPr>
      </p:pic>
      <p:sp>
        <p:nvSpPr>
          <p:cNvPr id="9" name="Rechthoek 8"/>
          <p:cNvSpPr/>
          <p:nvPr userDrawn="1"/>
        </p:nvSpPr>
        <p:spPr>
          <a:xfrm>
            <a:off x="1966563" y="1915025"/>
            <a:ext cx="3055645" cy="289310"/>
          </a:xfrm>
          <a:prstGeom prst="rect">
            <a:avLst/>
          </a:prstGeom>
        </p:spPr>
        <p:txBody>
          <a:bodyPr wrap="none">
            <a:spAutoFit/>
          </a:bodyPr>
          <a:lstStyle/>
          <a:p>
            <a:pPr algn="ctr"/>
            <a:r>
              <a:rPr lang="nl-BE" sz="1280">
                <a:latin typeface="Trebuchet MS" panose="020B0603020202020204" pitchFamily="34" charset="0"/>
                <a:ea typeface="Calibri" panose="020F0502020204030204" pitchFamily="34" charset="0"/>
                <a:cs typeface="Times New Roman" panose="02020603050405020304" pitchFamily="18" charset="0"/>
                <a:hlinkClick r:id="rId5" action="ppaction://hlinkfile"/>
              </a:rPr>
              <a:t>fb.com/</a:t>
            </a:r>
            <a:r>
              <a:rPr lang="nl-BE" sz="1280" err="1">
                <a:latin typeface="Trebuchet MS" panose="020B0603020202020204" pitchFamily="34" charset="0"/>
                <a:ea typeface="Calibri" panose="020F0502020204030204" pitchFamily="34" charset="0"/>
                <a:cs typeface="Times New Roman" panose="02020603050405020304" pitchFamily="18" charset="0"/>
                <a:hlinkClick r:id="rId5" action="ppaction://hlinkfile"/>
              </a:rPr>
              <a:t>KatholiekOnderwijsVlaanderen</a:t>
            </a:r>
            <a:endParaRPr lang="nl-BE" sz="1280">
              <a:latin typeface="Trebuchet MS" panose="020B0603020202020204" pitchFamily="34" charset="0"/>
            </a:endParaRPr>
          </a:p>
        </p:txBody>
      </p:sp>
      <p:pic>
        <p:nvPicPr>
          <p:cNvPr id="10" name="Picture 2" descr="Afbeeldingsresultaat voor linkedin">
            <a:extLst>
              <a:ext uri="{FF2B5EF4-FFF2-40B4-BE49-F238E27FC236}">
                <a16:creationId xmlns:a16="http://schemas.microsoft.com/office/drawing/2014/main" id="{B9DCD81A-82A1-42D2-8390-70B91B63EDC9}"/>
              </a:ext>
            </a:extLst>
          </p:cNvPr>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8031943" y="995985"/>
            <a:ext cx="1491996" cy="924849"/>
          </a:xfrm>
          <a:prstGeom prst="rect">
            <a:avLst/>
          </a:prstGeom>
          <a:noFill/>
          <a:extLst>
            <a:ext uri="{909E8E84-426E-40DD-AFC4-6F175D3DCCD1}">
              <a14:hiddenFill xmlns:a14="http://schemas.microsoft.com/office/drawing/2010/main">
                <a:solidFill>
                  <a:srgbClr val="FFFFFF"/>
                </a:solidFill>
              </a14:hiddenFill>
            </a:ext>
          </a:extLst>
        </p:spPr>
      </p:pic>
      <p:sp>
        <p:nvSpPr>
          <p:cNvPr id="11" name="Rechthoek 10">
            <a:extLst>
              <a:ext uri="{FF2B5EF4-FFF2-40B4-BE49-F238E27FC236}">
                <a16:creationId xmlns:a16="http://schemas.microsoft.com/office/drawing/2014/main" id="{8A6E0076-844B-4A37-9AEE-9DCE3488E361}"/>
              </a:ext>
            </a:extLst>
          </p:cNvPr>
          <p:cNvSpPr/>
          <p:nvPr userDrawn="1"/>
        </p:nvSpPr>
        <p:spPr>
          <a:xfrm>
            <a:off x="4510450" y="1920833"/>
            <a:ext cx="8754076" cy="300082"/>
          </a:xfrm>
          <a:prstGeom prst="rect">
            <a:avLst/>
          </a:prstGeom>
        </p:spPr>
        <p:txBody>
          <a:bodyPr wrap="square">
            <a:spAutoFit/>
          </a:bodyPr>
          <a:lstStyle/>
          <a:p>
            <a:pPr algn="ctr"/>
            <a:r>
              <a:rPr lang="nl-BE" sz="1350" u="sng" kern="1200">
                <a:solidFill>
                  <a:schemeClr val="tx1"/>
                </a:solidFill>
                <a:effectLst/>
                <a:latin typeface="+mn-lt"/>
                <a:ea typeface="+mn-ea"/>
                <a:cs typeface="+mn-cs"/>
                <a:hlinkClick r:id="rId7"/>
              </a:rPr>
              <a:t>linkedin.com/company/katholiekonderwijsvlaanderen</a:t>
            </a:r>
            <a:r>
              <a:rPr lang="nl-BE" sz="1280">
                <a:latin typeface="Trebuchet MS" panose="020B0603020202020204" pitchFamily="34" charset="0"/>
                <a:cs typeface="Times New Roman" panose="02020603050405020304" pitchFamily="18" charset="0"/>
              </a:rPr>
              <a:t> </a:t>
            </a:r>
          </a:p>
        </p:txBody>
      </p:sp>
      <p:pic>
        <p:nvPicPr>
          <p:cNvPr id="1030" name="Picture 6" descr="Instagram Logo New PNG Transparent Background Download | Instagram ...">
            <a:extLst>
              <a:ext uri="{FF2B5EF4-FFF2-40B4-BE49-F238E27FC236}">
                <a16:creationId xmlns:a16="http://schemas.microsoft.com/office/drawing/2014/main" id="{1B79DBB6-784E-49D9-AD9F-EF7F84BE002D}"/>
              </a:ext>
            </a:extLst>
          </p:cNvPr>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8174843" y="2684162"/>
            <a:ext cx="1154436" cy="865827"/>
          </a:xfrm>
          <a:prstGeom prst="rect">
            <a:avLst/>
          </a:prstGeom>
          <a:noFill/>
          <a:extLst>
            <a:ext uri="{909E8E84-426E-40DD-AFC4-6F175D3DCCD1}">
              <a14:hiddenFill xmlns:a14="http://schemas.microsoft.com/office/drawing/2010/main">
                <a:solidFill>
                  <a:srgbClr val="FFFFFF"/>
                </a:solidFill>
              </a14:hiddenFill>
            </a:ext>
          </a:extLst>
        </p:spPr>
      </p:pic>
      <p:sp>
        <p:nvSpPr>
          <p:cNvPr id="14" name="Rechthoek 13">
            <a:extLst>
              <a:ext uri="{FF2B5EF4-FFF2-40B4-BE49-F238E27FC236}">
                <a16:creationId xmlns:a16="http://schemas.microsoft.com/office/drawing/2014/main" id="{1A0B4A7D-943D-43C7-85BD-CFDC9B74A25B}"/>
              </a:ext>
            </a:extLst>
          </p:cNvPr>
          <p:cNvSpPr/>
          <p:nvPr userDrawn="1"/>
        </p:nvSpPr>
        <p:spPr>
          <a:xfrm>
            <a:off x="5274334" y="3700451"/>
            <a:ext cx="6955452" cy="307777"/>
          </a:xfrm>
          <a:prstGeom prst="rect">
            <a:avLst/>
          </a:prstGeom>
        </p:spPr>
        <p:txBody>
          <a:bodyPr>
            <a:spAutoFit/>
          </a:bodyPr>
          <a:lstStyle/>
          <a:p>
            <a:pPr algn="ctr"/>
            <a:r>
              <a:rPr lang="nl-BE" sz="1400">
                <a:hlinkClick r:id="rId9"/>
              </a:rPr>
              <a:t>instagram.com/kathondvla</a:t>
            </a:r>
            <a:endParaRPr lang="nl-BE" sz="1280">
              <a:latin typeface="Trebuchet MS" panose="020B0603020202020204" pitchFamily="34" charset="0"/>
            </a:endParaRPr>
          </a:p>
        </p:txBody>
      </p:sp>
      <p:sp>
        <p:nvSpPr>
          <p:cNvPr id="15" name="Rechthoek 14">
            <a:extLst>
              <a:ext uri="{FF2B5EF4-FFF2-40B4-BE49-F238E27FC236}">
                <a16:creationId xmlns:a16="http://schemas.microsoft.com/office/drawing/2014/main" id="{ACB0E945-1A3D-41B0-810B-F52973500D8D}"/>
              </a:ext>
            </a:extLst>
          </p:cNvPr>
          <p:cNvSpPr/>
          <p:nvPr userDrawn="1"/>
        </p:nvSpPr>
        <p:spPr>
          <a:xfrm>
            <a:off x="238106" y="3735961"/>
            <a:ext cx="6955452" cy="486287"/>
          </a:xfrm>
          <a:prstGeom prst="rect">
            <a:avLst/>
          </a:prstGeom>
        </p:spPr>
        <p:txBody>
          <a:bodyPr>
            <a:spAutoFit/>
          </a:bodyPr>
          <a:lstStyle/>
          <a:p>
            <a:pPr algn="ctr"/>
            <a:r>
              <a:rPr lang="nl-BE" sz="1280">
                <a:latin typeface="Trebuchet MS" panose="020B0603020202020204" pitchFamily="34" charset="0"/>
                <a:ea typeface="Calibri" panose="020F0502020204030204" pitchFamily="34" charset="0"/>
                <a:cs typeface="Times New Roman" panose="02020603050405020304" pitchFamily="18" charset="0"/>
                <a:hlinkClick r:id="rId10" action="ppaction://hlinkfile"/>
              </a:rPr>
              <a:t>twitter.com/</a:t>
            </a:r>
            <a:r>
              <a:rPr lang="nl-BE" sz="1280" err="1">
                <a:latin typeface="Trebuchet MS" panose="020B0603020202020204" pitchFamily="34" charset="0"/>
                <a:ea typeface="Calibri" panose="020F0502020204030204" pitchFamily="34" charset="0"/>
                <a:cs typeface="Times New Roman" panose="02020603050405020304" pitchFamily="18" charset="0"/>
                <a:hlinkClick r:id="rId10" action="ppaction://hlinkfile"/>
              </a:rPr>
              <a:t>KathOndVla</a:t>
            </a:r>
            <a:endParaRPr lang="nl-BE" sz="1280">
              <a:latin typeface="Trebuchet MS" panose="020B0603020202020204" pitchFamily="34" charset="0"/>
              <a:ea typeface="Calibri" panose="020F0502020204030204" pitchFamily="34" charset="0"/>
              <a:cs typeface="Times New Roman" panose="02020603050405020304" pitchFamily="18" charset="0"/>
            </a:endParaRPr>
          </a:p>
          <a:p>
            <a:pPr algn="ctr"/>
            <a:r>
              <a:rPr lang="nl-BE" sz="1280">
                <a:latin typeface="Trebuchet MS" panose="020B0603020202020204" pitchFamily="34" charset="0"/>
                <a:ea typeface="Calibri" panose="020F0502020204030204" pitchFamily="34" charset="0"/>
                <a:cs typeface="Times New Roman" panose="02020603050405020304" pitchFamily="18" charset="0"/>
                <a:hlinkClick r:id="rId11" action="ppaction://hlinkfile"/>
              </a:rPr>
              <a:t>twitter.com/</a:t>
            </a:r>
            <a:r>
              <a:rPr lang="nl-BE" sz="1280" err="1">
                <a:latin typeface="Trebuchet MS" panose="020B0603020202020204" pitchFamily="34" charset="0"/>
                <a:ea typeface="Calibri" panose="020F0502020204030204" pitchFamily="34" charset="0"/>
                <a:cs typeface="Times New Roman" panose="02020603050405020304" pitchFamily="18" charset="0"/>
                <a:hlinkClick r:id="rId11" action="ppaction://hlinkfile"/>
              </a:rPr>
              <a:t>BoeveLieven</a:t>
            </a:r>
            <a:endParaRPr lang="nl-BE" sz="1280">
              <a:latin typeface="Trebuchet MS" panose="020B0603020202020204" pitchFamily="34" charset="0"/>
            </a:endParaRPr>
          </a:p>
        </p:txBody>
      </p:sp>
      <p:sp>
        <p:nvSpPr>
          <p:cNvPr id="12" name="Tijdelijke aanduiding voor dianummer 7">
            <a:extLst>
              <a:ext uri="{FF2B5EF4-FFF2-40B4-BE49-F238E27FC236}">
                <a16:creationId xmlns:a16="http://schemas.microsoft.com/office/drawing/2014/main" id="{2EF4D76D-69E3-4772-AE19-801281A0A144}"/>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Tree>
    <p:extLst>
      <p:ext uri="{BB962C8B-B14F-4D97-AF65-F5344CB8AC3E}">
        <p14:creationId xmlns:p14="http://schemas.microsoft.com/office/powerpoint/2010/main" val="16631852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4_Eind: Samenvatting">
    <p:bg>
      <p:bgPr>
        <a:blipFill dpi="0" rotWithShape="1">
          <a:blip r:embed="rId2" cstate="screen">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6" name="Tekstvak 5"/>
          <p:cNvSpPr txBox="1"/>
          <p:nvPr userDrawn="1"/>
        </p:nvSpPr>
        <p:spPr>
          <a:xfrm>
            <a:off x="972059" y="3429001"/>
            <a:ext cx="9315180" cy="830997"/>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48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latin typeface="+mn-lt"/>
                <a:ea typeface="+mn-ea"/>
                <a:cs typeface="+mn-cs"/>
              </a:rPr>
              <a:t>SAMENVATTING</a:t>
            </a:r>
          </a:p>
        </p:txBody>
      </p:sp>
      <p:sp>
        <p:nvSpPr>
          <p:cNvPr id="7" name="Rechthoek 6"/>
          <p:cNvSpPr/>
          <p:nvPr userDrawn="1"/>
        </p:nvSpPr>
        <p:spPr>
          <a:xfrm rot="5400000">
            <a:off x="2313234" y="4515874"/>
            <a:ext cx="364252" cy="432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Rechthoek 7"/>
          <p:cNvSpPr/>
          <p:nvPr userDrawn="1"/>
        </p:nvSpPr>
        <p:spPr>
          <a:xfrm rot="5400000">
            <a:off x="-3259999" y="3194016"/>
            <a:ext cx="6951373" cy="431371"/>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pic>
        <p:nvPicPr>
          <p:cNvPr id="9" name="Afbeelding 8"/>
          <p:cNvPicPr>
            <a:picLocks noChangeAspect="1"/>
          </p:cNvPicPr>
          <p:nvPr userDrawn="1"/>
        </p:nvPicPr>
        <p:blipFill rotWithShape="1">
          <a:blip r:embed="rId3" cstate="screen">
            <a:extLst>
              <a:ext uri="{28A0092B-C50C-407E-A947-70E740481C1C}">
                <a14:useLocalDpi xmlns:a14="http://schemas.microsoft.com/office/drawing/2010/main"/>
              </a:ext>
            </a:extLst>
          </a:blip>
          <a:srcRect r="31168" b="27588"/>
          <a:stretch/>
        </p:blipFill>
        <p:spPr>
          <a:xfrm>
            <a:off x="10209653" y="5297782"/>
            <a:ext cx="1982347" cy="1560218"/>
          </a:xfrm>
          <a:prstGeom prst="rect">
            <a:avLst/>
          </a:prstGeom>
        </p:spPr>
      </p:pic>
      <p:sp>
        <p:nvSpPr>
          <p:cNvPr id="10" name="Tijdelijke aanduiding voor dianummer 7">
            <a:extLst>
              <a:ext uri="{FF2B5EF4-FFF2-40B4-BE49-F238E27FC236}">
                <a16:creationId xmlns:a16="http://schemas.microsoft.com/office/drawing/2014/main" id="{EB4DB525-2CB9-472F-B1A7-BC2116E1E280}"/>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Tree>
    <p:extLst>
      <p:ext uri="{BB962C8B-B14F-4D97-AF65-F5344CB8AC3E}">
        <p14:creationId xmlns:p14="http://schemas.microsoft.com/office/powerpoint/2010/main" val="36469737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5_Eind: vragen?">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6" name="Tekstvak 5"/>
          <p:cNvSpPr txBox="1"/>
          <p:nvPr userDrawn="1"/>
        </p:nvSpPr>
        <p:spPr>
          <a:xfrm>
            <a:off x="4575032" y="1560218"/>
            <a:ext cx="6668701" cy="110799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66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latin typeface="+mn-lt"/>
                <a:ea typeface="+mn-ea"/>
                <a:cs typeface="+mn-cs"/>
              </a:rPr>
              <a:t>VRAGEN?</a:t>
            </a:r>
          </a:p>
        </p:txBody>
      </p:sp>
      <p:sp>
        <p:nvSpPr>
          <p:cNvPr id="7" name="Rechthoek 6"/>
          <p:cNvSpPr/>
          <p:nvPr userDrawn="1"/>
        </p:nvSpPr>
        <p:spPr>
          <a:xfrm rot="5400000">
            <a:off x="2313234" y="4515874"/>
            <a:ext cx="364252" cy="432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Rechthoek 7"/>
          <p:cNvSpPr/>
          <p:nvPr userDrawn="1"/>
        </p:nvSpPr>
        <p:spPr>
          <a:xfrm rot="5400000">
            <a:off x="-3259999" y="3194016"/>
            <a:ext cx="6951373" cy="431371"/>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pic>
        <p:nvPicPr>
          <p:cNvPr id="9" name="Afbeelding 8"/>
          <p:cNvPicPr>
            <a:picLocks noChangeAspect="1"/>
          </p:cNvPicPr>
          <p:nvPr userDrawn="1"/>
        </p:nvPicPr>
        <p:blipFill rotWithShape="1">
          <a:blip r:embed="rId3" cstate="screen">
            <a:extLst>
              <a:ext uri="{28A0092B-C50C-407E-A947-70E740481C1C}">
                <a14:useLocalDpi xmlns:a14="http://schemas.microsoft.com/office/drawing/2010/main"/>
              </a:ext>
            </a:extLst>
          </a:blip>
          <a:srcRect r="31168" b="26317"/>
          <a:stretch/>
        </p:blipFill>
        <p:spPr>
          <a:xfrm>
            <a:off x="10209654" y="5297782"/>
            <a:ext cx="1982345" cy="1587606"/>
          </a:xfrm>
          <a:prstGeom prst="rect">
            <a:avLst/>
          </a:prstGeom>
        </p:spPr>
      </p:pic>
      <p:sp>
        <p:nvSpPr>
          <p:cNvPr id="10" name="Tijdelijke aanduiding voor dianummer 7">
            <a:extLst>
              <a:ext uri="{FF2B5EF4-FFF2-40B4-BE49-F238E27FC236}">
                <a16:creationId xmlns:a16="http://schemas.microsoft.com/office/drawing/2014/main" id="{EB4DB525-2CB9-472F-B1A7-BC2116E1E280}"/>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Tree>
    <p:extLst>
      <p:ext uri="{BB962C8B-B14F-4D97-AF65-F5344CB8AC3E}">
        <p14:creationId xmlns:p14="http://schemas.microsoft.com/office/powerpoint/2010/main" val="180622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886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34" Type="http://schemas.openxmlformats.org/officeDocument/2006/relationships/slideLayout" Target="../slideLayouts/slideLayout81.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slideLayout" Target="../slideLayouts/slideLayout79.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theme" Target="../theme/theme3.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35" Type="http://schemas.openxmlformats.org/officeDocument/2006/relationships/slideLayout" Target="../slideLayouts/slideLayout82.xml"/><Relationship Id="rId8"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866" y="274638"/>
            <a:ext cx="9941608"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635866" y="1600206"/>
            <a:ext cx="9941608"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9027736" y="6356357"/>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E75889-BBC1-419D-8956-31DAFBFE7697}" type="datetime1">
              <a:rPr lang="nl-BE" smtClean="0">
                <a:solidFill>
                  <a:prstClr val="black">
                    <a:tint val="75000"/>
                  </a:prstClr>
                </a:solidFill>
              </a:rPr>
              <a:pPr/>
              <a:t>2/04/2025</a:t>
            </a:fld>
            <a:endParaRPr lang="nl-BE">
              <a:solidFill>
                <a:prstClr val="black">
                  <a:tint val="75000"/>
                </a:prstClr>
              </a:solidFill>
            </a:endParaRPr>
          </a:p>
        </p:txBody>
      </p:sp>
    </p:spTree>
    <p:extLst>
      <p:ext uri="{BB962C8B-B14F-4D97-AF65-F5344CB8AC3E}">
        <p14:creationId xmlns:p14="http://schemas.microsoft.com/office/powerpoint/2010/main" val="3588806600"/>
      </p:ext>
    </p:extLst>
  </p:cSld>
  <p:clrMap bg1="lt1" tx1="dk1" bg2="lt2" tx2="dk2" accent1="accent1" accent2="accent2" accent3="accent3" accent4="accent4" accent5="accent5" accent6="accent6" hlink="hlink" folHlink="folHlink"/>
  <p:sldLayoutIdLst>
    <p:sldLayoutId id="2147483775" r:id="rId1"/>
    <p:sldLayoutId id="2147483834" r:id="rId2"/>
    <p:sldLayoutId id="2147483779" r:id="rId3"/>
    <p:sldLayoutId id="2147483776" r:id="rId4"/>
    <p:sldLayoutId id="2147483832" r:id="rId5"/>
    <p:sldLayoutId id="2147483833" r:id="rId6"/>
    <p:sldLayoutId id="2147483837" r:id="rId7"/>
    <p:sldLayoutId id="2147483836" r:id="rId8"/>
    <p:sldLayoutId id="2147483825" r:id="rId9"/>
    <p:sldLayoutId id="2147483808" r:id="rId10"/>
    <p:sldLayoutId id="2147483831" r:id="rId11"/>
    <p:sldLayoutId id="2147483835" r:id="rId12"/>
    <p:sldLayoutId id="2147483801" r:id="rId13"/>
    <p:sldLayoutId id="2147483802" r:id="rId14"/>
    <p:sldLayoutId id="2147483803" r:id="rId15"/>
    <p:sldLayoutId id="2147483804" r:id="rId16"/>
    <p:sldLayoutId id="2147483822" r:id="rId17"/>
    <p:sldLayoutId id="2147483840" r:id="rId18"/>
    <p:sldLayoutId id="2147483806" r:id="rId19"/>
    <p:sldLayoutId id="2147483827" r:id="rId20"/>
    <p:sldLayoutId id="2147483828" r:id="rId21"/>
    <p:sldLayoutId id="2147483838" r:id="rId22"/>
    <p:sldLayoutId id="2147483839" r:id="rId23"/>
    <p:sldLayoutId id="2147483901" r:id="rId24"/>
  </p:sldLayoutIdLst>
  <p:hf hdr="0" ftr="0" dt="0"/>
  <p:txStyles>
    <p:titleStyle>
      <a:lvl1pPr algn="l" defTabSz="685783" rtl="0" eaLnBrk="1" latinLnBrk="0" hangingPunct="1">
        <a:spcBef>
          <a:spcPct val="0"/>
        </a:spcBef>
        <a:buNone/>
        <a:defRPr kumimoji="0" lang="nl-BE" sz="2400" b="0" kern="1200" cap="none" baseline="0" dirty="0" smtClean="0">
          <a:solidFill>
            <a:schemeClr val="tx1"/>
          </a:solidFill>
          <a:effectLst/>
          <a:latin typeface="Poppins ExtraBold" panose="00000900000000000000" pitchFamily="2" charset="0"/>
          <a:ea typeface="Roboto" pitchFamily="2" charset="0"/>
          <a:cs typeface="Poppins ExtraBold" panose="00000900000000000000" pitchFamily="2" charset="0"/>
        </a:defRPr>
      </a:lvl1pPr>
    </p:titleStyle>
    <p:body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B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866" y="274638"/>
            <a:ext cx="9941608"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635866" y="1600206"/>
            <a:ext cx="9941608"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9027736" y="6356357"/>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E75889-BBC1-419D-8956-31DAFBFE7697}" type="datetime1">
              <a:rPr lang="nl-BE" smtClean="0">
                <a:solidFill>
                  <a:prstClr val="black">
                    <a:tint val="75000"/>
                  </a:prstClr>
                </a:solidFill>
              </a:rPr>
              <a:pPr/>
              <a:t>2/04/2025</a:t>
            </a:fld>
            <a:endParaRPr lang="nl-BE">
              <a:solidFill>
                <a:prstClr val="black">
                  <a:tint val="75000"/>
                </a:prstClr>
              </a:solidFill>
            </a:endParaRPr>
          </a:p>
        </p:txBody>
      </p:sp>
    </p:spTree>
    <p:extLst>
      <p:ext uri="{BB962C8B-B14F-4D97-AF65-F5344CB8AC3E}">
        <p14:creationId xmlns:p14="http://schemas.microsoft.com/office/powerpoint/2010/main" val="485624124"/>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0" r:id="rId19"/>
    <p:sldLayoutId id="2147483861" r:id="rId20"/>
    <p:sldLayoutId id="2147483862" r:id="rId21"/>
    <p:sldLayoutId id="2147483863" r:id="rId22"/>
    <p:sldLayoutId id="2147483864" r:id="rId23"/>
  </p:sldLayoutIdLst>
  <p:hf hdr="0" ftr="0" dt="0"/>
  <p:txStyles>
    <p:titleStyle>
      <a:lvl1pPr algn="l" defTabSz="685783" rtl="0" eaLnBrk="1" latinLnBrk="0" hangingPunct="1">
        <a:spcBef>
          <a:spcPct val="0"/>
        </a:spcBef>
        <a:buNone/>
        <a:defRPr kumimoji="0" lang="nl-BE" sz="2400" b="0" kern="1200" cap="none" baseline="0" dirty="0" smtClean="0">
          <a:solidFill>
            <a:schemeClr val="tx1"/>
          </a:solidFill>
          <a:effectLst/>
          <a:latin typeface="Poppins ExtraBold" panose="00000900000000000000" pitchFamily="2" charset="0"/>
          <a:ea typeface="Roboto" pitchFamily="2" charset="0"/>
          <a:cs typeface="Poppins ExtraBold" panose="00000900000000000000" pitchFamily="2" charset="0"/>
        </a:defRPr>
      </a:lvl1pPr>
    </p:titleStyle>
    <p:body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B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640792" y="274638"/>
            <a:ext cx="9941608"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1640792" y="1600206"/>
            <a:ext cx="9941608"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0E8FEA9-9C48-405D-8656-CED08CEFD47F}" type="datetime1">
              <a:rPr lang="nl-BE" smtClean="0">
                <a:solidFill>
                  <a:prstClr val="black">
                    <a:tint val="75000"/>
                  </a:prstClr>
                </a:solidFill>
              </a:rPr>
              <a:t>2/04/2025</a:t>
            </a:fld>
            <a:endParaRPr lang="nl-BE">
              <a:solidFill>
                <a:prstClr val="black">
                  <a:tint val="75000"/>
                </a:prstClr>
              </a:solidFill>
            </a:endParaRPr>
          </a:p>
        </p:txBody>
      </p:sp>
      <p:sp>
        <p:nvSpPr>
          <p:cNvPr id="5" name="Tijdelijke aanduiding voor voettekst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BE">
              <a:solidFill>
                <a:prstClr val="black">
                  <a:tint val="75000"/>
                </a:prstClr>
              </a:solidFill>
            </a:endParaRPr>
          </a:p>
        </p:txBody>
      </p:sp>
      <p:sp>
        <p:nvSpPr>
          <p:cNvPr id="6" name="Tijdelijke aanduiding voor dianummer 5"/>
          <p:cNvSpPr>
            <a:spLocks noGrp="1"/>
          </p:cNvSpPr>
          <p:nvPr>
            <p:ph type="sldNum" sz="quarter" idx="4"/>
          </p:nvPr>
        </p:nvSpPr>
        <p:spPr>
          <a:xfrm>
            <a:off x="8763019" y="285729"/>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9E3A5C-986B-47BE-8F96-3787467B82A8}"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559554138"/>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 id="2147483886" r:id="rId21"/>
    <p:sldLayoutId id="2147483887" r:id="rId22"/>
    <p:sldLayoutId id="2147483888" r:id="rId23"/>
    <p:sldLayoutId id="2147483889" r:id="rId24"/>
    <p:sldLayoutId id="2147483890" r:id="rId25"/>
    <p:sldLayoutId id="2147483891" r:id="rId26"/>
    <p:sldLayoutId id="2147483892" r:id="rId27"/>
    <p:sldLayoutId id="2147483893" r:id="rId28"/>
    <p:sldLayoutId id="2147483894" r:id="rId29"/>
    <p:sldLayoutId id="2147483895" r:id="rId30"/>
    <p:sldLayoutId id="2147483896" r:id="rId31"/>
    <p:sldLayoutId id="2147483897" r:id="rId32"/>
    <p:sldLayoutId id="2147483898" r:id="rId33"/>
    <p:sldLayoutId id="2147483899" r:id="rId34"/>
    <p:sldLayoutId id="2147483900" r:id="rId35"/>
  </p:sldLayoutIdLst>
  <p:hf hdr="0" ftr="0" dt="0"/>
  <p:txStyles>
    <p:titleStyle>
      <a:lvl1pPr algn="l" defTabSz="685783" rtl="0" eaLnBrk="1" latinLnBrk="0" hangingPunct="1">
        <a:spcBef>
          <a:spcPct val="0"/>
        </a:spcBef>
        <a:buNone/>
        <a:defRPr kumimoji="0" lang="nl-BE" sz="2400" b="1" kern="1200" cap="none" baseline="0" dirty="0" smtClean="0">
          <a:solidFill>
            <a:schemeClr val="tx1"/>
          </a:solidFill>
          <a:effectLst/>
          <a:latin typeface="Trebuchet MS" panose="020B0603020202020204" pitchFamily="34" charset="0"/>
          <a:ea typeface="+mj-ea"/>
          <a:cs typeface="Arial" pitchFamily="34" charset="0"/>
        </a:defRPr>
      </a:lvl1pPr>
    </p:titleStyle>
    <p:bodyStyle>
      <a:lvl1pPr marL="257168" indent="-257168" algn="l" defTabSz="685783" rtl="0" eaLnBrk="1" latinLnBrk="0" hangingPunct="1">
        <a:spcBef>
          <a:spcPct val="20000"/>
        </a:spcBef>
        <a:buClrTx/>
        <a:buFont typeface="Arial" pitchFamily="34" charset="0"/>
        <a:buChar char="•"/>
        <a:defRPr sz="2400" kern="1200">
          <a:solidFill>
            <a:schemeClr val="tx1"/>
          </a:solidFill>
          <a:latin typeface="Trebuchet MS" panose="020B0603020202020204" pitchFamily="34" charset="0"/>
          <a:ea typeface="+mn-ea"/>
          <a:cs typeface="+mn-cs"/>
        </a:defRPr>
      </a:lvl1pPr>
      <a:lvl2pPr marL="557199" indent="-214308" algn="l" defTabSz="685783" rtl="0" eaLnBrk="1" latinLnBrk="0" hangingPunct="1">
        <a:spcBef>
          <a:spcPct val="20000"/>
        </a:spcBef>
        <a:buClr>
          <a:srgbClr val="BF18B3"/>
        </a:buClr>
        <a:buFont typeface="Arial" pitchFamily="34" charset="0"/>
        <a:buChar char="–"/>
        <a:defRPr sz="2100" kern="1200">
          <a:solidFill>
            <a:srgbClr val="B22A89"/>
          </a:solidFill>
          <a:latin typeface="Trebuchet MS" panose="020B0603020202020204" pitchFamily="34" charset="0"/>
          <a:ea typeface="+mn-ea"/>
          <a:cs typeface="+mn-cs"/>
        </a:defRPr>
      </a:lvl2pPr>
      <a:lvl3pPr marL="857228" indent="-171446" algn="l" defTabSz="685783" rtl="0" eaLnBrk="1" latinLnBrk="0" hangingPunct="1">
        <a:spcBef>
          <a:spcPct val="20000"/>
        </a:spcBef>
        <a:buClr>
          <a:srgbClr val="F18E00"/>
        </a:buClr>
        <a:buFont typeface="Arial" pitchFamily="34" charset="0"/>
        <a:buChar char="•"/>
        <a:defRPr sz="1800" kern="1200">
          <a:solidFill>
            <a:srgbClr val="EF8A37"/>
          </a:solidFill>
          <a:latin typeface="Trebuchet MS" panose="020B0603020202020204" pitchFamily="34" charset="0"/>
          <a:ea typeface="+mn-ea"/>
          <a:cs typeface="+mn-cs"/>
        </a:defRPr>
      </a:lvl3pPr>
      <a:lvl4pPr marL="1200120" indent="-171446" algn="l" defTabSz="685783" rtl="0" eaLnBrk="1" latinLnBrk="0" hangingPunct="1">
        <a:spcBef>
          <a:spcPct val="20000"/>
        </a:spcBef>
        <a:buClr>
          <a:schemeClr val="tx1"/>
        </a:buClr>
        <a:buFont typeface="Arial" pitchFamily="34" charset="0"/>
        <a:buChar char="–"/>
        <a:defRPr sz="1500" kern="1200">
          <a:solidFill>
            <a:schemeClr val="tx1"/>
          </a:solidFill>
          <a:latin typeface="Trebuchet MS" panose="020B0603020202020204" pitchFamily="34" charset="0"/>
          <a:ea typeface="+mn-ea"/>
          <a:cs typeface="+mn-cs"/>
        </a:defRPr>
      </a:lvl4pPr>
      <a:lvl5pPr marL="1543012" indent="-171446" algn="l" defTabSz="685783" rtl="0" eaLnBrk="1" latinLnBrk="0" hangingPunct="1">
        <a:spcBef>
          <a:spcPct val="20000"/>
        </a:spcBef>
        <a:buClr>
          <a:srgbClr val="BF18B3"/>
        </a:buClr>
        <a:buFont typeface="Arial" panose="020B0604020202020204" pitchFamily="34" charset="0"/>
        <a:buChar char="•"/>
        <a:defRPr sz="1500" kern="1200">
          <a:solidFill>
            <a:srgbClr val="B22A89"/>
          </a:solidFill>
          <a:latin typeface="Trebuchet MS" panose="020B0603020202020204" pitchFamily="34" charset="0"/>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B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6">
            <a:extLst>
              <a:ext uri="{FF2B5EF4-FFF2-40B4-BE49-F238E27FC236}">
                <a16:creationId xmlns:a16="http://schemas.microsoft.com/office/drawing/2014/main" id="{78387532-7CEC-1810-9E09-8DE9D371DB72}"/>
              </a:ext>
            </a:extLst>
          </p:cNvPr>
          <p:cNvSpPr>
            <a:spLocks noGrp="1"/>
          </p:cNvSpPr>
          <p:nvPr>
            <p:ph type="subTitle" idx="1"/>
          </p:nvPr>
        </p:nvSpPr>
        <p:spPr/>
        <p:txBody>
          <a:bodyPr/>
          <a:lstStyle/>
          <a:p>
            <a:r>
              <a:rPr lang="nl-NL"/>
              <a:t>(toegepaste) sociale en gedragswetenschappen</a:t>
            </a:r>
            <a:endParaRPr lang="nl-BE"/>
          </a:p>
        </p:txBody>
      </p:sp>
      <p:sp>
        <p:nvSpPr>
          <p:cNvPr id="6" name="Titel 5">
            <a:extLst>
              <a:ext uri="{FF2B5EF4-FFF2-40B4-BE49-F238E27FC236}">
                <a16:creationId xmlns:a16="http://schemas.microsoft.com/office/drawing/2014/main" id="{1435E2D8-25CE-4D95-42F7-2B3BEDF74385}"/>
              </a:ext>
            </a:extLst>
          </p:cNvPr>
          <p:cNvSpPr>
            <a:spLocks noGrp="1"/>
          </p:cNvSpPr>
          <p:nvPr>
            <p:ph type="title"/>
          </p:nvPr>
        </p:nvSpPr>
        <p:spPr/>
        <p:txBody>
          <a:bodyPr>
            <a:normAutofit fontScale="90000"/>
          </a:bodyPr>
          <a:lstStyle/>
          <a:p>
            <a:r>
              <a:rPr lang="nl-NL" dirty="0">
                <a:latin typeface="Poppins ExtraBold"/>
                <a:cs typeface="Poppins ExtraBold"/>
              </a:rPr>
              <a:t>Uitgewerkte casussen ter inspiratie voor LPD 2 </a:t>
            </a:r>
            <a:endParaRPr lang="nl-BE" dirty="0">
              <a:latin typeface="Poppins ExtraBold"/>
              <a:cs typeface="Poppins ExtraBold"/>
            </a:endParaRPr>
          </a:p>
        </p:txBody>
      </p:sp>
      <p:sp>
        <p:nvSpPr>
          <p:cNvPr id="9" name="Tijdelijke aanduiding voor datum 8">
            <a:extLst>
              <a:ext uri="{FF2B5EF4-FFF2-40B4-BE49-F238E27FC236}">
                <a16:creationId xmlns:a16="http://schemas.microsoft.com/office/drawing/2014/main" id="{225956C2-12BA-C569-6B00-32BFF27621A0}"/>
              </a:ext>
            </a:extLst>
          </p:cNvPr>
          <p:cNvSpPr>
            <a:spLocks noGrp="1"/>
          </p:cNvSpPr>
          <p:nvPr>
            <p:ph type="dt" sz="half" idx="4294967295"/>
          </p:nvPr>
        </p:nvSpPr>
        <p:spPr>
          <a:xfrm>
            <a:off x="10144664" y="6356357"/>
            <a:ext cx="1595894" cy="365125"/>
          </a:xfrm>
        </p:spPr>
        <p:txBody>
          <a:bodyPr/>
          <a:lstStyle/>
          <a:p>
            <a:fld id="{61BC12D3-0BDC-4299-95B9-544689C7E16C}" type="datetime1">
              <a:rPr lang="nl-BE" sz="1600" smtClean="0">
                <a:solidFill>
                  <a:schemeClr val="bg1"/>
                </a:solidFill>
              </a:rPr>
              <a:t>2/04/2025</a:t>
            </a:fld>
            <a:endParaRPr lang="nl-BE">
              <a:solidFill>
                <a:schemeClr val="bg1"/>
              </a:solidFill>
            </a:endParaRPr>
          </a:p>
        </p:txBody>
      </p:sp>
    </p:spTree>
    <p:extLst>
      <p:ext uri="{BB962C8B-B14F-4D97-AF65-F5344CB8AC3E}">
        <p14:creationId xmlns:p14="http://schemas.microsoft.com/office/powerpoint/2010/main" val="3259767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B237D-8665-ADEF-0123-03111C466A30}"/>
            </a:ext>
          </a:extLst>
        </p:cNvPr>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61355C92-B597-423D-C099-4B8ACA7616AD}"/>
              </a:ext>
            </a:extLst>
          </p:cNvPr>
          <p:cNvGraphicFramePr>
            <a:graphicFrameLocks noGrp="1"/>
          </p:cNvGraphicFramePr>
          <p:nvPr>
            <p:extLst>
              <p:ext uri="{D42A27DB-BD31-4B8C-83A1-F6EECF244321}">
                <p14:modId xmlns:p14="http://schemas.microsoft.com/office/powerpoint/2010/main" val="1761750619"/>
              </p:ext>
            </p:extLst>
          </p:nvPr>
        </p:nvGraphicFramePr>
        <p:xfrm>
          <a:off x="142240" y="1538376"/>
          <a:ext cx="11904910" cy="3211127"/>
        </p:xfrm>
        <a:graphic>
          <a:graphicData uri="http://schemas.openxmlformats.org/drawingml/2006/table">
            <a:tbl>
              <a:tblPr firstRow="1" bandRow="1">
                <a:tableStyleId>{5C22544A-7EE6-4342-B048-85BDC9FD1C3A}</a:tableStyleId>
              </a:tblPr>
              <a:tblGrid>
                <a:gridCol w="8846146">
                  <a:extLst>
                    <a:ext uri="{9D8B030D-6E8A-4147-A177-3AD203B41FA5}">
                      <a16:colId xmlns:a16="http://schemas.microsoft.com/office/drawing/2014/main" val="3171494239"/>
                    </a:ext>
                  </a:extLst>
                </a:gridCol>
                <a:gridCol w="3058764">
                  <a:extLst>
                    <a:ext uri="{9D8B030D-6E8A-4147-A177-3AD203B41FA5}">
                      <a16:colId xmlns:a16="http://schemas.microsoft.com/office/drawing/2014/main" val="714817409"/>
                    </a:ext>
                  </a:extLst>
                </a:gridCol>
              </a:tblGrid>
              <a:tr h="463176">
                <a:tc>
                  <a:txBody>
                    <a:bodyPr/>
                    <a:lstStyle/>
                    <a:p>
                      <a:pPr algn="ctr"/>
                      <a:r>
                        <a:rPr lang="nl-NL" sz="1400" dirty="0"/>
                        <a:t>ANALYSEREN met als doel </a:t>
                      </a:r>
                      <a:br>
                        <a:rPr lang="nl-NL" sz="1400" dirty="0"/>
                      </a:br>
                      <a:r>
                        <a:rPr lang="nl-NL" sz="2000" dirty="0"/>
                        <a:t>ALERT (= een beargumenteerde inschatting maken)</a:t>
                      </a:r>
                    </a:p>
                  </a:txBody>
                  <a:tcPr>
                    <a:lnL w="12700">
                      <a:solidFill>
                        <a:schemeClr val="tx1"/>
                      </a:solidFill>
                    </a:lnL>
                    <a:lnR w="12700">
                      <a:solidFill>
                        <a:schemeClr val="tx1"/>
                      </a:solidFill>
                    </a:lnR>
                    <a:lnT w="12700">
                      <a:solidFill>
                        <a:schemeClr val="tx1"/>
                      </a:solidFill>
                    </a:lnT>
                    <a:lnB w="12700">
                      <a:solidFill>
                        <a:schemeClr val="tx1"/>
                      </a:solidFill>
                    </a:lnB>
                    <a:solidFill>
                      <a:srgbClr val="A8AF37"/>
                    </a:solidFill>
                  </a:tcPr>
                </a:tc>
                <a:tc>
                  <a:txBody>
                    <a:bodyPr/>
                    <a:lstStyle/>
                    <a:p>
                      <a:pPr algn="ctr"/>
                      <a:r>
                        <a:rPr lang="nl-NL" sz="1400" dirty="0"/>
                        <a:t>Analyseren met als doel </a:t>
                      </a:r>
                      <a:r>
                        <a:rPr lang="nl-NL" sz="2000" dirty="0"/>
                        <a:t>ADVICE (= advies geven)</a:t>
                      </a:r>
                    </a:p>
                  </a:txBody>
                  <a:tcPr>
                    <a:lnL w="12700">
                      <a:solidFill>
                        <a:schemeClr val="tx1"/>
                      </a:solidFill>
                    </a:lnL>
                    <a:lnR w="12700">
                      <a:solidFill>
                        <a:schemeClr val="tx1"/>
                      </a:solidFill>
                    </a:lnR>
                    <a:lnT w="12700">
                      <a:solidFill>
                        <a:schemeClr val="tx1"/>
                      </a:solidFill>
                    </a:lnT>
                    <a:lnB w="12700">
                      <a:solidFill>
                        <a:schemeClr val="tx1"/>
                      </a:solidFill>
                    </a:lnB>
                    <a:solidFill>
                      <a:srgbClr val="EC7D23"/>
                    </a:solidFill>
                  </a:tcPr>
                </a:tc>
                <a:extLst>
                  <a:ext uri="{0D108BD9-81ED-4DB2-BD59-A6C34878D82A}">
                    <a16:rowId xmlns:a16="http://schemas.microsoft.com/office/drawing/2014/main" val="2408169372"/>
                  </a:ext>
                </a:extLst>
              </a:tr>
              <a:tr h="2601527">
                <a:tc>
                  <a:txBody>
                    <a:bodyPr/>
                    <a:lstStyle/>
                    <a:p>
                      <a:pPr lvl="0">
                        <a:buNone/>
                      </a:pPr>
                      <a:endParaRPr lang="nl-NL" sz="2000" b="0" i="0" u="none" strike="noStrike" kern="1200" noProof="0">
                        <a:solidFill>
                          <a:schemeClr val="dk1"/>
                        </a:solidFill>
                        <a:latin typeface="Calibri"/>
                        <a:ea typeface="+mn-ea"/>
                        <a:cs typeface="+mn-cs"/>
                      </a:endParaRPr>
                    </a:p>
                    <a:p>
                      <a:pPr lvl="0">
                        <a:buNone/>
                      </a:pPr>
                      <a:r>
                        <a:rPr lang="en-US" sz="2000" b="1" i="0" u="none" strike="noStrike" kern="1200" noProof="0" err="1">
                          <a:solidFill>
                            <a:schemeClr val="dk1"/>
                          </a:solidFill>
                          <a:latin typeface="Calibri"/>
                          <a:ea typeface="+mn-ea"/>
                          <a:cs typeface="+mn-cs"/>
                        </a:rPr>
                        <a:t>Verklaar</a:t>
                      </a:r>
                      <a:r>
                        <a:rPr lang="en-US" sz="2000" b="1" i="0" u="none" strike="noStrike" kern="1200" noProof="0" dirty="0">
                          <a:solidFill>
                            <a:schemeClr val="dk1"/>
                          </a:solidFill>
                          <a:latin typeface="Calibri"/>
                          <a:ea typeface="+mn-ea"/>
                          <a:cs typeface="+mn-cs"/>
                        </a:rPr>
                        <a:t> de </a:t>
                      </a:r>
                      <a:r>
                        <a:rPr lang="en-US" sz="2000" b="1" i="0" u="none" strike="noStrike" kern="1200" noProof="0" err="1">
                          <a:solidFill>
                            <a:schemeClr val="dk1"/>
                          </a:solidFill>
                          <a:latin typeface="Calibri"/>
                          <a:ea typeface="+mn-ea"/>
                          <a:cs typeface="+mn-cs"/>
                        </a:rPr>
                        <a:t>volharding</a:t>
                      </a:r>
                      <a:r>
                        <a:rPr lang="en-US" sz="2000" b="1" i="0" u="none" strike="noStrike" kern="1200" noProof="0" dirty="0">
                          <a:solidFill>
                            <a:schemeClr val="dk1"/>
                          </a:solidFill>
                          <a:latin typeface="Calibri"/>
                          <a:ea typeface="+mn-ea"/>
                          <a:cs typeface="+mn-cs"/>
                        </a:rPr>
                        <a:t> van Thunberg </a:t>
                      </a:r>
                      <a:r>
                        <a:rPr lang="en-US" sz="2000" b="1" i="0" u="none" strike="noStrike" kern="1200" noProof="0" err="1">
                          <a:solidFill>
                            <a:schemeClr val="dk1"/>
                          </a:solidFill>
                          <a:latin typeface="Calibri"/>
                          <a:ea typeface="+mn-ea"/>
                          <a:cs typeface="+mn-cs"/>
                        </a:rPr>
                        <a:t>voor</a:t>
                      </a:r>
                      <a:r>
                        <a:rPr lang="en-US" sz="2000" b="1" i="0" u="none" strike="noStrike" kern="1200" noProof="0" dirty="0">
                          <a:solidFill>
                            <a:schemeClr val="dk1"/>
                          </a:solidFill>
                          <a:latin typeface="Calibri"/>
                          <a:ea typeface="+mn-ea"/>
                          <a:cs typeface="+mn-cs"/>
                        </a:rPr>
                        <a:t> </a:t>
                      </a:r>
                      <a:r>
                        <a:rPr lang="en-US" sz="2000" b="1" i="0" u="none" strike="noStrike" kern="1200" noProof="0" err="1">
                          <a:solidFill>
                            <a:schemeClr val="dk1"/>
                          </a:solidFill>
                          <a:latin typeface="Calibri"/>
                          <a:ea typeface="+mn-ea"/>
                          <a:cs typeface="+mn-cs"/>
                        </a:rPr>
                        <a:t>haar</a:t>
                      </a:r>
                      <a:r>
                        <a:rPr lang="en-US" sz="2000" b="1" i="0" u="none" strike="noStrike" kern="1200" noProof="0" dirty="0">
                          <a:solidFill>
                            <a:schemeClr val="dk1"/>
                          </a:solidFill>
                          <a:latin typeface="Calibri"/>
                          <a:ea typeface="+mn-ea"/>
                          <a:cs typeface="+mn-cs"/>
                        </a:rPr>
                        <a:t> </a:t>
                      </a:r>
                      <a:r>
                        <a:rPr lang="en-US" sz="2000" b="1" i="0" u="none" strike="noStrike" kern="1200" noProof="0" err="1">
                          <a:solidFill>
                            <a:schemeClr val="dk1"/>
                          </a:solidFill>
                          <a:latin typeface="Calibri"/>
                          <a:ea typeface="+mn-ea"/>
                          <a:cs typeface="+mn-cs"/>
                        </a:rPr>
                        <a:t>klimaatacties</a:t>
                      </a:r>
                      <a:r>
                        <a:rPr lang="en-US" sz="2000" b="1" i="0" u="none" strike="noStrike" kern="1200" noProof="0" dirty="0">
                          <a:solidFill>
                            <a:schemeClr val="dk1"/>
                          </a:solidFill>
                          <a:latin typeface="Calibri"/>
                          <a:ea typeface="+mn-ea"/>
                          <a:cs typeface="+mn-cs"/>
                        </a:rPr>
                        <a:t> </a:t>
                      </a:r>
                      <a:r>
                        <a:rPr lang="en-US" sz="2000" b="1" i="0" u="none" strike="noStrike" kern="1200" noProof="0" err="1">
                          <a:solidFill>
                            <a:schemeClr val="dk1"/>
                          </a:solidFill>
                          <a:latin typeface="Calibri"/>
                          <a:ea typeface="+mn-ea"/>
                          <a:cs typeface="+mn-cs"/>
                        </a:rPr>
                        <a:t>vanuit</a:t>
                      </a:r>
                      <a:r>
                        <a:rPr lang="en-US" sz="2000" b="1" i="0" u="none" strike="noStrike" kern="1200" noProof="0" dirty="0">
                          <a:solidFill>
                            <a:schemeClr val="dk1"/>
                          </a:solidFill>
                          <a:latin typeface="Calibri"/>
                          <a:ea typeface="+mn-ea"/>
                          <a:cs typeface="+mn-cs"/>
                        </a:rPr>
                        <a:t> de </a:t>
                      </a:r>
                      <a:r>
                        <a:rPr lang="en-US" sz="2000" b="1" i="0" u="none" strike="noStrike" kern="1200" noProof="0" err="1">
                          <a:solidFill>
                            <a:schemeClr val="dk1"/>
                          </a:solidFill>
                          <a:latin typeface="Calibri"/>
                          <a:ea typeface="+mn-ea"/>
                          <a:cs typeface="+mn-cs"/>
                        </a:rPr>
                        <a:t>zelfdeterminatietheorie</a:t>
                      </a:r>
                      <a:r>
                        <a:rPr lang="en-US" sz="2000" b="1" i="0" u="none" strike="noStrike" kern="1200" noProof="0" dirty="0">
                          <a:solidFill>
                            <a:schemeClr val="dk1"/>
                          </a:solidFill>
                          <a:latin typeface="Calibri"/>
                          <a:ea typeface="+mn-ea"/>
                          <a:cs typeface="+mn-cs"/>
                        </a:rPr>
                        <a:t> (ABC-model) van Vansteenkiste. </a:t>
                      </a:r>
                    </a:p>
                    <a:p>
                      <a:pPr lvl="0">
                        <a:buNone/>
                      </a:pPr>
                      <a:endParaRPr lang="nl-NL" sz="2000" b="0" i="0" u="none" strike="noStrike" noProof="0">
                        <a:latin typeface="Calibri"/>
                      </a:endParaRPr>
                    </a:p>
                    <a:p>
                      <a:pPr lvl="0">
                        <a:buNone/>
                      </a:pPr>
                      <a:r>
                        <a:rPr lang="nl-NL" sz="1600" b="0" i="1" u="none" strike="noStrike" noProof="0" dirty="0">
                          <a:latin typeface="Calibri"/>
                        </a:rPr>
                        <a:t>Analyseren met als doel om een beargumenteerde inschatting te maken (= een verklaring van de volharding van Greta).</a:t>
                      </a:r>
                      <a:br>
                        <a:rPr lang="nl-NL" sz="1600" b="0" i="1" u="none" strike="noStrike" noProof="0" dirty="0">
                          <a:latin typeface="Calibri"/>
                        </a:rPr>
                      </a:br>
                      <a:endParaRPr lang="nl-NL" sz="1600" b="0" i="1" u="none" strike="noStrike" noProof="0" dirty="0">
                        <a:latin typeface="Calibri"/>
                      </a:endParaRPr>
                    </a:p>
                    <a:p>
                      <a:pPr lvl="0">
                        <a:buNone/>
                      </a:pPr>
                      <a:r>
                        <a:rPr lang="nl-NL" sz="1600" b="0" i="1" u="none" strike="noStrike" noProof="0" dirty="0">
                          <a:latin typeface="Calibri"/>
                        </a:rPr>
                        <a:t>Wat je gaat vaststellen sluit aan bij de verwachting van het leerplandoel: het gaat over 'persoonlijkheid' (motivatie) vanuit een persoonlijkheidstheorie (zelfdeterminatietheorie - ABC) </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nl-NL"/>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8708520"/>
                  </a:ext>
                </a:extLst>
              </a:tr>
            </a:tbl>
          </a:graphicData>
        </a:graphic>
      </p:graphicFrame>
    </p:spTree>
    <p:extLst>
      <p:ext uri="{BB962C8B-B14F-4D97-AF65-F5344CB8AC3E}">
        <p14:creationId xmlns:p14="http://schemas.microsoft.com/office/powerpoint/2010/main" val="457547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46C33-D6D8-7FD5-3E86-EDBCD1A86F2F}"/>
            </a:ext>
          </a:extLst>
        </p:cNvPr>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BB3057ED-FC66-7B85-535F-165675E17B66}"/>
              </a:ext>
            </a:extLst>
          </p:cNvPr>
          <p:cNvGraphicFramePr>
            <a:graphicFrameLocks noGrp="1"/>
          </p:cNvGraphicFramePr>
          <p:nvPr>
            <p:extLst>
              <p:ext uri="{D42A27DB-BD31-4B8C-83A1-F6EECF244321}">
                <p14:modId xmlns:p14="http://schemas.microsoft.com/office/powerpoint/2010/main" val="3840167996"/>
              </p:ext>
            </p:extLst>
          </p:nvPr>
        </p:nvGraphicFramePr>
        <p:xfrm>
          <a:off x="142240" y="546338"/>
          <a:ext cx="11904910" cy="4785360"/>
        </p:xfrm>
        <a:graphic>
          <a:graphicData uri="http://schemas.openxmlformats.org/drawingml/2006/table">
            <a:tbl>
              <a:tblPr firstRow="1" bandRow="1">
                <a:tableStyleId>{5C22544A-7EE6-4342-B048-85BDC9FD1C3A}</a:tableStyleId>
              </a:tblPr>
              <a:tblGrid>
                <a:gridCol w="8846146">
                  <a:extLst>
                    <a:ext uri="{9D8B030D-6E8A-4147-A177-3AD203B41FA5}">
                      <a16:colId xmlns:a16="http://schemas.microsoft.com/office/drawing/2014/main" val="3171494239"/>
                    </a:ext>
                  </a:extLst>
                </a:gridCol>
                <a:gridCol w="3058764">
                  <a:extLst>
                    <a:ext uri="{9D8B030D-6E8A-4147-A177-3AD203B41FA5}">
                      <a16:colId xmlns:a16="http://schemas.microsoft.com/office/drawing/2014/main" val="714817409"/>
                    </a:ext>
                  </a:extLst>
                </a:gridCol>
              </a:tblGrid>
              <a:tr h="463176">
                <a:tc>
                  <a:txBody>
                    <a:bodyPr/>
                    <a:lstStyle/>
                    <a:p>
                      <a:pPr algn="ctr"/>
                      <a:r>
                        <a:rPr lang="nl-NL" sz="1400" dirty="0"/>
                        <a:t>ANALYSEREN met als doel </a:t>
                      </a:r>
                      <a:br>
                        <a:rPr lang="nl-NL" sz="1400" dirty="0"/>
                      </a:br>
                      <a:r>
                        <a:rPr lang="nl-NL" sz="2000" dirty="0"/>
                        <a:t>ALERT (= een beargumenteerde inschatting maken)</a:t>
                      </a:r>
                    </a:p>
                  </a:txBody>
                  <a:tcPr>
                    <a:lnL w="12700">
                      <a:solidFill>
                        <a:schemeClr val="tx1"/>
                      </a:solidFill>
                    </a:lnL>
                    <a:lnR w="12700">
                      <a:solidFill>
                        <a:schemeClr val="tx1"/>
                      </a:solidFill>
                    </a:lnR>
                    <a:lnT w="12700">
                      <a:solidFill>
                        <a:schemeClr val="tx1"/>
                      </a:solidFill>
                    </a:lnT>
                    <a:lnB w="12700">
                      <a:solidFill>
                        <a:schemeClr val="tx1"/>
                      </a:solidFill>
                    </a:lnB>
                    <a:solidFill>
                      <a:srgbClr val="A8AF37"/>
                    </a:solidFill>
                  </a:tcPr>
                </a:tc>
                <a:tc>
                  <a:txBody>
                    <a:bodyPr/>
                    <a:lstStyle/>
                    <a:p>
                      <a:pPr algn="ctr"/>
                      <a:r>
                        <a:rPr lang="nl-NL" sz="1400" dirty="0"/>
                        <a:t>Analyseren met als doel </a:t>
                      </a:r>
                      <a:r>
                        <a:rPr lang="nl-NL" sz="2000" dirty="0"/>
                        <a:t>ADVICE (= advies geven)</a:t>
                      </a:r>
                    </a:p>
                  </a:txBody>
                  <a:tcPr>
                    <a:lnL w="12700">
                      <a:solidFill>
                        <a:schemeClr val="tx1"/>
                      </a:solidFill>
                    </a:lnL>
                    <a:lnR w="12700">
                      <a:solidFill>
                        <a:schemeClr val="tx1"/>
                      </a:solidFill>
                    </a:lnR>
                    <a:lnT w="12700">
                      <a:solidFill>
                        <a:schemeClr val="tx1"/>
                      </a:solidFill>
                    </a:lnT>
                    <a:lnB w="12700">
                      <a:solidFill>
                        <a:schemeClr val="tx1"/>
                      </a:solidFill>
                    </a:lnB>
                    <a:solidFill>
                      <a:srgbClr val="EC7D23"/>
                    </a:solidFill>
                  </a:tcPr>
                </a:tc>
                <a:extLst>
                  <a:ext uri="{0D108BD9-81ED-4DB2-BD59-A6C34878D82A}">
                    <a16:rowId xmlns:a16="http://schemas.microsoft.com/office/drawing/2014/main" val="2408169372"/>
                  </a:ext>
                </a:extLst>
              </a:tr>
              <a:tr h="2601527">
                <a:tc>
                  <a:txBody>
                    <a:bodyPr/>
                    <a:lstStyle/>
                    <a:p>
                      <a:pPr lvl="0">
                        <a:buNone/>
                      </a:pPr>
                      <a:endParaRPr lang="nl-NL" sz="2000" b="0" i="0" u="none" strike="noStrike" kern="1200" noProof="0">
                        <a:solidFill>
                          <a:schemeClr val="dk1"/>
                        </a:solidFill>
                        <a:latin typeface="Calibri"/>
                        <a:ea typeface="+mn-ea"/>
                        <a:cs typeface="+mn-cs"/>
                      </a:endParaRPr>
                    </a:p>
                    <a:p>
                      <a:pPr lvl="0">
                        <a:buNone/>
                      </a:pPr>
                      <a:r>
                        <a:rPr lang="en-US" sz="2000" b="1" i="0" u="none" strike="noStrike" kern="1200" noProof="0" dirty="0" err="1">
                          <a:solidFill>
                            <a:schemeClr val="dk1"/>
                          </a:solidFill>
                          <a:latin typeface="Calibri"/>
                        </a:rPr>
                        <a:t>Verklaar</a:t>
                      </a:r>
                      <a:r>
                        <a:rPr lang="en-US" sz="2000" b="1" i="0" u="none" strike="noStrike" kern="1200" noProof="0" dirty="0">
                          <a:solidFill>
                            <a:schemeClr val="dk1"/>
                          </a:solidFill>
                          <a:latin typeface="Calibri"/>
                        </a:rPr>
                        <a:t> de </a:t>
                      </a:r>
                      <a:r>
                        <a:rPr lang="en-US" sz="2000" b="1" i="0" u="none" strike="noStrike" kern="1200" noProof="0" dirty="0" err="1">
                          <a:solidFill>
                            <a:schemeClr val="dk1"/>
                          </a:solidFill>
                          <a:latin typeface="Calibri"/>
                        </a:rPr>
                        <a:t>volharding</a:t>
                      </a:r>
                      <a:r>
                        <a:rPr lang="en-US" sz="2000" b="1" i="0" u="none" strike="noStrike" kern="1200" noProof="0" dirty="0">
                          <a:solidFill>
                            <a:schemeClr val="dk1"/>
                          </a:solidFill>
                          <a:latin typeface="Calibri"/>
                        </a:rPr>
                        <a:t> van Thunberg </a:t>
                      </a:r>
                      <a:r>
                        <a:rPr lang="en-US" sz="2000" b="1" i="0" u="none" strike="noStrike" kern="1200" noProof="0" dirty="0" err="1">
                          <a:solidFill>
                            <a:schemeClr val="dk1"/>
                          </a:solidFill>
                          <a:latin typeface="Calibri"/>
                        </a:rPr>
                        <a:t>voor</a:t>
                      </a:r>
                      <a:r>
                        <a:rPr lang="en-US" sz="2000" b="1" i="0" u="none" strike="noStrike" kern="1200" noProof="0" dirty="0">
                          <a:solidFill>
                            <a:schemeClr val="dk1"/>
                          </a:solidFill>
                          <a:latin typeface="Calibri"/>
                        </a:rPr>
                        <a:t> </a:t>
                      </a:r>
                      <a:r>
                        <a:rPr lang="en-US" sz="2000" b="1" i="0" u="none" strike="noStrike" kern="1200" noProof="0" dirty="0" err="1">
                          <a:solidFill>
                            <a:schemeClr val="dk1"/>
                          </a:solidFill>
                          <a:latin typeface="Calibri"/>
                        </a:rPr>
                        <a:t>haar</a:t>
                      </a:r>
                      <a:r>
                        <a:rPr lang="en-US" sz="2000" b="1" i="0" u="none" strike="noStrike" kern="1200" noProof="0" dirty="0">
                          <a:solidFill>
                            <a:schemeClr val="dk1"/>
                          </a:solidFill>
                          <a:latin typeface="Calibri"/>
                        </a:rPr>
                        <a:t> </a:t>
                      </a:r>
                      <a:r>
                        <a:rPr lang="en-US" sz="2000" b="1" i="0" u="none" strike="noStrike" kern="1200" noProof="0" dirty="0" err="1">
                          <a:solidFill>
                            <a:schemeClr val="dk1"/>
                          </a:solidFill>
                          <a:latin typeface="Calibri"/>
                        </a:rPr>
                        <a:t>klimaatacties</a:t>
                      </a:r>
                      <a:r>
                        <a:rPr lang="en-US" sz="2000" b="1" i="0" u="none" strike="noStrike" kern="1200" noProof="0" dirty="0">
                          <a:solidFill>
                            <a:schemeClr val="dk1"/>
                          </a:solidFill>
                          <a:latin typeface="Calibri"/>
                        </a:rPr>
                        <a:t> </a:t>
                      </a:r>
                      <a:r>
                        <a:rPr lang="en-US" sz="2000" b="1" i="0" u="none" strike="noStrike" kern="1200" noProof="0" dirty="0" err="1">
                          <a:solidFill>
                            <a:schemeClr val="dk1"/>
                          </a:solidFill>
                          <a:latin typeface="Calibri"/>
                        </a:rPr>
                        <a:t>vanuit</a:t>
                      </a:r>
                      <a:r>
                        <a:rPr lang="en-US" sz="2000" b="1" i="0" u="none" strike="noStrike" kern="1200" noProof="0" dirty="0">
                          <a:solidFill>
                            <a:schemeClr val="dk1"/>
                          </a:solidFill>
                          <a:latin typeface="Calibri"/>
                        </a:rPr>
                        <a:t> de </a:t>
                      </a:r>
                      <a:r>
                        <a:rPr lang="en-US" sz="2000" b="1" i="0" u="none" strike="noStrike" kern="1200" noProof="0" dirty="0" err="1">
                          <a:solidFill>
                            <a:schemeClr val="dk1"/>
                          </a:solidFill>
                          <a:latin typeface="Calibri"/>
                        </a:rPr>
                        <a:t>zelfdeterminatietheorie</a:t>
                      </a:r>
                      <a:r>
                        <a:rPr lang="en-US" sz="2000" b="1" i="0" u="none" strike="noStrike" kern="1200" noProof="0" dirty="0">
                          <a:solidFill>
                            <a:schemeClr val="dk1"/>
                          </a:solidFill>
                          <a:latin typeface="Calibri"/>
                        </a:rPr>
                        <a:t> (ABC-model) van Vansteenkiste. </a:t>
                      </a:r>
                      <a:endParaRPr lang="en-US" sz="2000" b="0" i="0" u="none" strike="noStrike" kern="1200" noProof="0" dirty="0">
                        <a:solidFill>
                          <a:srgbClr val="000000"/>
                        </a:solidFill>
                        <a:latin typeface="Calibri"/>
                      </a:endParaRPr>
                    </a:p>
                    <a:p>
                      <a:pPr lvl="0">
                        <a:buNone/>
                      </a:pPr>
                      <a:endParaRPr lang="nl-NL" sz="2000" b="0" i="0" u="none" strike="noStrike" kern="1200" noProof="0" dirty="0">
                        <a:solidFill>
                          <a:srgbClr val="000000"/>
                        </a:solidFill>
                        <a:latin typeface="Calibri"/>
                      </a:endParaRPr>
                    </a:p>
                    <a:p>
                      <a:pPr lvl="0">
                        <a:buNone/>
                      </a:pPr>
                      <a:r>
                        <a:rPr lang="nl-NL" sz="1800" b="0" i="1" u="none" strike="noStrike" noProof="0" dirty="0">
                          <a:latin typeface="Calibri"/>
                        </a:rPr>
                        <a:t>Mogelijke deelvragen</a:t>
                      </a:r>
                    </a:p>
                    <a:p>
                      <a:pPr lvl="0">
                        <a:buNone/>
                      </a:pPr>
                      <a:endParaRPr lang="nl-NL" sz="1800" b="0" i="1" u="none" strike="noStrike" noProof="0" dirty="0">
                        <a:latin typeface="Calibri"/>
                      </a:endParaRPr>
                    </a:p>
                    <a:p>
                      <a:pPr lvl="0">
                        <a:buNone/>
                      </a:pPr>
                      <a:r>
                        <a:rPr lang="nl-NL" sz="1800" b="0" i="1" u="none" strike="noStrike" noProof="0" dirty="0">
                          <a:latin typeface="Calibri"/>
                        </a:rPr>
                        <a:t>-Leg de kern van de theorie die je in de analyse zal gebruiken, uit.</a:t>
                      </a:r>
                    </a:p>
                    <a:p>
                      <a:pPr lvl="0">
                        <a:buNone/>
                      </a:pPr>
                      <a:r>
                        <a:rPr lang="nl-NL" sz="1800" b="0" i="1" u="none" strike="noStrike" noProof="0" dirty="0">
                          <a:latin typeface="Calibri"/>
                        </a:rPr>
                        <a:t>-Zoek verbanden tussen de theorie aan de casus</a:t>
                      </a:r>
                    </a:p>
                    <a:p>
                      <a:pPr marL="342900" lvl="0" indent="-342900">
                        <a:buClr>
                          <a:srgbClr val="000000"/>
                        </a:buClr>
                        <a:buFont typeface="Arial,Sans-Serif"/>
                        <a:buChar char="•"/>
                      </a:pPr>
                      <a:r>
                        <a:rPr lang="nl-NL" sz="2000" b="0" i="1" u="none" strike="noStrike" noProof="0" dirty="0">
                          <a:solidFill>
                            <a:schemeClr val="bg1">
                              <a:lumMod val="76000"/>
                            </a:schemeClr>
                          </a:solidFill>
                          <a:latin typeface="Calibri"/>
                        </a:rPr>
                        <a:t>Welk gedrag/uitspraken vind je terug die te maken hebben met elke behoefte uit het model?  </a:t>
                      </a:r>
                    </a:p>
                    <a:p>
                      <a:pPr marL="342900" lvl="0" indent="-342900">
                        <a:buClr>
                          <a:srgbClr val="000000"/>
                        </a:buClr>
                        <a:buFont typeface="Arial,Sans-Serif"/>
                        <a:buChar char="•"/>
                      </a:pPr>
                      <a:r>
                        <a:rPr lang="nl-NL" sz="2000" b="0" i="1" u="none" strike="noStrike" noProof="0" dirty="0">
                          <a:solidFill>
                            <a:schemeClr val="bg1">
                              <a:lumMod val="76000"/>
                            </a:schemeClr>
                          </a:solidFill>
                          <a:latin typeface="Calibri"/>
                        </a:rPr>
                        <a:t>Leg uit hoe je dit gedrag/uitspraken situeert binnen elke behoefte</a:t>
                      </a:r>
                      <a:endParaRPr lang="nl-NL" dirty="0"/>
                    </a:p>
                    <a:p>
                      <a:pPr lvl="0">
                        <a:buNone/>
                      </a:pPr>
                      <a:endParaRPr lang="nl-NL" sz="1600" b="0" i="1" u="none" strike="noStrike" noProof="0" dirty="0">
                        <a:latin typeface="Calibri"/>
                      </a:endParaRPr>
                    </a:p>
                    <a:p>
                      <a:pPr lvl="0">
                        <a:buNone/>
                      </a:pPr>
                      <a:r>
                        <a:rPr lang="nl-NL" sz="1600" b="0" i="1" u="none" strike="noStrike" noProof="0" dirty="0">
                          <a:latin typeface="Calibri"/>
                        </a:rPr>
                        <a:t>-</a:t>
                      </a:r>
                      <a:r>
                        <a:rPr lang="nl-NL" sz="1800" b="0" i="1" u="none" strike="noStrike" noProof="0" dirty="0">
                          <a:latin typeface="Calibri"/>
                        </a:rPr>
                        <a:t>Schrijf je conclusie</a:t>
                      </a:r>
                      <a:r>
                        <a:rPr lang="nl-NL" sz="1600" b="0" i="1" u="none" strike="noStrike" noProof="0" dirty="0">
                          <a:latin typeface="Calibri"/>
                        </a:rPr>
                        <a:t> </a:t>
                      </a:r>
                      <a:r>
                        <a:rPr lang="nl-NL" sz="2000" b="0" i="1" u="none" strike="noStrike" noProof="0" dirty="0">
                          <a:solidFill>
                            <a:schemeClr val="bg1">
                              <a:lumMod val="76000"/>
                            </a:schemeClr>
                          </a:solidFill>
                          <a:latin typeface="Calibri"/>
                        </a:rPr>
                        <a:t>(waarbij je aangeeft hoe de situering binnen elke behoefte een invloed kan hebben op de volharding van de klimaatactiviste) </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nl-NL"/>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8708520"/>
                  </a:ext>
                </a:extLst>
              </a:tr>
            </a:tbl>
          </a:graphicData>
        </a:graphic>
      </p:graphicFrame>
    </p:spTree>
    <p:extLst>
      <p:ext uri="{BB962C8B-B14F-4D97-AF65-F5344CB8AC3E}">
        <p14:creationId xmlns:p14="http://schemas.microsoft.com/office/powerpoint/2010/main" val="953041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6A99E-7233-3DA6-6F90-918B9B84B845}"/>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AEC05742-F406-EA89-98DE-7069ECB64762}"/>
              </a:ext>
            </a:extLst>
          </p:cNvPr>
          <p:cNvSpPr txBox="1">
            <a:spLocks/>
          </p:cNvSpPr>
          <p:nvPr/>
        </p:nvSpPr>
        <p:spPr>
          <a:xfrm>
            <a:off x="252850" y="254553"/>
            <a:ext cx="11942225" cy="6333919"/>
          </a:xfrm>
          <a:prstGeom prst="rect">
            <a:avLst/>
          </a:prstGeom>
        </p:spPr>
        <p:txBody>
          <a:bodyPr vert="horz" lIns="91440" tIns="45720" rIns="91440" bIns="45720" rtlCol="0" anchor="t">
            <a:normAutofit lnSpcReduction="10000"/>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400" b="1" dirty="0">
                <a:solidFill>
                  <a:prstClr val="black"/>
                </a:solidFill>
                <a:latin typeface="Calibri Light"/>
                <a:ea typeface="Roboto"/>
                <a:cs typeface="Calibri Light"/>
              </a:rPr>
              <a:t>Mogelijke </a:t>
            </a:r>
            <a:r>
              <a:rPr lang="nl-NL" sz="3400" b="1" dirty="0">
                <a:solidFill>
                  <a:schemeClr val="accent1"/>
                </a:solidFill>
                <a:latin typeface="Calibri Light"/>
                <a:ea typeface="Roboto"/>
                <a:cs typeface="Calibri Light"/>
              </a:rPr>
              <a:t>analyse </a:t>
            </a:r>
            <a:r>
              <a:rPr lang="nl-NL" sz="3400" b="1" dirty="0">
                <a:solidFill>
                  <a:prstClr val="black"/>
                </a:solidFill>
                <a:latin typeface="Calibri Light"/>
                <a:ea typeface="Roboto"/>
                <a:cs typeface="Calibri Light"/>
              </a:rPr>
              <a:t>(de verwachtingen als leraar bepaal je zelf)</a:t>
            </a:r>
          </a:p>
          <a:p>
            <a:pPr marL="556895" lvl="1" indent="0">
              <a:buFont typeface="Wingdings" panose="05000000000000000000" pitchFamily="2" charset="2"/>
              <a:buNone/>
            </a:pPr>
            <a:endParaRPr lang="nl-BE" sz="1600">
              <a:latin typeface="Calibri Light"/>
              <a:ea typeface="Roboto"/>
              <a:cs typeface="Calibri Light"/>
            </a:endParaRPr>
          </a:p>
          <a:p>
            <a:pPr marL="256540" indent="-256540">
              <a:buNone/>
            </a:pPr>
            <a:r>
              <a:rPr lang="nl-BE" sz="2100" b="1" dirty="0">
                <a:latin typeface="Calibri"/>
                <a:ea typeface="Roboto"/>
                <a:cs typeface="Calibri Light"/>
              </a:rPr>
              <a:t>Kern van de theorie</a:t>
            </a:r>
            <a:r>
              <a:rPr lang="nl-BE" sz="2100" dirty="0">
                <a:latin typeface="Calibri"/>
                <a:ea typeface="Roboto"/>
                <a:cs typeface="Calibri Light"/>
              </a:rPr>
              <a:t>:</a:t>
            </a:r>
            <a:endParaRPr lang="nl-NL" sz="2100" dirty="0">
              <a:latin typeface="Calibri"/>
              <a:ea typeface="Roboto"/>
              <a:cs typeface="Calibri Light"/>
            </a:endParaRPr>
          </a:p>
          <a:p>
            <a:pPr marL="256540" indent="-256540">
              <a:buNone/>
            </a:pPr>
            <a:r>
              <a:rPr lang="nl-BE" sz="1900" dirty="0">
                <a:latin typeface="Calibri"/>
                <a:ea typeface="Roboto"/>
                <a:cs typeface="Roboto"/>
              </a:rPr>
              <a:t> </a:t>
            </a:r>
            <a:br>
              <a:rPr lang="nl-BE" sz="1900" dirty="0">
                <a:latin typeface="Calibri"/>
                <a:ea typeface="Roboto"/>
                <a:cs typeface="Roboto"/>
              </a:rPr>
            </a:br>
            <a:r>
              <a:rPr lang="nl-BE" sz="1400" dirty="0">
                <a:solidFill>
                  <a:srgbClr val="000000"/>
                </a:solidFill>
                <a:latin typeface="Roboto"/>
                <a:ea typeface="Roboto"/>
                <a:cs typeface="Roboto"/>
              </a:rPr>
              <a:t>Het ABC-model van Maarten </a:t>
            </a:r>
            <a:r>
              <a:rPr lang="nl-BE" sz="1400" err="1">
                <a:solidFill>
                  <a:srgbClr val="000000"/>
                </a:solidFill>
                <a:latin typeface="Roboto"/>
                <a:ea typeface="Roboto"/>
                <a:cs typeface="Roboto"/>
              </a:rPr>
              <a:t>Vansteenkiste</a:t>
            </a:r>
            <a:r>
              <a:rPr lang="nl-BE" sz="1400" dirty="0">
                <a:solidFill>
                  <a:srgbClr val="000000"/>
                </a:solidFill>
                <a:latin typeface="Roboto"/>
                <a:ea typeface="Roboto"/>
                <a:cs typeface="Roboto"/>
              </a:rPr>
              <a:t> richt zich op drie psychologische basisbehoeften die belangrijk zijn voor intrinsieke motivatie en welzijn:: Autonomie (A), Betrokkenheid (B) en Competentie ©.</a:t>
            </a:r>
          </a:p>
          <a:p>
            <a:pPr marL="556895" lvl="1" indent="-213995"/>
            <a:endParaRPr lang="nl-BE" sz="1600">
              <a:latin typeface="Calibri"/>
              <a:ea typeface="Roboto"/>
              <a:cs typeface="Roboto"/>
            </a:endParaRPr>
          </a:p>
          <a:p>
            <a:pPr marL="0" indent="0">
              <a:buNone/>
            </a:pPr>
            <a:r>
              <a:rPr lang="en-US" sz="2100" b="1" dirty="0">
                <a:solidFill>
                  <a:srgbClr val="000000"/>
                </a:solidFill>
                <a:latin typeface="Calibri"/>
                <a:ea typeface="Calibri"/>
                <a:cs typeface="Calibri"/>
              </a:rPr>
              <a:t>Zoek </a:t>
            </a:r>
            <a:r>
              <a:rPr lang="en-US" sz="2100" b="1" dirty="0" err="1">
                <a:solidFill>
                  <a:srgbClr val="000000"/>
                </a:solidFill>
                <a:latin typeface="Calibri"/>
                <a:ea typeface="Calibri"/>
                <a:cs typeface="Calibri"/>
              </a:rPr>
              <a:t>verbanden</a:t>
            </a:r>
            <a:r>
              <a:rPr lang="en-US" sz="2100" b="1" dirty="0">
                <a:solidFill>
                  <a:srgbClr val="000000"/>
                </a:solidFill>
                <a:latin typeface="Calibri"/>
                <a:ea typeface="Calibri"/>
                <a:cs typeface="Calibri"/>
              </a:rPr>
              <a:t> </a:t>
            </a:r>
            <a:r>
              <a:rPr lang="en-US" sz="2100" b="1" dirty="0" err="1">
                <a:solidFill>
                  <a:srgbClr val="000000"/>
                </a:solidFill>
                <a:latin typeface="Calibri"/>
                <a:ea typeface="Calibri"/>
                <a:cs typeface="Calibri"/>
              </a:rPr>
              <a:t>tussen</a:t>
            </a:r>
            <a:r>
              <a:rPr lang="en-US" sz="2100" b="1" dirty="0">
                <a:solidFill>
                  <a:srgbClr val="000000"/>
                </a:solidFill>
                <a:latin typeface="Calibri"/>
                <a:ea typeface="Calibri"/>
                <a:cs typeface="Calibri"/>
              </a:rPr>
              <a:t> het ABC-model en de casus </a:t>
            </a:r>
            <a:endParaRPr lang="en-US" sz="2100" dirty="0">
              <a:solidFill>
                <a:srgbClr val="000000"/>
              </a:solidFill>
              <a:latin typeface="Calibri"/>
              <a:ea typeface="Calibri"/>
              <a:cs typeface="Calibri"/>
            </a:endParaRPr>
          </a:p>
          <a:p>
            <a:pPr marL="0" indent="0">
              <a:buNone/>
            </a:pPr>
            <a:endParaRPr lang="en-US" sz="1200" dirty="0">
              <a:solidFill>
                <a:srgbClr val="000000"/>
              </a:solidFill>
              <a:latin typeface="Aptos"/>
              <a:ea typeface="Roboto"/>
              <a:cs typeface="Roboto"/>
            </a:endParaRPr>
          </a:p>
          <a:p>
            <a:pPr marL="171450" indent="-171450">
              <a:buFont typeface="Arial"/>
              <a:buChar char="•"/>
            </a:pPr>
            <a:r>
              <a:rPr lang="en-US" sz="1400" dirty="0" err="1">
                <a:solidFill>
                  <a:srgbClr val="AE2081"/>
                </a:solidFill>
                <a:latin typeface="Roboto"/>
                <a:ea typeface="Roboto"/>
                <a:cs typeface="Roboto"/>
              </a:rPr>
              <a:t>Autonomie</a:t>
            </a:r>
            <a:r>
              <a:rPr lang="en-US" sz="1400" dirty="0">
                <a:solidFill>
                  <a:srgbClr val="AE2081"/>
                </a:solidFill>
                <a:latin typeface="Roboto"/>
                <a:ea typeface="Roboto"/>
                <a:cs typeface="Roboto"/>
              </a:rPr>
              <a:t>  </a:t>
            </a:r>
            <a:endParaRPr lang="en-US" sz="1400" dirty="0">
              <a:solidFill>
                <a:srgbClr val="000000"/>
              </a:solidFill>
              <a:latin typeface="Roboto"/>
              <a:ea typeface="Roboto"/>
              <a:cs typeface="Roboto"/>
            </a:endParaRPr>
          </a:p>
          <a:p>
            <a:pPr marL="556895" indent="-213995"/>
            <a:r>
              <a:rPr lang="en-US" sz="1400" dirty="0">
                <a:solidFill>
                  <a:srgbClr val="000000"/>
                </a:solidFill>
                <a:latin typeface="Roboto"/>
                <a:ea typeface="Roboto"/>
                <a:cs typeface="Roboto"/>
              </a:rPr>
              <a:t>Dit </a:t>
            </a:r>
            <a:r>
              <a:rPr lang="en-US" sz="1400" err="1">
                <a:solidFill>
                  <a:srgbClr val="000000"/>
                </a:solidFill>
                <a:latin typeface="Roboto"/>
                <a:ea typeface="Roboto"/>
                <a:cs typeface="Roboto"/>
              </a:rPr>
              <a:t>verwijst</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naar</a:t>
            </a:r>
            <a:r>
              <a:rPr lang="en-US" sz="1400" dirty="0">
                <a:solidFill>
                  <a:srgbClr val="000000"/>
                </a:solidFill>
                <a:latin typeface="Roboto"/>
                <a:ea typeface="Roboto"/>
                <a:cs typeface="Roboto"/>
              </a:rPr>
              <a:t> de </a:t>
            </a:r>
            <a:r>
              <a:rPr lang="en-US" sz="1400" err="1">
                <a:solidFill>
                  <a:srgbClr val="000000"/>
                </a:solidFill>
                <a:latin typeface="Roboto"/>
                <a:ea typeface="Roboto"/>
                <a:cs typeface="Roboto"/>
              </a:rPr>
              <a:t>behoefte</a:t>
            </a:r>
            <a:r>
              <a:rPr lang="en-US" sz="1400" dirty="0">
                <a:solidFill>
                  <a:srgbClr val="000000"/>
                </a:solidFill>
                <a:latin typeface="Roboto"/>
                <a:ea typeface="Roboto"/>
                <a:cs typeface="Roboto"/>
              </a:rPr>
              <a:t> om </a:t>
            </a:r>
            <a:r>
              <a:rPr lang="en-US" sz="1400" err="1">
                <a:solidFill>
                  <a:srgbClr val="000000"/>
                </a:solidFill>
                <a:latin typeface="Roboto"/>
                <a:ea typeface="Roboto"/>
                <a:cs typeface="Roboto"/>
              </a:rPr>
              <a:t>zelf</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keuzes</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te</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kunnen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maken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controle</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te</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hebben</a:t>
            </a:r>
            <a:r>
              <a:rPr lang="en-US" sz="1400" dirty="0">
                <a:solidFill>
                  <a:srgbClr val="000000"/>
                </a:solidFill>
                <a:latin typeface="Roboto"/>
                <a:ea typeface="Roboto"/>
                <a:cs typeface="Roboto"/>
              </a:rPr>
              <a:t> over je eigen </a:t>
            </a:r>
            <a:r>
              <a:rPr lang="en-US" sz="1400" err="1">
                <a:solidFill>
                  <a:srgbClr val="000000"/>
                </a:solidFill>
                <a:latin typeface="Roboto"/>
                <a:ea typeface="Roboto"/>
                <a:cs typeface="Roboto"/>
              </a:rPr>
              <a:t>leven</a:t>
            </a:r>
            <a:r>
              <a:rPr lang="en-US" sz="1400" dirty="0">
                <a:solidFill>
                  <a:srgbClr val="000000"/>
                </a:solidFill>
                <a:latin typeface="Roboto"/>
                <a:ea typeface="Roboto"/>
                <a:cs typeface="Roboto"/>
              </a:rPr>
              <a:t>. Het </a:t>
            </a:r>
            <a:r>
              <a:rPr lang="en-US" sz="1400" err="1">
                <a:solidFill>
                  <a:srgbClr val="000000"/>
                </a:solidFill>
                <a:latin typeface="Roboto"/>
                <a:ea typeface="Roboto"/>
                <a:cs typeface="Roboto"/>
              </a:rPr>
              <a:t>gaat</a:t>
            </a:r>
            <a:r>
              <a:rPr lang="en-US" sz="1400" dirty="0">
                <a:solidFill>
                  <a:srgbClr val="000000"/>
                </a:solidFill>
                <a:latin typeface="Roboto"/>
                <a:ea typeface="Roboto"/>
                <a:cs typeface="Roboto"/>
              </a:rPr>
              <a:t> om het </a:t>
            </a:r>
            <a:r>
              <a:rPr lang="en-US" sz="1400" err="1">
                <a:solidFill>
                  <a:srgbClr val="000000"/>
                </a:solidFill>
                <a:latin typeface="Roboto"/>
                <a:ea typeface="Roboto"/>
                <a:cs typeface="Roboto"/>
              </a:rPr>
              <a:t>ervaren</a:t>
            </a:r>
            <a:r>
              <a:rPr lang="en-US" sz="1400" dirty="0">
                <a:solidFill>
                  <a:srgbClr val="000000"/>
                </a:solidFill>
                <a:latin typeface="Roboto"/>
                <a:ea typeface="Roboto"/>
                <a:cs typeface="Roboto"/>
              </a:rPr>
              <a:t> van </a:t>
            </a:r>
            <a:r>
              <a:rPr lang="en-US" sz="1400" err="1">
                <a:solidFill>
                  <a:srgbClr val="000000"/>
                </a:solidFill>
                <a:latin typeface="Roboto"/>
                <a:ea typeface="Roboto"/>
                <a:cs typeface="Roboto"/>
              </a:rPr>
              <a:t>vrijheid</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zelfsturing</a:t>
            </a:r>
            <a:r>
              <a:rPr lang="en-US" sz="1400" dirty="0">
                <a:solidFill>
                  <a:srgbClr val="000000"/>
                </a:solidFill>
                <a:latin typeface="Roboto"/>
                <a:ea typeface="Roboto"/>
                <a:cs typeface="Roboto"/>
              </a:rPr>
              <a:t>.</a:t>
            </a:r>
            <a:endParaRPr lang="nl-BE" sz="1400" dirty="0" err="1">
              <a:solidFill>
                <a:srgbClr val="000000"/>
              </a:solidFill>
              <a:latin typeface="Roboto"/>
              <a:ea typeface="Roboto"/>
              <a:cs typeface="Roboto"/>
            </a:endParaRPr>
          </a:p>
          <a:p>
            <a:pPr marL="556895" indent="-213995"/>
            <a:r>
              <a:rPr lang="nl-BE" sz="1400" dirty="0">
                <a:solidFill>
                  <a:srgbClr val="AE2081"/>
                </a:solidFill>
                <a:latin typeface="Roboto"/>
                <a:ea typeface="Roboto"/>
                <a:cs typeface="Roboto"/>
              </a:rPr>
              <a:t>Greta scoort eerder hoog op autonomie omdat ze vaak zelf aanspoort tot acties (protestactie, een schoolstaking, spreken op een wereldtop ...)   </a:t>
            </a:r>
            <a:br>
              <a:rPr lang="nl-BE" sz="1400" dirty="0">
                <a:solidFill>
                  <a:srgbClr val="AE2081"/>
                </a:solidFill>
                <a:latin typeface="Roboto"/>
                <a:ea typeface="Roboto"/>
                <a:cs typeface="Roboto"/>
              </a:rPr>
            </a:br>
            <a:endParaRPr lang="nl-BE" sz="1400" dirty="0">
              <a:solidFill>
                <a:srgbClr val="AE2081"/>
              </a:solidFill>
              <a:latin typeface="Roboto"/>
              <a:ea typeface="Roboto"/>
              <a:cs typeface="Roboto"/>
            </a:endParaRPr>
          </a:p>
          <a:p>
            <a:pPr marL="171450" indent="-171450">
              <a:buFont typeface="Arial,Sans-Serif"/>
              <a:buChar char="•"/>
            </a:pPr>
            <a:r>
              <a:rPr lang="en-US" sz="1400" dirty="0" err="1">
                <a:solidFill>
                  <a:srgbClr val="AE2081"/>
                </a:solidFill>
                <a:latin typeface="Roboto"/>
                <a:ea typeface="Roboto"/>
                <a:cs typeface="Roboto"/>
              </a:rPr>
              <a:t>Betrokkenheid</a:t>
            </a:r>
            <a:r>
              <a:rPr lang="en-US" sz="1400" dirty="0">
                <a:solidFill>
                  <a:srgbClr val="AE2081"/>
                </a:solidFill>
                <a:latin typeface="Roboto"/>
                <a:ea typeface="Roboto"/>
                <a:cs typeface="Roboto"/>
              </a:rPr>
              <a:t> </a:t>
            </a:r>
            <a:endParaRPr lang="en-US" sz="1400" dirty="0">
              <a:latin typeface="Roboto"/>
              <a:ea typeface="Roboto"/>
              <a:cs typeface="Roboto"/>
            </a:endParaRPr>
          </a:p>
          <a:p>
            <a:pPr marL="556895" indent="-213995">
              <a:buFont typeface="Arial,Sans-Serif"/>
              <a:buChar char="•"/>
            </a:pPr>
            <a:r>
              <a:rPr lang="en-US" sz="1400" dirty="0">
                <a:solidFill>
                  <a:srgbClr val="000000"/>
                </a:solidFill>
                <a:latin typeface="Roboto"/>
                <a:ea typeface="Roboto"/>
                <a:cs typeface="Roboto"/>
              </a:rPr>
              <a:t>Dit </a:t>
            </a:r>
            <a:r>
              <a:rPr lang="en-US" sz="1400" dirty="0" err="1">
                <a:solidFill>
                  <a:srgbClr val="000000"/>
                </a:solidFill>
                <a:latin typeface="Roboto"/>
                <a:ea typeface="Roboto"/>
                <a:cs typeface="Roboto"/>
              </a:rPr>
              <a:t>verwijst</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naar</a:t>
            </a:r>
            <a:r>
              <a:rPr lang="en-US" sz="1400" dirty="0">
                <a:solidFill>
                  <a:srgbClr val="000000"/>
                </a:solidFill>
                <a:latin typeface="Roboto"/>
                <a:ea typeface="Roboto"/>
                <a:cs typeface="Roboto"/>
              </a:rPr>
              <a:t> de </a:t>
            </a:r>
            <a:r>
              <a:rPr lang="en-US" sz="1400" dirty="0" err="1">
                <a:solidFill>
                  <a:srgbClr val="000000"/>
                </a:solidFill>
                <a:latin typeface="Roboto"/>
                <a:ea typeface="Roboto"/>
                <a:cs typeface="Roboto"/>
              </a:rPr>
              <a:t>behoefte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aan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positieve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relaties</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het </a:t>
            </a:r>
            <a:r>
              <a:rPr lang="en-US" sz="1400" dirty="0" err="1">
                <a:solidFill>
                  <a:srgbClr val="000000"/>
                </a:solidFill>
                <a:latin typeface="Roboto"/>
                <a:ea typeface="Roboto"/>
                <a:cs typeface="Roboto"/>
              </a:rPr>
              <a:t>gevoel</a:t>
            </a:r>
            <a:r>
              <a:rPr lang="en-US" sz="1400" dirty="0">
                <a:solidFill>
                  <a:srgbClr val="000000"/>
                </a:solidFill>
                <a:latin typeface="Roboto"/>
                <a:ea typeface="Roboto"/>
                <a:cs typeface="Roboto"/>
              </a:rPr>
              <a:t> van </a:t>
            </a:r>
            <a:r>
              <a:rPr lang="en-US" sz="1400" dirty="0" err="1">
                <a:solidFill>
                  <a:srgbClr val="000000"/>
                </a:solidFill>
                <a:latin typeface="Roboto"/>
                <a:ea typeface="Roboto"/>
                <a:cs typeface="Roboto"/>
              </a:rPr>
              <a:t>verbondenheid</a:t>
            </a:r>
            <a:r>
              <a:rPr lang="en-US" sz="1400" dirty="0">
                <a:solidFill>
                  <a:srgbClr val="000000"/>
                </a:solidFill>
                <a:latin typeface="Roboto"/>
                <a:ea typeface="Roboto"/>
                <a:cs typeface="Roboto"/>
              </a:rPr>
              <a:t> met </a:t>
            </a:r>
            <a:r>
              <a:rPr lang="en-US" sz="1400" dirty="0" err="1">
                <a:solidFill>
                  <a:srgbClr val="000000"/>
                </a:solidFill>
                <a:latin typeface="Roboto"/>
                <a:ea typeface="Roboto"/>
                <a:cs typeface="Roboto"/>
              </a:rPr>
              <a:t>anderen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ervaren</a:t>
            </a:r>
            <a:r>
              <a:rPr lang="en-US" sz="1400" dirty="0">
                <a:solidFill>
                  <a:srgbClr val="000000"/>
                </a:solidFill>
                <a:latin typeface="Roboto"/>
                <a:ea typeface="Roboto"/>
                <a:cs typeface="Roboto"/>
              </a:rPr>
              <a:t> van </a:t>
            </a:r>
            <a:r>
              <a:rPr lang="en-US" sz="1400" dirty="0" err="1">
                <a:solidFill>
                  <a:srgbClr val="000000"/>
                </a:solidFill>
                <a:latin typeface="Roboto"/>
                <a:ea typeface="Roboto"/>
                <a:cs typeface="Roboto"/>
              </a:rPr>
              <a:t>steun</a:t>
            </a:r>
            <a:r>
              <a:rPr lang="en-US" sz="1400" dirty="0">
                <a:solidFill>
                  <a:srgbClr val="000000"/>
                </a:solidFill>
                <a:latin typeface="Roboto"/>
                <a:ea typeface="Roboto"/>
                <a:cs typeface="Roboto"/>
              </a:rPr>
              <a:t> om je </a:t>
            </a:r>
            <a:r>
              <a:rPr lang="en-US" sz="1400" dirty="0" err="1">
                <a:solidFill>
                  <a:srgbClr val="000000"/>
                </a:solidFill>
                <a:latin typeface="Roboto"/>
                <a:ea typeface="Roboto"/>
                <a:cs typeface="Roboto"/>
              </a:rPr>
              <a:t>heen</a:t>
            </a:r>
            <a:r>
              <a:rPr lang="en-US" sz="1400" dirty="0">
                <a:solidFill>
                  <a:srgbClr val="000000"/>
                </a:solidFill>
                <a:latin typeface="Roboto"/>
                <a:ea typeface="Roboto"/>
                <a:cs typeface="Roboto"/>
              </a:rPr>
              <a:t>.</a:t>
            </a:r>
            <a:r>
              <a:rPr lang="en-US" sz="1100" dirty="0">
                <a:solidFill>
                  <a:srgbClr val="111111"/>
                </a:solidFill>
                <a:latin typeface="Roboto"/>
                <a:ea typeface="Roboto"/>
                <a:cs typeface="Roboto"/>
              </a:rPr>
              <a:t> </a:t>
            </a:r>
          </a:p>
          <a:p>
            <a:pPr marL="556895" lvl="1" indent="-213995"/>
            <a:r>
              <a:rPr lang="nl-BE" sz="1400" dirty="0">
                <a:solidFill>
                  <a:srgbClr val="AE2081"/>
                </a:solidFill>
                <a:latin typeface="Roboto"/>
                <a:ea typeface="Roboto"/>
                <a:cs typeface="Roboto"/>
              </a:rPr>
              <a:t>Greta scoort eerder hoog op betrokkenheid omdat ze zich verbonden voelt met gemeenschap van klimaatactivisten (UCJ). Deze verbondenheid is zichtbaar en voelbaar in de mensen die ze op de been brengt.</a:t>
            </a:r>
            <a:br>
              <a:rPr lang="nl-BE" sz="1400" dirty="0">
                <a:solidFill>
                  <a:srgbClr val="AE2081"/>
                </a:solidFill>
                <a:latin typeface="Roboto"/>
                <a:ea typeface="Roboto"/>
                <a:cs typeface="Roboto"/>
              </a:rPr>
            </a:br>
            <a:endParaRPr lang="nl-BE" sz="1400" dirty="0">
              <a:solidFill>
                <a:srgbClr val="AE2081"/>
              </a:solidFill>
              <a:latin typeface="Roboto"/>
              <a:ea typeface="Roboto"/>
              <a:cs typeface="Roboto"/>
            </a:endParaRPr>
          </a:p>
          <a:p>
            <a:pPr marL="171450" indent="-171450">
              <a:buFont typeface="Arial,Sans-Serif"/>
              <a:buChar char="•"/>
            </a:pPr>
            <a:r>
              <a:rPr lang="en-US" sz="1400" dirty="0" err="1">
                <a:solidFill>
                  <a:srgbClr val="AE2081"/>
                </a:solidFill>
                <a:latin typeface="Roboto"/>
                <a:ea typeface="Roboto"/>
                <a:cs typeface="Roboto"/>
              </a:rPr>
              <a:t>Competentie</a:t>
            </a:r>
            <a:endParaRPr lang="en-US" sz="1400" dirty="0" err="1">
              <a:solidFill>
                <a:srgbClr val="AE2081"/>
              </a:solidFill>
              <a:cs typeface="Roboto"/>
            </a:endParaRPr>
          </a:p>
          <a:p>
            <a:pPr marL="556895" indent="-213995">
              <a:buFont typeface="Arial,Sans-Serif"/>
              <a:buChar char="•"/>
            </a:pPr>
            <a:r>
              <a:rPr lang="en-US" sz="1400" dirty="0">
                <a:solidFill>
                  <a:srgbClr val="000000"/>
                </a:solidFill>
                <a:latin typeface="Roboto"/>
                <a:ea typeface="Roboto"/>
                <a:cs typeface="Roboto"/>
              </a:rPr>
              <a:t>Dit </a:t>
            </a:r>
            <a:r>
              <a:rPr lang="en-US" sz="1400" dirty="0" err="1">
                <a:solidFill>
                  <a:srgbClr val="000000"/>
                </a:solidFill>
                <a:latin typeface="Roboto"/>
                <a:ea typeface="Roboto"/>
                <a:cs typeface="Roboto"/>
              </a:rPr>
              <a:t>verwijst</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naar</a:t>
            </a:r>
            <a:r>
              <a:rPr lang="en-US" sz="1400" dirty="0">
                <a:solidFill>
                  <a:srgbClr val="000000"/>
                </a:solidFill>
                <a:latin typeface="Roboto"/>
                <a:ea typeface="Roboto"/>
                <a:cs typeface="Roboto"/>
              </a:rPr>
              <a:t> de </a:t>
            </a:r>
            <a:r>
              <a:rPr lang="en-US" sz="1400" dirty="0" err="1">
                <a:solidFill>
                  <a:srgbClr val="000000"/>
                </a:solidFill>
                <a:latin typeface="Roboto"/>
                <a:ea typeface="Roboto"/>
                <a:cs typeface="Roboto"/>
              </a:rPr>
              <a:t>behoefte</a:t>
            </a:r>
            <a:r>
              <a:rPr lang="en-US" sz="1400" dirty="0">
                <a:solidFill>
                  <a:srgbClr val="000000"/>
                </a:solidFill>
                <a:latin typeface="Roboto"/>
                <a:ea typeface="Roboto"/>
                <a:cs typeface="Roboto"/>
              </a:rPr>
              <a:t> om </a:t>
            </a:r>
            <a:r>
              <a:rPr lang="en-US" sz="1400" dirty="0" err="1">
                <a:solidFill>
                  <a:srgbClr val="000000"/>
                </a:solidFill>
                <a:latin typeface="Roboto"/>
                <a:ea typeface="Roboto"/>
                <a:cs typeface="Roboto"/>
              </a:rPr>
              <a:t>effectief</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te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kunnen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handelen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succes</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te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ervaren</a:t>
            </a:r>
            <a:r>
              <a:rPr lang="en-US" sz="1400" dirty="0">
                <a:solidFill>
                  <a:srgbClr val="000000"/>
                </a:solidFill>
                <a:latin typeface="Roboto"/>
                <a:ea typeface="Roboto"/>
                <a:cs typeface="Roboto"/>
              </a:rPr>
              <a:t> in wat je </a:t>
            </a:r>
            <a:r>
              <a:rPr lang="en-US" sz="1400" dirty="0" err="1">
                <a:solidFill>
                  <a:srgbClr val="000000"/>
                </a:solidFill>
                <a:latin typeface="Roboto"/>
                <a:ea typeface="Roboto"/>
                <a:cs typeface="Roboto"/>
              </a:rPr>
              <a:t>doet</a:t>
            </a:r>
            <a:r>
              <a:rPr lang="en-US" sz="1400" dirty="0">
                <a:solidFill>
                  <a:srgbClr val="000000"/>
                </a:solidFill>
                <a:latin typeface="Roboto"/>
                <a:ea typeface="Roboto"/>
                <a:cs typeface="Roboto"/>
              </a:rPr>
              <a:t>. Het </a:t>
            </a:r>
            <a:r>
              <a:rPr lang="en-US" sz="1400" dirty="0" err="1">
                <a:solidFill>
                  <a:srgbClr val="000000"/>
                </a:solidFill>
                <a:latin typeface="Roboto"/>
                <a:ea typeface="Roboto"/>
                <a:cs typeface="Roboto"/>
              </a:rPr>
              <a:t>hebben</a:t>
            </a:r>
            <a:r>
              <a:rPr lang="en-US" sz="1400" dirty="0">
                <a:solidFill>
                  <a:srgbClr val="000000"/>
                </a:solidFill>
                <a:latin typeface="Roboto"/>
                <a:ea typeface="Roboto"/>
                <a:cs typeface="Roboto"/>
              </a:rPr>
              <a:t> van </a:t>
            </a:r>
            <a:r>
              <a:rPr lang="en-US" sz="1400" dirty="0" err="1">
                <a:solidFill>
                  <a:srgbClr val="000000"/>
                </a:solidFill>
                <a:latin typeface="Roboto"/>
                <a:ea typeface="Roboto"/>
                <a:cs typeface="Roboto"/>
              </a:rPr>
              <a:t>een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gevoel</a:t>
            </a:r>
            <a:r>
              <a:rPr lang="en-US" sz="1400" dirty="0">
                <a:solidFill>
                  <a:srgbClr val="000000"/>
                </a:solidFill>
                <a:latin typeface="Roboto"/>
                <a:ea typeface="Roboto"/>
                <a:cs typeface="Roboto"/>
              </a:rPr>
              <a:t> van </a:t>
            </a:r>
            <a:r>
              <a:rPr lang="en-US" sz="1400" dirty="0" err="1">
                <a:solidFill>
                  <a:srgbClr val="000000"/>
                </a:solidFill>
                <a:latin typeface="Roboto"/>
                <a:ea typeface="Roboto"/>
                <a:cs typeface="Roboto"/>
              </a:rPr>
              <a:t>bekwaamheid</a:t>
            </a:r>
            <a:r>
              <a:rPr lang="en-US" sz="1400" dirty="0">
                <a:solidFill>
                  <a:srgbClr val="000000"/>
                </a:solidFill>
                <a:latin typeface="Roboto"/>
                <a:ea typeface="Roboto"/>
                <a:cs typeface="Roboto"/>
              </a:rPr>
              <a:t>.</a:t>
            </a:r>
            <a:r>
              <a:rPr lang="en-US" sz="1100" dirty="0">
                <a:solidFill>
                  <a:srgbClr val="111111"/>
                </a:solidFill>
                <a:latin typeface="Roboto"/>
                <a:ea typeface="Roboto"/>
                <a:cs typeface="Roboto"/>
              </a:rPr>
              <a:t> </a:t>
            </a:r>
            <a:endParaRPr lang="nl-BE" dirty="0">
              <a:solidFill>
                <a:srgbClr val="000000"/>
              </a:solidFill>
              <a:latin typeface="Roboto"/>
              <a:ea typeface="Roboto"/>
              <a:cs typeface="Roboto"/>
            </a:endParaRPr>
          </a:p>
          <a:p>
            <a:pPr marL="556895" indent="-213995">
              <a:buFont typeface="Arial,Sans-Serif"/>
              <a:buChar char="•"/>
            </a:pPr>
            <a:r>
              <a:rPr lang="nl-BE" sz="1400" dirty="0">
                <a:solidFill>
                  <a:srgbClr val="AE2081"/>
                </a:solidFill>
                <a:latin typeface="Roboto"/>
                <a:ea typeface="Roboto"/>
                <a:cs typeface="Roboto"/>
              </a:rPr>
              <a:t>Greta scoort eerder hoog op competentie omdat ze het succes ziet van haar werk, zoals de wereldwijde aandacht voor haar acties, de aandacht voor het klimaat, beleidsveranderingen</a:t>
            </a:r>
          </a:p>
          <a:p>
            <a:pPr marL="0" indent="0">
              <a:buNone/>
            </a:pPr>
            <a:endParaRPr lang="nl-BE">
              <a:solidFill>
                <a:prstClr val="black"/>
              </a:solidFill>
              <a:cs typeface="Roboto" pitchFamily="2" charset="0"/>
            </a:endParaRPr>
          </a:p>
        </p:txBody>
      </p:sp>
    </p:spTree>
    <p:extLst>
      <p:ext uri="{BB962C8B-B14F-4D97-AF65-F5344CB8AC3E}">
        <p14:creationId xmlns:p14="http://schemas.microsoft.com/office/powerpoint/2010/main" val="2994399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8E166-4564-165A-B0C6-E10EF99CDB35}"/>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38802E72-7555-7301-22A6-09E2CE8C2A83}"/>
              </a:ext>
            </a:extLst>
          </p:cNvPr>
          <p:cNvSpPr txBox="1">
            <a:spLocks/>
          </p:cNvSpPr>
          <p:nvPr/>
        </p:nvSpPr>
        <p:spPr>
          <a:xfrm>
            <a:off x="252850" y="628364"/>
            <a:ext cx="11942225" cy="5701316"/>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400" b="1" dirty="0">
                <a:solidFill>
                  <a:prstClr val="black"/>
                </a:solidFill>
                <a:latin typeface="Calibri Light"/>
                <a:ea typeface="Roboto"/>
                <a:cs typeface="Calibri Light"/>
              </a:rPr>
              <a:t>Mogelijke </a:t>
            </a:r>
            <a:r>
              <a:rPr lang="nl-NL" sz="3400" b="1" dirty="0">
                <a:solidFill>
                  <a:schemeClr val="accent1"/>
                </a:solidFill>
                <a:latin typeface="Calibri Light"/>
                <a:ea typeface="Roboto"/>
                <a:cs typeface="Calibri Light"/>
              </a:rPr>
              <a:t>conclusie </a:t>
            </a:r>
            <a:r>
              <a:rPr lang="nl-NL" sz="3400" b="1" dirty="0">
                <a:solidFill>
                  <a:prstClr val="black"/>
                </a:solidFill>
                <a:latin typeface="Calibri Light"/>
                <a:ea typeface="Roboto"/>
                <a:cs typeface="Calibri Light"/>
              </a:rPr>
              <a:t>(de verwachtingen als leraar bepaal je zelf)</a:t>
            </a:r>
          </a:p>
          <a:p>
            <a:pPr marL="556895" lvl="1" indent="0">
              <a:buFont typeface="Wingdings" panose="05000000000000000000" pitchFamily="2" charset="2"/>
              <a:buNone/>
            </a:pPr>
            <a:endParaRPr lang="nl-BE" sz="1600">
              <a:latin typeface="Calibri Light"/>
              <a:ea typeface="Roboto"/>
              <a:cs typeface="Calibri Light"/>
            </a:endParaRPr>
          </a:p>
          <a:p>
            <a:pPr marL="256540" indent="-256540">
              <a:buNone/>
            </a:pPr>
            <a:endParaRPr lang="nl-BE" sz="2100" b="1" dirty="0">
              <a:latin typeface="Calibri"/>
              <a:ea typeface="Roboto"/>
              <a:cs typeface="Calibri Light"/>
            </a:endParaRPr>
          </a:p>
          <a:p>
            <a:pPr marL="256540" indent="-256540">
              <a:buNone/>
            </a:pPr>
            <a:r>
              <a:rPr lang="nl-BE" sz="2100" b="1" dirty="0">
                <a:latin typeface="Calibri"/>
                <a:ea typeface="Roboto"/>
                <a:cs typeface="Calibri Light"/>
              </a:rPr>
              <a:t>Vraag: </a:t>
            </a:r>
            <a:endParaRPr lang="nl-BE" sz="2100" b="1" dirty="0">
              <a:solidFill>
                <a:schemeClr val="dk1"/>
              </a:solidFill>
              <a:latin typeface="Roboto"/>
              <a:ea typeface="Roboto"/>
              <a:cs typeface="Calibri Light"/>
            </a:endParaRPr>
          </a:p>
          <a:p>
            <a:pPr marL="0" indent="0">
              <a:buNone/>
            </a:pPr>
            <a:r>
              <a:rPr lang="en-US" sz="2000" b="1" err="1">
                <a:solidFill>
                  <a:schemeClr val="dk1"/>
                </a:solidFill>
                <a:latin typeface="Calibri"/>
                <a:ea typeface="Calibri"/>
                <a:cs typeface="Calibri"/>
              </a:rPr>
              <a:t>Verklaar</a:t>
            </a:r>
            <a:r>
              <a:rPr lang="en-US" sz="2000" b="1" dirty="0">
                <a:solidFill>
                  <a:schemeClr val="dk1"/>
                </a:solidFill>
                <a:latin typeface="Calibri"/>
                <a:ea typeface="Calibri"/>
                <a:cs typeface="Calibri"/>
              </a:rPr>
              <a:t> de </a:t>
            </a:r>
            <a:r>
              <a:rPr lang="en-US" sz="2000" b="1" err="1">
                <a:solidFill>
                  <a:schemeClr val="dk1"/>
                </a:solidFill>
                <a:latin typeface="Calibri"/>
                <a:ea typeface="Calibri"/>
                <a:cs typeface="Calibri"/>
              </a:rPr>
              <a:t>volharding</a:t>
            </a:r>
            <a:r>
              <a:rPr lang="en-US" sz="2000" b="1" dirty="0">
                <a:solidFill>
                  <a:schemeClr val="dk1"/>
                </a:solidFill>
                <a:latin typeface="Calibri"/>
                <a:ea typeface="Calibri"/>
                <a:cs typeface="Calibri"/>
              </a:rPr>
              <a:t> van Thunberg </a:t>
            </a:r>
            <a:r>
              <a:rPr lang="en-US" sz="2000" b="1" err="1">
                <a:solidFill>
                  <a:schemeClr val="dk1"/>
                </a:solidFill>
                <a:latin typeface="Calibri"/>
                <a:ea typeface="Calibri"/>
                <a:cs typeface="Calibri"/>
              </a:rPr>
              <a:t>voor</a:t>
            </a:r>
            <a:r>
              <a:rPr lang="en-US" sz="2000" b="1" dirty="0">
                <a:solidFill>
                  <a:schemeClr val="dk1"/>
                </a:solidFill>
                <a:latin typeface="Calibri"/>
                <a:ea typeface="Calibri"/>
                <a:cs typeface="Calibri"/>
              </a:rPr>
              <a:t> </a:t>
            </a:r>
            <a:r>
              <a:rPr lang="en-US" sz="2000" b="1" err="1">
                <a:solidFill>
                  <a:schemeClr val="dk1"/>
                </a:solidFill>
                <a:latin typeface="Calibri"/>
                <a:ea typeface="Calibri"/>
                <a:cs typeface="Calibri"/>
              </a:rPr>
              <a:t>haar</a:t>
            </a:r>
            <a:r>
              <a:rPr lang="en-US" sz="2000" b="1" dirty="0">
                <a:solidFill>
                  <a:schemeClr val="dk1"/>
                </a:solidFill>
                <a:latin typeface="Calibri"/>
                <a:ea typeface="Calibri"/>
                <a:cs typeface="Calibri"/>
              </a:rPr>
              <a:t> </a:t>
            </a:r>
            <a:r>
              <a:rPr lang="en-US" sz="2000" b="1" err="1">
                <a:solidFill>
                  <a:schemeClr val="dk1"/>
                </a:solidFill>
                <a:latin typeface="Calibri"/>
                <a:ea typeface="Calibri"/>
                <a:cs typeface="Calibri"/>
              </a:rPr>
              <a:t>klimaatacties</a:t>
            </a:r>
            <a:r>
              <a:rPr lang="en-US" sz="2000" b="1" dirty="0">
                <a:solidFill>
                  <a:schemeClr val="dk1"/>
                </a:solidFill>
                <a:latin typeface="Calibri"/>
                <a:ea typeface="Calibri"/>
                <a:cs typeface="Calibri"/>
              </a:rPr>
              <a:t> </a:t>
            </a:r>
            <a:r>
              <a:rPr lang="en-US" sz="2000" b="1" err="1">
                <a:solidFill>
                  <a:schemeClr val="dk1"/>
                </a:solidFill>
                <a:latin typeface="Calibri"/>
                <a:ea typeface="Calibri"/>
                <a:cs typeface="Calibri"/>
              </a:rPr>
              <a:t>vanuit</a:t>
            </a:r>
            <a:r>
              <a:rPr lang="en-US" sz="2000" b="1" dirty="0">
                <a:solidFill>
                  <a:schemeClr val="dk1"/>
                </a:solidFill>
                <a:latin typeface="Calibri"/>
                <a:ea typeface="Calibri"/>
                <a:cs typeface="Calibri"/>
              </a:rPr>
              <a:t> de </a:t>
            </a:r>
            <a:r>
              <a:rPr lang="en-US" sz="2000" b="1" err="1">
                <a:solidFill>
                  <a:schemeClr val="dk1"/>
                </a:solidFill>
                <a:latin typeface="Calibri"/>
                <a:ea typeface="Calibri"/>
                <a:cs typeface="Calibri"/>
              </a:rPr>
              <a:t>zelfdeterminatietheorie</a:t>
            </a:r>
            <a:r>
              <a:rPr lang="en-US" sz="2000" b="1" dirty="0">
                <a:solidFill>
                  <a:schemeClr val="dk1"/>
                </a:solidFill>
                <a:latin typeface="Calibri"/>
                <a:ea typeface="Calibri"/>
                <a:cs typeface="Calibri"/>
              </a:rPr>
              <a:t> (ABC-model) van Vansteenkiste. </a:t>
            </a:r>
            <a:endParaRPr lang="en-US" dirty="0">
              <a:solidFill>
                <a:schemeClr val="dk1"/>
              </a:solidFill>
              <a:cs typeface="Roboto" pitchFamily="2" charset="0"/>
            </a:endParaRPr>
          </a:p>
          <a:p>
            <a:pPr marL="256540" indent="-256540">
              <a:buNone/>
            </a:pPr>
            <a:endParaRPr lang="nl-BE" sz="2100" b="1" dirty="0">
              <a:latin typeface="Calibri"/>
              <a:ea typeface="Roboto"/>
              <a:cs typeface="Calibri Light"/>
            </a:endParaRPr>
          </a:p>
          <a:p>
            <a:pPr marL="256540" indent="-256540">
              <a:buNone/>
            </a:pPr>
            <a:r>
              <a:rPr lang="nl-BE" sz="2100" b="1" dirty="0">
                <a:latin typeface="Calibri"/>
                <a:ea typeface="Roboto"/>
                <a:cs typeface="Calibri Light"/>
              </a:rPr>
              <a:t>Conclusie</a:t>
            </a:r>
            <a:r>
              <a:rPr lang="nl-BE" sz="2100" dirty="0">
                <a:latin typeface="Calibri"/>
                <a:ea typeface="Roboto"/>
                <a:cs typeface="Calibri Light"/>
              </a:rPr>
              <a:t>:</a:t>
            </a:r>
            <a:endParaRPr lang="nl-NL" sz="2100" dirty="0">
              <a:latin typeface="Calibri"/>
              <a:ea typeface="Roboto"/>
              <a:cs typeface="Calibri Light"/>
            </a:endParaRPr>
          </a:p>
          <a:p>
            <a:pPr marL="256540" indent="-256540">
              <a:buNone/>
            </a:pPr>
            <a:endParaRPr lang="nl-BE" sz="1400" dirty="0">
              <a:latin typeface="Roboto"/>
              <a:ea typeface="Roboto"/>
              <a:cs typeface="Roboto"/>
            </a:endParaRPr>
          </a:p>
          <a:p>
            <a:pPr marL="0" indent="0">
              <a:buNone/>
            </a:pPr>
            <a:r>
              <a:rPr lang="nl-BE" sz="1400" dirty="0">
                <a:solidFill>
                  <a:srgbClr val="000000"/>
                </a:solidFill>
                <a:latin typeface="Roboto"/>
                <a:ea typeface="Roboto"/>
                <a:cs typeface="Roboto"/>
              </a:rPr>
              <a:t>Bij </a:t>
            </a:r>
            <a:r>
              <a:rPr lang="nl-BE" sz="1400" err="1">
                <a:solidFill>
                  <a:srgbClr val="000000"/>
                </a:solidFill>
                <a:latin typeface="Roboto"/>
                <a:ea typeface="Roboto"/>
                <a:cs typeface="Roboto"/>
              </a:rPr>
              <a:t>Thunberg</a:t>
            </a:r>
            <a:r>
              <a:rPr lang="nl-BE" sz="1400" dirty="0">
                <a:solidFill>
                  <a:srgbClr val="000000"/>
                </a:solidFill>
                <a:latin typeface="Roboto"/>
                <a:ea typeface="Roboto"/>
                <a:cs typeface="Roboto"/>
              </a:rPr>
              <a:t> zijn de basisbehoeften van autonomie, verbondenheid en competentie vervuld en dragen zo bij tot de intrinsieke motivatie van een politiek activist. Het gevoel van competentie zal haar stimuleren om door te gaan, ze voelt zich gesteund (betrokken) door haar omgeving wat belangrijk is om intrinsieke motivatie te ontwikkelen en ze bepaalt veel van haar acties zelf waardoor ze zich eigenaar voelt van haar plan en doelen. Dit alles motiveert sterk intrinsiek.</a:t>
            </a:r>
          </a:p>
          <a:p>
            <a:pPr marL="0" indent="0">
              <a:buNone/>
            </a:pPr>
            <a:r>
              <a:rPr lang="nl-BE" sz="1100" dirty="0">
                <a:latin typeface="Aptos"/>
                <a:ea typeface="Roboto"/>
                <a:cs typeface="Roboto"/>
              </a:rPr>
              <a:t> </a:t>
            </a:r>
            <a:endParaRPr lang="nl-BE" sz="1100" dirty="0">
              <a:latin typeface="Aptos"/>
              <a:cs typeface="Roboto"/>
            </a:endParaRPr>
          </a:p>
          <a:p>
            <a:pPr marL="556895" lvl="1" indent="-213995"/>
            <a:endParaRPr lang="nl-BE" sz="1600">
              <a:latin typeface="Calibri"/>
              <a:ea typeface="Roboto"/>
              <a:cs typeface="Roboto"/>
            </a:endParaRPr>
          </a:p>
          <a:p>
            <a:pPr marL="0" indent="0">
              <a:buNone/>
            </a:pPr>
            <a:endParaRPr lang="en-US" sz="2100" b="1">
              <a:latin typeface="Calibri"/>
              <a:ea typeface="Calibri"/>
              <a:cs typeface="Calibri"/>
            </a:endParaRPr>
          </a:p>
          <a:p>
            <a:pPr marL="256540" indent="-256540">
              <a:buNone/>
            </a:pPr>
            <a:endParaRPr lang="nl-BE" sz="1600">
              <a:cs typeface="Roboto"/>
            </a:endParaRPr>
          </a:p>
          <a:p>
            <a:pPr marL="0" indent="0" algn="ctr">
              <a:buFont typeface="Arial" pitchFamily="34" charset="0"/>
              <a:buNone/>
            </a:pPr>
            <a:endParaRPr lang="nl-NL" sz="3100" b="1">
              <a:latin typeface="Calibri Light"/>
              <a:cs typeface="Calibri Light"/>
            </a:endParaRPr>
          </a:p>
          <a:p>
            <a:pPr marL="0" indent="0">
              <a:buNone/>
            </a:pPr>
            <a:endParaRPr lang="nl-NL" sz="1600">
              <a:latin typeface="Calibri Light"/>
              <a:cs typeface="Calibri Light"/>
            </a:endParaRPr>
          </a:p>
          <a:p>
            <a:pPr marL="0" indent="0">
              <a:buNone/>
            </a:pPr>
            <a:endParaRPr lang="nl-BE">
              <a:solidFill>
                <a:prstClr val="black"/>
              </a:solidFill>
              <a:cs typeface="Roboto" pitchFamily="2" charset="0"/>
            </a:endParaRPr>
          </a:p>
        </p:txBody>
      </p:sp>
    </p:spTree>
    <p:extLst>
      <p:ext uri="{BB962C8B-B14F-4D97-AF65-F5344CB8AC3E}">
        <p14:creationId xmlns:p14="http://schemas.microsoft.com/office/powerpoint/2010/main" val="2034496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2BAD8-383C-ABF3-69C5-6EA6E5566902}"/>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31DE7FD6-F938-5D54-B88F-F4B1B69B0A1F}"/>
              </a:ext>
            </a:extLst>
          </p:cNvPr>
          <p:cNvSpPr txBox="1"/>
          <p:nvPr/>
        </p:nvSpPr>
        <p:spPr>
          <a:xfrm>
            <a:off x="317261" y="1291405"/>
            <a:ext cx="636629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1600" dirty="0"/>
          </a:p>
          <a:p>
            <a:endParaRPr lang="nl-NL" sz="1600" dirty="0"/>
          </a:p>
          <a:p>
            <a:endParaRPr lang="nl-NL" sz="1600" dirty="0"/>
          </a:p>
          <a:p>
            <a:r>
              <a:rPr lang="nl-NL" sz="1600" dirty="0"/>
              <a:t>Bron: crisiscentrum.be </a:t>
            </a:r>
          </a:p>
          <a:p>
            <a:endParaRPr lang="nl-NL" sz="1600" dirty="0"/>
          </a:p>
          <a:p>
            <a:endParaRPr lang="nl-NL" sz="1600" dirty="0"/>
          </a:p>
          <a:p>
            <a:r>
              <a:rPr lang="nl-BE" sz="1600"/>
              <a:t>In verschillende media (krant, journaal, ...) werd in december de aandacht gevestigd op het aanleggen van noodpakketten. </a:t>
            </a:r>
            <a:br>
              <a:rPr lang="nl-BE" sz="1600" dirty="0"/>
            </a:br>
            <a:r>
              <a:rPr lang="nl-BE" sz="1600"/>
              <a:t>Je kan leerlingen verschillende bronnen geven om dit na te lezen.</a:t>
            </a:r>
            <a:endParaRPr lang="nl-NL" sz="1600"/>
          </a:p>
        </p:txBody>
      </p:sp>
      <p:sp>
        <p:nvSpPr>
          <p:cNvPr id="7" name="Tekstvak 6">
            <a:extLst>
              <a:ext uri="{FF2B5EF4-FFF2-40B4-BE49-F238E27FC236}">
                <a16:creationId xmlns:a16="http://schemas.microsoft.com/office/drawing/2014/main" id="{C2CD4F1C-6D75-2544-9802-B7133B4B8583}"/>
              </a:ext>
            </a:extLst>
          </p:cNvPr>
          <p:cNvSpPr txBox="1"/>
          <p:nvPr/>
        </p:nvSpPr>
        <p:spPr>
          <a:xfrm>
            <a:off x="4139721" y="399691"/>
            <a:ext cx="5086708" cy="5693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100" b="1" dirty="0">
                <a:solidFill>
                  <a:prstClr val="black"/>
                </a:solidFill>
                <a:latin typeface="Calibri Light"/>
                <a:ea typeface="Roboto"/>
                <a:cs typeface="Calibri Light"/>
              </a:rPr>
              <a:t>CASUS NOODPAKKET - ALERT</a:t>
            </a:r>
          </a:p>
        </p:txBody>
      </p:sp>
      <p:pic>
        <p:nvPicPr>
          <p:cNvPr id="3" name="Afbeelding 2" descr="onderdelen van een noodpakket (o.a. een first aid kit) ">
            <a:extLst>
              <a:ext uri="{FF2B5EF4-FFF2-40B4-BE49-F238E27FC236}">
                <a16:creationId xmlns:a16="http://schemas.microsoft.com/office/drawing/2014/main" id="{03813DE6-76FB-5547-0490-3B073B7671BD}"/>
              </a:ext>
            </a:extLst>
          </p:cNvPr>
          <p:cNvPicPr>
            <a:picLocks noChangeAspect="1"/>
          </p:cNvPicPr>
          <p:nvPr/>
        </p:nvPicPr>
        <p:blipFill>
          <a:blip r:embed="rId2"/>
          <a:stretch>
            <a:fillRect/>
          </a:stretch>
        </p:blipFill>
        <p:spPr>
          <a:xfrm>
            <a:off x="6679721" y="2441275"/>
            <a:ext cx="5101086" cy="2608052"/>
          </a:xfrm>
          <a:prstGeom prst="rect">
            <a:avLst/>
          </a:prstGeom>
        </p:spPr>
      </p:pic>
    </p:spTree>
    <p:extLst>
      <p:ext uri="{BB962C8B-B14F-4D97-AF65-F5344CB8AC3E}">
        <p14:creationId xmlns:p14="http://schemas.microsoft.com/office/powerpoint/2010/main" val="1352667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97F37-AC16-E6F5-6342-FBA818952435}"/>
            </a:ext>
          </a:extLst>
        </p:cNvPr>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7DE4F2E3-481D-A3EA-9B4A-C28D876D4DFA}"/>
              </a:ext>
            </a:extLst>
          </p:cNvPr>
          <p:cNvGraphicFramePr>
            <a:graphicFrameLocks noGrp="1"/>
          </p:cNvGraphicFramePr>
          <p:nvPr>
            <p:extLst>
              <p:ext uri="{D42A27DB-BD31-4B8C-83A1-F6EECF244321}">
                <p14:modId xmlns:p14="http://schemas.microsoft.com/office/powerpoint/2010/main" val="3990788283"/>
              </p:ext>
            </p:extLst>
          </p:nvPr>
        </p:nvGraphicFramePr>
        <p:xfrm>
          <a:off x="142240" y="1538376"/>
          <a:ext cx="11904910" cy="3444240"/>
        </p:xfrm>
        <a:graphic>
          <a:graphicData uri="http://schemas.openxmlformats.org/drawingml/2006/table">
            <a:tbl>
              <a:tblPr firstRow="1" bandRow="1">
                <a:tableStyleId>{5C22544A-7EE6-4342-B048-85BDC9FD1C3A}</a:tableStyleId>
              </a:tblPr>
              <a:tblGrid>
                <a:gridCol w="8846146">
                  <a:extLst>
                    <a:ext uri="{9D8B030D-6E8A-4147-A177-3AD203B41FA5}">
                      <a16:colId xmlns:a16="http://schemas.microsoft.com/office/drawing/2014/main" val="3171494239"/>
                    </a:ext>
                  </a:extLst>
                </a:gridCol>
                <a:gridCol w="3058764">
                  <a:extLst>
                    <a:ext uri="{9D8B030D-6E8A-4147-A177-3AD203B41FA5}">
                      <a16:colId xmlns:a16="http://schemas.microsoft.com/office/drawing/2014/main" val="714817409"/>
                    </a:ext>
                  </a:extLst>
                </a:gridCol>
              </a:tblGrid>
              <a:tr h="463176">
                <a:tc>
                  <a:txBody>
                    <a:bodyPr/>
                    <a:lstStyle/>
                    <a:p>
                      <a:pPr algn="ctr"/>
                      <a:r>
                        <a:rPr lang="nl-NL" sz="1400" dirty="0"/>
                        <a:t>ANALYSEREN met als doel </a:t>
                      </a:r>
                      <a:br>
                        <a:rPr lang="nl-NL" sz="1400" dirty="0"/>
                      </a:br>
                      <a:r>
                        <a:rPr lang="nl-NL" sz="2000" dirty="0"/>
                        <a:t>ALERT (= een beargumenteerde inschatting maken)</a:t>
                      </a:r>
                    </a:p>
                  </a:txBody>
                  <a:tcPr>
                    <a:lnL w="12700">
                      <a:solidFill>
                        <a:schemeClr val="tx1"/>
                      </a:solidFill>
                    </a:lnL>
                    <a:lnR w="12700">
                      <a:solidFill>
                        <a:schemeClr val="tx1"/>
                      </a:solidFill>
                    </a:lnR>
                    <a:lnT w="12700">
                      <a:solidFill>
                        <a:schemeClr val="tx1"/>
                      </a:solidFill>
                    </a:lnT>
                    <a:lnB w="12700">
                      <a:solidFill>
                        <a:schemeClr val="tx1"/>
                      </a:solidFill>
                    </a:lnB>
                    <a:solidFill>
                      <a:srgbClr val="A8AF37"/>
                    </a:solidFill>
                  </a:tcPr>
                </a:tc>
                <a:tc>
                  <a:txBody>
                    <a:bodyPr/>
                    <a:lstStyle/>
                    <a:p>
                      <a:pPr algn="ctr"/>
                      <a:r>
                        <a:rPr lang="nl-NL" sz="1400" dirty="0"/>
                        <a:t>Analyseren met als doel </a:t>
                      </a:r>
                      <a:r>
                        <a:rPr lang="nl-NL" sz="2000" dirty="0"/>
                        <a:t>ADVICE (= advies geven)</a:t>
                      </a:r>
                    </a:p>
                  </a:txBody>
                  <a:tcPr>
                    <a:lnL w="12700">
                      <a:solidFill>
                        <a:schemeClr val="tx1"/>
                      </a:solidFill>
                    </a:lnL>
                    <a:lnR w="12700">
                      <a:solidFill>
                        <a:schemeClr val="tx1"/>
                      </a:solidFill>
                    </a:lnR>
                    <a:lnT w="12700">
                      <a:solidFill>
                        <a:schemeClr val="tx1"/>
                      </a:solidFill>
                    </a:lnT>
                    <a:lnB w="12700">
                      <a:solidFill>
                        <a:schemeClr val="tx1"/>
                      </a:solidFill>
                    </a:lnB>
                    <a:solidFill>
                      <a:srgbClr val="EC7D23"/>
                    </a:solidFill>
                  </a:tcPr>
                </a:tc>
                <a:extLst>
                  <a:ext uri="{0D108BD9-81ED-4DB2-BD59-A6C34878D82A}">
                    <a16:rowId xmlns:a16="http://schemas.microsoft.com/office/drawing/2014/main" val="2408169372"/>
                  </a:ext>
                </a:extLst>
              </a:tr>
              <a:tr h="2601527">
                <a:tc>
                  <a:txBody>
                    <a:bodyPr/>
                    <a:lstStyle/>
                    <a:p>
                      <a:pPr lvl="0">
                        <a:buNone/>
                      </a:pPr>
                      <a:endParaRPr lang="nl-NL" sz="2000" b="0" i="0" u="none" strike="noStrike" kern="1200" noProof="0">
                        <a:solidFill>
                          <a:schemeClr val="dk1"/>
                        </a:solidFill>
                        <a:latin typeface="Calibri"/>
                        <a:ea typeface="+mn-ea"/>
                        <a:cs typeface="+mn-cs"/>
                      </a:endParaRPr>
                    </a:p>
                    <a:p>
                      <a:pPr lvl="0">
                        <a:buNone/>
                      </a:pPr>
                      <a:r>
                        <a:rPr lang="nl-NL" sz="2000" b="1" i="0" u="none" strike="noStrike" kern="1200" noProof="0" dirty="0">
                          <a:solidFill>
                            <a:schemeClr val="dk1"/>
                          </a:solidFill>
                          <a:latin typeface="Calibri"/>
                        </a:rPr>
                        <a:t>Sommige personen beslissen om een noodpakket aan te schaffen, andere personen niet. Voorspel welke persoonlijkheden, vanuit de BIG Five theorie, meest waarschijnlijk een noodpakket zullen aanschaffen.</a:t>
                      </a:r>
                      <a:endParaRPr lang="en-US" dirty="0"/>
                    </a:p>
                    <a:p>
                      <a:pPr lvl="0">
                        <a:buNone/>
                      </a:pPr>
                      <a:endParaRPr lang="nl-NL" sz="2000" b="0" i="0" u="none" strike="noStrike" noProof="0">
                        <a:latin typeface="Calibri"/>
                      </a:endParaRPr>
                    </a:p>
                    <a:p>
                      <a:pPr lvl="0">
                        <a:buNone/>
                      </a:pPr>
                      <a:r>
                        <a:rPr lang="nl-NL" sz="1600" b="0" i="1" u="none" strike="noStrike" noProof="0" dirty="0">
                          <a:latin typeface="Calibri"/>
                        </a:rPr>
                        <a:t>Analyseren met als doel om een beargumenteerde inschatting te maken (= een voorspelling van bepaald gedrag maken – noodpakket aanschaffen).</a:t>
                      </a:r>
                      <a:br>
                        <a:rPr lang="nl-NL" sz="1600" b="0" i="1" u="none" strike="noStrike" noProof="0" dirty="0">
                          <a:latin typeface="Calibri"/>
                        </a:rPr>
                      </a:br>
                      <a:endParaRPr lang="nl-NL" sz="1600" b="0" i="1" u="none" strike="noStrike" noProof="0" dirty="0">
                        <a:latin typeface="Calibri"/>
                      </a:endParaRPr>
                    </a:p>
                    <a:p>
                      <a:pPr lvl="0">
                        <a:buNone/>
                      </a:pPr>
                      <a:r>
                        <a:rPr lang="nl-NL" sz="1600" b="0" i="1" u="none" strike="noStrike" noProof="0" dirty="0">
                          <a:latin typeface="Calibri"/>
                        </a:rPr>
                        <a:t>Wat je gaat vaststellen sluit aan bij de verwachting van het leerplandoel: het gaat over trekken in persoonlijkheid die we analyseren vanuit een persoonlijkheidstheorie (BIG FIVE) </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nl-NL"/>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8708520"/>
                  </a:ext>
                </a:extLst>
              </a:tr>
            </a:tbl>
          </a:graphicData>
        </a:graphic>
      </p:graphicFrame>
    </p:spTree>
    <p:extLst>
      <p:ext uri="{BB962C8B-B14F-4D97-AF65-F5344CB8AC3E}">
        <p14:creationId xmlns:p14="http://schemas.microsoft.com/office/powerpoint/2010/main" val="2332877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F07C2-5127-B5E2-BE30-C3D066D9BA10}"/>
            </a:ext>
          </a:extLst>
        </p:cNvPr>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78A9BBDD-EEFF-E127-5C49-264F2330CCEB}"/>
              </a:ext>
            </a:extLst>
          </p:cNvPr>
          <p:cNvGraphicFramePr>
            <a:graphicFrameLocks noGrp="1"/>
          </p:cNvGraphicFramePr>
          <p:nvPr>
            <p:extLst>
              <p:ext uri="{D42A27DB-BD31-4B8C-83A1-F6EECF244321}">
                <p14:modId xmlns:p14="http://schemas.microsoft.com/office/powerpoint/2010/main" val="3859744060"/>
              </p:ext>
            </p:extLst>
          </p:nvPr>
        </p:nvGraphicFramePr>
        <p:xfrm>
          <a:off x="142240" y="546338"/>
          <a:ext cx="11904910" cy="5090160"/>
        </p:xfrm>
        <a:graphic>
          <a:graphicData uri="http://schemas.openxmlformats.org/drawingml/2006/table">
            <a:tbl>
              <a:tblPr firstRow="1" bandRow="1">
                <a:tableStyleId>{5C22544A-7EE6-4342-B048-85BDC9FD1C3A}</a:tableStyleId>
              </a:tblPr>
              <a:tblGrid>
                <a:gridCol w="8846146">
                  <a:extLst>
                    <a:ext uri="{9D8B030D-6E8A-4147-A177-3AD203B41FA5}">
                      <a16:colId xmlns:a16="http://schemas.microsoft.com/office/drawing/2014/main" val="3171494239"/>
                    </a:ext>
                  </a:extLst>
                </a:gridCol>
                <a:gridCol w="3058764">
                  <a:extLst>
                    <a:ext uri="{9D8B030D-6E8A-4147-A177-3AD203B41FA5}">
                      <a16:colId xmlns:a16="http://schemas.microsoft.com/office/drawing/2014/main" val="714817409"/>
                    </a:ext>
                  </a:extLst>
                </a:gridCol>
              </a:tblGrid>
              <a:tr h="463176">
                <a:tc>
                  <a:txBody>
                    <a:bodyPr/>
                    <a:lstStyle/>
                    <a:p>
                      <a:pPr algn="ctr"/>
                      <a:r>
                        <a:rPr lang="nl-NL" sz="1400" dirty="0"/>
                        <a:t>ANALYSEREN met als doel </a:t>
                      </a:r>
                      <a:br>
                        <a:rPr lang="nl-NL" sz="1400" dirty="0"/>
                      </a:br>
                      <a:r>
                        <a:rPr lang="nl-NL" sz="2000" dirty="0"/>
                        <a:t>ALERT (= een beargumenteerde inschatting maken)</a:t>
                      </a:r>
                    </a:p>
                  </a:txBody>
                  <a:tcPr>
                    <a:lnL w="12700">
                      <a:solidFill>
                        <a:schemeClr val="tx1"/>
                      </a:solidFill>
                    </a:lnL>
                    <a:lnR w="12700">
                      <a:solidFill>
                        <a:schemeClr val="tx1"/>
                      </a:solidFill>
                    </a:lnR>
                    <a:lnT w="12700">
                      <a:solidFill>
                        <a:schemeClr val="tx1"/>
                      </a:solidFill>
                    </a:lnT>
                    <a:lnB w="12700">
                      <a:solidFill>
                        <a:schemeClr val="tx1"/>
                      </a:solidFill>
                    </a:lnB>
                    <a:solidFill>
                      <a:srgbClr val="A8AF37"/>
                    </a:solidFill>
                  </a:tcPr>
                </a:tc>
                <a:tc>
                  <a:txBody>
                    <a:bodyPr/>
                    <a:lstStyle/>
                    <a:p>
                      <a:pPr algn="ctr"/>
                      <a:r>
                        <a:rPr lang="nl-NL" sz="1400" dirty="0"/>
                        <a:t>Analyseren met als doel </a:t>
                      </a:r>
                      <a:r>
                        <a:rPr lang="nl-NL" sz="2000" dirty="0"/>
                        <a:t>ADVICE (= advies geven)</a:t>
                      </a:r>
                    </a:p>
                  </a:txBody>
                  <a:tcPr>
                    <a:lnL w="12700">
                      <a:solidFill>
                        <a:schemeClr val="tx1"/>
                      </a:solidFill>
                    </a:lnL>
                    <a:lnR w="12700">
                      <a:solidFill>
                        <a:schemeClr val="tx1"/>
                      </a:solidFill>
                    </a:lnR>
                    <a:lnT w="12700">
                      <a:solidFill>
                        <a:schemeClr val="tx1"/>
                      </a:solidFill>
                    </a:lnT>
                    <a:lnB w="12700">
                      <a:solidFill>
                        <a:schemeClr val="tx1"/>
                      </a:solidFill>
                    </a:lnB>
                    <a:solidFill>
                      <a:srgbClr val="EC7D23"/>
                    </a:solidFill>
                  </a:tcPr>
                </a:tc>
                <a:extLst>
                  <a:ext uri="{0D108BD9-81ED-4DB2-BD59-A6C34878D82A}">
                    <a16:rowId xmlns:a16="http://schemas.microsoft.com/office/drawing/2014/main" val="2408169372"/>
                  </a:ext>
                </a:extLst>
              </a:tr>
              <a:tr h="2601527">
                <a:tc>
                  <a:txBody>
                    <a:bodyPr/>
                    <a:lstStyle/>
                    <a:p>
                      <a:pPr lvl="0">
                        <a:buNone/>
                      </a:pPr>
                      <a:endParaRPr lang="nl-NL" sz="2000" b="0" i="0" u="none" strike="noStrike" kern="1200" noProof="0">
                        <a:solidFill>
                          <a:schemeClr val="dk1"/>
                        </a:solidFill>
                        <a:latin typeface="Calibri"/>
                        <a:ea typeface="+mn-ea"/>
                        <a:cs typeface="+mn-cs"/>
                      </a:endParaRPr>
                    </a:p>
                    <a:p>
                      <a:pPr lvl="0">
                        <a:buNone/>
                      </a:pPr>
                      <a:r>
                        <a:rPr lang="nl-NL" sz="2000" b="1" i="0" u="none" strike="noStrike" kern="1200" noProof="0" dirty="0">
                          <a:solidFill>
                            <a:schemeClr val="dk1"/>
                          </a:solidFill>
                          <a:latin typeface="Calibri"/>
                        </a:rPr>
                        <a:t>Sommige personen beslissen om een noodpakket aan te schaffen, andere personen niet. Voorspel welke persoonlijkheden, vanuit de BIG Five theorie, meest waarschijnlijk een noodpakket zullen aanschaffen.</a:t>
                      </a:r>
                      <a:endParaRPr lang="en-US" dirty="0"/>
                    </a:p>
                    <a:p>
                      <a:pPr lvl="0">
                        <a:buNone/>
                      </a:pPr>
                      <a:endParaRPr lang="nl-NL" sz="2000" b="0" i="0" u="none" strike="noStrike" noProof="0">
                        <a:latin typeface="Calibri"/>
                      </a:endParaRPr>
                    </a:p>
                    <a:p>
                      <a:pPr lvl="0">
                        <a:buNone/>
                      </a:pPr>
                      <a:r>
                        <a:rPr lang="nl-NL" sz="1800" b="0" i="1" u="none" strike="noStrike" noProof="0" dirty="0">
                          <a:latin typeface="Calibri"/>
                        </a:rPr>
                        <a:t>Mogelijke deelvragen</a:t>
                      </a:r>
                    </a:p>
                    <a:p>
                      <a:pPr lvl="0">
                        <a:buNone/>
                      </a:pPr>
                      <a:endParaRPr lang="nl-NL" sz="1800" b="0" i="1" u="none" strike="noStrike" noProof="0" dirty="0">
                        <a:latin typeface="Calibri"/>
                      </a:endParaRPr>
                    </a:p>
                    <a:p>
                      <a:pPr lvl="0">
                        <a:buNone/>
                      </a:pPr>
                      <a:r>
                        <a:rPr lang="nl-NL" sz="1800" b="0" i="1" u="none" strike="noStrike" noProof="0" dirty="0">
                          <a:latin typeface="Calibri"/>
                        </a:rPr>
                        <a:t>-Leg de kern van de theorie die je in de analyse zal gebruiken, uit.</a:t>
                      </a:r>
                    </a:p>
                    <a:p>
                      <a:pPr lvl="0">
                        <a:buNone/>
                      </a:pPr>
                      <a:r>
                        <a:rPr lang="nl-NL" sz="1800" b="0" i="1" u="none" strike="noStrike" noProof="0" dirty="0">
                          <a:latin typeface="Calibri"/>
                        </a:rPr>
                        <a:t>-Zoek verbanden tussen de theorie aan de casus</a:t>
                      </a:r>
                    </a:p>
                    <a:p>
                      <a:pPr marL="342900" lvl="0" indent="-342900">
                        <a:buClr>
                          <a:srgbClr val="000000"/>
                        </a:buClr>
                        <a:buFont typeface="Arial,Sans-Serif"/>
                        <a:buChar char="•"/>
                      </a:pPr>
                      <a:r>
                        <a:rPr lang="nl-NL" sz="2000" b="0" i="1" u="none" strike="noStrike" noProof="0" dirty="0">
                          <a:solidFill>
                            <a:schemeClr val="bg1">
                              <a:lumMod val="76000"/>
                            </a:schemeClr>
                          </a:solidFill>
                          <a:latin typeface="Calibri"/>
                        </a:rPr>
                        <a:t>Welk gedrag vind je terug die te maken heeft met een continuüm uit het model? </a:t>
                      </a:r>
                    </a:p>
                    <a:p>
                      <a:pPr marL="342900" lvl="0" indent="-342900">
                        <a:buClr>
                          <a:srgbClr val="000000"/>
                        </a:buClr>
                        <a:buFont typeface="Arial,Sans-Serif"/>
                        <a:buChar char="•"/>
                      </a:pPr>
                      <a:r>
                        <a:rPr lang="nl-NL" sz="2000" b="0" i="1" u="none" strike="noStrike" noProof="0" dirty="0">
                          <a:solidFill>
                            <a:schemeClr val="bg1">
                              <a:lumMod val="76000"/>
                            </a:schemeClr>
                          </a:solidFill>
                          <a:latin typeface="Calibri"/>
                        </a:rPr>
                        <a:t>Leg uit waar je dit gedrag situeert binnen het continuüm</a:t>
                      </a:r>
                      <a:endParaRPr lang="nl-NL" dirty="0"/>
                    </a:p>
                    <a:p>
                      <a:pPr lvl="0">
                        <a:buNone/>
                      </a:pPr>
                      <a:endParaRPr lang="nl-NL" sz="1600" b="0" i="1" u="none" strike="noStrike" noProof="0" dirty="0">
                        <a:latin typeface="Calibri"/>
                      </a:endParaRPr>
                    </a:p>
                    <a:p>
                      <a:pPr lvl="0">
                        <a:buNone/>
                      </a:pPr>
                      <a:r>
                        <a:rPr lang="nl-NL" sz="1600" b="0" i="1" u="none" strike="noStrike" noProof="0" dirty="0">
                          <a:latin typeface="Calibri"/>
                        </a:rPr>
                        <a:t>-</a:t>
                      </a:r>
                      <a:r>
                        <a:rPr lang="nl-NL" sz="1800" b="0" i="1" u="none" strike="noStrike" noProof="0" dirty="0">
                          <a:latin typeface="Calibri"/>
                        </a:rPr>
                        <a:t>Schrijf je conclusie</a:t>
                      </a:r>
                      <a:r>
                        <a:rPr lang="nl-NL" sz="1600" b="0" i="1" u="none" strike="noStrike" noProof="0" dirty="0">
                          <a:latin typeface="Calibri"/>
                        </a:rPr>
                        <a:t> </a:t>
                      </a:r>
                      <a:r>
                        <a:rPr lang="nl-NL" sz="2000" b="0" i="1" u="none" strike="noStrike" noProof="0" dirty="0">
                          <a:solidFill>
                            <a:schemeClr val="bg1">
                              <a:lumMod val="76000"/>
                            </a:schemeClr>
                          </a:solidFill>
                          <a:latin typeface="Calibri"/>
                        </a:rPr>
                        <a:t>(waarbij je aangeeft hoe scores binnen elk continuüm een invloed zouden kunnen hebben op het aanschaffen van een noodpakket in een crisissituatie)  </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nl-NL"/>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8708520"/>
                  </a:ext>
                </a:extLst>
              </a:tr>
            </a:tbl>
          </a:graphicData>
        </a:graphic>
      </p:graphicFrame>
    </p:spTree>
    <p:extLst>
      <p:ext uri="{BB962C8B-B14F-4D97-AF65-F5344CB8AC3E}">
        <p14:creationId xmlns:p14="http://schemas.microsoft.com/office/powerpoint/2010/main" val="565452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750B2-1E55-127B-F3DC-B6D87C24B12E}"/>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EFB2B7E9-8C7E-318D-C453-134D392D1B6C}"/>
              </a:ext>
            </a:extLst>
          </p:cNvPr>
          <p:cNvSpPr txBox="1">
            <a:spLocks/>
          </p:cNvSpPr>
          <p:nvPr/>
        </p:nvSpPr>
        <p:spPr>
          <a:xfrm>
            <a:off x="252850" y="628364"/>
            <a:ext cx="11942225" cy="5701316"/>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400" b="1" dirty="0">
                <a:solidFill>
                  <a:prstClr val="black"/>
                </a:solidFill>
                <a:latin typeface="Calibri Light"/>
                <a:ea typeface="Roboto"/>
                <a:cs typeface="Calibri Light"/>
              </a:rPr>
              <a:t>Mogelijke </a:t>
            </a:r>
            <a:r>
              <a:rPr lang="nl-NL" sz="3400" b="1" dirty="0">
                <a:solidFill>
                  <a:schemeClr val="accent1"/>
                </a:solidFill>
                <a:latin typeface="Calibri Light"/>
                <a:ea typeface="Roboto"/>
                <a:cs typeface="Calibri Light"/>
              </a:rPr>
              <a:t>analyse </a:t>
            </a:r>
            <a:r>
              <a:rPr lang="nl-NL" sz="3400" b="1" dirty="0">
                <a:solidFill>
                  <a:prstClr val="black"/>
                </a:solidFill>
                <a:latin typeface="Calibri Light"/>
                <a:ea typeface="Roboto"/>
                <a:cs typeface="Calibri Light"/>
              </a:rPr>
              <a:t>(de verwachtingen als leraar bepaal je zelf)</a:t>
            </a:r>
          </a:p>
          <a:p>
            <a:pPr marL="556895" lvl="1" indent="0">
              <a:buFont typeface="Wingdings" panose="05000000000000000000" pitchFamily="2" charset="2"/>
              <a:buNone/>
            </a:pPr>
            <a:endParaRPr lang="nl-BE" sz="1600">
              <a:latin typeface="Calibri Light"/>
              <a:ea typeface="Roboto"/>
              <a:cs typeface="Calibri Light"/>
            </a:endParaRPr>
          </a:p>
          <a:p>
            <a:pPr marL="256540" indent="-256540">
              <a:buNone/>
            </a:pPr>
            <a:r>
              <a:rPr lang="nl-BE" sz="2100" b="1" dirty="0">
                <a:latin typeface="Calibri"/>
                <a:ea typeface="Roboto"/>
                <a:cs typeface="Calibri Light"/>
              </a:rPr>
              <a:t>Kern van de theorie</a:t>
            </a:r>
            <a:r>
              <a:rPr lang="nl-BE" sz="2100" dirty="0">
                <a:latin typeface="Calibri"/>
                <a:ea typeface="Roboto"/>
                <a:cs typeface="Calibri Light"/>
              </a:rPr>
              <a:t>:</a:t>
            </a:r>
            <a:endParaRPr lang="nl-NL" sz="2100" dirty="0">
              <a:latin typeface="Calibri"/>
              <a:ea typeface="Roboto"/>
              <a:cs typeface="Calibri Light"/>
            </a:endParaRPr>
          </a:p>
          <a:p>
            <a:pPr marL="256540" indent="-256540">
              <a:buNone/>
            </a:pPr>
            <a:r>
              <a:rPr lang="nl-BE" sz="1900" dirty="0">
                <a:latin typeface="Calibri"/>
                <a:ea typeface="Roboto"/>
                <a:cs typeface="Roboto"/>
              </a:rPr>
              <a:t> </a:t>
            </a:r>
            <a:br>
              <a:rPr lang="nl-BE" sz="1900" dirty="0">
                <a:latin typeface="Calibri"/>
                <a:ea typeface="Roboto"/>
                <a:cs typeface="Roboto"/>
              </a:rPr>
            </a:br>
            <a:r>
              <a:rPr lang="nl-BE" sz="1600" dirty="0">
                <a:latin typeface="Calibri"/>
                <a:ea typeface="Roboto"/>
                <a:cs typeface="Roboto"/>
              </a:rPr>
              <a:t>Persoonlijkheid kunnen we beschouwen als een mix van trekken die deels bepalen hoe je je aanpast aan je omgeving of hoe je reageert in een bepaalde context. Die karaktertrekken zijn te groeperen in vijf dimensies, vandaar de naam van het model ‘Big Five’: emotionele stabiliteit, altruïsme, openheid voor ervaringen, extraversie en </a:t>
            </a:r>
            <a:r>
              <a:rPr lang="nl-BE" sz="1600" dirty="0" err="1">
                <a:latin typeface="Calibri"/>
                <a:ea typeface="Roboto"/>
                <a:cs typeface="Roboto"/>
              </a:rPr>
              <a:t>consciëntieusheid</a:t>
            </a:r>
            <a:r>
              <a:rPr lang="nl-BE" sz="1600" dirty="0">
                <a:latin typeface="Calibri"/>
                <a:ea typeface="Roboto"/>
                <a:cs typeface="Roboto"/>
              </a:rPr>
              <a:t>. Elke cluster is een continuüm. De meeste mensen bevinden zich ergens halverwege de twee tegenpolen.</a:t>
            </a:r>
          </a:p>
          <a:p>
            <a:pPr marL="556895" lvl="1" indent="-213995"/>
            <a:endParaRPr lang="nl-BE" sz="1600">
              <a:latin typeface="Calibri"/>
              <a:ea typeface="Roboto"/>
              <a:cs typeface="Roboto"/>
            </a:endParaRPr>
          </a:p>
          <a:p>
            <a:pPr marL="0" indent="0">
              <a:buNone/>
            </a:pPr>
            <a:r>
              <a:rPr lang="en-US" sz="2100" b="1" dirty="0">
                <a:solidFill>
                  <a:srgbClr val="000000"/>
                </a:solidFill>
                <a:latin typeface="Calibri"/>
                <a:ea typeface="Calibri"/>
                <a:cs typeface="Calibri"/>
              </a:rPr>
              <a:t>Zoek </a:t>
            </a:r>
            <a:r>
              <a:rPr lang="en-US" sz="2100" b="1" err="1">
                <a:solidFill>
                  <a:srgbClr val="000000"/>
                </a:solidFill>
                <a:latin typeface="Calibri"/>
                <a:ea typeface="Calibri"/>
                <a:cs typeface="Calibri"/>
              </a:rPr>
              <a:t>verbanden</a:t>
            </a:r>
            <a:r>
              <a:rPr lang="en-US" sz="2100" b="1" dirty="0">
                <a:solidFill>
                  <a:srgbClr val="000000"/>
                </a:solidFill>
                <a:latin typeface="Calibri"/>
                <a:ea typeface="Calibri"/>
                <a:cs typeface="Calibri"/>
              </a:rPr>
              <a:t> </a:t>
            </a:r>
            <a:r>
              <a:rPr lang="en-US" sz="2100" b="1" err="1">
                <a:solidFill>
                  <a:srgbClr val="000000"/>
                </a:solidFill>
                <a:latin typeface="Calibri"/>
                <a:ea typeface="Calibri"/>
                <a:cs typeface="Calibri"/>
              </a:rPr>
              <a:t>tussen</a:t>
            </a:r>
            <a:r>
              <a:rPr lang="en-US" sz="2100" b="1" dirty="0">
                <a:solidFill>
                  <a:srgbClr val="000000"/>
                </a:solidFill>
                <a:latin typeface="Calibri"/>
                <a:ea typeface="Calibri"/>
                <a:cs typeface="Calibri"/>
              </a:rPr>
              <a:t> het BIG Five model </a:t>
            </a:r>
            <a:r>
              <a:rPr lang="en-US" sz="2100" b="1" err="1">
                <a:solidFill>
                  <a:srgbClr val="000000"/>
                </a:solidFill>
                <a:latin typeface="Calibri"/>
                <a:ea typeface="Calibri"/>
                <a:cs typeface="Calibri"/>
              </a:rPr>
              <a:t>en</a:t>
            </a:r>
            <a:r>
              <a:rPr lang="en-US" sz="2100" b="1" dirty="0">
                <a:solidFill>
                  <a:srgbClr val="000000"/>
                </a:solidFill>
                <a:latin typeface="Calibri"/>
                <a:ea typeface="Calibri"/>
                <a:cs typeface="Calibri"/>
              </a:rPr>
              <a:t> de casus </a:t>
            </a:r>
            <a:endParaRPr lang="en-US" sz="2100" dirty="0">
              <a:solidFill>
                <a:srgbClr val="000000"/>
              </a:solidFill>
              <a:latin typeface="Calibri"/>
              <a:ea typeface="Calibri"/>
              <a:cs typeface="Calibri"/>
            </a:endParaRPr>
          </a:p>
          <a:p>
            <a:pPr marL="0" indent="0">
              <a:buNone/>
            </a:pPr>
            <a:endParaRPr lang="en-US" sz="1200" dirty="0">
              <a:solidFill>
                <a:srgbClr val="000000"/>
              </a:solidFill>
              <a:latin typeface="Aptos"/>
              <a:ea typeface="Roboto"/>
              <a:cs typeface="Roboto"/>
            </a:endParaRPr>
          </a:p>
          <a:p>
            <a:pPr marL="171450" indent="-171450">
              <a:buFont typeface="Arial"/>
              <a:buChar char="•"/>
            </a:pPr>
            <a:r>
              <a:rPr lang="en-US" sz="1400" dirty="0" err="1">
                <a:solidFill>
                  <a:srgbClr val="AE2081"/>
                </a:solidFill>
                <a:latin typeface="Roboto"/>
                <a:ea typeface="Roboto"/>
                <a:cs typeface="Roboto"/>
              </a:rPr>
              <a:t>Emotionele</a:t>
            </a:r>
            <a:r>
              <a:rPr lang="en-US" sz="1400" dirty="0">
                <a:solidFill>
                  <a:srgbClr val="AE2081"/>
                </a:solidFill>
                <a:latin typeface="Roboto"/>
                <a:ea typeface="Roboto"/>
                <a:cs typeface="Roboto"/>
              </a:rPr>
              <a:t> </a:t>
            </a:r>
            <a:r>
              <a:rPr lang="en-US" sz="1400" dirty="0" err="1">
                <a:solidFill>
                  <a:srgbClr val="AE2081"/>
                </a:solidFill>
                <a:latin typeface="Roboto"/>
                <a:ea typeface="Roboto"/>
                <a:cs typeface="Roboto"/>
              </a:rPr>
              <a:t>stabilitiet</a:t>
            </a:r>
            <a:r>
              <a:rPr lang="en-US" sz="1400" dirty="0">
                <a:solidFill>
                  <a:srgbClr val="AE2081"/>
                </a:solidFill>
                <a:latin typeface="Roboto"/>
                <a:ea typeface="Roboto"/>
                <a:cs typeface="Roboto"/>
              </a:rPr>
              <a:t> – </a:t>
            </a:r>
            <a:r>
              <a:rPr lang="en-US" sz="1400" dirty="0" err="1">
                <a:solidFill>
                  <a:srgbClr val="AE2081"/>
                </a:solidFill>
                <a:latin typeface="Roboto"/>
                <a:ea typeface="Roboto"/>
                <a:cs typeface="Roboto"/>
              </a:rPr>
              <a:t>neuroticisme</a:t>
            </a:r>
            <a:r>
              <a:rPr lang="en-US" sz="1400" dirty="0">
                <a:solidFill>
                  <a:srgbClr val="AE2081"/>
                </a:solidFill>
                <a:latin typeface="Roboto"/>
                <a:ea typeface="Roboto"/>
                <a:cs typeface="Roboto"/>
              </a:rPr>
              <a:t> </a:t>
            </a:r>
            <a:endParaRPr lang="en-US" sz="1400" dirty="0">
              <a:solidFill>
                <a:srgbClr val="000000"/>
              </a:solidFill>
              <a:latin typeface="Roboto"/>
              <a:ea typeface="Roboto"/>
              <a:cs typeface="Roboto"/>
            </a:endParaRPr>
          </a:p>
          <a:p>
            <a:pPr marL="556895" indent="-213995">
              <a:buFont typeface="Arial"/>
              <a:buChar char="•"/>
            </a:pPr>
            <a:r>
              <a:rPr lang="en-US" sz="1400" dirty="0" err="1">
                <a:solidFill>
                  <a:srgbClr val="000000"/>
                </a:solidFill>
                <a:latin typeface="Roboto"/>
                <a:ea typeface="Roboto"/>
                <a:cs typeface="Roboto"/>
              </a:rPr>
              <a:t>Emotioneel</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stabiele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mensen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kunnen</a:t>
            </a:r>
            <a:r>
              <a:rPr lang="en-US" sz="1400" dirty="0">
                <a:solidFill>
                  <a:srgbClr val="000000"/>
                </a:solidFill>
                <a:latin typeface="Roboto"/>
                <a:ea typeface="Roboto"/>
                <a:cs typeface="Roboto"/>
              </a:rPr>
              <a:t> over het </a:t>
            </a:r>
            <a:r>
              <a:rPr lang="en-US" sz="1400" dirty="0" err="1">
                <a:solidFill>
                  <a:srgbClr val="000000"/>
                </a:solidFill>
                <a:latin typeface="Roboto"/>
                <a:ea typeface="Roboto"/>
                <a:cs typeface="Roboto"/>
              </a:rPr>
              <a:t>algemeen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goed</a:t>
            </a:r>
            <a:r>
              <a:rPr lang="en-US" sz="1400" dirty="0">
                <a:solidFill>
                  <a:srgbClr val="000000"/>
                </a:solidFill>
                <a:latin typeface="Roboto"/>
                <a:ea typeface="Roboto"/>
                <a:cs typeface="Roboto"/>
              </a:rPr>
              <a:t> om met </a:t>
            </a:r>
            <a:r>
              <a:rPr lang="en-US" sz="1400" dirty="0" err="1">
                <a:solidFill>
                  <a:srgbClr val="000000"/>
                </a:solidFill>
                <a:latin typeface="Roboto"/>
                <a:ea typeface="Roboto"/>
                <a:cs typeface="Roboto"/>
              </a:rPr>
              <a:t>emotionele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spanningen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stresserende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situaties</a:t>
            </a:r>
            <a:r>
              <a:rPr lang="en-US" sz="1400" dirty="0">
                <a:solidFill>
                  <a:srgbClr val="000000"/>
                </a:solidFill>
                <a:latin typeface="Roboto"/>
                <a:ea typeface="Roboto"/>
                <a:cs typeface="Roboto"/>
              </a:rPr>
              <a:t>. In </a:t>
            </a:r>
            <a:r>
              <a:rPr lang="en-US" sz="1400" dirty="0" err="1">
                <a:solidFill>
                  <a:srgbClr val="000000"/>
                </a:solidFill>
                <a:latin typeface="Roboto"/>
                <a:ea typeface="Roboto"/>
                <a:cs typeface="Roboto"/>
              </a:rPr>
              <a:t>moeilijke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omstandigheden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reageren</a:t>
            </a:r>
            <a:r>
              <a:rPr lang="en-US" sz="1400" dirty="0">
                <a:solidFill>
                  <a:srgbClr val="000000"/>
                </a:solidFill>
                <a:latin typeface="Roboto"/>
                <a:ea typeface="Roboto"/>
                <a:cs typeface="Roboto"/>
              </a:rPr>
              <a:t> ze </a:t>
            </a:r>
            <a:r>
              <a:rPr lang="en-US" sz="1400" dirty="0" err="1">
                <a:solidFill>
                  <a:srgbClr val="000000"/>
                </a:solidFill>
                <a:latin typeface="Roboto"/>
                <a:ea typeface="Roboto"/>
                <a:cs typeface="Roboto"/>
              </a:rPr>
              <a:t>rustig</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beheerst</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kunnen</a:t>
            </a:r>
            <a:r>
              <a:rPr lang="en-US" sz="1400" dirty="0">
                <a:solidFill>
                  <a:srgbClr val="000000"/>
                </a:solidFill>
                <a:latin typeface="Roboto"/>
                <a:ea typeface="Roboto"/>
                <a:cs typeface="Roboto"/>
              </a:rPr>
              <a:t> ze </a:t>
            </a:r>
            <a:r>
              <a:rPr lang="en-US" sz="1400" dirty="0" err="1">
                <a:solidFill>
                  <a:srgbClr val="000000"/>
                </a:solidFill>
                <a:latin typeface="Roboto"/>
                <a:ea typeface="Roboto"/>
                <a:cs typeface="Roboto"/>
              </a:rPr>
              <a:t>relatieveren</a:t>
            </a:r>
            <a:r>
              <a:rPr lang="en-US" sz="1400" dirty="0">
                <a:solidFill>
                  <a:srgbClr val="000000"/>
                </a:solidFill>
                <a:latin typeface="Roboto"/>
                <a:ea typeface="Roboto"/>
                <a:cs typeface="Roboto"/>
              </a:rPr>
              <a:t>. Ze </a:t>
            </a:r>
            <a:r>
              <a:rPr lang="en-US" sz="1400" dirty="0" err="1">
                <a:solidFill>
                  <a:srgbClr val="000000"/>
                </a:solidFill>
                <a:latin typeface="Roboto"/>
                <a:ea typeface="Roboto"/>
                <a:cs typeface="Roboto"/>
              </a:rPr>
              <a:t>hebben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zelfvertrouwen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vinden</a:t>
            </a:r>
            <a:r>
              <a:rPr lang="en-US" sz="1400" dirty="0">
                <a:solidFill>
                  <a:srgbClr val="000000"/>
                </a:solidFill>
                <a:latin typeface="Roboto"/>
                <a:ea typeface="Roboto"/>
                <a:cs typeface="Roboto"/>
              </a:rPr>
              <a:t> rust. </a:t>
            </a:r>
          </a:p>
          <a:p>
            <a:pPr marL="556895" indent="-213995">
              <a:buFont typeface="Arial"/>
              <a:buChar char="•"/>
            </a:pPr>
            <a:r>
              <a:rPr lang="en-US" sz="1400" dirty="0" err="1">
                <a:solidFill>
                  <a:srgbClr val="000000"/>
                </a:solidFill>
                <a:latin typeface="Roboto"/>
                <a:ea typeface="Roboto"/>
                <a:cs typeface="Roboto"/>
              </a:rPr>
              <a:t>Emotioneel</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instabiele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mensen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neurotisicme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hebben</a:t>
            </a:r>
            <a:r>
              <a:rPr lang="en-US" sz="1400" dirty="0">
                <a:solidFill>
                  <a:srgbClr val="000000"/>
                </a:solidFill>
                <a:latin typeface="Roboto"/>
                <a:ea typeface="Roboto"/>
                <a:cs typeface="Roboto"/>
              </a:rPr>
              <a:t> de </a:t>
            </a:r>
            <a:r>
              <a:rPr lang="en-US" sz="1400" dirty="0" err="1">
                <a:solidFill>
                  <a:srgbClr val="000000"/>
                </a:solidFill>
                <a:latin typeface="Roboto"/>
                <a:ea typeface="Roboto"/>
                <a:cs typeface="Roboto"/>
              </a:rPr>
              <a:t>neiging</a:t>
            </a:r>
            <a:r>
              <a:rPr lang="en-US" sz="1400" dirty="0">
                <a:solidFill>
                  <a:srgbClr val="000000"/>
                </a:solidFill>
                <a:latin typeface="Roboto"/>
                <a:ea typeface="Roboto"/>
                <a:cs typeface="Roboto"/>
              </a:rPr>
              <a:t> om </a:t>
            </a:r>
            <a:r>
              <a:rPr lang="en-US" sz="1400" dirty="0" err="1">
                <a:solidFill>
                  <a:srgbClr val="000000"/>
                </a:solidFill>
                <a:latin typeface="Roboto"/>
                <a:ea typeface="Roboto"/>
                <a:cs typeface="Roboto"/>
              </a:rPr>
              <a:t>problemen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moeilijkheden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uit</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te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vergroten</a:t>
            </a:r>
            <a:r>
              <a:rPr lang="en-US" sz="1400" dirty="0">
                <a:solidFill>
                  <a:srgbClr val="000000"/>
                </a:solidFill>
                <a:latin typeface="Roboto"/>
                <a:ea typeface="Roboto"/>
                <a:cs typeface="Roboto"/>
              </a:rPr>
              <a:t>. Ze </a:t>
            </a:r>
            <a:r>
              <a:rPr lang="en-US" sz="1400" dirty="0" err="1">
                <a:solidFill>
                  <a:srgbClr val="000000"/>
                </a:solidFill>
                <a:latin typeface="Roboto"/>
                <a:ea typeface="Roboto"/>
                <a:cs typeface="Roboto"/>
              </a:rPr>
              <a:t>piekeren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kritiek</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komt</a:t>
            </a:r>
            <a:r>
              <a:rPr lang="en-US" sz="1400" dirty="0">
                <a:solidFill>
                  <a:srgbClr val="000000"/>
                </a:solidFill>
                <a:latin typeface="Roboto"/>
                <a:ea typeface="Roboto"/>
                <a:cs typeface="Roboto"/>
              </a:rPr>
              <a:t> hard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persoonlijk</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binnen</a:t>
            </a:r>
            <a:r>
              <a:rPr lang="en-US" sz="1400" dirty="0">
                <a:solidFill>
                  <a:srgbClr val="000000"/>
                </a:solidFill>
                <a:latin typeface="Roboto"/>
                <a:ea typeface="Roboto"/>
                <a:cs typeface="Roboto"/>
              </a:rPr>
              <a:t>. Ze </a:t>
            </a:r>
            <a:r>
              <a:rPr lang="en-US" sz="1400" dirty="0" err="1">
                <a:solidFill>
                  <a:srgbClr val="000000"/>
                </a:solidFill>
                <a:latin typeface="Roboto"/>
                <a:ea typeface="Roboto"/>
                <a:cs typeface="Roboto"/>
              </a:rPr>
              <a:t>stellen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zichzelf</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vaak</a:t>
            </a:r>
            <a:r>
              <a:rPr lang="en-US" sz="1400" dirty="0">
                <a:solidFill>
                  <a:srgbClr val="000000"/>
                </a:solidFill>
                <a:latin typeface="Roboto"/>
                <a:ea typeface="Roboto"/>
                <a:cs typeface="Roboto"/>
              </a:rPr>
              <a:t> in </a:t>
            </a:r>
            <a:r>
              <a:rPr lang="en-US" sz="1400" dirty="0" err="1">
                <a:solidFill>
                  <a:srgbClr val="000000"/>
                </a:solidFill>
                <a:latin typeface="Roboto"/>
                <a:ea typeface="Roboto"/>
                <a:cs typeface="Roboto"/>
              </a:rPr>
              <a:t>vraag</a:t>
            </a:r>
            <a:r>
              <a:rPr lang="en-US" sz="1400" dirty="0">
                <a:solidFill>
                  <a:srgbClr val="000000"/>
                </a:solidFill>
                <a:latin typeface="Roboto"/>
                <a:ea typeface="Roboto"/>
                <a:cs typeface="Roboto"/>
              </a:rPr>
              <a:t>. </a:t>
            </a:r>
          </a:p>
          <a:p>
            <a:pPr marL="556895" indent="-213995">
              <a:buFont typeface="Arial"/>
              <a:buChar char="•"/>
            </a:pPr>
            <a:r>
              <a:rPr lang="nl-BE" sz="1400" dirty="0">
                <a:solidFill>
                  <a:srgbClr val="AE2081"/>
                </a:solidFill>
                <a:latin typeface="Roboto"/>
                <a:ea typeface="Roboto"/>
                <a:cs typeface="Roboto"/>
              </a:rPr>
              <a:t>Wie een noodpakket aankoopt neigt wellicht meer naar emotionele instabiliteit: om hun angstgevoelens te verminderen en zich veiliger te voelen. </a:t>
            </a:r>
            <a:endParaRPr lang="nl-BE" sz="1400" dirty="0">
              <a:solidFill>
                <a:srgbClr val="AE2081"/>
              </a:solidFill>
              <a:cs typeface="Roboto"/>
            </a:endParaRPr>
          </a:p>
          <a:p>
            <a:pPr marL="256540" indent="-256540">
              <a:buNone/>
            </a:pPr>
            <a:endParaRPr lang="nl-BE" sz="1600">
              <a:cs typeface="Roboto"/>
            </a:endParaRPr>
          </a:p>
          <a:p>
            <a:pPr marL="0" indent="0" algn="ctr">
              <a:buFont typeface="Arial" pitchFamily="34" charset="0"/>
              <a:buNone/>
            </a:pPr>
            <a:endParaRPr lang="nl-NL" sz="3100" b="1">
              <a:latin typeface="Calibri Light"/>
              <a:cs typeface="Calibri Light"/>
            </a:endParaRPr>
          </a:p>
          <a:p>
            <a:pPr marL="0" indent="0">
              <a:buNone/>
            </a:pPr>
            <a:endParaRPr lang="nl-NL" sz="1600">
              <a:latin typeface="Calibri Light"/>
              <a:cs typeface="Calibri Light"/>
            </a:endParaRPr>
          </a:p>
          <a:p>
            <a:pPr marL="0" indent="0">
              <a:buNone/>
            </a:pPr>
            <a:endParaRPr lang="nl-BE">
              <a:solidFill>
                <a:prstClr val="black"/>
              </a:solidFill>
              <a:cs typeface="Roboto" pitchFamily="2" charset="0"/>
            </a:endParaRPr>
          </a:p>
        </p:txBody>
      </p:sp>
    </p:spTree>
    <p:extLst>
      <p:ext uri="{BB962C8B-B14F-4D97-AF65-F5344CB8AC3E}">
        <p14:creationId xmlns:p14="http://schemas.microsoft.com/office/powerpoint/2010/main" val="1004558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68804-0855-76CD-3EAF-BE1F42DEA1EC}"/>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4CBC92E8-140F-5963-87C8-959B40FEFEDB}"/>
              </a:ext>
            </a:extLst>
          </p:cNvPr>
          <p:cNvSpPr txBox="1">
            <a:spLocks/>
          </p:cNvSpPr>
          <p:nvPr/>
        </p:nvSpPr>
        <p:spPr>
          <a:xfrm>
            <a:off x="252850" y="427081"/>
            <a:ext cx="11942225" cy="6283598"/>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71450" indent="-171450"/>
            <a:r>
              <a:rPr lang="en-US" sz="1400" dirty="0" err="1">
                <a:solidFill>
                  <a:srgbClr val="AE2081"/>
                </a:solidFill>
                <a:latin typeface="Roboto"/>
                <a:ea typeface="Roboto"/>
                <a:cs typeface="Roboto"/>
              </a:rPr>
              <a:t>Altruïsme</a:t>
            </a:r>
            <a:r>
              <a:rPr lang="en-US" sz="1400" dirty="0">
                <a:solidFill>
                  <a:srgbClr val="AE2081"/>
                </a:solidFill>
                <a:latin typeface="Roboto"/>
                <a:ea typeface="Roboto"/>
                <a:cs typeface="Roboto"/>
              </a:rPr>
              <a:t> - </a:t>
            </a:r>
            <a:r>
              <a:rPr lang="en-US" sz="1400" dirty="0" err="1">
                <a:solidFill>
                  <a:srgbClr val="AE2081"/>
                </a:solidFill>
                <a:latin typeface="Roboto"/>
                <a:ea typeface="Roboto"/>
                <a:cs typeface="Roboto"/>
              </a:rPr>
              <a:t>onvriendelijkheid</a:t>
            </a:r>
            <a:r>
              <a:rPr lang="en-US" sz="1400" dirty="0">
                <a:solidFill>
                  <a:srgbClr val="AE2081"/>
                </a:solidFill>
                <a:latin typeface="Roboto"/>
                <a:ea typeface="Roboto"/>
                <a:cs typeface="Roboto"/>
              </a:rPr>
              <a:t> </a:t>
            </a:r>
            <a:endParaRPr lang="nl-NL" dirty="0"/>
          </a:p>
          <a:p>
            <a:pPr marL="556895" indent="-213995">
              <a:buFont typeface="Wingdings" pitchFamily="34" charset="0"/>
            </a:pPr>
            <a:r>
              <a:rPr lang="en-US" sz="1400" dirty="0">
                <a:solidFill>
                  <a:srgbClr val="000000"/>
                </a:solidFill>
                <a:latin typeface="Roboto"/>
                <a:ea typeface="Roboto"/>
                <a:cs typeface="Roboto"/>
              </a:rPr>
              <a:t>Mensen met </a:t>
            </a:r>
            <a:r>
              <a:rPr lang="en-US" sz="1400" dirty="0" err="1">
                <a:solidFill>
                  <a:srgbClr val="000000"/>
                </a:solidFill>
                <a:latin typeface="Roboto"/>
                <a:ea typeface="Roboto"/>
                <a:cs typeface="Roboto"/>
              </a:rPr>
              <a:t>een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hoge</a:t>
            </a:r>
            <a:r>
              <a:rPr lang="en-US" sz="1400" dirty="0">
                <a:solidFill>
                  <a:srgbClr val="000000"/>
                </a:solidFill>
                <a:latin typeface="Roboto"/>
                <a:ea typeface="Roboto"/>
                <a:cs typeface="Roboto"/>
              </a:rPr>
              <a:t> score op </a:t>
            </a:r>
            <a:r>
              <a:rPr lang="en-US" sz="1400" dirty="0" err="1">
                <a:solidFill>
                  <a:srgbClr val="000000"/>
                </a:solidFill>
                <a:latin typeface="Roboto"/>
                <a:ea typeface="Roboto"/>
                <a:cs typeface="Roboto"/>
              </a:rPr>
              <a:t>altruïsme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zijn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gevoelig</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voor</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andermans</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welzijn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zijn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empathisch</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vriendelijk</a:t>
            </a:r>
            <a:r>
              <a:rPr lang="en-US" sz="1400" dirty="0">
                <a:solidFill>
                  <a:srgbClr val="000000"/>
                </a:solidFill>
                <a:latin typeface="Roboto"/>
                <a:ea typeface="Roboto"/>
                <a:cs typeface="Roboto"/>
              </a:rPr>
              <a:t>. Ze </a:t>
            </a:r>
            <a:r>
              <a:rPr lang="en-US" sz="1400" dirty="0" err="1">
                <a:solidFill>
                  <a:srgbClr val="000000"/>
                </a:solidFill>
                <a:latin typeface="Roboto"/>
                <a:ea typeface="Roboto"/>
                <a:cs typeface="Roboto"/>
              </a:rPr>
              <a:t>komen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amicaal</a:t>
            </a:r>
            <a:r>
              <a:rPr lang="en-US" sz="1400" dirty="0">
                <a:solidFill>
                  <a:srgbClr val="000000"/>
                </a:solidFill>
                <a:latin typeface="Roboto"/>
                <a:ea typeface="Roboto"/>
                <a:cs typeface="Roboto"/>
              </a:rPr>
              <a:t> over. Ze </a:t>
            </a:r>
            <a:r>
              <a:rPr lang="en-US" sz="1400" dirty="0" err="1">
                <a:solidFill>
                  <a:srgbClr val="000000"/>
                </a:solidFill>
                <a:latin typeface="Roboto"/>
                <a:ea typeface="Roboto"/>
                <a:cs typeface="Roboto"/>
              </a:rPr>
              <a:t>zijn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loyaal</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boezemen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vertrouwen</a:t>
            </a:r>
            <a:r>
              <a:rPr lang="en-US" sz="1400" dirty="0">
                <a:solidFill>
                  <a:srgbClr val="000000"/>
                </a:solidFill>
                <a:latin typeface="Roboto"/>
                <a:ea typeface="Roboto"/>
                <a:cs typeface="Roboto"/>
              </a:rPr>
              <a:t> in. Ze </a:t>
            </a:r>
            <a:r>
              <a:rPr lang="en-US" sz="1400" dirty="0" err="1">
                <a:solidFill>
                  <a:srgbClr val="000000"/>
                </a:solidFill>
                <a:latin typeface="Roboto"/>
                <a:ea typeface="Roboto"/>
                <a:cs typeface="Roboto"/>
              </a:rPr>
              <a:t>verkiezen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overleg</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samenwerking</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boven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competitie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confrontatie</a:t>
            </a:r>
            <a:r>
              <a:rPr lang="en-US" sz="1400" dirty="0">
                <a:solidFill>
                  <a:srgbClr val="000000"/>
                </a:solidFill>
                <a:latin typeface="Roboto"/>
                <a:ea typeface="Roboto"/>
                <a:cs typeface="Roboto"/>
              </a:rPr>
              <a:t>.</a:t>
            </a:r>
            <a:endParaRPr lang="en-US" sz="900" dirty="0">
              <a:solidFill>
                <a:srgbClr val="000000"/>
              </a:solidFill>
              <a:latin typeface="Aptos"/>
              <a:ea typeface="Roboto"/>
              <a:cs typeface="Roboto"/>
            </a:endParaRPr>
          </a:p>
          <a:p>
            <a:pPr marL="556895" lvl="1" indent="-213995">
              <a:buFont typeface="Wingdings" pitchFamily="34" charset="0"/>
            </a:pPr>
            <a:r>
              <a:rPr lang="en-US" sz="1400" dirty="0">
                <a:solidFill>
                  <a:srgbClr val="000000"/>
                </a:solidFill>
                <a:latin typeface="Roboto"/>
                <a:ea typeface="Roboto"/>
                <a:cs typeface="Roboto"/>
              </a:rPr>
              <a:t>Mensen met </a:t>
            </a:r>
            <a:r>
              <a:rPr lang="en-US" sz="1400" dirty="0" err="1">
                <a:solidFill>
                  <a:srgbClr val="000000"/>
                </a:solidFill>
                <a:latin typeface="Roboto"/>
                <a:ea typeface="Roboto"/>
                <a:cs typeface="Roboto"/>
              </a:rPr>
              <a:t>een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lage</a:t>
            </a:r>
            <a:r>
              <a:rPr lang="en-US" sz="1400" dirty="0">
                <a:solidFill>
                  <a:srgbClr val="000000"/>
                </a:solidFill>
                <a:latin typeface="Roboto"/>
                <a:ea typeface="Roboto"/>
                <a:cs typeface="Roboto"/>
              </a:rPr>
              <a:t> score op </a:t>
            </a:r>
            <a:r>
              <a:rPr lang="en-US" sz="1400" dirty="0" err="1">
                <a:solidFill>
                  <a:srgbClr val="000000"/>
                </a:solidFill>
                <a:latin typeface="Roboto"/>
                <a:ea typeface="Roboto"/>
                <a:cs typeface="Roboto"/>
              </a:rPr>
              <a:t>altruïsme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onvriendelijk</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nemen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eerder</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defensieve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houding</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aan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Relaties</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zijn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eerder</a:t>
            </a:r>
            <a:r>
              <a:rPr lang="en-US" sz="1400" dirty="0">
                <a:solidFill>
                  <a:srgbClr val="000000"/>
                </a:solidFill>
                <a:latin typeface="Roboto"/>
                <a:ea typeface="Roboto"/>
                <a:cs typeface="Roboto"/>
              </a:rPr>
              <a:t> kil met </a:t>
            </a:r>
            <a:r>
              <a:rPr lang="en-US" sz="1400" dirty="0" err="1">
                <a:solidFill>
                  <a:srgbClr val="000000"/>
                </a:solidFill>
                <a:latin typeface="Roboto"/>
                <a:ea typeface="Roboto"/>
                <a:cs typeface="Roboto"/>
              </a:rPr>
              <a:t>een</a:t>
            </a:r>
            <a:r>
              <a:rPr lang="en-US" sz="1400" dirty="0">
                <a:solidFill>
                  <a:srgbClr val="000000"/>
                </a:solidFill>
                <a:latin typeface="Roboto"/>
                <a:ea typeface="Roboto"/>
                <a:cs typeface="Roboto"/>
              </a:rPr>
              <a:t> focus op </a:t>
            </a:r>
            <a:r>
              <a:rPr lang="en-US" sz="1400" dirty="0" err="1">
                <a:solidFill>
                  <a:srgbClr val="000000"/>
                </a:solidFill>
                <a:latin typeface="Roboto"/>
                <a:ea typeface="Roboto"/>
                <a:cs typeface="Roboto"/>
              </a:rPr>
              <a:t>zichzelf</a:t>
            </a:r>
            <a:r>
              <a:rPr lang="en-US" sz="1400" dirty="0">
                <a:solidFill>
                  <a:srgbClr val="000000"/>
                </a:solidFill>
                <a:latin typeface="Roboto"/>
                <a:ea typeface="Roboto"/>
                <a:cs typeface="Roboto"/>
              </a:rPr>
              <a:t>. Ze </a:t>
            </a:r>
            <a:r>
              <a:rPr lang="en-US" sz="1400" dirty="0" err="1">
                <a:solidFill>
                  <a:srgbClr val="000000"/>
                </a:solidFill>
                <a:latin typeface="Roboto"/>
                <a:ea typeface="Roboto"/>
                <a:cs typeface="Roboto"/>
              </a:rPr>
              <a:t>zijn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weinig</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gevoelig</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voor</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andermans</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problemen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houden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geen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rekening</a:t>
            </a:r>
            <a:r>
              <a:rPr lang="en-US" sz="1400" dirty="0">
                <a:solidFill>
                  <a:srgbClr val="000000"/>
                </a:solidFill>
                <a:latin typeface="Roboto"/>
                <a:ea typeface="Roboto"/>
                <a:cs typeface="Roboto"/>
              </a:rPr>
              <a:t> met </a:t>
            </a:r>
            <a:r>
              <a:rPr lang="en-US" sz="1400" dirty="0" err="1">
                <a:solidFill>
                  <a:srgbClr val="000000"/>
                </a:solidFill>
                <a:latin typeface="Roboto"/>
                <a:ea typeface="Roboto"/>
                <a:cs typeface="Roboto"/>
              </a:rPr>
              <a:t>emoties</a:t>
            </a:r>
            <a:r>
              <a:rPr lang="en-US" sz="1400" dirty="0">
                <a:solidFill>
                  <a:srgbClr val="000000"/>
                </a:solidFill>
                <a:latin typeface="Roboto"/>
                <a:ea typeface="Roboto"/>
                <a:cs typeface="Roboto"/>
              </a:rPr>
              <a:t> van </a:t>
            </a:r>
            <a:r>
              <a:rPr lang="en-US" sz="1400" dirty="0" err="1">
                <a:solidFill>
                  <a:srgbClr val="000000"/>
                </a:solidFill>
                <a:latin typeface="Roboto"/>
                <a:ea typeface="Roboto"/>
                <a:cs typeface="Roboto"/>
              </a:rPr>
              <a:t>anderen</a:t>
            </a:r>
            <a:r>
              <a:rPr lang="en-US" sz="1400" dirty="0">
                <a:solidFill>
                  <a:srgbClr val="000000"/>
                </a:solidFill>
                <a:latin typeface="Roboto"/>
                <a:ea typeface="Roboto"/>
                <a:cs typeface="Roboto"/>
              </a:rPr>
              <a:t>. Soms </a:t>
            </a:r>
            <a:r>
              <a:rPr lang="en-US" sz="1400" dirty="0" err="1">
                <a:solidFill>
                  <a:srgbClr val="000000"/>
                </a:solidFill>
                <a:latin typeface="Roboto"/>
                <a:ea typeface="Roboto"/>
                <a:cs typeface="Roboto"/>
              </a:rPr>
              <a:t>hebben</a:t>
            </a:r>
            <a:r>
              <a:rPr lang="en-US" sz="1400" dirty="0">
                <a:solidFill>
                  <a:srgbClr val="000000"/>
                </a:solidFill>
                <a:latin typeface="Roboto"/>
                <a:ea typeface="Roboto"/>
                <a:cs typeface="Roboto"/>
              </a:rPr>
              <a:t> ze </a:t>
            </a:r>
            <a:r>
              <a:rPr lang="en-US" sz="1400" dirty="0" err="1">
                <a:solidFill>
                  <a:srgbClr val="000000"/>
                </a:solidFill>
                <a:latin typeface="Roboto"/>
                <a:ea typeface="Roboto"/>
                <a:cs typeface="Roboto"/>
              </a:rPr>
              <a:t>zelfs</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helemaal</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geen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empathie</a:t>
            </a:r>
            <a:r>
              <a:rPr lang="en-US" sz="1400" dirty="0">
                <a:solidFill>
                  <a:srgbClr val="000000"/>
                </a:solidFill>
                <a:latin typeface="Roboto"/>
                <a:ea typeface="Roboto"/>
                <a:cs typeface="Roboto"/>
              </a:rPr>
              <a:t>. </a:t>
            </a:r>
          </a:p>
          <a:p>
            <a:pPr marL="556895" lvl="1" indent="-213995">
              <a:buFont typeface="Wingdings" pitchFamily="34" charset="0"/>
              <a:buChar char="§"/>
            </a:pPr>
            <a:r>
              <a:rPr lang="nl-BE" sz="1400" dirty="0">
                <a:solidFill>
                  <a:srgbClr val="AE2081"/>
                </a:solidFill>
                <a:latin typeface="Roboto"/>
                <a:ea typeface="Roboto"/>
                <a:cs typeface="Roboto"/>
              </a:rPr>
              <a:t>Wie een noodpakket aankoopt neigt wellicht meer naar </a:t>
            </a:r>
            <a:r>
              <a:rPr lang="en-US" sz="1400" dirty="0" err="1">
                <a:solidFill>
                  <a:srgbClr val="AE2081"/>
                </a:solidFill>
                <a:latin typeface="Roboto"/>
                <a:ea typeface="Roboto"/>
                <a:cs typeface="Roboto"/>
              </a:rPr>
              <a:t>altruïsme</a:t>
            </a:r>
            <a:r>
              <a:rPr lang="en-US" sz="1400" dirty="0">
                <a:solidFill>
                  <a:srgbClr val="AE2081"/>
                </a:solidFill>
                <a:latin typeface="Roboto"/>
                <a:ea typeface="Roboto"/>
                <a:cs typeface="Roboto"/>
              </a:rPr>
              <a:t>: </a:t>
            </a:r>
            <a:r>
              <a:rPr lang="en-US" sz="1400" dirty="0" err="1">
                <a:solidFill>
                  <a:srgbClr val="AE2081"/>
                </a:solidFill>
                <a:latin typeface="Roboto"/>
                <a:ea typeface="Roboto"/>
                <a:cs typeface="Roboto"/>
              </a:rPr>
              <a:t>zich</a:t>
            </a:r>
            <a:r>
              <a:rPr lang="en-US" sz="1400" dirty="0">
                <a:solidFill>
                  <a:srgbClr val="AE2081"/>
                </a:solidFill>
                <a:latin typeface="Roboto"/>
                <a:ea typeface="Roboto"/>
                <a:cs typeface="Roboto"/>
              </a:rPr>
              <a:t> </a:t>
            </a:r>
            <a:r>
              <a:rPr lang="en-US" sz="1400" dirty="0" err="1">
                <a:solidFill>
                  <a:srgbClr val="AE2081"/>
                </a:solidFill>
                <a:latin typeface="Roboto"/>
                <a:ea typeface="Roboto"/>
                <a:cs typeface="Roboto"/>
              </a:rPr>
              <a:t>voorbereiden</a:t>
            </a:r>
            <a:r>
              <a:rPr lang="en-US" sz="1400" dirty="0">
                <a:solidFill>
                  <a:srgbClr val="AE2081"/>
                </a:solidFill>
                <a:latin typeface="Roboto"/>
                <a:ea typeface="Roboto"/>
                <a:cs typeface="Roboto"/>
              </a:rPr>
              <a:t> op de </a:t>
            </a:r>
            <a:r>
              <a:rPr lang="en-US" sz="1400" dirty="0" err="1">
                <a:solidFill>
                  <a:srgbClr val="AE2081"/>
                </a:solidFill>
                <a:latin typeface="Roboto"/>
                <a:ea typeface="Roboto"/>
                <a:cs typeface="Roboto"/>
              </a:rPr>
              <a:t>zorg</a:t>
            </a:r>
            <a:r>
              <a:rPr lang="en-US" sz="1400" dirty="0">
                <a:solidFill>
                  <a:srgbClr val="AE2081"/>
                </a:solidFill>
                <a:latin typeface="Roboto"/>
                <a:ea typeface="Roboto"/>
                <a:cs typeface="Roboto"/>
              </a:rPr>
              <a:t> </a:t>
            </a:r>
            <a:r>
              <a:rPr lang="en-US" sz="1400" dirty="0" err="1">
                <a:solidFill>
                  <a:srgbClr val="AE2081"/>
                </a:solidFill>
                <a:latin typeface="Roboto"/>
                <a:ea typeface="Roboto"/>
                <a:cs typeface="Roboto"/>
              </a:rPr>
              <a:t>voor</a:t>
            </a:r>
            <a:r>
              <a:rPr lang="en-US" sz="1400" dirty="0">
                <a:solidFill>
                  <a:srgbClr val="AE2081"/>
                </a:solidFill>
                <a:latin typeface="Roboto"/>
                <a:ea typeface="Roboto"/>
                <a:cs typeface="Roboto"/>
              </a:rPr>
              <a:t> </a:t>
            </a:r>
            <a:r>
              <a:rPr lang="en-US" sz="1400" dirty="0" err="1">
                <a:solidFill>
                  <a:srgbClr val="AE2081"/>
                </a:solidFill>
                <a:latin typeface="Roboto"/>
                <a:ea typeface="Roboto"/>
                <a:cs typeface="Roboto"/>
              </a:rPr>
              <a:t>familie</a:t>
            </a:r>
            <a:r>
              <a:rPr lang="en-US" sz="1400" dirty="0">
                <a:solidFill>
                  <a:srgbClr val="AE2081"/>
                </a:solidFill>
                <a:latin typeface="Roboto"/>
                <a:ea typeface="Roboto"/>
                <a:cs typeface="Roboto"/>
              </a:rPr>
              <a:t>, </a:t>
            </a:r>
            <a:r>
              <a:rPr lang="en-US" sz="1400" dirty="0" err="1">
                <a:solidFill>
                  <a:srgbClr val="AE2081"/>
                </a:solidFill>
                <a:latin typeface="Roboto"/>
                <a:ea typeface="Roboto"/>
                <a:cs typeface="Roboto"/>
              </a:rPr>
              <a:t>vrienden</a:t>
            </a:r>
            <a:r>
              <a:rPr lang="en-US" sz="1400" dirty="0">
                <a:solidFill>
                  <a:srgbClr val="AE2081"/>
                </a:solidFill>
                <a:latin typeface="Roboto"/>
                <a:ea typeface="Roboto"/>
                <a:cs typeface="Roboto"/>
              </a:rPr>
              <a:t>. </a:t>
            </a:r>
          </a:p>
          <a:p>
            <a:pPr marL="0" indent="0">
              <a:buNone/>
            </a:pPr>
            <a:br>
              <a:rPr lang="en-US" sz="1400" dirty="0">
                <a:latin typeface="Roboto"/>
                <a:ea typeface="Roboto"/>
                <a:cs typeface="Roboto"/>
              </a:rPr>
            </a:br>
            <a:r>
              <a:rPr lang="en-US" sz="1400" err="1">
                <a:solidFill>
                  <a:srgbClr val="AE2081"/>
                </a:solidFill>
                <a:latin typeface="Roboto"/>
                <a:ea typeface="Roboto"/>
                <a:cs typeface="Roboto"/>
              </a:rPr>
              <a:t>Extraversie</a:t>
            </a:r>
            <a:r>
              <a:rPr lang="en-US" sz="1400" dirty="0">
                <a:solidFill>
                  <a:srgbClr val="AE2081"/>
                </a:solidFill>
                <a:latin typeface="Roboto"/>
                <a:ea typeface="Roboto"/>
                <a:cs typeface="Roboto"/>
              </a:rPr>
              <a:t> – </a:t>
            </a:r>
            <a:r>
              <a:rPr lang="en-US" sz="1400" err="1">
                <a:solidFill>
                  <a:srgbClr val="AE2081"/>
                </a:solidFill>
                <a:latin typeface="Roboto"/>
                <a:ea typeface="Roboto"/>
                <a:cs typeface="Roboto"/>
              </a:rPr>
              <a:t>introversie</a:t>
            </a:r>
            <a:r>
              <a:rPr lang="en-US" sz="1400" dirty="0">
                <a:solidFill>
                  <a:srgbClr val="AE2081"/>
                </a:solidFill>
                <a:latin typeface="Roboto"/>
                <a:ea typeface="Roboto"/>
                <a:cs typeface="Roboto"/>
              </a:rPr>
              <a:t> </a:t>
            </a:r>
            <a:r>
              <a:rPr lang="en-US" sz="1300" dirty="0">
                <a:solidFill>
                  <a:srgbClr val="AE2081"/>
                </a:solidFill>
                <a:latin typeface="Roboto"/>
                <a:ea typeface="Roboto"/>
                <a:cs typeface="Roboto"/>
              </a:rPr>
              <a:t> </a:t>
            </a:r>
            <a:endParaRPr lang="en-US" sz="1300">
              <a:solidFill>
                <a:srgbClr val="000000"/>
              </a:solidFill>
              <a:latin typeface="Roboto"/>
              <a:ea typeface="Roboto"/>
              <a:cs typeface="Roboto"/>
            </a:endParaRPr>
          </a:p>
          <a:p>
            <a:pPr marL="556895" lvl="1" indent="-213995">
              <a:buFont typeface="Wingdings"/>
              <a:buChar char="§"/>
            </a:pPr>
            <a:r>
              <a:rPr lang="en-US" sz="1400" dirty="0" err="1">
                <a:solidFill>
                  <a:srgbClr val="000000"/>
                </a:solidFill>
                <a:latin typeface="Roboto"/>
                <a:ea typeface="Roboto"/>
                <a:cs typeface="Roboto"/>
              </a:rPr>
              <a:t>Extraverte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mensen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zijn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enthousiast</a:t>
            </a:r>
            <a:r>
              <a:rPr lang="en-US" sz="1400" dirty="0">
                <a:solidFill>
                  <a:srgbClr val="000000"/>
                </a:solidFill>
                <a:latin typeface="Roboto"/>
                <a:ea typeface="Roboto"/>
                <a:cs typeface="Roboto"/>
              </a:rPr>
              <a:t>. Soms </a:t>
            </a:r>
            <a:r>
              <a:rPr lang="en-US" sz="1400" dirty="0" err="1">
                <a:solidFill>
                  <a:srgbClr val="000000"/>
                </a:solidFill>
                <a:latin typeface="Roboto"/>
                <a:ea typeface="Roboto"/>
                <a:cs typeface="Roboto"/>
              </a:rPr>
              <a:t>overenthousiast</a:t>
            </a:r>
            <a:r>
              <a:rPr lang="en-US" sz="1400" dirty="0">
                <a:solidFill>
                  <a:srgbClr val="000000"/>
                </a:solidFill>
                <a:latin typeface="Roboto"/>
                <a:ea typeface="Roboto"/>
                <a:cs typeface="Roboto"/>
              </a:rPr>
              <a:t>. In </a:t>
            </a:r>
            <a:r>
              <a:rPr lang="en-US" sz="1400" dirty="0" err="1">
                <a:solidFill>
                  <a:srgbClr val="000000"/>
                </a:solidFill>
                <a:latin typeface="Roboto"/>
                <a:ea typeface="Roboto"/>
                <a:cs typeface="Roboto"/>
              </a:rPr>
              <a:t>relaties</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zijn</a:t>
            </a:r>
            <a:r>
              <a:rPr lang="en-US" sz="1400" dirty="0">
                <a:solidFill>
                  <a:srgbClr val="000000"/>
                </a:solidFill>
                <a:latin typeface="Roboto"/>
                <a:ea typeface="Roboto"/>
                <a:cs typeface="Roboto"/>
              </a:rPr>
              <a:t> ze op </a:t>
            </a:r>
            <a:r>
              <a:rPr lang="en-US" sz="1400" dirty="0" err="1">
                <a:solidFill>
                  <a:srgbClr val="000000"/>
                </a:solidFill>
                <a:latin typeface="Roboto"/>
                <a:ea typeface="Roboto"/>
                <a:cs typeface="Roboto"/>
              </a:rPr>
              <a:t>hun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gemak</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spreken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makkelijk</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mensen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aan</a:t>
            </a:r>
            <a:r>
              <a:rPr lang="en-US" sz="1400" dirty="0">
                <a:solidFill>
                  <a:srgbClr val="000000"/>
                </a:solidFill>
                <a:latin typeface="Roboto"/>
                <a:ea typeface="Roboto"/>
                <a:cs typeface="Roboto"/>
              </a:rPr>
              <a:t>. Ze </a:t>
            </a:r>
            <a:r>
              <a:rPr lang="en-US" sz="1400" dirty="0" err="1">
                <a:solidFill>
                  <a:srgbClr val="000000"/>
                </a:solidFill>
                <a:latin typeface="Roboto"/>
                <a:ea typeface="Roboto"/>
                <a:cs typeface="Roboto"/>
              </a:rPr>
              <a:t>hebben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vertrouwen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actief</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zijn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energiek</a:t>
            </a:r>
            <a:r>
              <a:rPr lang="en-US" sz="1400" dirty="0">
                <a:solidFill>
                  <a:srgbClr val="000000"/>
                </a:solidFill>
                <a:latin typeface="Roboto"/>
                <a:ea typeface="Roboto"/>
                <a:cs typeface="Roboto"/>
              </a:rPr>
              <a:t>. Ze </a:t>
            </a:r>
            <a:r>
              <a:rPr lang="en-US" sz="1400" dirty="0" err="1">
                <a:solidFill>
                  <a:srgbClr val="000000"/>
                </a:solidFill>
                <a:latin typeface="Roboto"/>
                <a:ea typeface="Roboto"/>
                <a:cs typeface="Roboto"/>
              </a:rPr>
              <a:t>zoeken</a:t>
            </a:r>
            <a:r>
              <a:rPr lang="en-US" sz="1400" dirty="0">
                <a:solidFill>
                  <a:srgbClr val="000000"/>
                </a:solidFill>
                <a:latin typeface="Roboto"/>
                <a:ea typeface="Roboto"/>
                <a:cs typeface="Roboto"/>
              </a:rPr>
              <a:t> contact met </a:t>
            </a:r>
            <a:r>
              <a:rPr lang="en-US" sz="1400" dirty="0" err="1">
                <a:solidFill>
                  <a:srgbClr val="000000"/>
                </a:solidFill>
                <a:latin typeface="Roboto"/>
                <a:ea typeface="Roboto"/>
                <a:cs typeface="Roboto"/>
              </a:rPr>
              <a:t>anderen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staan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graag</a:t>
            </a:r>
            <a:r>
              <a:rPr lang="en-US" sz="1400" dirty="0">
                <a:solidFill>
                  <a:srgbClr val="000000"/>
                </a:solidFill>
                <a:latin typeface="Roboto"/>
                <a:ea typeface="Roboto"/>
                <a:cs typeface="Roboto"/>
              </a:rPr>
              <a:t> op de </a:t>
            </a:r>
            <a:r>
              <a:rPr lang="en-US" sz="1400" dirty="0" err="1">
                <a:solidFill>
                  <a:srgbClr val="000000"/>
                </a:solidFill>
                <a:latin typeface="Roboto"/>
                <a:ea typeface="Roboto"/>
                <a:cs typeface="Roboto"/>
              </a:rPr>
              <a:t>voorgrond</a:t>
            </a:r>
            <a:r>
              <a:rPr lang="en-US" sz="1400" dirty="0">
                <a:solidFill>
                  <a:srgbClr val="000000"/>
                </a:solidFill>
                <a:latin typeface="Roboto"/>
                <a:ea typeface="Roboto"/>
                <a:cs typeface="Roboto"/>
              </a:rPr>
              <a:t>. </a:t>
            </a:r>
          </a:p>
          <a:p>
            <a:pPr marL="556895" lvl="1" indent="-213995">
              <a:buFont typeface="Wingdings"/>
              <a:buChar char="§"/>
            </a:pPr>
            <a:r>
              <a:rPr lang="en-US" sz="1400" err="1">
                <a:solidFill>
                  <a:srgbClr val="000000"/>
                </a:solidFill>
                <a:latin typeface="Roboto"/>
                <a:ea typeface="Roboto"/>
                <a:cs typeface="Roboto"/>
              </a:rPr>
              <a:t>Introverte</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mensen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hebben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weinig</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vertrouwen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energie</a:t>
            </a:r>
            <a:r>
              <a:rPr lang="en-US" sz="1400" dirty="0">
                <a:solidFill>
                  <a:srgbClr val="000000"/>
                </a:solidFill>
                <a:latin typeface="Roboto"/>
                <a:ea typeface="Roboto"/>
                <a:cs typeface="Roboto"/>
              </a:rPr>
              <a:t> of </a:t>
            </a:r>
            <a:r>
              <a:rPr lang="en-US" sz="1400" err="1">
                <a:solidFill>
                  <a:srgbClr val="000000"/>
                </a:solidFill>
                <a:latin typeface="Roboto"/>
                <a:ea typeface="Roboto"/>
                <a:cs typeface="Roboto"/>
              </a:rPr>
              <a:t>enthousiasme</a:t>
            </a:r>
            <a:r>
              <a:rPr lang="en-US" sz="1400" dirty="0">
                <a:solidFill>
                  <a:srgbClr val="000000"/>
                </a:solidFill>
                <a:latin typeface="Roboto"/>
                <a:ea typeface="Roboto"/>
                <a:cs typeface="Roboto"/>
              </a:rPr>
              <a:t>. Ze </a:t>
            </a:r>
            <a:r>
              <a:rPr lang="en-US" sz="1400" err="1">
                <a:solidFill>
                  <a:srgbClr val="000000"/>
                </a:solidFill>
                <a:latin typeface="Roboto"/>
                <a:ea typeface="Roboto"/>
                <a:cs typeface="Roboto"/>
              </a:rPr>
              <a:t>zijn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eerder</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teruggetrokken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afstandelijk</a:t>
            </a:r>
            <a:r>
              <a:rPr lang="en-US" sz="1400" dirty="0">
                <a:solidFill>
                  <a:srgbClr val="000000"/>
                </a:solidFill>
                <a:latin typeface="Roboto"/>
                <a:ea typeface="Roboto"/>
                <a:cs typeface="Roboto"/>
              </a:rPr>
              <a:t>. Ze </a:t>
            </a:r>
            <a:r>
              <a:rPr lang="en-US" sz="1400" err="1">
                <a:solidFill>
                  <a:srgbClr val="000000"/>
                </a:solidFill>
                <a:latin typeface="Roboto"/>
                <a:ea typeface="Roboto"/>
                <a:cs typeface="Roboto"/>
              </a:rPr>
              <a:t>ontwijken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sterke</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langdurige</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prikkels</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zoals</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groepen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drukke</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luidruchtige</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omgevingen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omdat</a:t>
            </a:r>
            <a:r>
              <a:rPr lang="en-US" sz="1400" dirty="0">
                <a:solidFill>
                  <a:srgbClr val="000000"/>
                </a:solidFill>
                <a:latin typeface="Roboto"/>
                <a:ea typeface="Roboto"/>
                <a:cs typeface="Roboto"/>
              </a:rPr>
              <a:t> ze die </a:t>
            </a:r>
            <a:r>
              <a:rPr lang="en-US" sz="1400" err="1">
                <a:solidFill>
                  <a:srgbClr val="000000"/>
                </a:solidFill>
                <a:latin typeface="Roboto"/>
                <a:ea typeface="Roboto"/>
                <a:cs typeface="Roboto"/>
              </a:rPr>
              <a:t>als</a:t>
            </a:r>
            <a:r>
              <a:rPr lang="en-US" sz="1400" dirty="0">
                <a:solidFill>
                  <a:srgbClr val="000000"/>
                </a:solidFill>
                <a:latin typeface="Roboto"/>
                <a:ea typeface="Roboto"/>
                <a:cs typeface="Roboto"/>
              </a:rPr>
              <a:t> heel </a:t>
            </a:r>
            <a:r>
              <a:rPr lang="en-US" sz="1400" err="1">
                <a:solidFill>
                  <a:srgbClr val="000000"/>
                </a:solidFill>
                <a:latin typeface="Roboto"/>
                <a:ea typeface="Roboto"/>
                <a:cs typeface="Roboto"/>
              </a:rPr>
              <a:t>negatief</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ervaren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en</a:t>
            </a:r>
            <a:r>
              <a:rPr lang="en-US" sz="1400" dirty="0">
                <a:solidFill>
                  <a:srgbClr val="000000"/>
                </a:solidFill>
                <a:latin typeface="Roboto"/>
                <a:ea typeface="Roboto"/>
                <a:cs typeface="Roboto"/>
              </a:rPr>
              <a:t> er </a:t>
            </a:r>
            <a:r>
              <a:rPr lang="en-US" sz="1400" err="1">
                <a:solidFill>
                  <a:srgbClr val="000000"/>
                </a:solidFill>
                <a:latin typeface="Roboto"/>
                <a:ea typeface="Roboto"/>
                <a:cs typeface="Roboto"/>
              </a:rPr>
              <a:t>moe</a:t>
            </a:r>
            <a:r>
              <a:rPr lang="en-US" sz="1400" dirty="0">
                <a:solidFill>
                  <a:srgbClr val="000000"/>
                </a:solidFill>
                <a:latin typeface="Roboto"/>
                <a:ea typeface="Roboto"/>
                <a:cs typeface="Roboto"/>
              </a:rPr>
              <a:t> van </a:t>
            </a:r>
            <a:r>
              <a:rPr lang="en-US" sz="1400" err="1">
                <a:solidFill>
                  <a:srgbClr val="000000"/>
                </a:solidFill>
                <a:latin typeface="Roboto"/>
                <a:ea typeface="Roboto"/>
                <a:cs typeface="Roboto"/>
              </a:rPr>
              <a:t>worden</a:t>
            </a:r>
            <a:r>
              <a:rPr lang="en-US" sz="1400" dirty="0">
                <a:solidFill>
                  <a:srgbClr val="000000"/>
                </a:solidFill>
                <a:latin typeface="Roboto"/>
                <a:ea typeface="Roboto"/>
                <a:cs typeface="Roboto"/>
              </a:rPr>
              <a:t>. Werk </a:t>
            </a:r>
            <a:r>
              <a:rPr lang="en-US" sz="140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vrije</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tijd</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besteden</a:t>
            </a:r>
            <a:r>
              <a:rPr lang="en-US" sz="1400" dirty="0">
                <a:solidFill>
                  <a:srgbClr val="000000"/>
                </a:solidFill>
                <a:latin typeface="Roboto"/>
                <a:ea typeface="Roboto"/>
                <a:cs typeface="Roboto"/>
              </a:rPr>
              <a:t> ze het </a:t>
            </a:r>
            <a:r>
              <a:rPr lang="en-US" sz="1400" err="1">
                <a:solidFill>
                  <a:srgbClr val="000000"/>
                </a:solidFill>
                <a:latin typeface="Roboto"/>
                <a:ea typeface="Roboto"/>
                <a:cs typeface="Roboto"/>
              </a:rPr>
              <a:t>liefst</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alleen</a:t>
            </a:r>
            <a:r>
              <a:rPr lang="en-US" sz="1400" dirty="0">
                <a:solidFill>
                  <a:srgbClr val="000000"/>
                </a:solidFill>
                <a:latin typeface="Roboto"/>
                <a:ea typeface="Roboto"/>
                <a:cs typeface="Roboto"/>
              </a:rPr>
              <a:t> of met </a:t>
            </a:r>
            <a:r>
              <a:rPr lang="en-US" sz="1400" err="1">
                <a:solidFill>
                  <a:srgbClr val="000000"/>
                </a:solidFill>
                <a:latin typeface="Roboto"/>
                <a:ea typeface="Roboto"/>
                <a:cs typeface="Roboto"/>
              </a:rPr>
              <a:t>een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beperkt</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aantal</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naasten</a:t>
            </a:r>
            <a:r>
              <a:rPr lang="en-US" sz="1400" dirty="0">
                <a:solidFill>
                  <a:srgbClr val="000000"/>
                </a:solidFill>
                <a:latin typeface="Roboto"/>
                <a:ea typeface="Roboto"/>
                <a:cs typeface="Roboto"/>
              </a:rPr>
              <a:t>. Hun </a:t>
            </a:r>
            <a:r>
              <a:rPr lang="en-US" sz="1400" err="1">
                <a:solidFill>
                  <a:srgbClr val="000000"/>
                </a:solidFill>
                <a:latin typeface="Roboto"/>
                <a:ea typeface="Roboto"/>
                <a:cs typeface="Roboto"/>
              </a:rPr>
              <a:t>sociaal</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netwerk</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beperkt</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zich</a:t>
            </a:r>
            <a:r>
              <a:rPr lang="en-US" sz="1400" dirty="0">
                <a:solidFill>
                  <a:srgbClr val="000000"/>
                </a:solidFill>
                <a:latin typeface="Roboto"/>
                <a:ea typeface="Roboto"/>
                <a:cs typeface="Roboto"/>
              </a:rPr>
              <a:t> tot </a:t>
            </a:r>
            <a:r>
              <a:rPr lang="en-US" sz="1400" err="1">
                <a:solidFill>
                  <a:srgbClr val="000000"/>
                </a:solidFill>
                <a:latin typeface="Roboto"/>
                <a:ea typeface="Roboto"/>
                <a:cs typeface="Roboto"/>
              </a:rPr>
              <a:t>enkele</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vrienden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familieleden</a:t>
            </a:r>
            <a:r>
              <a:rPr lang="en-US" sz="1400" dirty="0">
                <a:solidFill>
                  <a:srgbClr val="000000"/>
                </a:solidFill>
                <a:latin typeface="Roboto"/>
                <a:ea typeface="Roboto"/>
                <a:cs typeface="Roboto"/>
              </a:rPr>
              <a:t>. Ze </a:t>
            </a:r>
            <a:r>
              <a:rPr lang="en-US" sz="1400" err="1">
                <a:solidFill>
                  <a:srgbClr val="000000"/>
                </a:solidFill>
                <a:latin typeface="Roboto"/>
                <a:ea typeface="Roboto"/>
                <a:cs typeface="Roboto"/>
              </a:rPr>
              <a:t>staan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niet</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graag</a:t>
            </a:r>
            <a:r>
              <a:rPr lang="en-US" sz="1400" dirty="0">
                <a:solidFill>
                  <a:srgbClr val="000000"/>
                </a:solidFill>
                <a:latin typeface="Roboto"/>
                <a:ea typeface="Roboto"/>
                <a:cs typeface="Roboto"/>
              </a:rPr>
              <a:t> in de spotlights.</a:t>
            </a:r>
          </a:p>
          <a:p>
            <a:pPr marL="556895" lvl="1" indent="-213995">
              <a:buFont typeface="Wingdings"/>
              <a:buChar char="§"/>
            </a:pPr>
            <a:r>
              <a:rPr lang="nl-BE" sz="1400" dirty="0">
                <a:solidFill>
                  <a:srgbClr val="AE2081"/>
                </a:solidFill>
                <a:latin typeface="Roboto"/>
                <a:ea typeface="Roboto"/>
                <a:cs typeface="Roboto"/>
              </a:rPr>
              <a:t>Wie een noodpakket aankoopt neigt wellicht meer naar extraversie: zich onder anderen begeven die ook een noodpakket aankopen doet misschien ook wel zelf de aankoop doen. </a:t>
            </a:r>
          </a:p>
          <a:p>
            <a:pPr marL="0" indent="0">
              <a:buFont typeface="Arial" pitchFamily="34" charset="0"/>
              <a:buNone/>
            </a:pPr>
            <a:endParaRPr lang="nl-NL" sz="1600" dirty="0">
              <a:solidFill>
                <a:srgbClr val="000000"/>
              </a:solidFill>
              <a:latin typeface="Calibri Light"/>
              <a:ea typeface="Roboto"/>
              <a:cs typeface="Calibri Light"/>
            </a:endParaRPr>
          </a:p>
          <a:p>
            <a:pPr marL="0" indent="0">
              <a:buNone/>
            </a:pPr>
            <a:r>
              <a:rPr lang="en-US" sz="1400" dirty="0" err="1">
                <a:solidFill>
                  <a:srgbClr val="AE2081"/>
                </a:solidFill>
                <a:latin typeface="Roboto"/>
                <a:ea typeface="Roboto"/>
                <a:cs typeface="Roboto"/>
              </a:rPr>
              <a:t>Conscentieusheid</a:t>
            </a:r>
            <a:r>
              <a:rPr lang="en-US" sz="1400" dirty="0">
                <a:solidFill>
                  <a:srgbClr val="AE2081"/>
                </a:solidFill>
                <a:latin typeface="Roboto"/>
                <a:ea typeface="Roboto"/>
                <a:cs typeface="Roboto"/>
              </a:rPr>
              <a:t> – </a:t>
            </a:r>
            <a:r>
              <a:rPr lang="en-US" sz="1400" dirty="0" err="1">
                <a:solidFill>
                  <a:srgbClr val="AE2081"/>
                </a:solidFill>
                <a:latin typeface="Roboto"/>
                <a:ea typeface="Roboto"/>
                <a:cs typeface="Roboto"/>
              </a:rPr>
              <a:t>laksheid</a:t>
            </a:r>
            <a:r>
              <a:rPr lang="en-US" sz="1400" dirty="0">
                <a:solidFill>
                  <a:srgbClr val="AE2081"/>
                </a:solidFill>
                <a:latin typeface="Roboto"/>
                <a:ea typeface="Roboto"/>
                <a:cs typeface="Roboto"/>
              </a:rPr>
              <a:t>  </a:t>
            </a:r>
            <a:endParaRPr lang="en-US" sz="1400">
              <a:solidFill>
                <a:prstClr val="black"/>
              </a:solidFill>
              <a:latin typeface="Roboto"/>
              <a:ea typeface="Roboto"/>
              <a:cs typeface="Roboto"/>
            </a:endParaRPr>
          </a:p>
          <a:p>
            <a:pPr marL="556895" lvl="1" indent="-213995">
              <a:buFont typeface="Wingdings"/>
              <a:buChar char="§"/>
            </a:pPr>
            <a:r>
              <a:rPr lang="en-US" sz="1400" err="1">
                <a:solidFill>
                  <a:prstClr val="black"/>
                </a:solidFill>
                <a:latin typeface="Roboto"/>
                <a:ea typeface="Roboto"/>
                <a:cs typeface="Roboto"/>
              </a:rPr>
              <a:t>Consciëntieuze</a:t>
            </a:r>
            <a:r>
              <a:rPr lang="en-US" sz="1400" dirty="0">
                <a:solidFill>
                  <a:prstClr val="black"/>
                </a:solidFill>
                <a:latin typeface="Roboto"/>
                <a:ea typeface="Roboto"/>
                <a:cs typeface="Roboto"/>
              </a:rPr>
              <a:t> of </a:t>
            </a:r>
            <a:r>
              <a:rPr lang="en-US" sz="1400" err="1">
                <a:solidFill>
                  <a:prstClr val="black"/>
                </a:solidFill>
                <a:latin typeface="Roboto"/>
                <a:ea typeface="Roboto"/>
                <a:cs typeface="Roboto"/>
              </a:rPr>
              <a:t>plichtsgetrouwe</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mensen</a:t>
            </a:r>
            <a:r>
              <a:rPr lang="en-US" sz="1400" dirty="0">
                <a:solidFill>
                  <a:prstClr val="black"/>
                </a:solidFill>
                <a:latin typeface="Roboto"/>
                <a:ea typeface="Roboto"/>
                <a:cs typeface="Roboto"/>
              </a:rPr>
              <a:t> laten </a:t>
            </a:r>
            <a:r>
              <a:rPr lang="en-US" sz="1400" err="1">
                <a:solidFill>
                  <a:prstClr val="black"/>
                </a:solidFill>
                <a:latin typeface="Roboto"/>
                <a:ea typeface="Roboto"/>
                <a:cs typeface="Roboto"/>
              </a:rPr>
              <a:t>zich</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niet</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af</a:t>
            </a:r>
            <a:r>
              <a:rPr lang="en-US" sz="1400" dirty="0">
                <a:solidFill>
                  <a:prstClr val="black"/>
                </a:solidFill>
                <a:latin typeface="Roboto"/>
                <a:ea typeface="Roboto"/>
                <a:cs typeface="Roboto"/>
              </a:rPr>
              <a:t>)</a:t>
            </a:r>
            <a:r>
              <a:rPr lang="en-US" sz="1400" err="1">
                <a:solidFill>
                  <a:prstClr val="black"/>
                </a:solidFill>
                <a:latin typeface="Roboto"/>
                <a:ea typeface="Roboto"/>
                <a:cs typeface="Roboto"/>
              </a:rPr>
              <a:t>leidend</a:t>
            </a:r>
            <a:r>
              <a:rPr lang="en-US" sz="1400" dirty="0">
                <a:solidFill>
                  <a:prstClr val="black"/>
                </a:solidFill>
                <a:latin typeface="Roboto"/>
                <a:ea typeface="Roboto"/>
                <a:cs typeface="Roboto"/>
              </a:rPr>
              <a:t> door wat er </a:t>
            </a:r>
            <a:r>
              <a:rPr lang="en-US" sz="1400" err="1">
                <a:solidFill>
                  <a:prstClr val="black"/>
                </a:solidFill>
                <a:latin typeface="Roboto"/>
                <a:ea typeface="Roboto"/>
                <a:cs typeface="Roboto"/>
              </a:rPr>
              <a:t>hier</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en</a:t>
            </a:r>
            <a:r>
              <a:rPr lang="en-US" sz="1400" dirty="0">
                <a:solidFill>
                  <a:prstClr val="black"/>
                </a:solidFill>
                <a:latin typeface="Roboto"/>
                <a:ea typeface="Roboto"/>
                <a:cs typeface="Roboto"/>
              </a:rPr>
              <a:t> nu </a:t>
            </a:r>
            <a:r>
              <a:rPr lang="en-US" sz="1400" err="1">
                <a:solidFill>
                  <a:prstClr val="black"/>
                </a:solidFill>
                <a:latin typeface="Roboto"/>
                <a:ea typeface="Roboto"/>
                <a:cs typeface="Roboto"/>
              </a:rPr>
              <a:t>gebeurt</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en</a:t>
            </a:r>
            <a:r>
              <a:rPr lang="en-US" sz="1400" dirty="0">
                <a:solidFill>
                  <a:prstClr val="black"/>
                </a:solidFill>
                <a:latin typeface="Roboto"/>
                <a:ea typeface="Roboto"/>
                <a:cs typeface="Roboto"/>
              </a:rPr>
              <a:t> door </a:t>
            </a:r>
            <a:r>
              <a:rPr lang="en-US" sz="1400" err="1">
                <a:solidFill>
                  <a:prstClr val="black"/>
                </a:solidFill>
                <a:latin typeface="Roboto"/>
                <a:ea typeface="Roboto"/>
                <a:cs typeface="Roboto"/>
              </a:rPr>
              <a:t>hun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impulsen</a:t>
            </a:r>
            <a:r>
              <a:rPr lang="en-US" sz="1400" dirty="0">
                <a:solidFill>
                  <a:prstClr val="black"/>
                </a:solidFill>
                <a:latin typeface="Roboto"/>
                <a:ea typeface="Roboto"/>
                <a:cs typeface="Roboto"/>
              </a:rPr>
              <a:t>. Ze </a:t>
            </a:r>
            <a:r>
              <a:rPr lang="en-US" sz="1400" err="1">
                <a:solidFill>
                  <a:prstClr val="black"/>
                </a:solidFill>
                <a:latin typeface="Roboto"/>
                <a:ea typeface="Roboto"/>
                <a:cs typeface="Roboto"/>
              </a:rPr>
              <a:t>maken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plannen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voordat</a:t>
            </a:r>
            <a:r>
              <a:rPr lang="en-US" sz="1400" dirty="0">
                <a:solidFill>
                  <a:prstClr val="black"/>
                </a:solidFill>
                <a:latin typeface="Roboto"/>
                <a:ea typeface="Roboto"/>
                <a:cs typeface="Roboto"/>
              </a:rPr>
              <a:t> ze </a:t>
            </a:r>
            <a:r>
              <a:rPr lang="en-US" sz="1400" err="1">
                <a:solidFill>
                  <a:prstClr val="black"/>
                </a:solidFill>
                <a:latin typeface="Roboto"/>
                <a:ea typeface="Roboto"/>
                <a:cs typeface="Roboto"/>
              </a:rPr>
              <a:t>handelen</a:t>
            </a:r>
            <a:r>
              <a:rPr lang="en-US" sz="1400" dirty="0">
                <a:solidFill>
                  <a:prstClr val="black"/>
                </a:solidFill>
                <a:latin typeface="Roboto"/>
                <a:ea typeface="Roboto"/>
                <a:cs typeface="Roboto"/>
              </a:rPr>
              <a:t>. Ze </a:t>
            </a:r>
            <a:r>
              <a:rPr lang="en-US" sz="1400" err="1">
                <a:solidFill>
                  <a:prstClr val="black"/>
                </a:solidFill>
                <a:latin typeface="Roboto"/>
                <a:ea typeface="Roboto"/>
                <a:cs typeface="Roboto"/>
              </a:rPr>
              <a:t>zijn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serieus</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verantwoordelijk</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en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gedisciplineerd</a:t>
            </a:r>
            <a:r>
              <a:rPr lang="en-US" sz="1400" dirty="0">
                <a:solidFill>
                  <a:prstClr val="black"/>
                </a:solidFill>
                <a:latin typeface="Roboto"/>
                <a:ea typeface="Roboto"/>
                <a:cs typeface="Roboto"/>
              </a:rPr>
              <a:t>.</a:t>
            </a:r>
          </a:p>
          <a:p>
            <a:pPr marL="556895" lvl="1" indent="-213995">
              <a:buFont typeface="Wingdings"/>
              <a:buChar char="§"/>
            </a:pPr>
            <a:r>
              <a:rPr lang="en-US" sz="1400" err="1">
                <a:solidFill>
                  <a:prstClr val="black"/>
                </a:solidFill>
                <a:latin typeface="Roboto"/>
                <a:ea typeface="Roboto"/>
                <a:cs typeface="Roboto"/>
              </a:rPr>
              <a:t>Lakse</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mensen</a:t>
            </a:r>
            <a:r>
              <a:rPr lang="en-US" sz="1100" dirty="0">
                <a:solidFill>
                  <a:prstClr val="black"/>
                </a:solidFill>
                <a:latin typeface="Roboto"/>
                <a:ea typeface="Roboto"/>
                <a:cs typeface="Roboto"/>
              </a:rPr>
              <a:t> </a:t>
            </a:r>
            <a:r>
              <a:rPr lang="en-US" sz="1400" err="1">
                <a:solidFill>
                  <a:prstClr val="black"/>
                </a:solidFill>
                <a:latin typeface="Roboto"/>
                <a:ea typeface="Roboto"/>
                <a:cs typeface="Roboto"/>
              </a:rPr>
              <a:t>hebben</a:t>
            </a:r>
            <a:r>
              <a:rPr lang="en-US" sz="1400" dirty="0">
                <a:solidFill>
                  <a:prstClr val="black"/>
                </a:solidFill>
                <a:latin typeface="Roboto"/>
                <a:ea typeface="Roboto"/>
                <a:cs typeface="Roboto"/>
              </a:rPr>
              <a:t> de </a:t>
            </a:r>
            <a:r>
              <a:rPr lang="en-US" sz="1400" err="1">
                <a:solidFill>
                  <a:prstClr val="black"/>
                </a:solidFill>
                <a:latin typeface="Roboto"/>
                <a:ea typeface="Roboto"/>
                <a:cs typeface="Roboto"/>
              </a:rPr>
              <a:t>neiging</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zich</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te</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focussen</a:t>
            </a:r>
            <a:r>
              <a:rPr lang="en-US" sz="1400" dirty="0">
                <a:solidFill>
                  <a:prstClr val="black"/>
                </a:solidFill>
                <a:latin typeface="Roboto"/>
                <a:ea typeface="Roboto"/>
                <a:cs typeface="Roboto"/>
              </a:rPr>
              <a:t> op </a:t>
            </a:r>
            <a:r>
              <a:rPr lang="en-US" sz="1400" err="1">
                <a:solidFill>
                  <a:prstClr val="black"/>
                </a:solidFill>
                <a:latin typeface="Roboto"/>
                <a:ea typeface="Roboto"/>
                <a:cs typeface="Roboto"/>
              </a:rPr>
              <a:t>hun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kortstondige</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emoties</a:t>
            </a:r>
            <a:r>
              <a:rPr lang="en-US" sz="1400" dirty="0">
                <a:solidFill>
                  <a:prstClr val="black"/>
                </a:solidFill>
                <a:latin typeface="Roboto"/>
                <a:ea typeface="Roboto"/>
                <a:cs typeface="Roboto"/>
              </a:rPr>
              <a:t>. Ze </a:t>
            </a:r>
            <a:r>
              <a:rPr lang="en-US" sz="1400" err="1">
                <a:solidFill>
                  <a:prstClr val="black"/>
                </a:solidFill>
                <a:latin typeface="Roboto"/>
                <a:ea typeface="Roboto"/>
                <a:cs typeface="Roboto"/>
              </a:rPr>
              <a:t>zijn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impulsief</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en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handelen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zonder</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na</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te</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denken</a:t>
            </a:r>
            <a:r>
              <a:rPr lang="en-US" sz="1400" dirty="0">
                <a:solidFill>
                  <a:prstClr val="black"/>
                </a:solidFill>
                <a:latin typeface="Roboto"/>
                <a:ea typeface="Roboto"/>
                <a:cs typeface="Roboto"/>
              </a:rPr>
              <a:t>. Ze </a:t>
            </a:r>
            <a:r>
              <a:rPr lang="en-US" sz="1400" err="1">
                <a:solidFill>
                  <a:prstClr val="black"/>
                </a:solidFill>
                <a:latin typeface="Roboto"/>
                <a:ea typeface="Roboto"/>
                <a:cs typeface="Roboto"/>
              </a:rPr>
              <a:t>hebben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weinig</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plichtsbesef</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en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moeite</a:t>
            </a:r>
            <a:r>
              <a:rPr lang="en-US" sz="1400" dirty="0">
                <a:solidFill>
                  <a:prstClr val="black"/>
                </a:solidFill>
                <a:latin typeface="Roboto"/>
                <a:ea typeface="Roboto"/>
                <a:cs typeface="Roboto"/>
              </a:rPr>
              <a:t> met </a:t>
            </a:r>
            <a:r>
              <a:rPr lang="en-US" sz="1400" err="1">
                <a:solidFill>
                  <a:prstClr val="black"/>
                </a:solidFill>
                <a:latin typeface="Roboto"/>
                <a:ea typeface="Roboto"/>
                <a:cs typeface="Roboto"/>
              </a:rPr>
              <a:t>beperkingen</a:t>
            </a:r>
            <a:r>
              <a:rPr lang="en-US" sz="1400" dirty="0">
                <a:solidFill>
                  <a:prstClr val="black"/>
                </a:solidFill>
                <a:latin typeface="Roboto"/>
                <a:ea typeface="Roboto"/>
                <a:cs typeface="Roboto"/>
              </a:rPr>
              <a:t>. Als er </a:t>
            </a:r>
            <a:r>
              <a:rPr lang="en-US" sz="1400" err="1">
                <a:solidFill>
                  <a:prstClr val="black"/>
                </a:solidFill>
                <a:latin typeface="Roboto"/>
                <a:ea typeface="Roboto"/>
                <a:cs typeface="Roboto"/>
              </a:rPr>
              <a:t>geen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onmiddellijke</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beloning</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vasthangt</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aan</a:t>
            </a:r>
            <a:r>
              <a:rPr lang="en-US" sz="1400" dirty="0">
                <a:solidFill>
                  <a:prstClr val="black"/>
                </a:solidFill>
                <a:latin typeface="Roboto"/>
                <a:ea typeface="Roboto"/>
                <a:cs typeface="Roboto"/>
              </a:rPr>
              <a:t> het </a:t>
            </a:r>
            <a:r>
              <a:rPr lang="en-US" sz="1400" err="1">
                <a:solidFill>
                  <a:prstClr val="black"/>
                </a:solidFill>
                <a:latin typeface="Roboto"/>
                <a:ea typeface="Roboto"/>
                <a:cs typeface="Roboto"/>
              </a:rPr>
              <a:t>vervullen</a:t>
            </a:r>
            <a:r>
              <a:rPr lang="en-US" sz="1400" dirty="0">
                <a:solidFill>
                  <a:prstClr val="black"/>
                </a:solidFill>
                <a:latin typeface="Roboto"/>
                <a:ea typeface="Roboto"/>
                <a:cs typeface="Roboto"/>
              </a:rPr>
              <a:t> van </a:t>
            </a:r>
            <a:r>
              <a:rPr lang="en-US" sz="1400" err="1">
                <a:solidFill>
                  <a:prstClr val="black"/>
                </a:solidFill>
                <a:latin typeface="Roboto"/>
                <a:ea typeface="Roboto"/>
                <a:cs typeface="Roboto"/>
              </a:rPr>
              <a:t>een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taak</a:t>
            </a:r>
            <a:r>
              <a:rPr lang="en-US" sz="1400" dirty="0">
                <a:solidFill>
                  <a:prstClr val="black"/>
                </a:solidFill>
                <a:latin typeface="Roboto"/>
                <a:ea typeface="Roboto"/>
                <a:cs typeface="Roboto"/>
              </a:rPr>
              <a:t>, dan </a:t>
            </a:r>
            <a:r>
              <a:rPr lang="en-US" sz="1400" err="1">
                <a:solidFill>
                  <a:prstClr val="black"/>
                </a:solidFill>
                <a:latin typeface="Roboto"/>
                <a:ea typeface="Roboto"/>
                <a:cs typeface="Roboto"/>
              </a:rPr>
              <a:t>zijn</a:t>
            </a:r>
            <a:r>
              <a:rPr lang="en-US" sz="1400" dirty="0">
                <a:solidFill>
                  <a:prstClr val="black"/>
                </a:solidFill>
                <a:latin typeface="Roboto"/>
                <a:ea typeface="Roboto"/>
                <a:cs typeface="Roboto"/>
              </a:rPr>
              <a:t> ze </a:t>
            </a:r>
            <a:r>
              <a:rPr lang="en-US" sz="1400" err="1">
                <a:solidFill>
                  <a:prstClr val="black"/>
                </a:solidFill>
                <a:latin typeface="Roboto"/>
                <a:ea typeface="Roboto"/>
                <a:cs typeface="Roboto"/>
              </a:rPr>
              <a:t>weinig</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gemotiveerd</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Lastige</a:t>
            </a:r>
            <a:r>
              <a:rPr lang="en-US" sz="1400" dirty="0">
                <a:solidFill>
                  <a:prstClr val="black"/>
                </a:solidFill>
                <a:latin typeface="Roboto"/>
                <a:ea typeface="Roboto"/>
                <a:cs typeface="Roboto"/>
              </a:rPr>
              <a:t> taken </a:t>
            </a:r>
            <a:r>
              <a:rPr lang="en-US" sz="1400" err="1">
                <a:solidFill>
                  <a:prstClr val="black"/>
                </a:solidFill>
                <a:latin typeface="Roboto"/>
                <a:ea typeface="Roboto"/>
                <a:cs typeface="Roboto"/>
              </a:rPr>
              <a:t>stellen</a:t>
            </a:r>
            <a:r>
              <a:rPr lang="en-US" sz="1400" dirty="0">
                <a:solidFill>
                  <a:prstClr val="black"/>
                </a:solidFill>
                <a:latin typeface="Roboto"/>
                <a:ea typeface="Roboto"/>
                <a:cs typeface="Roboto"/>
              </a:rPr>
              <a:t> ze </a:t>
            </a:r>
            <a:r>
              <a:rPr lang="en-US" sz="1400" err="1">
                <a:solidFill>
                  <a:prstClr val="black"/>
                </a:solidFill>
                <a:latin typeface="Roboto"/>
                <a:ea typeface="Roboto"/>
                <a:cs typeface="Roboto"/>
              </a:rPr>
              <a:t>uit</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Opgelegde</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zaken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ervaren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als</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hinderlijk</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en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rigide</a:t>
            </a:r>
            <a:r>
              <a:rPr lang="en-US" sz="1400" dirty="0">
                <a:solidFill>
                  <a:prstClr val="black"/>
                </a:solidFill>
                <a:latin typeface="Roboto"/>
                <a:ea typeface="Roboto"/>
                <a:cs typeface="Roboto"/>
              </a:rPr>
              <a:t>. Ze </a:t>
            </a:r>
            <a:r>
              <a:rPr lang="en-US" sz="1400" err="1">
                <a:solidFill>
                  <a:prstClr val="black"/>
                </a:solidFill>
                <a:latin typeface="Roboto"/>
                <a:ea typeface="Roboto"/>
                <a:cs typeface="Roboto"/>
              </a:rPr>
              <a:t>werken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liever</a:t>
            </a:r>
            <a:r>
              <a:rPr lang="en-US" sz="1400" dirty="0">
                <a:solidFill>
                  <a:prstClr val="black"/>
                </a:solidFill>
                <a:latin typeface="Roboto"/>
                <a:ea typeface="Roboto"/>
                <a:cs typeface="Roboto"/>
              </a:rPr>
              <a:t> op ‘feeling’. </a:t>
            </a:r>
            <a:r>
              <a:rPr lang="en-US" sz="1400" err="1">
                <a:solidFill>
                  <a:prstClr val="black"/>
                </a:solidFill>
                <a:latin typeface="Roboto"/>
                <a:ea typeface="Roboto"/>
                <a:cs typeface="Roboto"/>
              </a:rPr>
              <a:t>Plannen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orde</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en</a:t>
            </a:r>
            <a:r>
              <a:rPr lang="en-US" sz="1400" dirty="0">
                <a:solidFill>
                  <a:prstClr val="black"/>
                </a:solidFill>
                <a:latin typeface="Roboto"/>
                <a:ea typeface="Roboto"/>
                <a:cs typeface="Roboto"/>
              </a:rPr>
              <a:t> respect </a:t>
            </a:r>
            <a:r>
              <a:rPr lang="en-US" sz="1400" err="1">
                <a:solidFill>
                  <a:prstClr val="black"/>
                </a:solidFill>
                <a:latin typeface="Roboto"/>
                <a:ea typeface="Roboto"/>
                <a:cs typeface="Roboto"/>
              </a:rPr>
              <a:t>voor</a:t>
            </a:r>
            <a:r>
              <a:rPr lang="en-US" sz="1400" dirty="0">
                <a:solidFill>
                  <a:prstClr val="black"/>
                </a:solidFill>
                <a:latin typeface="Roboto"/>
                <a:ea typeface="Roboto"/>
                <a:cs typeface="Roboto"/>
              </a:rPr>
              <a:t> deadlines </a:t>
            </a:r>
            <a:r>
              <a:rPr lang="en-US" sz="1400" err="1">
                <a:solidFill>
                  <a:prstClr val="black"/>
                </a:solidFill>
                <a:latin typeface="Roboto"/>
                <a:ea typeface="Roboto"/>
                <a:cs typeface="Roboto"/>
              </a:rPr>
              <a:t>vinden</a:t>
            </a:r>
            <a:r>
              <a:rPr lang="en-US" sz="1400" dirty="0">
                <a:solidFill>
                  <a:prstClr val="black"/>
                </a:solidFill>
                <a:latin typeface="Roboto"/>
                <a:ea typeface="Roboto"/>
                <a:cs typeface="Roboto"/>
              </a:rPr>
              <a:t> ze </a:t>
            </a:r>
            <a:r>
              <a:rPr lang="en-US" sz="1400" err="1">
                <a:solidFill>
                  <a:prstClr val="black"/>
                </a:solidFill>
                <a:latin typeface="Roboto"/>
                <a:ea typeface="Roboto"/>
                <a:cs typeface="Roboto"/>
              </a:rPr>
              <a:t>niet</a:t>
            </a:r>
            <a:r>
              <a:rPr lang="en-US" sz="1400" dirty="0">
                <a:solidFill>
                  <a:prstClr val="black"/>
                </a:solidFill>
                <a:latin typeface="Roboto"/>
                <a:ea typeface="Roboto"/>
                <a:cs typeface="Roboto"/>
              </a:rPr>
              <a:t> zo </a:t>
            </a:r>
            <a:r>
              <a:rPr lang="en-US" sz="1400" err="1">
                <a:solidFill>
                  <a:prstClr val="black"/>
                </a:solidFill>
                <a:latin typeface="Roboto"/>
                <a:ea typeface="Roboto"/>
                <a:cs typeface="Roboto"/>
              </a:rPr>
              <a:t>belangrijk</a:t>
            </a:r>
            <a:r>
              <a:rPr lang="en-US" sz="1400" dirty="0">
                <a:solidFill>
                  <a:prstClr val="black"/>
                </a:solidFill>
                <a:latin typeface="Roboto"/>
                <a:ea typeface="Roboto"/>
                <a:cs typeface="Roboto"/>
              </a:rPr>
              <a:t>. </a:t>
            </a:r>
          </a:p>
          <a:p>
            <a:pPr marL="556895" lvl="1" indent="-213995">
              <a:buFont typeface="Wingdings"/>
              <a:buChar char="§"/>
            </a:pPr>
            <a:r>
              <a:rPr lang="nl-BE" sz="1400" dirty="0">
                <a:solidFill>
                  <a:srgbClr val="AE2081"/>
                </a:solidFill>
                <a:latin typeface="Roboto"/>
                <a:ea typeface="Roboto"/>
                <a:cs typeface="Roboto"/>
              </a:rPr>
              <a:t>Wie een noodpakket aankoopt neigt wellicht meer naar </a:t>
            </a:r>
            <a:r>
              <a:rPr lang="nl-BE" sz="1400" dirty="0" err="1">
                <a:solidFill>
                  <a:srgbClr val="AE2081"/>
                </a:solidFill>
                <a:latin typeface="Roboto"/>
                <a:ea typeface="Roboto"/>
                <a:cs typeface="Roboto"/>
              </a:rPr>
              <a:t>conscentieusheid</a:t>
            </a:r>
            <a:r>
              <a:rPr lang="nl-BE" sz="1400" dirty="0">
                <a:solidFill>
                  <a:srgbClr val="AE2081"/>
                </a:solidFill>
                <a:latin typeface="Roboto"/>
                <a:ea typeface="Roboto"/>
                <a:cs typeface="Roboto"/>
              </a:rPr>
              <a:t> omdat dit aansluit met hun nood aan voorbereiding en planning.</a:t>
            </a:r>
          </a:p>
        </p:txBody>
      </p:sp>
    </p:spTree>
    <p:extLst>
      <p:ext uri="{BB962C8B-B14F-4D97-AF65-F5344CB8AC3E}">
        <p14:creationId xmlns:p14="http://schemas.microsoft.com/office/powerpoint/2010/main" val="358972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41CB6-E3BD-4066-F0E4-005AB24C2432}"/>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A0421312-9F4B-9309-99D8-1269607E2C40}"/>
              </a:ext>
            </a:extLst>
          </p:cNvPr>
          <p:cNvSpPr txBox="1">
            <a:spLocks/>
          </p:cNvSpPr>
          <p:nvPr/>
        </p:nvSpPr>
        <p:spPr>
          <a:xfrm>
            <a:off x="252850" y="628364"/>
            <a:ext cx="11942225" cy="6082315"/>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endParaRPr lang="en-US" sz="1400" dirty="0">
              <a:solidFill>
                <a:prstClr val="black"/>
              </a:solidFill>
              <a:cs typeface="Roboto"/>
            </a:endParaRPr>
          </a:p>
          <a:p>
            <a:pPr marL="256540" indent="-256540"/>
            <a:r>
              <a:rPr lang="en-US" sz="1400" dirty="0" err="1">
                <a:solidFill>
                  <a:srgbClr val="AE2081"/>
                </a:solidFill>
                <a:latin typeface="Roboto"/>
                <a:ea typeface="Roboto"/>
                <a:cs typeface="Roboto"/>
              </a:rPr>
              <a:t>Openheid</a:t>
            </a:r>
            <a:r>
              <a:rPr lang="en-US" sz="1400" dirty="0">
                <a:solidFill>
                  <a:srgbClr val="AE2081"/>
                </a:solidFill>
                <a:latin typeface="Roboto"/>
                <a:ea typeface="Roboto"/>
                <a:cs typeface="Roboto"/>
              </a:rPr>
              <a:t> </a:t>
            </a:r>
            <a:r>
              <a:rPr lang="en-US" sz="1400" dirty="0" err="1">
                <a:solidFill>
                  <a:srgbClr val="AE2081"/>
                </a:solidFill>
                <a:latin typeface="Roboto"/>
                <a:ea typeface="Roboto"/>
                <a:cs typeface="Roboto"/>
              </a:rPr>
              <a:t>voor</a:t>
            </a:r>
            <a:r>
              <a:rPr lang="en-US" sz="1400" dirty="0">
                <a:solidFill>
                  <a:srgbClr val="AE2081"/>
                </a:solidFill>
                <a:latin typeface="Roboto"/>
                <a:ea typeface="Roboto"/>
                <a:cs typeface="Roboto"/>
              </a:rPr>
              <a:t> </a:t>
            </a:r>
            <a:r>
              <a:rPr lang="en-US" sz="1400" dirty="0" err="1">
                <a:solidFill>
                  <a:srgbClr val="AE2081"/>
                </a:solidFill>
                <a:latin typeface="Roboto"/>
                <a:ea typeface="Roboto"/>
                <a:cs typeface="Roboto"/>
              </a:rPr>
              <a:t>ervaringen</a:t>
            </a:r>
            <a:r>
              <a:rPr lang="en-US" sz="1400" dirty="0">
                <a:solidFill>
                  <a:srgbClr val="AE2081"/>
                </a:solidFill>
                <a:latin typeface="Roboto"/>
                <a:ea typeface="Roboto"/>
                <a:cs typeface="Roboto"/>
              </a:rPr>
              <a:t> – </a:t>
            </a:r>
            <a:r>
              <a:rPr lang="en-US" sz="1400" dirty="0" err="1">
                <a:solidFill>
                  <a:srgbClr val="AE2081"/>
                </a:solidFill>
                <a:latin typeface="Roboto"/>
                <a:ea typeface="Roboto"/>
                <a:cs typeface="Roboto"/>
              </a:rPr>
              <a:t>geslotenheid</a:t>
            </a:r>
            <a:endParaRPr lang="en-US" sz="1400">
              <a:solidFill>
                <a:srgbClr val="AE2081"/>
              </a:solidFill>
              <a:latin typeface="Roboto"/>
              <a:ea typeface="Roboto"/>
              <a:cs typeface="Roboto"/>
            </a:endParaRPr>
          </a:p>
          <a:p>
            <a:pPr marL="556895" lvl="1" indent="-213995"/>
            <a:r>
              <a:rPr lang="en-US" sz="1400" dirty="0">
                <a:solidFill>
                  <a:srgbClr val="000000"/>
                </a:solidFill>
                <a:latin typeface="Roboto"/>
                <a:ea typeface="Roboto"/>
                <a:cs typeface="Roboto"/>
              </a:rPr>
              <a:t>Mensen die </a:t>
            </a:r>
            <a:r>
              <a:rPr lang="en-US" sz="1400" dirty="0" err="1">
                <a:solidFill>
                  <a:srgbClr val="000000"/>
                </a:solidFill>
                <a:latin typeface="Roboto"/>
                <a:ea typeface="Roboto"/>
                <a:cs typeface="Roboto"/>
              </a:rPr>
              <a:t>hoog</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scoren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openheid</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voor</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ervaringen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staan</a:t>
            </a:r>
            <a:r>
              <a:rPr lang="en-US" sz="1400" dirty="0">
                <a:solidFill>
                  <a:srgbClr val="000000"/>
                </a:solidFill>
                <a:latin typeface="Roboto"/>
                <a:ea typeface="Roboto"/>
                <a:cs typeface="Roboto"/>
              </a:rPr>
              <a:t> open </a:t>
            </a:r>
            <a:r>
              <a:rPr lang="en-US" sz="1400" dirty="0" err="1">
                <a:solidFill>
                  <a:srgbClr val="000000"/>
                </a:solidFill>
                <a:latin typeface="Roboto"/>
                <a:ea typeface="Roboto"/>
                <a:cs typeface="Roboto"/>
              </a:rPr>
              <a:t>voor</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elke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nieuwe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ervaring</a:t>
            </a:r>
            <a:r>
              <a:rPr lang="en-US" sz="1400" dirty="0">
                <a:solidFill>
                  <a:srgbClr val="000000"/>
                </a:solidFill>
                <a:latin typeface="Roboto"/>
                <a:ea typeface="Roboto"/>
                <a:cs typeface="Roboto"/>
              </a:rPr>
              <a:t>. Ze </a:t>
            </a:r>
            <a:r>
              <a:rPr lang="en-US" sz="1400" dirty="0" err="1">
                <a:solidFill>
                  <a:srgbClr val="000000"/>
                </a:solidFill>
                <a:latin typeface="Roboto"/>
                <a:ea typeface="Roboto"/>
                <a:cs typeface="Roboto"/>
              </a:rPr>
              <a:t>denken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graag</a:t>
            </a:r>
            <a:r>
              <a:rPr lang="en-US" sz="1400" dirty="0">
                <a:solidFill>
                  <a:srgbClr val="000000"/>
                </a:solidFill>
                <a:latin typeface="Roboto"/>
                <a:ea typeface="Roboto"/>
                <a:cs typeface="Roboto"/>
              </a:rPr>
              <a:t> out of the box om zo tot </a:t>
            </a:r>
            <a:r>
              <a:rPr lang="en-US" sz="1400" dirty="0" err="1">
                <a:solidFill>
                  <a:srgbClr val="000000"/>
                </a:solidFill>
                <a:latin typeface="Roboto"/>
                <a:ea typeface="Roboto"/>
                <a:cs typeface="Roboto"/>
              </a:rPr>
              <a:t>nieuwe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ideeën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te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komen</a:t>
            </a:r>
            <a:r>
              <a:rPr lang="en-US" sz="1400" dirty="0">
                <a:solidFill>
                  <a:srgbClr val="000000"/>
                </a:solidFill>
                <a:latin typeface="Roboto"/>
                <a:ea typeface="Roboto"/>
                <a:cs typeface="Roboto"/>
              </a:rPr>
              <a:t>. Ze </a:t>
            </a:r>
            <a:r>
              <a:rPr lang="en-US" sz="1400" dirty="0" err="1">
                <a:solidFill>
                  <a:srgbClr val="000000"/>
                </a:solidFill>
                <a:latin typeface="Roboto"/>
                <a:ea typeface="Roboto"/>
                <a:cs typeface="Roboto"/>
              </a:rPr>
              <a:t>experimenteren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ontdekken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graag</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onderscheiden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zich</a:t>
            </a:r>
            <a:r>
              <a:rPr lang="en-US" sz="1400" dirty="0">
                <a:solidFill>
                  <a:srgbClr val="000000"/>
                </a:solidFill>
                <a:latin typeface="Roboto"/>
                <a:ea typeface="Roboto"/>
                <a:cs typeface="Roboto"/>
              </a:rPr>
              <a:t> door </a:t>
            </a:r>
            <a:r>
              <a:rPr lang="en-US" sz="1400" dirty="0" err="1">
                <a:solidFill>
                  <a:srgbClr val="000000"/>
                </a:solidFill>
                <a:latin typeface="Roboto"/>
                <a:ea typeface="Roboto"/>
                <a:cs typeface="Roboto"/>
              </a:rPr>
              <a:t>hun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originaliteit</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hun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verbeelding</a:t>
            </a:r>
            <a:r>
              <a:rPr lang="en-US" sz="1400" dirty="0">
                <a:solidFill>
                  <a:srgbClr val="000000"/>
                </a:solidFill>
                <a:latin typeface="Roboto"/>
                <a:ea typeface="Roboto"/>
                <a:cs typeface="Roboto"/>
              </a:rPr>
              <a:t>. Meestal </a:t>
            </a:r>
            <a:r>
              <a:rPr lang="en-US" sz="1400" dirty="0" err="1">
                <a:solidFill>
                  <a:srgbClr val="000000"/>
                </a:solidFill>
                <a:latin typeface="Roboto"/>
                <a:ea typeface="Roboto"/>
                <a:cs typeface="Roboto"/>
              </a:rPr>
              <a:t>hebben</a:t>
            </a:r>
            <a:r>
              <a:rPr lang="en-US" sz="1400" dirty="0">
                <a:solidFill>
                  <a:srgbClr val="000000"/>
                </a:solidFill>
                <a:latin typeface="Roboto"/>
                <a:ea typeface="Roboto"/>
                <a:cs typeface="Roboto"/>
              </a:rPr>
              <a:t> ze </a:t>
            </a:r>
            <a:r>
              <a:rPr lang="en-US" sz="1400" dirty="0" err="1">
                <a:solidFill>
                  <a:srgbClr val="000000"/>
                </a:solidFill>
                <a:latin typeface="Roboto"/>
                <a:ea typeface="Roboto"/>
                <a:cs typeface="Roboto"/>
              </a:rPr>
              <a:t>veel</a:t>
            </a:r>
            <a:r>
              <a:rPr lang="en-US" sz="1400" dirty="0">
                <a:solidFill>
                  <a:srgbClr val="000000"/>
                </a:solidFill>
                <a:latin typeface="Roboto"/>
                <a:ea typeface="Roboto"/>
                <a:cs typeface="Roboto"/>
              </a:rPr>
              <a:t> interesses. Ze </a:t>
            </a:r>
            <a:r>
              <a:rPr lang="en-US" sz="1400" dirty="0" err="1">
                <a:solidFill>
                  <a:srgbClr val="000000"/>
                </a:solidFill>
                <a:latin typeface="Roboto"/>
                <a:ea typeface="Roboto"/>
                <a:cs typeface="Roboto"/>
              </a:rPr>
              <a:t>willen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verder</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leren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ontwikkelen</a:t>
            </a:r>
            <a:r>
              <a:rPr lang="en-US" sz="1400" dirty="0">
                <a:solidFill>
                  <a:srgbClr val="000000"/>
                </a:solidFill>
                <a:latin typeface="Roboto"/>
                <a:ea typeface="Roboto"/>
                <a:cs typeface="Roboto"/>
              </a:rPr>
              <a:t>.</a:t>
            </a:r>
          </a:p>
          <a:p>
            <a:pPr marL="556895" lvl="1" indent="-213995"/>
            <a:r>
              <a:rPr lang="en-US" sz="1400" dirty="0" err="1">
                <a:solidFill>
                  <a:srgbClr val="000000"/>
                </a:solidFill>
                <a:latin typeface="Roboto"/>
                <a:ea typeface="Roboto"/>
                <a:cs typeface="Roboto"/>
              </a:rPr>
              <a:t>Gesloten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mensen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omschrijven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zichzelf</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als</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praktisch</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concreet</a:t>
            </a:r>
            <a:r>
              <a:rPr lang="en-US" sz="1400" dirty="0">
                <a:solidFill>
                  <a:srgbClr val="000000"/>
                </a:solidFill>
                <a:latin typeface="Roboto"/>
                <a:ea typeface="Roboto"/>
                <a:cs typeface="Roboto"/>
              </a:rPr>
              <a:t>. Ze </a:t>
            </a:r>
            <a:r>
              <a:rPr lang="en-US" sz="1400" dirty="0" err="1">
                <a:solidFill>
                  <a:srgbClr val="000000"/>
                </a:solidFill>
                <a:latin typeface="Roboto"/>
                <a:ea typeface="Roboto"/>
                <a:cs typeface="Roboto"/>
              </a:rPr>
              <a:t>staan</a:t>
            </a:r>
            <a:r>
              <a:rPr lang="en-US" sz="1400" dirty="0">
                <a:solidFill>
                  <a:srgbClr val="000000"/>
                </a:solidFill>
                <a:latin typeface="Roboto"/>
                <a:ea typeface="Roboto"/>
                <a:cs typeface="Roboto"/>
              </a:rPr>
              <a:t> met </a:t>
            </a:r>
            <a:r>
              <a:rPr lang="en-US" sz="1400" dirty="0" err="1">
                <a:solidFill>
                  <a:srgbClr val="000000"/>
                </a:solidFill>
                <a:latin typeface="Roboto"/>
                <a:ea typeface="Roboto"/>
                <a:cs typeface="Roboto"/>
              </a:rPr>
              <a:t>beide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voeten</a:t>
            </a:r>
            <a:r>
              <a:rPr lang="en-US" sz="1400" dirty="0">
                <a:solidFill>
                  <a:srgbClr val="000000"/>
                </a:solidFill>
                <a:latin typeface="Roboto"/>
                <a:ea typeface="Roboto"/>
                <a:cs typeface="Roboto"/>
              </a:rPr>
              <a:t> op de </a:t>
            </a:r>
            <a:r>
              <a:rPr lang="en-US" sz="1400" dirty="0" err="1">
                <a:solidFill>
                  <a:srgbClr val="000000"/>
                </a:solidFill>
                <a:latin typeface="Roboto"/>
                <a:ea typeface="Roboto"/>
                <a:cs typeface="Roboto"/>
              </a:rPr>
              <a:t>grond</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Nieuwe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problemen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pakken</a:t>
            </a:r>
            <a:r>
              <a:rPr lang="en-US" sz="1400" dirty="0">
                <a:solidFill>
                  <a:srgbClr val="000000"/>
                </a:solidFill>
                <a:latin typeface="Roboto"/>
                <a:ea typeface="Roboto"/>
                <a:cs typeface="Roboto"/>
              </a:rPr>
              <a:t> ze </a:t>
            </a:r>
            <a:r>
              <a:rPr lang="en-US" sz="1400" dirty="0" err="1">
                <a:solidFill>
                  <a:srgbClr val="000000"/>
                </a:solidFill>
                <a:latin typeface="Roboto"/>
                <a:ea typeface="Roboto"/>
                <a:cs typeface="Roboto"/>
              </a:rPr>
              <a:t>aan</a:t>
            </a:r>
            <a:r>
              <a:rPr lang="en-US" sz="1400" dirty="0">
                <a:solidFill>
                  <a:srgbClr val="000000"/>
                </a:solidFill>
                <a:latin typeface="Roboto"/>
                <a:ea typeface="Roboto"/>
                <a:cs typeface="Roboto"/>
              </a:rPr>
              <a:t> met </a:t>
            </a:r>
            <a:r>
              <a:rPr lang="en-US" sz="1400" dirty="0" err="1">
                <a:solidFill>
                  <a:srgbClr val="000000"/>
                </a:solidFill>
                <a:latin typeface="Roboto"/>
                <a:ea typeface="Roboto"/>
                <a:cs typeface="Roboto"/>
              </a:rPr>
              <a:t>gekende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methoden</a:t>
            </a:r>
            <a:r>
              <a:rPr lang="en-US" sz="1400" dirty="0">
                <a:solidFill>
                  <a:srgbClr val="000000"/>
                </a:solidFill>
                <a:latin typeface="Roboto"/>
                <a:ea typeface="Roboto"/>
                <a:cs typeface="Roboto"/>
              </a:rPr>
              <a:t> in </a:t>
            </a:r>
            <a:r>
              <a:rPr lang="en-US" sz="1400" dirty="0" err="1">
                <a:solidFill>
                  <a:srgbClr val="000000"/>
                </a:solidFill>
                <a:latin typeface="Roboto"/>
                <a:ea typeface="Roboto"/>
                <a:cs typeface="Roboto"/>
              </a:rPr>
              <a:t>plaats</a:t>
            </a:r>
            <a:r>
              <a:rPr lang="en-US" sz="1400" dirty="0">
                <a:solidFill>
                  <a:srgbClr val="000000"/>
                </a:solidFill>
                <a:latin typeface="Roboto"/>
                <a:ea typeface="Roboto"/>
                <a:cs typeface="Roboto"/>
              </a:rPr>
              <a:t> van </a:t>
            </a:r>
            <a:r>
              <a:rPr lang="en-US" sz="1400" dirty="0" err="1">
                <a:solidFill>
                  <a:srgbClr val="000000"/>
                </a:solidFill>
                <a:latin typeface="Roboto"/>
                <a:ea typeface="Roboto"/>
                <a:cs typeface="Roboto"/>
              </a:rPr>
              <a:t>telkens</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nieuwe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methoden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uit</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te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proberen</a:t>
            </a:r>
            <a:r>
              <a:rPr lang="en-US" sz="1400" dirty="0">
                <a:solidFill>
                  <a:srgbClr val="000000"/>
                </a:solidFill>
                <a:latin typeface="Roboto"/>
                <a:ea typeface="Roboto"/>
                <a:cs typeface="Roboto"/>
              </a:rPr>
              <a:t>. Het </a:t>
            </a:r>
            <a:r>
              <a:rPr lang="en-US" sz="1400" dirty="0" err="1">
                <a:solidFill>
                  <a:srgbClr val="000000"/>
                </a:solidFill>
                <a:latin typeface="Roboto"/>
                <a:ea typeface="Roboto"/>
                <a:cs typeface="Roboto"/>
              </a:rPr>
              <a:t>zijn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gewoontedieren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ze </a:t>
            </a:r>
            <a:r>
              <a:rPr lang="en-US" sz="1400" dirty="0" err="1">
                <a:solidFill>
                  <a:srgbClr val="000000"/>
                </a:solidFill>
                <a:latin typeface="Roboto"/>
                <a:ea typeface="Roboto"/>
                <a:cs typeface="Roboto"/>
              </a:rPr>
              <a:t>zijn</a:t>
            </a:r>
            <a:r>
              <a:rPr lang="en-US" sz="1400" dirty="0">
                <a:solidFill>
                  <a:srgbClr val="000000"/>
                </a:solidFill>
                <a:latin typeface="Roboto"/>
                <a:ea typeface="Roboto"/>
                <a:cs typeface="Roboto"/>
              </a:rPr>
              <a:t> dan </a:t>
            </a:r>
            <a:r>
              <a:rPr lang="en-US" sz="1400" dirty="0" err="1">
                <a:solidFill>
                  <a:srgbClr val="000000"/>
                </a:solidFill>
                <a:latin typeface="Roboto"/>
                <a:ea typeface="Roboto"/>
                <a:cs typeface="Roboto"/>
              </a:rPr>
              <a:t>ook</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geen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voorstander</a:t>
            </a:r>
            <a:r>
              <a:rPr lang="en-US" sz="1400" dirty="0">
                <a:solidFill>
                  <a:srgbClr val="000000"/>
                </a:solidFill>
                <a:latin typeface="Roboto"/>
                <a:ea typeface="Roboto"/>
                <a:cs typeface="Roboto"/>
              </a:rPr>
              <a:t> van </a:t>
            </a:r>
            <a:r>
              <a:rPr lang="en-US" sz="1400" dirty="0" err="1">
                <a:solidFill>
                  <a:srgbClr val="000000"/>
                </a:solidFill>
                <a:latin typeface="Roboto"/>
                <a:ea typeface="Roboto"/>
                <a:cs typeface="Roboto"/>
              </a:rPr>
              <a:t>veranderingen</a:t>
            </a:r>
            <a:r>
              <a:rPr lang="en-US" sz="1400" dirty="0">
                <a:solidFill>
                  <a:srgbClr val="000000"/>
                </a:solidFill>
                <a:latin typeface="Roboto"/>
                <a:ea typeface="Roboto"/>
                <a:cs typeface="Roboto"/>
              </a:rPr>
              <a:t>.</a:t>
            </a:r>
          </a:p>
          <a:p>
            <a:pPr marL="556895" lvl="1" indent="-213995"/>
            <a:r>
              <a:rPr lang="nl-BE" sz="1400" dirty="0">
                <a:solidFill>
                  <a:srgbClr val="AE2081"/>
                </a:solidFill>
                <a:latin typeface="Roboto"/>
                <a:ea typeface="Roboto"/>
                <a:cs typeface="Roboto"/>
              </a:rPr>
              <a:t>Wie een noodpakket aankoopt neigt wellicht meer naar geslotenheid: men berust meer op gekende methodieken, wat voorgeschreven wordt in situaties in plaats van zelf creatief te zijn of oplossingen te bedenken.</a:t>
            </a:r>
          </a:p>
          <a:p>
            <a:pPr marL="342900" lvl="1" indent="0">
              <a:buNone/>
            </a:pPr>
            <a:endParaRPr lang="nl-BE" sz="1400" dirty="0">
              <a:solidFill>
                <a:srgbClr val="AE2081"/>
              </a:solidFill>
              <a:latin typeface="Roboto"/>
              <a:ea typeface="Roboto"/>
              <a:cs typeface="Roboto"/>
            </a:endParaRPr>
          </a:p>
          <a:p>
            <a:pPr marL="0" indent="0">
              <a:buNone/>
            </a:pPr>
            <a:br>
              <a:rPr lang="en-US" sz="1400" dirty="0">
                <a:solidFill>
                  <a:srgbClr val="000000"/>
                </a:solidFill>
                <a:latin typeface="Roboto"/>
                <a:ea typeface="Roboto"/>
                <a:cs typeface="Roboto"/>
              </a:rPr>
            </a:br>
            <a:br>
              <a:rPr lang="en-US" sz="1400" dirty="0">
                <a:solidFill>
                  <a:srgbClr val="000000"/>
                </a:solidFill>
                <a:latin typeface="Roboto"/>
                <a:ea typeface="Roboto"/>
                <a:cs typeface="Roboto"/>
              </a:rPr>
            </a:br>
            <a:endParaRPr lang="en-US" sz="1400">
              <a:solidFill>
                <a:srgbClr val="000000"/>
              </a:solidFill>
              <a:latin typeface="Roboto"/>
              <a:ea typeface="Roboto"/>
              <a:cs typeface="Roboto"/>
            </a:endParaRPr>
          </a:p>
          <a:p>
            <a:pPr marL="0" indent="0" algn="ctr">
              <a:buNone/>
            </a:pPr>
            <a:endParaRPr lang="nl-NL" sz="3100" b="1">
              <a:latin typeface="Calibri Light"/>
              <a:cs typeface="Calibri Light"/>
            </a:endParaRPr>
          </a:p>
          <a:p>
            <a:pPr marL="0" indent="0">
              <a:buNone/>
            </a:pPr>
            <a:endParaRPr lang="nl-NL" sz="1600">
              <a:solidFill>
                <a:prstClr val="black"/>
              </a:solidFill>
              <a:latin typeface="Calibri Light"/>
              <a:cs typeface="Calibri Light"/>
            </a:endParaRPr>
          </a:p>
          <a:p>
            <a:pPr marL="0" indent="0">
              <a:buNone/>
            </a:pPr>
            <a:endParaRPr lang="nl-BE">
              <a:solidFill>
                <a:prstClr val="black"/>
              </a:solidFill>
              <a:cs typeface="Roboto" pitchFamily="2" charset="0"/>
            </a:endParaRPr>
          </a:p>
        </p:txBody>
      </p:sp>
    </p:spTree>
    <p:extLst>
      <p:ext uri="{BB962C8B-B14F-4D97-AF65-F5344CB8AC3E}">
        <p14:creationId xmlns:p14="http://schemas.microsoft.com/office/powerpoint/2010/main" val="3997782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005E0F0C-1534-4991-06D7-BE32EF2C0F87}"/>
              </a:ext>
            </a:extLst>
          </p:cNvPr>
          <p:cNvSpPr txBox="1">
            <a:spLocks/>
          </p:cNvSpPr>
          <p:nvPr/>
        </p:nvSpPr>
        <p:spPr>
          <a:xfrm>
            <a:off x="-375285" y="422418"/>
            <a:ext cx="11611546" cy="6013539"/>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dirty="0">
                <a:solidFill>
                  <a:prstClr val="black"/>
                </a:solidFill>
                <a:latin typeface="Calibri Light"/>
                <a:ea typeface="Roboto"/>
                <a:cs typeface="Calibri Light"/>
              </a:rPr>
              <a:t>Casus Mark  - alert</a:t>
            </a:r>
          </a:p>
          <a:p>
            <a:pPr marL="0" indent="0">
              <a:buNone/>
            </a:pPr>
            <a:endParaRPr lang="nl-NL" sz="1700" i="1">
              <a:solidFill>
                <a:prstClr val="black"/>
              </a:solidFill>
              <a:latin typeface="Calibri Light"/>
              <a:ea typeface="Roboto"/>
              <a:cs typeface="Calibri Light"/>
            </a:endParaRPr>
          </a:p>
          <a:p>
            <a:pPr marL="0" indent="0">
              <a:buNone/>
            </a:pPr>
            <a:endParaRPr lang="nl-NL" sz="1700" i="1">
              <a:solidFill>
                <a:prstClr val="black"/>
              </a:solidFill>
              <a:latin typeface="Calibri Light"/>
              <a:ea typeface="Roboto"/>
              <a:cs typeface="Calibri Light"/>
            </a:endParaRPr>
          </a:p>
          <a:p>
            <a:pPr marL="0" indent="0">
              <a:buNone/>
            </a:pPr>
            <a:endParaRPr lang="nl-BE">
              <a:cs typeface="Roboto" pitchFamily="2" charset="0"/>
            </a:endParaRPr>
          </a:p>
        </p:txBody>
      </p:sp>
      <p:pic>
        <p:nvPicPr>
          <p:cNvPr id="2" name="Afbeelding 1" descr="Close up on young businessman">
            <a:extLst>
              <a:ext uri="{FF2B5EF4-FFF2-40B4-BE49-F238E27FC236}">
                <a16:creationId xmlns:a16="http://schemas.microsoft.com/office/drawing/2014/main" id="{83187723-F918-E2E5-04B1-794B20FAE015}"/>
              </a:ext>
            </a:extLst>
          </p:cNvPr>
          <p:cNvPicPr>
            <a:picLocks noChangeAspect="1"/>
          </p:cNvPicPr>
          <p:nvPr/>
        </p:nvPicPr>
        <p:blipFill>
          <a:blip r:embed="rId2"/>
          <a:stretch>
            <a:fillRect/>
          </a:stretch>
        </p:blipFill>
        <p:spPr>
          <a:xfrm>
            <a:off x="351958" y="1116231"/>
            <a:ext cx="3850255" cy="2579344"/>
          </a:xfrm>
          <a:prstGeom prst="rect">
            <a:avLst/>
          </a:prstGeom>
        </p:spPr>
      </p:pic>
      <p:sp>
        <p:nvSpPr>
          <p:cNvPr id="3" name="Tekstvak 2">
            <a:extLst>
              <a:ext uri="{FF2B5EF4-FFF2-40B4-BE49-F238E27FC236}">
                <a16:creationId xmlns:a16="http://schemas.microsoft.com/office/drawing/2014/main" id="{945AECCD-5EA7-D718-0D6B-E25878A371D6}"/>
              </a:ext>
            </a:extLst>
          </p:cNvPr>
          <p:cNvSpPr txBox="1"/>
          <p:nvPr/>
        </p:nvSpPr>
        <p:spPr>
          <a:xfrm>
            <a:off x="4323431" y="1121434"/>
            <a:ext cx="7717765"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BE" sz="1400" dirty="0">
                <a:latin typeface="Aptos"/>
              </a:rPr>
              <a:t>Mark is een 48-jarige marketingmanager die werkt bij een groot reclamebureau. </a:t>
            </a:r>
            <a:endParaRPr lang="nl-NL" sz="1400" dirty="0">
              <a:latin typeface="Aptos"/>
            </a:endParaRPr>
          </a:p>
          <a:p>
            <a:r>
              <a:rPr lang="nl-BE" sz="1400" dirty="0">
                <a:latin typeface="Aptos"/>
              </a:rPr>
              <a:t>Het was van in de lagere school al duidelijk dat de talenten van Mark in de artistieke sector zouden liggen. Hij is zeer creatief en heeft een sterke voorkeur voor vernieuwende ideeën. Hij wordt absoluut gewaardeerd voor het out-of-</a:t>
            </a:r>
            <a:r>
              <a:rPr lang="nl-BE" sz="1400" err="1">
                <a:latin typeface="Aptos"/>
              </a:rPr>
              <a:t>the</a:t>
            </a:r>
            <a:r>
              <a:rPr lang="nl-BE" sz="1400" dirty="0">
                <a:latin typeface="Aptos"/>
              </a:rPr>
              <a:t>-box denken. Hij houdt ervan om nieuwe strategieën te bedenken, om verfrissend te zijn en op zoek te gaan naar die elementen die een campagne toch net anders maken dan de concurrentie. </a:t>
            </a:r>
            <a:endParaRPr lang="nl-NL" sz="1400">
              <a:latin typeface="Aptos"/>
            </a:endParaRPr>
          </a:p>
          <a:p>
            <a:r>
              <a:rPr lang="nl-BE" sz="1400" dirty="0">
                <a:latin typeface="Aptos"/>
              </a:rPr>
              <a:t>Hij wordt echt gerespecteerd door zijn collega’s, heeft een hoog aanzien. Hij is een belangrijke schakel in het bedrijf, maar blijft wel zeer behulpzaam voor zijn collega’s. Mark wordt omschreven als de vriendelijke, behulpzame collega die klaar staat om zijn teamleden te helpen. Zelfs al betekent dit dat eigen projecten wat uitgesteld moeten worden. Hij brengt graag en veel tijd door met zijn collega’s. Ook buiten de werkuren is hij er graag bij via werkgroepen om uitstappen of teambuildings te organiseren. </a:t>
            </a:r>
            <a:endParaRPr lang="nl-NL" sz="1400" dirty="0">
              <a:latin typeface="Aptos"/>
            </a:endParaRPr>
          </a:p>
          <a:p>
            <a:endParaRPr lang="nl-NL" dirty="0">
              <a:latin typeface="Trebuchet MS"/>
            </a:endParaRPr>
          </a:p>
        </p:txBody>
      </p:sp>
      <p:sp>
        <p:nvSpPr>
          <p:cNvPr id="4" name="Tekstvak 3">
            <a:extLst>
              <a:ext uri="{FF2B5EF4-FFF2-40B4-BE49-F238E27FC236}">
                <a16:creationId xmlns:a16="http://schemas.microsoft.com/office/drawing/2014/main" id="{AE4EFED9-42BE-301B-575B-0B842115D393}"/>
              </a:ext>
            </a:extLst>
          </p:cNvPr>
          <p:cNvSpPr txBox="1"/>
          <p:nvPr/>
        </p:nvSpPr>
        <p:spPr>
          <a:xfrm>
            <a:off x="360843" y="4078377"/>
            <a:ext cx="11484633"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BE" sz="1400" dirty="0">
                <a:latin typeface="Aptos"/>
              </a:rPr>
              <a:t>Hij wordt graag aangesproken aan het koffieapparaat om spontaan met tal van collega’s babbeltjes te doen. Het gebeurt wel vaker dat Mark ginds wordt aangesproken met kleine problemen die opduiken op andere projecten; hij laat het vaak niet na om toch even hoogte te nemen van de stand van zaken en andere teamleden te inspireren. Het verruimt zijn blik en werkt zijn creativiteit in de hand. </a:t>
            </a:r>
            <a:endParaRPr lang="nl-NL" sz="1400" dirty="0">
              <a:latin typeface="Aptos"/>
            </a:endParaRPr>
          </a:p>
          <a:p>
            <a:r>
              <a:rPr lang="nl-BE" sz="1400" dirty="0">
                <a:latin typeface="Aptos"/>
              </a:rPr>
              <a:t>Zijn bureau is vaak rommelig; papieren door elkaar. Op zijn pc staan tientallen tabbladen tegelijk open. Hij is nog zoekend naar een manier om het overzicht te houden in de </a:t>
            </a:r>
            <a:r>
              <a:rPr lang="nl-BE" sz="1400" dirty="0" err="1">
                <a:latin typeface="Aptos"/>
              </a:rPr>
              <a:t>to</a:t>
            </a:r>
            <a:r>
              <a:rPr lang="nl-BE" sz="1400" dirty="0">
                <a:latin typeface="Aptos"/>
              </a:rPr>
              <a:t> do’s of de planning van de dag. Dit compenseert hij wel door zijn vindingrijkheid wanneer hij onbedoeld geen rekening hield met een aankomende deadline, maar toch is dit wel iets dat opvalt. Gelukkig is er Nele, een teamlid dat de planningen wel heel goed in de gaten houdt en Mark regelmatig attent maakt op komende vergaderitems of te halen deadlines.</a:t>
            </a:r>
            <a:br>
              <a:rPr lang="nl-BE" sz="1400" dirty="0">
                <a:latin typeface="Aptos"/>
              </a:rPr>
            </a:br>
            <a:r>
              <a:rPr lang="nl-BE" sz="1400" dirty="0">
                <a:latin typeface="Aptos"/>
              </a:rPr>
              <a:t>Mark ervaart wel soms stress en angst,  vooral als hij merkt dat hij achterloopt op zijn werk. Hij voelt dan zijn hart wat sneller kloppen en een gejaagdheid en schuldgevoel maakt hem dan wel eens van hem meester. Koffies blijken dan niet echt te helpen. Hij staat er wel wat voor gekend om de eerste deadlines niet te halen en voelt zich daar niet tevreden over. Soms is het een gemiste kans om al teamleden vroeg te kunnen bijsturen of de gedachten ruimer te brengen.</a:t>
            </a:r>
            <a:endParaRPr lang="nl-NL" sz="1400" dirty="0">
              <a:latin typeface="Aptos"/>
            </a:endParaRPr>
          </a:p>
          <a:p>
            <a:pPr algn="l"/>
            <a:endParaRPr lang="nl-NL" dirty="0"/>
          </a:p>
        </p:txBody>
      </p:sp>
    </p:spTree>
    <p:extLst>
      <p:ext uri="{BB962C8B-B14F-4D97-AF65-F5344CB8AC3E}">
        <p14:creationId xmlns:p14="http://schemas.microsoft.com/office/powerpoint/2010/main" val="595599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A7521-B19C-0197-BB67-0F903B7D448A}"/>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37FAD1B4-3A61-7562-E9AF-F2C2ED82A74B}"/>
              </a:ext>
            </a:extLst>
          </p:cNvPr>
          <p:cNvSpPr txBox="1">
            <a:spLocks/>
          </p:cNvSpPr>
          <p:nvPr/>
        </p:nvSpPr>
        <p:spPr>
          <a:xfrm>
            <a:off x="252850" y="628364"/>
            <a:ext cx="11942225" cy="5701316"/>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400" b="1" dirty="0">
                <a:solidFill>
                  <a:prstClr val="black"/>
                </a:solidFill>
                <a:latin typeface="Calibri Light"/>
                <a:ea typeface="Roboto"/>
                <a:cs typeface="Calibri Light"/>
              </a:rPr>
              <a:t>Mogelijke </a:t>
            </a:r>
            <a:r>
              <a:rPr lang="nl-NL" sz="3400" b="1" dirty="0">
                <a:solidFill>
                  <a:schemeClr val="accent1"/>
                </a:solidFill>
                <a:latin typeface="Calibri Light"/>
                <a:ea typeface="Roboto"/>
                <a:cs typeface="Calibri Light"/>
              </a:rPr>
              <a:t>conclusie </a:t>
            </a:r>
            <a:r>
              <a:rPr lang="nl-NL" sz="3400" b="1" dirty="0">
                <a:solidFill>
                  <a:prstClr val="black"/>
                </a:solidFill>
                <a:latin typeface="Calibri Light"/>
                <a:ea typeface="Roboto"/>
                <a:cs typeface="Calibri Light"/>
              </a:rPr>
              <a:t>(de verwachtingen als leraar bepaal je zelf)</a:t>
            </a:r>
          </a:p>
          <a:p>
            <a:pPr marL="556895" lvl="1" indent="0">
              <a:buFont typeface="Wingdings" panose="05000000000000000000" pitchFamily="2" charset="2"/>
              <a:buNone/>
            </a:pPr>
            <a:endParaRPr lang="nl-BE" sz="1600">
              <a:latin typeface="Calibri Light"/>
              <a:ea typeface="Roboto"/>
              <a:cs typeface="Calibri Light"/>
            </a:endParaRPr>
          </a:p>
          <a:p>
            <a:pPr marL="0" indent="0">
              <a:buNone/>
            </a:pPr>
            <a:r>
              <a:rPr lang="nl-BE" sz="2100" b="1" dirty="0">
                <a:latin typeface="Calibri"/>
                <a:ea typeface="Roboto"/>
                <a:cs typeface="Calibri Light"/>
              </a:rPr>
              <a:t>Vraag: </a:t>
            </a:r>
            <a:endParaRPr lang="en-US" sz="2000" b="1" dirty="0">
              <a:solidFill>
                <a:schemeClr val="dk1"/>
              </a:solidFill>
              <a:latin typeface="Calibri"/>
              <a:ea typeface="Calibri"/>
              <a:cs typeface="Calibri"/>
            </a:endParaRPr>
          </a:p>
          <a:p>
            <a:pPr marL="0" indent="0">
              <a:buNone/>
            </a:pPr>
            <a:r>
              <a:rPr lang="nl-NL" sz="2000" b="1" dirty="0">
                <a:solidFill>
                  <a:schemeClr val="dk1"/>
                </a:solidFill>
                <a:latin typeface="Calibri"/>
                <a:ea typeface="Calibri"/>
                <a:cs typeface="Calibri"/>
              </a:rPr>
              <a:t>Sommige personen beslissen om een noodpakket aan te schaffen, andere personen niet. Voorspel welke persoonlijkheden, vanuit de BIG Five theorie, meest waarschijnlijk een noodpakket zullen aanschaffen.</a:t>
            </a:r>
            <a:endParaRPr lang="en-US" sz="2000" b="1" dirty="0">
              <a:solidFill>
                <a:schemeClr val="dk1"/>
              </a:solidFill>
              <a:latin typeface="Calibri"/>
              <a:ea typeface="Calibri"/>
              <a:cs typeface="Calibri"/>
            </a:endParaRPr>
          </a:p>
          <a:p>
            <a:pPr marL="256540" indent="-256540">
              <a:buNone/>
            </a:pPr>
            <a:endParaRPr lang="nl-BE" sz="2100" b="1" dirty="0">
              <a:latin typeface="Calibri"/>
              <a:ea typeface="Roboto"/>
              <a:cs typeface="Calibri Light"/>
            </a:endParaRPr>
          </a:p>
          <a:p>
            <a:pPr marL="256540" indent="-256540">
              <a:buNone/>
            </a:pPr>
            <a:r>
              <a:rPr lang="nl-BE" sz="2100" b="1" dirty="0">
                <a:latin typeface="Calibri"/>
                <a:ea typeface="Roboto"/>
                <a:cs typeface="Calibri Light"/>
              </a:rPr>
              <a:t>Conclusie</a:t>
            </a:r>
            <a:r>
              <a:rPr lang="nl-BE" sz="2100" dirty="0">
                <a:latin typeface="Calibri"/>
                <a:ea typeface="Roboto"/>
                <a:cs typeface="Calibri Light"/>
              </a:rPr>
              <a:t>:</a:t>
            </a:r>
            <a:endParaRPr lang="nl-NL" sz="2100">
              <a:latin typeface="Calibri"/>
              <a:ea typeface="Roboto"/>
              <a:cs typeface="Calibri Light"/>
            </a:endParaRPr>
          </a:p>
          <a:p>
            <a:pPr marL="256540" indent="-256540">
              <a:buNone/>
            </a:pPr>
            <a:endParaRPr lang="nl-BE" sz="1400" dirty="0">
              <a:latin typeface="Roboto"/>
              <a:ea typeface="Roboto"/>
              <a:cs typeface="Roboto"/>
            </a:endParaRPr>
          </a:p>
          <a:p>
            <a:pPr marL="0" indent="0">
              <a:buNone/>
            </a:pPr>
            <a:r>
              <a:rPr lang="nl-BE" sz="1400" dirty="0">
                <a:solidFill>
                  <a:srgbClr val="000000"/>
                </a:solidFill>
                <a:latin typeface="Roboto"/>
                <a:ea typeface="Roboto"/>
                <a:cs typeface="Roboto"/>
              </a:rPr>
              <a:t>Het aanschaffen van noodpakketten komt wellicht meer voor bij personen die, volgens de Big Five, hoger scoren op </a:t>
            </a:r>
            <a:r>
              <a:rPr lang="nl-BE" sz="1400" err="1">
                <a:solidFill>
                  <a:srgbClr val="000000"/>
                </a:solidFill>
                <a:latin typeface="Roboto"/>
                <a:ea typeface="Roboto"/>
                <a:cs typeface="Roboto"/>
              </a:rPr>
              <a:t>conscentieusheid</a:t>
            </a:r>
            <a:r>
              <a:rPr lang="nl-BE" sz="1400" dirty="0">
                <a:solidFill>
                  <a:srgbClr val="000000"/>
                </a:solidFill>
                <a:latin typeface="Roboto"/>
                <a:ea typeface="Roboto"/>
                <a:cs typeface="Roboto"/>
              </a:rPr>
              <a:t>, </a:t>
            </a:r>
            <a:r>
              <a:rPr lang="nl-BE" sz="1400" err="1">
                <a:solidFill>
                  <a:srgbClr val="000000"/>
                </a:solidFill>
                <a:latin typeface="Roboto"/>
                <a:ea typeface="Roboto"/>
                <a:cs typeface="Roboto"/>
              </a:rPr>
              <a:t>neuroticisme</a:t>
            </a:r>
            <a:r>
              <a:rPr lang="nl-BE" sz="1400" dirty="0">
                <a:solidFill>
                  <a:srgbClr val="000000"/>
                </a:solidFill>
                <a:latin typeface="Roboto"/>
                <a:ea typeface="Roboto"/>
                <a:cs typeface="Roboto"/>
              </a:rPr>
              <a:t>, extraversie, geslotenheid en altruïsme. </a:t>
            </a:r>
          </a:p>
          <a:p>
            <a:pPr marL="0" indent="0">
              <a:buNone/>
            </a:pPr>
            <a:r>
              <a:rPr lang="nl-BE" sz="1100" dirty="0">
                <a:latin typeface="Aptos"/>
                <a:ea typeface="Roboto"/>
                <a:cs typeface="Roboto"/>
              </a:rPr>
              <a:t> </a:t>
            </a:r>
            <a:endParaRPr lang="nl-BE" sz="1100" dirty="0">
              <a:latin typeface="Aptos"/>
              <a:cs typeface="Roboto"/>
            </a:endParaRPr>
          </a:p>
          <a:p>
            <a:pPr marL="556895" lvl="1" indent="-213995"/>
            <a:endParaRPr lang="nl-BE" sz="1600">
              <a:latin typeface="Calibri"/>
              <a:ea typeface="Roboto"/>
              <a:cs typeface="Roboto"/>
            </a:endParaRPr>
          </a:p>
          <a:p>
            <a:pPr marL="0" indent="0">
              <a:buNone/>
            </a:pPr>
            <a:endParaRPr lang="en-US" sz="2100" b="1">
              <a:latin typeface="Calibri"/>
              <a:ea typeface="Calibri"/>
              <a:cs typeface="Calibri"/>
            </a:endParaRPr>
          </a:p>
          <a:p>
            <a:pPr marL="256540" indent="-256540">
              <a:buNone/>
            </a:pPr>
            <a:endParaRPr lang="nl-BE" sz="1600">
              <a:cs typeface="Roboto"/>
            </a:endParaRPr>
          </a:p>
          <a:p>
            <a:pPr marL="0" indent="0" algn="ctr">
              <a:buFont typeface="Arial" pitchFamily="34" charset="0"/>
              <a:buNone/>
            </a:pPr>
            <a:endParaRPr lang="nl-NL" sz="3100" b="1">
              <a:latin typeface="Calibri Light"/>
              <a:cs typeface="Calibri Light"/>
            </a:endParaRPr>
          </a:p>
          <a:p>
            <a:pPr marL="0" indent="0">
              <a:buNone/>
            </a:pPr>
            <a:endParaRPr lang="nl-NL" sz="1600">
              <a:latin typeface="Calibri Light"/>
              <a:cs typeface="Calibri Light"/>
            </a:endParaRPr>
          </a:p>
          <a:p>
            <a:pPr marL="0" indent="0">
              <a:buNone/>
            </a:pPr>
            <a:endParaRPr lang="nl-BE">
              <a:solidFill>
                <a:prstClr val="black"/>
              </a:solidFill>
              <a:cs typeface="Roboto" pitchFamily="2" charset="0"/>
            </a:endParaRPr>
          </a:p>
        </p:txBody>
      </p:sp>
    </p:spTree>
    <p:extLst>
      <p:ext uri="{BB962C8B-B14F-4D97-AF65-F5344CB8AC3E}">
        <p14:creationId xmlns:p14="http://schemas.microsoft.com/office/powerpoint/2010/main" val="1445217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64400-7E81-1C11-9B93-1213196895C7}"/>
            </a:ext>
          </a:extLst>
        </p:cNvPr>
        <p:cNvGrpSpPr/>
        <p:nvPr/>
      </p:nvGrpSpPr>
      <p:grpSpPr>
        <a:xfrm>
          <a:off x="0" y="0"/>
          <a:ext cx="0" cy="0"/>
          <a:chOff x="0" y="0"/>
          <a:chExt cx="0" cy="0"/>
        </a:xfrm>
      </p:grpSpPr>
      <p:sp>
        <p:nvSpPr>
          <p:cNvPr id="4" name="Tekstvak 3">
            <a:extLst>
              <a:ext uri="{FF2B5EF4-FFF2-40B4-BE49-F238E27FC236}">
                <a16:creationId xmlns:a16="http://schemas.microsoft.com/office/drawing/2014/main" id="{284D7998-41ED-FA7D-C471-E691CC461698}"/>
              </a:ext>
            </a:extLst>
          </p:cNvPr>
          <p:cNvSpPr txBox="1"/>
          <p:nvPr/>
        </p:nvSpPr>
        <p:spPr>
          <a:xfrm>
            <a:off x="317261" y="989480"/>
            <a:ext cx="8105953"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BE" sz="1400" dirty="0">
                <a:solidFill>
                  <a:srgbClr val="000000"/>
                </a:solidFill>
                <a:latin typeface="Roboto"/>
                <a:ea typeface="Roboto"/>
                <a:cs typeface="Roboto"/>
              </a:rPr>
              <a:t>Bron: De Standaard, 04/08/2024</a:t>
            </a:r>
            <a:endParaRPr lang="nl-NL" sz="1400" dirty="0">
              <a:solidFill>
                <a:srgbClr val="000000"/>
              </a:solidFill>
              <a:latin typeface="Roboto"/>
              <a:ea typeface="Roboto"/>
              <a:cs typeface="Roboto"/>
            </a:endParaRPr>
          </a:p>
          <a:p>
            <a:endParaRPr lang="nl-NL" sz="1400" dirty="0">
              <a:solidFill>
                <a:srgbClr val="000000"/>
              </a:solidFill>
              <a:latin typeface="Roboto"/>
              <a:ea typeface="Roboto"/>
              <a:cs typeface="Roboto"/>
            </a:endParaRPr>
          </a:p>
          <a:p>
            <a:r>
              <a:rPr lang="nl-NL" sz="1400" dirty="0">
                <a:solidFill>
                  <a:srgbClr val="000000"/>
                </a:solidFill>
                <a:latin typeface="Roboto"/>
                <a:ea typeface="Roboto"/>
                <a:cs typeface="Roboto"/>
              </a:rPr>
              <a:t>Met een “half mirakel” heroverden de </a:t>
            </a:r>
            <a:r>
              <a:rPr lang="nl-NL" sz="1400" dirty="0" err="1">
                <a:solidFill>
                  <a:srgbClr val="000000"/>
                </a:solidFill>
                <a:latin typeface="Roboto"/>
                <a:ea typeface="Roboto"/>
                <a:cs typeface="Roboto"/>
              </a:rPr>
              <a:t>Belgian</a:t>
            </a:r>
            <a:r>
              <a:rPr lang="nl-NL" sz="1400" dirty="0">
                <a:solidFill>
                  <a:srgbClr val="000000"/>
                </a:solidFill>
                <a:latin typeface="Roboto"/>
                <a:ea typeface="Roboto"/>
                <a:cs typeface="Roboto"/>
              </a:rPr>
              <a:t> Cats de Belgische sportharten in Rijsel. Na een emotionele zege tegen Japan roepen ze hun landgenoten op hen woensdag ook te steunen in Parijs. “Hun aaibaarheidsfactor maakt hen populair.”</a:t>
            </a:r>
            <a:endParaRPr lang="nl-NL"/>
          </a:p>
          <a:p>
            <a:r>
              <a:rPr lang="nl-BE" sz="1400" dirty="0">
                <a:solidFill>
                  <a:srgbClr val="000000"/>
                </a:solidFill>
                <a:latin typeface="Roboto"/>
                <a:ea typeface="Roboto"/>
                <a:cs typeface="Roboto"/>
              </a:rPr>
              <a:t>“We wisten dat we superfans hebben, maar niet dat ze al om halfacht ’s morgens op post zouden zijn, ik zou het niet gedaan hebben.” Op het einde van een memorabele dag voor de </a:t>
            </a:r>
            <a:r>
              <a:rPr lang="nl-BE" sz="1400" err="1">
                <a:solidFill>
                  <a:srgbClr val="000000"/>
                </a:solidFill>
                <a:latin typeface="Roboto"/>
                <a:ea typeface="Roboto"/>
                <a:cs typeface="Roboto"/>
              </a:rPr>
              <a:t>Belgian</a:t>
            </a:r>
            <a:r>
              <a:rPr lang="nl-BE" sz="1400" dirty="0">
                <a:solidFill>
                  <a:srgbClr val="000000"/>
                </a:solidFill>
                <a:latin typeface="Roboto"/>
                <a:ea typeface="Roboto"/>
                <a:cs typeface="Roboto"/>
              </a:rPr>
              <a:t> Cats stond kapitein Emma </a:t>
            </a:r>
            <a:r>
              <a:rPr lang="nl-BE" sz="1400" err="1">
                <a:solidFill>
                  <a:srgbClr val="000000"/>
                </a:solidFill>
                <a:latin typeface="Roboto"/>
                <a:ea typeface="Roboto"/>
                <a:cs typeface="Roboto"/>
              </a:rPr>
              <a:t>Meesseman</a:t>
            </a:r>
            <a:r>
              <a:rPr lang="nl-BE" sz="1400" dirty="0">
                <a:solidFill>
                  <a:srgbClr val="000000"/>
                </a:solidFill>
                <a:latin typeface="Roboto"/>
                <a:ea typeface="Roboto"/>
                <a:cs typeface="Roboto"/>
              </a:rPr>
              <a:t> stil bij een prestatie die niemand, zelfs niet de meest optimistische fan, verwacht had, en bij de inbreng die de supporters daarin hadden gehad.</a:t>
            </a:r>
            <a:endParaRPr lang="nl-NL" sz="1400" dirty="0">
              <a:solidFill>
                <a:srgbClr val="000000"/>
              </a:solidFill>
              <a:latin typeface="Roboto"/>
              <a:ea typeface="Roboto"/>
              <a:cs typeface="Roboto"/>
            </a:endParaRPr>
          </a:p>
          <a:p>
            <a:r>
              <a:rPr lang="nl-BE" sz="1400" dirty="0">
                <a:solidFill>
                  <a:srgbClr val="000000"/>
                </a:solidFill>
                <a:latin typeface="Roboto"/>
                <a:ea typeface="Roboto"/>
                <a:cs typeface="Roboto"/>
              </a:rPr>
              <a:t>Ondanks nederlagen tegen Duitsland en de VS hadden 25.000 Belgen zondagochtend de auto of de trein naar Rijsel genomen. In het Stade Pierre </a:t>
            </a:r>
            <a:r>
              <a:rPr lang="nl-BE" sz="1400" err="1">
                <a:solidFill>
                  <a:srgbClr val="000000"/>
                </a:solidFill>
                <a:latin typeface="Roboto"/>
                <a:ea typeface="Roboto"/>
                <a:cs typeface="Roboto"/>
              </a:rPr>
              <a:t>Mauroy</a:t>
            </a:r>
            <a:r>
              <a:rPr lang="nl-BE" sz="1400" dirty="0">
                <a:solidFill>
                  <a:srgbClr val="000000"/>
                </a:solidFill>
                <a:latin typeface="Roboto"/>
                <a:ea typeface="Roboto"/>
                <a:cs typeface="Roboto"/>
              </a:rPr>
              <a:t>, normaal de thuishaven van voetbalclub LOSC Lille, passen tijdens de Olympische Spelen iets meer dan 27.000 mensen. Meer dan 90 procent van hen waren Belgen. Nooit eerder moedigden zoveel supporters de </a:t>
            </a:r>
            <a:r>
              <a:rPr lang="nl-BE" sz="1400" err="1">
                <a:solidFill>
                  <a:srgbClr val="000000"/>
                </a:solidFill>
                <a:latin typeface="Roboto"/>
                <a:ea typeface="Roboto"/>
                <a:cs typeface="Roboto"/>
              </a:rPr>
              <a:t>Belgian</a:t>
            </a:r>
            <a:r>
              <a:rPr lang="nl-BE" sz="1400" dirty="0">
                <a:solidFill>
                  <a:srgbClr val="000000"/>
                </a:solidFill>
                <a:latin typeface="Roboto"/>
                <a:ea typeface="Roboto"/>
                <a:cs typeface="Roboto"/>
              </a:rPr>
              <a:t> Cats aan. Het vorige record bedroeg 13.700 toeschouwers in het olympisch kwalificatietoernooi in Antwerpen. De meesten droegen rode shirts – zo komen die truitjes van de Rode Duivels alsnog van pas.</a:t>
            </a:r>
            <a:endParaRPr lang="nl-NL" sz="1400">
              <a:solidFill>
                <a:srgbClr val="000000"/>
              </a:solidFill>
              <a:latin typeface="Roboto"/>
              <a:ea typeface="Roboto"/>
              <a:cs typeface="Roboto"/>
            </a:endParaRPr>
          </a:p>
          <a:p>
            <a:r>
              <a:rPr lang="nl-BE" sz="1400" dirty="0">
                <a:solidFill>
                  <a:srgbClr val="000000"/>
                </a:solidFill>
                <a:latin typeface="Roboto"/>
                <a:ea typeface="Roboto"/>
                <a:cs typeface="Roboto"/>
              </a:rPr>
              <a:t>Op initiatief van de lokale basketbalclub Kortrijk Hot </a:t>
            </a:r>
            <a:r>
              <a:rPr lang="nl-BE" sz="1400" dirty="0" err="1">
                <a:solidFill>
                  <a:srgbClr val="000000"/>
                </a:solidFill>
                <a:latin typeface="Roboto"/>
                <a:ea typeface="Roboto"/>
                <a:cs typeface="Roboto"/>
              </a:rPr>
              <a:t>Spurs</a:t>
            </a:r>
            <a:r>
              <a:rPr lang="nl-BE" sz="1400" dirty="0">
                <a:solidFill>
                  <a:srgbClr val="000000"/>
                </a:solidFill>
                <a:latin typeface="Roboto"/>
                <a:ea typeface="Roboto"/>
                <a:cs typeface="Roboto"/>
              </a:rPr>
              <a:t> stonden een paar honderd supporters de ploeg al op te wachten in het Parkhotel in Kortrijk, waar de speelsters onder luid applaus op de bus stapten. “Op de autosnelweg zagen we versierde auto’s en mensen die zwaaiden en toeterden”, zei </a:t>
            </a:r>
          </a:p>
          <a:p>
            <a:endParaRPr lang="nl-NL" sz="1600" dirty="0"/>
          </a:p>
          <a:p>
            <a:endParaRPr lang="nl-NL" sz="1600"/>
          </a:p>
        </p:txBody>
      </p:sp>
      <p:sp>
        <p:nvSpPr>
          <p:cNvPr id="7" name="Tekstvak 6">
            <a:extLst>
              <a:ext uri="{FF2B5EF4-FFF2-40B4-BE49-F238E27FC236}">
                <a16:creationId xmlns:a16="http://schemas.microsoft.com/office/drawing/2014/main" id="{5C60C092-158F-5324-1DAE-B514CE49CD3D}"/>
              </a:ext>
            </a:extLst>
          </p:cNvPr>
          <p:cNvSpPr txBox="1"/>
          <p:nvPr/>
        </p:nvSpPr>
        <p:spPr>
          <a:xfrm>
            <a:off x="3334589" y="428446"/>
            <a:ext cx="5086708" cy="5693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100" b="1" dirty="0">
                <a:solidFill>
                  <a:prstClr val="black"/>
                </a:solidFill>
                <a:latin typeface="Calibri Light"/>
                <a:ea typeface="Roboto"/>
                <a:cs typeface="Calibri Light"/>
              </a:rPr>
              <a:t>CASUS JULIE VANLOO - ALERT</a:t>
            </a:r>
          </a:p>
        </p:txBody>
      </p:sp>
      <p:pic>
        <p:nvPicPr>
          <p:cNvPr id="2" name="Afbeelding 1" descr="Afbeelding met sport, atletiekwedstrijd, persoon, Sportuniform&#10;&#10;Door AI gegenereerde inhoud is mogelijk onjuist.">
            <a:extLst>
              <a:ext uri="{FF2B5EF4-FFF2-40B4-BE49-F238E27FC236}">
                <a16:creationId xmlns:a16="http://schemas.microsoft.com/office/drawing/2014/main" id="{A3C9D7C8-CB13-8177-6AC6-A1B8A25DC8C5}"/>
              </a:ext>
            </a:extLst>
          </p:cNvPr>
          <p:cNvPicPr>
            <a:picLocks noChangeAspect="1"/>
          </p:cNvPicPr>
          <p:nvPr/>
        </p:nvPicPr>
        <p:blipFill>
          <a:blip r:embed="rId2"/>
          <a:stretch>
            <a:fillRect/>
          </a:stretch>
        </p:blipFill>
        <p:spPr>
          <a:xfrm>
            <a:off x="8580947" y="987995"/>
            <a:ext cx="3325842" cy="3645558"/>
          </a:xfrm>
          <a:prstGeom prst="rect">
            <a:avLst/>
          </a:prstGeom>
        </p:spPr>
      </p:pic>
      <p:sp>
        <p:nvSpPr>
          <p:cNvPr id="5" name="Tekstvak 4">
            <a:extLst>
              <a:ext uri="{FF2B5EF4-FFF2-40B4-BE49-F238E27FC236}">
                <a16:creationId xmlns:a16="http://schemas.microsoft.com/office/drawing/2014/main" id="{9FFEB526-2A58-791E-C312-5C4A3FFE637F}"/>
              </a:ext>
            </a:extLst>
          </p:cNvPr>
          <p:cNvSpPr txBox="1"/>
          <p:nvPr/>
        </p:nvSpPr>
        <p:spPr>
          <a:xfrm>
            <a:off x="318275" y="4855882"/>
            <a:ext cx="11441501"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BE" sz="1400" dirty="0" err="1">
                <a:latin typeface="Roboto"/>
                <a:ea typeface="Roboto"/>
                <a:cs typeface="Roboto"/>
              </a:rPr>
              <a:t>Meesseman</a:t>
            </a:r>
            <a:r>
              <a:rPr lang="nl-BE" sz="1400" dirty="0">
                <a:latin typeface="Roboto"/>
                <a:ea typeface="Roboto"/>
                <a:cs typeface="Roboto"/>
              </a:rPr>
              <a:t>. “Dat dat voor ons is, is gewoon gek. Hun steun was belangrijk.”</a:t>
            </a:r>
            <a:endParaRPr lang="nl-NL" sz="1400" dirty="0">
              <a:latin typeface="Roboto"/>
              <a:ea typeface="Roboto"/>
              <a:cs typeface="Roboto"/>
            </a:endParaRPr>
          </a:p>
          <a:p>
            <a:r>
              <a:rPr lang="nl-BE" sz="1400" dirty="0">
                <a:latin typeface="Roboto"/>
                <a:ea typeface="Roboto"/>
                <a:cs typeface="Roboto"/>
              </a:rPr>
              <a:t>“Ik vond het onwaarschijnlijk om te zien hoe hard het land achter ons staat”, zei haar ploeggenote Julie </a:t>
            </a:r>
            <a:r>
              <a:rPr lang="nl-BE" sz="1400" dirty="0" err="1">
                <a:latin typeface="Roboto"/>
                <a:ea typeface="Roboto"/>
                <a:cs typeface="Roboto"/>
              </a:rPr>
              <a:t>Vanloo</a:t>
            </a:r>
            <a:r>
              <a:rPr lang="nl-BE" sz="1400" dirty="0">
                <a:latin typeface="Roboto"/>
                <a:ea typeface="Roboto"/>
                <a:cs typeface="Roboto"/>
              </a:rPr>
              <a:t>. “Kortrijk kwam massaal naar buiten. Zonder hen was het vandaag niet gelukt.”</a:t>
            </a:r>
            <a:endParaRPr lang="nl-NL" sz="1400" dirty="0">
              <a:latin typeface="Roboto"/>
              <a:ea typeface="Roboto"/>
              <a:cs typeface="Roboto"/>
            </a:endParaRPr>
          </a:p>
          <a:p>
            <a:r>
              <a:rPr lang="nl-BE" sz="1400" dirty="0">
                <a:latin typeface="Roboto"/>
                <a:ea typeface="Roboto"/>
                <a:cs typeface="Roboto"/>
              </a:rPr>
              <a:t>Na de zware, verrassende nederlaag in de eerste groepswedstrijd tegen Duitsland hing kwalificatie aan een zijden draadje. Maar met een van de spectaculairste prestaties uit hun bestaan – een zege met 85-58 tegen Japan – zetten de Cats de scheve situatie recht. Een zege met 27 punten verschil was nodig om rechtstreekse kwalificatie af te dwingen.</a:t>
            </a:r>
            <a:endParaRPr lang="nl-NL" sz="1400" dirty="0">
              <a:latin typeface="Roboto"/>
              <a:ea typeface="Roboto"/>
              <a:cs typeface="Roboto"/>
            </a:endParaRPr>
          </a:p>
          <a:p>
            <a:r>
              <a:rPr lang="nl-BE" sz="1400" dirty="0">
                <a:latin typeface="Roboto"/>
                <a:ea typeface="Roboto"/>
                <a:cs typeface="Roboto"/>
              </a:rPr>
              <a:t>“Ik had iets horen waaien over die 27, maar op geen enkel moment tijdens de wedstrijd heb ik zitten rekenen”, zei </a:t>
            </a:r>
            <a:r>
              <a:rPr lang="nl-BE" sz="1400" dirty="0" err="1">
                <a:latin typeface="Roboto"/>
                <a:ea typeface="Roboto"/>
                <a:cs typeface="Roboto"/>
              </a:rPr>
              <a:t>Meesseman</a:t>
            </a:r>
            <a:r>
              <a:rPr lang="nl-BE" sz="1400" dirty="0">
                <a:latin typeface="Roboto"/>
                <a:ea typeface="Roboto"/>
                <a:cs typeface="Roboto"/>
              </a:rPr>
              <a:t>. “Ik wilde winnen met ruim verschil zodat we toch nog trots konden zijn op onze prestatie, zelfs als we naar huis zouden gaan. Ik wilde de wedstrijd afsluiten met het idee dat we alles gegeven hadden. Ook om de mensen die ons hadden gesteund te kunnen bedanken.”</a:t>
            </a:r>
            <a:endParaRPr lang="nl-NL" sz="1400" dirty="0">
              <a:latin typeface="Roboto"/>
              <a:ea typeface="Roboto"/>
              <a:cs typeface="Roboto"/>
            </a:endParaRPr>
          </a:p>
          <a:p>
            <a:endParaRPr lang="nl-BE" sz="1400" dirty="0">
              <a:latin typeface="Roboto"/>
              <a:ea typeface="Roboto"/>
              <a:cs typeface="Roboto"/>
            </a:endParaRPr>
          </a:p>
        </p:txBody>
      </p:sp>
    </p:spTree>
    <p:extLst>
      <p:ext uri="{BB962C8B-B14F-4D97-AF65-F5344CB8AC3E}">
        <p14:creationId xmlns:p14="http://schemas.microsoft.com/office/powerpoint/2010/main" val="1220999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EAB23-5BA3-94FD-DEC0-C8813E212A9C}"/>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7057DFA1-B726-2BE8-C4E6-6AC5960C542E}"/>
              </a:ext>
            </a:extLst>
          </p:cNvPr>
          <p:cNvSpPr txBox="1"/>
          <p:nvPr/>
        </p:nvSpPr>
        <p:spPr>
          <a:xfrm>
            <a:off x="138023" y="439947"/>
            <a:ext cx="11714671"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BE" sz="1400">
                <a:latin typeface="Roboto"/>
                <a:cs typeface="Segoe UI"/>
              </a:rPr>
              <a:t>Net als voor de wedstrijd tegen de Verenigde Staten werd de Brabançonne massaal meegezongen in het Stade Pierre Mauroy. België speelde een thuismatch en nam meteen de wedstrijd in handen, onder leiding van Meesseman en een sterke Elise Ramette. De 24-jarige pointguard startte op de positie van de geblesseerde Julie Allemand en speelde de match van haar leven met vier cruciale korven, waaronder twee driepunters, op momenten waarop België er het meest nood aan had. (…)</a:t>
            </a:r>
            <a:r>
              <a:rPr lang="nl-NL" sz="1400">
                <a:latin typeface="Roboto"/>
                <a:cs typeface="Segoe UI"/>
              </a:rPr>
              <a:t>​</a:t>
            </a:r>
          </a:p>
          <a:p>
            <a:r>
              <a:rPr lang="nl-BE" sz="1400">
                <a:latin typeface="Roboto"/>
                <a:cs typeface="Segoe UI"/>
              </a:rPr>
              <a:t>“Ons team staat dicht bij de supporters”, zei delegatieleider Koen Umans. “De Cats zijn toegankelijk en bereikbaar en staan open voor interactie met het publiek. Ik denk dat dat bijvoorbeeld bij de Rode Duivels anders is. Hun aaibaarheidsfactor maakt hen populair en doet hen boven zichzelf uitstijgen.”</a:t>
            </a:r>
            <a:r>
              <a:rPr lang="nl-NL" sz="1400">
                <a:latin typeface="Roboto"/>
                <a:cs typeface="Segoe UI"/>
              </a:rPr>
              <a:t>​</a:t>
            </a:r>
          </a:p>
          <a:p>
            <a:r>
              <a:rPr lang="nl-BE" sz="1400">
                <a:latin typeface="Roboto"/>
                <a:cs typeface="Segoe UI"/>
              </a:rPr>
              <a:t>“Deze zege is een half mirakel”, stelde Meesseman vast. “Nu hopen we dat onze fans ons ook steunen in Parijs. Zelf proberen we in onze bubbel te blijven en te genieten van het moment. Het eerste advies dat je krijgt van atleten die presteren, is dat je moet genieten. Dat gaan we dus ook gewoon doen.”</a:t>
            </a:r>
          </a:p>
        </p:txBody>
      </p:sp>
    </p:spTree>
    <p:extLst>
      <p:ext uri="{BB962C8B-B14F-4D97-AF65-F5344CB8AC3E}">
        <p14:creationId xmlns:p14="http://schemas.microsoft.com/office/powerpoint/2010/main" val="1787981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CA5AF-4843-1AF9-1846-F72670186597}"/>
            </a:ext>
          </a:extLst>
        </p:cNvPr>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0871BA33-B6BF-1BC8-7DA1-6002A30498F0}"/>
              </a:ext>
            </a:extLst>
          </p:cNvPr>
          <p:cNvGraphicFramePr>
            <a:graphicFrameLocks noGrp="1"/>
          </p:cNvGraphicFramePr>
          <p:nvPr/>
        </p:nvGraphicFramePr>
        <p:xfrm>
          <a:off x="142240" y="1538376"/>
          <a:ext cx="11904910" cy="3429000"/>
        </p:xfrm>
        <a:graphic>
          <a:graphicData uri="http://schemas.openxmlformats.org/drawingml/2006/table">
            <a:tbl>
              <a:tblPr firstRow="1" bandRow="1">
                <a:tableStyleId>{5C22544A-7EE6-4342-B048-85BDC9FD1C3A}</a:tableStyleId>
              </a:tblPr>
              <a:tblGrid>
                <a:gridCol w="8846146">
                  <a:extLst>
                    <a:ext uri="{9D8B030D-6E8A-4147-A177-3AD203B41FA5}">
                      <a16:colId xmlns:a16="http://schemas.microsoft.com/office/drawing/2014/main" val="3171494239"/>
                    </a:ext>
                  </a:extLst>
                </a:gridCol>
                <a:gridCol w="3058764">
                  <a:extLst>
                    <a:ext uri="{9D8B030D-6E8A-4147-A177-3AD203B41FA5}">
                      <a16:colId xmlns:a16="http://schemas.microsoft.com/office/drawing/2014/main" val="714817409"/>
                    </a:ext>
                  </a:extLst>
                </a:gridCol>
              </a:tblGrid>
              <a:tr h="463176">
                <a:tc>
                  <a:txBody>
                    <a:bodyPr/>
                    <a:lstStyle/>
                    <a:p>
                      <a:pPr algn="ctr"/>
                      <a:r>
                        <a:rPr lang="nl-NL" sz="1400" dirty="0"/>
                        <a:t>ANALYSEREN met als doel </a:t>
                      </a:r>
                      <a:br>
                        <a:rPr lang="nl-NL" sz="1400" dirty="0"/>
                      </a:br>
                      <a:r>
                        <a:rPr lang="nl-NL" sz="2000" dirty="0"/>
                        <a:t>ALERT (= een beargumenteerde inschatting maken)</a:t>
                      </a:r>
                    </a:p>
                  </a:txBody>
                  <a:tcPr>
                    <a:lnL w="12700">
                      <a:solidFill>
                        <a:schemeClr val="tx1"/>
                      </a:solidFill>
                    </a:lnL>
                    <a:lnR w="12700">
                      <a:solidFill>
                        <a:schemeClr val="tx1"/>
                      </a:solidFill>
                    </a:lnR>
                    <a:lnT w="12700">
                      <a:solidFill>
                        <a:schemeClr val="tx1"/>
                      </a:solidFill>
                    </a:lnT>
                    <a:lnB w="12700">
                      <a:solidFill>
                        <a:schemeClr val="tx1"/>
                      </a:solidFill>
                    </a:lnB>
                    <a:solidFill>
                      <a:srgbClr val="A8AF37"/>
                    </a:solidFill>
                  </a:tcPr>
                </a:tc>
                <a:tc>
                  <a:txBody>
                    <a:bodyPr/>
                    <a:lstStyle/>
                    <a:p>
                      <a:pPr algn="ctr"/>
                      <a:r>
                        <a:rPr lang="nl-NL" sz="1400" dirty="0"/>
                        <a:t>Analyseren met als doel </a:t>
                      </a:r>
                      <a:r>
                        <a:rPr lang="nl-NL" sz="2000" dirty="0"/>
                        <a:t>ADVICE (= advies geven)</a:t>
                      </a:r>
                    </a:p>
                  </a:txBody>
                  <a:tcPr>
                    <a:lnL w="12700">
                      <a:solidFill>
                        <a:schemeClr val="tx1"/>
                      </a:solidFill>
                    </a:lnL>
                    <a:lnR w="12700">
                      <a:solidFill>
                        <a:schemeClr val="tx1"/>
                      </a:solidFill>
                    </a:lnR>
                    <a:lnT w="12700">
                      <a:solidFill>
                        <a:schemeClr val="tx1"/>
                      </a:solidFill>
                    </a:lnT>
                    <a:lnB w="12700">
                      <a:solidFill>
                        <a:schemeClr val="tx1"/>
                      </a:solidFill>
                    </a:lnB>
                    <a:solidFill>
                      <a:srgbClr val="EC7D23"/>
                    </a:solidFill>
                  </a:tcPr>
                </a:tc>
                <a:extLst>
                  <a:ext uri="{0D108BD9-81ED-4DB2-BD59-A6C34878D82A}">
                    <a16:rowId xmlns:a16="http://schemas.microsoft.com/office/drawing/2014/main" val="2408169372"/>
                  </a:ext>
                </a:extLst>
              </a:tr>
              <a:tr h="2601527">
                <a:tc>
                  <a:txBody>
                    <a:bodyPr/>
                    <a:lstStyle/>
                    <a:p>
                      <a:pPr lvl="0">
                        <a:buNone/>
                      </a:pPr>
                      <a:endParaRPr lang="nl-NL" sz="2100" b="1" kern="1200" noProof="0">
                        <a:solidFill>
                          <a:schemeClr val="tx1"/>
                        </a:solidFill>
                        <a:latin typeface="Calibri"/>
                        <a:ea typeface="Roboto"/>
                        <a:cs typeface="Calibri Light"/>
                      </a:endParaRPr>
                    </a:p>
                    <a:p>
                      <a:pPr lvl="0">
                        <a:buNone/>
                      </a:pPr>
                      <a:r>
                        <a:rPr lang="nl-BE" sz="2100" b="1" kern="1200" noProof="0" dirty="0">
                          <a:solidFill>
                            <a:schemeClr val="tx1"/>
                          </a:solidFill>
                          <a:latin typeface="Calibri"/>
                          <a:ea typeface="Roboto"/>
                          <a:cs typeface="Calibri Light"/>
                        </a:rPr>
                        <a:t>Verklaar de intrinsieke motivatie van </a:t>
                      </a:r>
                      <a:r>
                        <a:rPr lang="nl-BE" sz="2100" b="1" kern="1200" noProof="0" err="1">
                          <a:solidFill>
                            <a:schemeClr val="tx1"/>
                          </a:solidFill>
                          <a:latin typeface="Calibri"/>
                          <a:ea typeface="Roboto"/>
                          <a:cs typeface="Calibri Light"/>
                        </a:rPr>
                        <a:t>Belgian</a:t>
                      </a:r>
                      <a:r>
                        <a:rPr lang="nl-BE" sz="2100" b="1" kern="1200" noProof="0" dirty="0">
                          <a:solidFill>
                            <a:schemeClr val="tx1"/>
                          </a:solidFill>
                          <a:latin typeface="Calibri"/>
                          <a:ea typeface="Roboto"/>
                          <a:cs typeface="Calibri Light"/>
                        </a:rPr>
                        <a:t> Cat Julie vanuit de zelfdeterminatietheorie van </a:t>
                      </a:r>
                      <a:r>
                        <a:rPr lang="nl-BE" sz="2100" b="1" kern="1200" noProof="0" err="1">
                          <a:solidFill>
                            <a:schemeClr val="tx1"/>
                          </a:solidFill>
                          <a:latin typeface="Calibri"/>
                          <a:ea typeface="Roboto"/>
                          <a:cs typeface="Calibri Light"/>
                        </a:rPr>
                        <a:t>Vansteenkiste</a:t>
                      </a:r>
                      <a:r>
                        <a:rPr lang="nl-BE" sz="2100" b="1" kern="1200" noProof="0" dirty="0">
                          <a:solidFill>
                            <a:schemeClr val="tx1"/>
                          </a:solidFill>
                          <a:latin typeface="Calibri"/>
                          <a:ea typeface="Roboto"/>
                          <a:cs typeface="Calibri Light"/>
                        </a:rPr>
                        <a:t>.  </a:t>
                      </a:r>
                      <a:endParaRPr lang="nl-NL" sz="2100" b="1" kern="1200" dirty="0">
                        <a:solidFill>
                          <a:schemeClr val="tx1"/>
                        </a:solidFill>
                        <a:latin typeface="Calibri"/>
                        <a:ea typeface="Roboto"/>
                        <a:cs typeface="Calibri Light"/>
                      </a:endParaRPr>
                    </a:p>
                    <a:p>
                      <a:pPr lvl="0">
                        <a:buNone/>
                      </a:pPr>
                      <a:endParaRPr lang="nl-NL" sz="2000" b="0" i="0" u="none" strike="noStrike" noProof="0">
                        <a:latin typeface="Calibri"/>
                      </a:endParaRPr>
                    </a:p>
                    <a:p>
                      <a:pPr lvl="0">
                        <a:buNone/>
                      </a:pPr>
                      <a:r>
                        <a:rPr lang="nl-NL" sz="1600" b="0" i="1" u="none" strike="noStrike" noProof="0" dirty="0">
                          <a:latin typeface="Calibri"/>
                        </a:rPr>
                        <a:t>Analyseren met als doel om een beargumenteerde inschatting te maken (= een verklaring voor de intrinsieke motivatie geven).</a:t>
                      </a:r>
                      <a:br>
                        <a:rPr lang="nl-NL" sz="1600" b="0" i="1" u="none" strike="noStrike" noProof="0" dirty="0">
                          <a:latin typeface="Calibri"/>
                        </a:rPr>
                      </a:br>
                      <a:endParaRPr lang="nl-NL" sz="1600" b="0" i="1" u="none" strike="noStrike" noProof="0" dirty="0">
                        <a:latin typeface="Calibri"/>
                      </a:endParaRPr>
                    </a:p>
                    <a:p>
                      <a:pPr lvl="0">
                        <a:buNone/>
                      </a:pPr>
                      <a:r>
                        <a:rPr lang="nl-NL" sz="1600" b="0" i="1" u="none" strike="noStrike" noProof="0" dirty="0">
                          <a:latin typeface="Calibri"/>
                        </a:rPr>
                        <a:t>Wat je gaat vaststellen sluit aan bij de verwachting van het leerplandoel: het gaat over motivatie (als focus binnen persoonlijkheid) die we analyseren vanuit een </a:t>
                      </a:r>
                      <a:r>
                        <a:rPr lang="nl-NL" sz="1600" b="0" i="1" u="none" strike="noStrike" noProof="0" dirty="0" err="1">
                          <a:latin typeface="Calibri"/>
                        </a:rPr>
                        <a:t>persoonlijkstheorie</a:t>
                      </a:r>
                      <a:r>
                        <a:rPr lang="nl-NL" sz="1600" b="0" i="1" u="none" strike="noStrike" noProof="0" dirty="0">
                          <a:latin typeface="Calibri"/>
                        </a:rPr>
                        <a:t> (motivatietheorie ABC-model van </a:t>
                      </a:r>
                      <a:r>
                        <a:rPr lang="nl-NL" sz="1600" b="0" i="1" u="none" strike="noStrike" noProof="0" dirty="0" err="1">
                          <a:latin typeface="Calibri"/>
                        </a:rPr>
                        <a:t>Vansteenkiste</a:t>
                      </a:r>
                      <a:r>
                        <a:rPr lang="nl-NL" sz="1600" b="0" i="1" u="none" strike="noStrike" noProof="0" dirty="0">
                          <a:latin typeface="Calibri"/>
                        </a:rPr>
                        <a:t>) </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nl-NL"/>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8708520"/>
                  </a:ext>
                </a:extLst>
              </a:tr>
            </a:tbl>
          </a:graphicData>
        </a:graphic>
      </p:graphicFrame>
    </p:spTree>
    <p:extLst>
      <p:ext uri="{BB962C8B-B14F-4D97-AF65-F5344CB8AC3E}">
        <p14:creationId xmlns:p14="http://schemas.microsoft.com/office/powerpoint/2010/main" val="2624783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374BF-7ECD-E557-8739-AF1BBE339D9A}"/>
            </a:ext>
          </a:extLst>
        </p:cNvPr>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3B18CC96-EB9D-9339-34F5-569253654C77}"/>
              </a:ext>
            </a:extLst>
          </p:cNvPr>
          <p:cNvGraphicFramePr>
            <a:graphicFrameLocks noGrp="1"/>
          </p:cNvGraphicFramePr>
          <p:nvPr/>
        </p:nvGraphicFramePr>
        <p:xfrm>
          <a:off x="142240" y="546338"/>
          <a:ext cx="11904910" cy="4815840"/>
        </p:xfrm>
        <a:graphic>
          <a:graphicData uri="http://schemas.openxmlformats.org/drawingml/2006/table">
            <a:tbl>
              <a:tblPr firstRow="1" bandRow="1">
                <a:tableStyleId>{5C22544A-7EE6-4342-B048-85BDC9FD1C3A}</a:tableStyleId>
              </a:tblPr>
              <a:tblGrid>
                <a:gridCol w="8846146">
                  <a:extLst>
                    <a:ext uri="{9D8B030D-6E8A-4147-A177-3AD203B41FA5}">
                      <a16:colId xmlns:a16="http://schemas.microsoft.com/office/drawing/2014/main" val="3171494239"/>
                    </a:ext>
                  </a:extLst>
                </a:gridCol>
                <a:gridCol w="3058764">
                  <a:extLst>
                    <a:ext uri="{9D8B030D-6E8A-4147-A177-3AD203B41FA5}">
                      <a16:colId xmlns:a16="http://schemas.microsoft.com/office/drawing/2014/main" val="714817409"/>
                    </a:ext>
                  </a:extLst>
                </a:gridCol>
              </a:tblGrid>
              <a:tr h="463176">
                <a:tc>
                  <a:txBody>
                    <a:bodyPr/>
                    <a:lstStyle/>
                    <a:p>
                      <a:pPr algn="ctr"/>
                      <a:r>
                        <a:rPr lang="nl-NL" sz="1400" dirty="0"/>
                        <a:t>ANALYSEREN met als doel </a:t>
                      </a:r>
                      <a:br>
                        <a:rPr lang="nl-NL" sz="1400" dirty="0"/>
                      </a:br>
                      <a:r>
                        <a:rPr lang="nl-NL" sz="2000" dirty="0"/>
                        <a:t>ALERT (= een beargumenteerde inschatting maken)</a:t>
                      </a:r>
                    </a:p>
                  </a:txBody>
                  <a:tcPr>
                    <a:lnL w="12700">
                      <a:solidFill>
                        <a:schemeClr val="tx1"/>
                      </a:solidFill>
                    </a:lnL>
                    <a:lnR w="12700">
                      <a:solidFill>
                        <a:schemeClr val="tx1"/>
                      </a:solidFill>
                    </a:lnR>
                    <a:lnT w="12700">
                      <a:solidFill>
                        <a:schemeClr val="tx1"/>
                      </a:solidFill>
                    </a:lnT>
                    <a:lnB w="12700">
                      <a:solidFill>
                        <a:schemeClr val="tx1"/>
                      </a:solidFill>
                    </a:lnB>
                    <a:solidFill>
                      <a:srgbClr val="A8AF37"/>
                    </a:solidFill>
                  </a:tcPr>
                </a:tc>
                <a:tc>
                  <a:txBody>
                    <a:bodyPr/>
                    <a:lstStyle/>
                    <a:p>
                      <a:pPr algn="ctr"/>
                      <a:r>
                        <a:rPr lang="nl-NL" sz="1400" dirty="0"/>
                        <a:t>Analyseren met als doel </a:t>
                      </a:r>
                      <a:r>
                        <a:rPr lang="nl-NL" sz="2000" dirty="0"/>
                        <a:t>ADVICE (= advies geven)</a:t>
                      </a:r>
                    </a:p>
                  </a:txBody>
                  <a:tcPr>
                    <a:lnL w="12700">
                      <a:solidFill>
                        <a:schemeClr val="tx1"/>
                      </a:solidFill>
                    </a:lnL>
                    <a:lnR w="12700">
                      <a:solidFill>
                        <a:schemeClr val="tx1"/>
                      </a:solidFill>
                    </a:lnR>
                    <a:lnT w="12700">
                      <a:solidFill>
                        <a:schemeClr val="tx1"/>
                      </a:solidFill>
                    </a:lnT>
                    <a:lnB w="12700">
                      <a:solidFill>
                        <a:schemeClr val="tx1"/>
                      </a:solidFill>
                    </a:lnB>
                    <a:solidFill>
                      <a:srgbClr val="EC7D23"/>
                    </a:solidFill>
                  </a:tcPr>
                </a:tc>
                <a:extLst>
                  <a:ext uri="{0D108BD9-81ED-4DB2-BD59-A6C34878D82A}">
                    <a16:rowId xmlns:a16="http://schemas.microsoft.com/office/drawing/2014/main" val="2408169372"/>
                  </a:ext>
                </a:extLst>
              </a:tr>
              <a:tr h="2601527">
                <a:tc>
                  <a:txBody>
                    <a:bodyPr/>
                    <a:lstStyle/>
                    <a:p>
                      <a:pPr lvl="0">
                        <a:buNone/>
                      </a:pPr>
                      <a:endParaRPr lang="nl-NL" sz="2000" b="0" i="0" u="none" strike="noStrike" kern="1200" noProof="0">
                        <a:solidFill>
                          <a:schemeClr val="dk1"/>
                        </a:solidFill>
                        <a:latin typeface="Calibri"/>
                        <a:ea typeface="+mn-ea"/>
                        <a:cs typeface="+mn-cs"/>
                      </a:endParaRPr>
                    </a:p>
                    <a:p>
                      <a:pPr lvl="0">
                        <a:buNone/>
                      </a:pPr>
                      <a:r>
                        <a:rPr lang="nl-BE" sz="2100" b="1" i="0" u="none" strike="noStrike" kern="1200" noProof="0" dirty="0">
                          <a:solidFill>
                            <a:schemeClr val="tx1"/>
                          </a:solidFill>
                          <a:latin typeface="Calibri"/>
                        </a:rPr>
                        <a:t>Verklaar de intrinsieke motivatie van </a:t>
                      </a:r>
                      <a:r>
                        <a:rPr lang="nl-BE" sz="2100" b="1" i="0" u="none" strike="noStrike" kern="1200" noProof="0" dirty="0" err="1">
                          <a:solidFill>
                            <a:schemeClr val="tx1"/>
                          </a:solidFill>
                          <a:latin typeface="Calibri"/>
                        </a:rPr>
                        <a:t>Belgian</a:t>
                      </a:r>
                      <a:r>
                        <a:rPr lang="nl-BE" sz="2100" b="1" i="0" u="none" strike="noStrike" kern="1200" noProof="0" dirty="0">
                          <a:solidFill>
                            <a:schemeClr val="tx1"/>
                          </a:solidFill>
                          <a:latin typeface="Calibri"/>
                        </a:rPr>
                        <a:t> Cat Julie vanuit de zelfdeterminatietheorie van </a:t>
                      </a:r>
                      <a:r>
                        <a:rPr lang="nl-BE" sz="2100" b="1" i="0" u="none" strike="noStrike" kern="1200" noProof="0" dirty="0" err="1">
                          <a:solidFill>
                            <a:schemeClr val="tx1"/>
                          </a:solidFill>
                          <a:latin typeface="Calibri"/>
                        </a:rPr>
                        <a:t>Vansteenkiste</a:t>
                      </a:r>
                      <a:r>
                        <a:rPr lang="nl-BE" sz="2100" b="1" i="0" u="none" strike="noStrike" kern="1200" noProof="0" dirty="0">
                          <a:solidFill>
                            <a:schemeClr val="tx1"/>
                          </a:solidFill>
                          <a:latin typeface="Calibri"/>
                        </a:rPr>
                        <a:t>.  </a:t>
                      </a:r>
                      <a:endParaRPr lang="nl-NL" dirty="0"/>
                    </a:p>
                    <a:p>
                      <a:pPr lvl="0">
                        <a:buNone/>
                      </a:pPr>
                      <a:endParaRPr lang="nl-NL" sz="2000" b="0" i="0" u="none" strike="noStrike" noProof="0">
                        <a:latin typeface="Calibri"/>
                      </a:endParaRPr>
                    </a:p>
                    <a:p>
                      <a:pPr lvl="0">
                        <a:buNone/>
                      </a:pPr>
                      <a:r>
                        <a:rPr lang="nl-NL" sz="1800" b="0" i="1" u="none" strike="noStrike" noProof="0" dirty="0">
                          <a:latin typeface="Calibri"/>
                        </a:rPr>
                        <a:t>Mogelijke deelvragen</a:t>
                      </a:r>
                    </a:p>
                    <a:p>
                      <a:pPr lvl="0">
                        <a:buNone/>
                      </a:pPr>
                      <a:endParaRPr lang="nl-NL" sz="1800" b="0" i="1" u="none" strike="noStrike" noProof="0" dirty="0">
                        <a:latin typeface="Calibri"/>
                      </a:endParaRPr>
                    </a:p>
                    <a:p>
                      <a:pPr lvl="0">
                        <a:buNone/>
                      </a:pPr>
                      <a:r>
                        <a:rPr lang="nl-NL" sz="1800" b="0" i="1" u="none" strike="noStrike" noProof="0" dirty="0">
                          <a:latin typeface="Calibri"/>
                        </a:rPr>
                        <a:t>-Leg de kern van de theorie die je in de analyse zal gebruiken, uit.</a:t>
                      </a:r>
                    </a:p>
                    <a:p>
                      <a:pPr lvl="0">
                        <a:buNone/>
                      </a:pPr>
                      <a:r>
                        <a:rPr lang="nl-NL" sz="1800" b="0" i="1" u="none" strike="noStrike" noProof="0" dirty="0">
                          <a:latin typeface="Calibri"/>
                        </a:rPr>
                        <a:t>-Zoek verbanden tussen de theorie aan de casus</a:t>
                      </a:r>
                    </a:p>
                    <a:p>
                      <a:pPr marL="342900" lvl="0" indent="-342900">
                        <a:buClr>
                          <a:srgbClr val="000000"/>
                        </a:buClr>
                        <a:buFont typeface="Arial,Sans-Serif"/>
                        <a:buChar char="•"/>
                      </a:pPr>
                      <a:r>
                        <a:rPr lang="nl-NL" sz="2000" b="0" i="1" u="none" strike="noStrike" noProof="0" dirty="0">
                          <a:solidFill>
                            <a:schemeClr val="bg1">
                              <a:lumMod val="76000"/>
                            </a:schemeClr>
                          </a:solidFill>
                          <a:latin typeface="Calibri"/>
                        </a:rPr>
                        <a:t>Welk gedrag/uitspraken vind je terug die te maken hebben met behoeften uit het model?  </a:t>
                      </a:r>
                      <a:endParaRPr lang="en-US" sz="2000" b="0" i="0" u="none" strike="noStrike" noProof="0" dirty="0">
                        <a:solidFill>
                          <a:srgbClr val="000000"/>
                        </a:solidFill>
                        <a:latin typeface="Calibri"/>
                      </a:endParaRPr>
                    </a:p>
                    <a:p>
                      <a:pPr marL="342900" lvl="0" indent="-342900">
                        <a:buClr>
                          <a:srgbClr val="000000"/>
                        </a:buClr>
                        <a:buFont typeface="Arial,Sans-Serif"/>
                        <a:buChar char="•"/>
                      </a:pPr>
                      <a:r>
                        <a:rPr lang="nl-NL" sz="2000" b="0" i="1" u="none" strike="noStrike" noProof="0" dirty="0">
                          <a:solidFill>
                            <a:schemeClr val="bg1">
                              <a:lumMod val="76000"/>
                            </a:schemeClr>
                          </a:solidFill>
                          <a:latin typeface="Calibri"/>
                        </a:rPr>
                        <a:t>Leg uit hoe je dit gedrag/uitspraken situeert binnen behoeften</a:t>
                      </a:r>
                      <a:endParaRPr lang="nl-NL" dirty="0"/>
                    </a:p>
                    <a:p>
                      <a:pPr lvl="0">
                        <a:buNone/>
                      </a:pPr>
                      <a:endParaRPr lang="nl-NL" sz="1600" b="0" i="1" u="none" strike="noStrike" noProof="0" dirty="0">
                        <a:latin typeface="Calibri"/>
                      </a:endParaRPr>
                    </a:p>
                    <a:p>
                      <a:pPr lvl="0">
                        <a:buNone/>
                      </a:pPr>
                      <a:r>
                        <a:rPr lang="nl-NL" sz="1600" b="0" i="1" u="none" strike="noStrike" noProof="0" dirty="0">
                          <a:latin typeface="Calibri"/>
                        </a:rPr>
                        <a:t>-</a:t>
                      </a:r>
                      <a:r>
                        <a:rPr lang="nl-NL" sz="1800" b="0" i="1" u="none" strike="noStrike" noProof="0" dirty="0">
                          <a:latin typeface="Calibri"/>
                        </a:rPr>
                        <a:t>Schrijf je conclusie</a:t>
                      </a:r>
                      <a:r>
                        <a:rPr lang="nl-NL" sz="1600" b="0" i="1" u="none" strike="noStrike" noProof="0" dirty="0">
                          <a:latin typeface="Calibri"/>
                        </a:rPr>
                        <a:t> </a:t>
                      </a:r>
                      <a:r>
                        <a:rPr lang="nl-NL" sz="2000" b="0" i="1" u="none" strike="noStrike" noProof="0" dirty="0">
                          <a:solidFill>
                            <a:schemeClr val="bg1">
                              <a:lumMod val="76000"/>
                            </a:schemeClr>
                          </a:solidFill>
                          <a:latin typeface="Calibri"/>
                        </a:rPr>
                        <a:t>(waarbij je aangeeft hoe de situering binnen behoeften een invloed kan hebben op de volharding van de klimaatactiviste)  </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nl-NL"/>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8708520"/>
                  </a:ext>
                </a:extLst>
              </a:tr>
            </a:tbl>
          </a:graphicData>
        </a:graphic>
      </p:graphicFrame>
    </p:spTree>
    <p:extLst>
      <p:ext uri="{BB962C8B-B14F-4D97-AF65-F5344CB8AC3E}">
        <p14:creationId xmlns:p14="http://schemas.microsoft.com/office/powerpoint/2010/main" val="1414094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6BBD2-BD64-9D41-769D-D52320CA3C24}"/>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8774B60F-A3AB-1F9A-2523-23A9479F66CB}"/>
              </a:ext>
            </a:extLst>
          </p:cNvPr>
          <p:cNvSpPr txBox="1">
            <a:spLocks/>
          </p:cNvSpPr>
          <p:nvPr/>
        </p:nvSpPr>
        <p:spPr>
          <a:xfrm>
            <a:off x="252850" y="254553"/>
            <a:ext cx="11942225" cy="6333919"/>
          </a:xfrm>
          <a:prstGeom prst="rect">
            <a:avLst/>
          </a:prstGeom>
        </p:spPr>
        <p:txBody>
          <a:bodyPr vert="horz" lIns="91440" tIns="45720" rIns="91440" bIns="45720" rtlCol="0" anchor="t">
            <a:normAutofit lnSpcReduction="10000"/>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400" b="1" dirty="0">
                <a:solidFill>
                  <a:prstClr val="black"/>
                </a:solidFill>
                <a:latin typeface="Calibri Light"/>
                <a:ea typeface="Roboto"/>
                <a:cs typeface="Calibri Light"/>
              </a:rPr>
              <a:t>Mogelijke </a:t>
            </a:r>
            <a:r>
              <a:rPr lang="nl-NL" sz="3400" b="1" dirty="0">
                <a:solidFill>
                  <a:schemeClr val="accent1"/>
                </a:solidFill>
                <a:latin typeface="Calibri Light"/>
                <a:ea typeface="Roboto"/>
                <a:cs typeface="Calibri Light"/>
              </a:rPr>
              <a:t>analyse </a:t>
            </a:r>
            <a:r>
              <a:rPr lang="nl-NL" sz="3400" b="1" dirty="0">
                <a:solidFill>
                  <a:prstClr val="black"/>
                </a:solidFill>
                <a:latin typeface="Calibri Light"/>
                <a:ea typeface="Roboto"/>
                <a:cs typeface="Calibri Light"/>
              </a:rPr>
              <a:t>(de verwachtingen als leraar bepaal je zelf)</a:t>
            </a:r>
          </a:p>
          <a:p>
            <a:pPr marL="556895" lvl="1" indent="0">
              <a:buFont typeface="Wingdings" panose="05000000000000000000" pitchFamily="2" charset="2"/>
              <a:buNone/>
            </a:pPr>
            <a:endParaRPr lang="nl-BE" sz="1600">
              <a:latin typeface="Calibri Light"/>
              <a:ea typeface="Roboto"/>
              <a:cs typeface="Calibri Light"/>
            </a:endParaRPr>
          </a:p>
          <a:p>
            <a:pPr marL="256540" indent="-256540">
              <a:buNone/>
            </a:pPr>
            <a:r>
              <a:rPr lang="nl-BE" sz="2100" b="1" dirty="0">
                <a:latin typeface="Calibri"/>
                <a:ea typeface="Roboto"/>
                <a:cs typeface="Calibri Light"/>
              </a:rPr>
              <a:t>Kern van de theorie</a:t>
            </a:r>
            <a:r>
              <a:rPr lang="nl-BE" sz="2100" dirty="0">
                <a:latin typeface="Calibri"/>
                <a:ea typeface="Roboto"/>
                <a:cs typeface="Calibri Light"/>
              </a:rPr>
              <a:t>:</a:t>
            </a:r>
            <a:endParaRPr lang="nl-NL" sz="2100" dirty="0">
              <a:latin typeface="Calibri"/>
              <a:ea typeface="Roboto"/>
              <a:cs typeface="Calibri Light"/>
            </a:endParaRPr>
          </a:p>
          <a:p>
            <a:pPr marL="256540" indent="-256540">
              <a:buNone/>
            </a:pPr>
            <a:r>
              <a:rPr lang="nl-BE" sz="1900" dirty="0">
                <a:latin typeface="Calibri"/>
                <a:ea typeface="Roboto"/>
                <a:cs typeface="Roboto"/>
              </a:rPr>
              <a:t> </a:t>
            </a:r>
            <a:br>
              <a:rPr lang="nl-BE" sz="1900" dirty="0">
                <a:latin typeface="Calibri"/>
                <a:ea typeface="Roboto"/>
                <a:cs typeface="Roboto"/>
              </a:rPr>
            </a:br>
            <a:r>
              <a:rPr lang="nl-BE" sz="1400" dirty="0">
                <a:solidFill>
                  <a:srgbClr val="000000"/>
                </a:solidFill>
                <a:latin typeface="Roboto"/>
                <a:ea typeface="Roboto"/>
                <a:cs typeface="Roboto"/>
              </a:rPr>
              <a:t>Het ABC-model van Maarten </a:t>
            </a:r>
            <a:r>
              <a:rPr lang="nl-BE" sz="1400" dirty="0" err="1">
                <a:solidFill>
                  <a:srgbClr val="000000"/>
                </a:solidFill>
                <a:latin typeface="Roboto"/>
                <a:ea typeface="Roboto"/>
                <a:cs typeface="Roboto"/>
              </a:rPr>
              <a:t>Vansteenkiste</a:t>
            </a:r>
            <a:r>
              <a:rPr lang="nl-BE" sz="1400" dirty="0">
                <a:solidFill>
                  <a:srgbClr val="000000"/>
                </a:solidFill>
                <a:latin typeface="Roboto"/>
                <a:ea typeface="Roboto"/>
                <a:cs typeface="Roboto"/>
              </a:rPr>
              <a:t> richt zich op drie psychologische basisbehoeften die belangrijk zijn voor intrinsieke motivatie en welzijn:: Autonomie (A), Betrokkenheid (B) en Competentie (C ).</a:t>
            </a:r>
          </a:p>
          <a:p>
            <a:pPr marL="556895" lvl="1" indent="-213995"/>
            <a:endParaRPr lang="nl-BE" sz="1600">
              <a:latin typeface="Calibri"/>
              <a:ea typeface="Roboto"/>
              <a:cs typeface="Roboto"/>
            </a:endParaRPr>
          </a:p>
          <a:p>
            <a:pPr marL="0" indent="0">
              <a:buNone/>
            </a:pPr>
            <a:r>
              <a:rPr lang="en-US" sz="2100" b="1" dirty="0">
                <a:solidFill>
                  <a:srgbClr val="000000"/>
                </a:solidFill>
                <a:latin typeface="Calibri"/>
                <a:ea typeface="Calibri"/>
                <a:cs typeface="Calibri"/>
              </a:rPr>
              <a:t>Zoek </a:t>
            </a:r>
            <a:r>
              <a:rPr lang="en-US" sz="2100" b="1" dirty="0" err="1">
                <a:solidFill>
                  <a:srgbClr val="000000"/>
                </a:solidFill>
                <a:latin typeface="Calibri"/>
                <a:ea typeface="Calibri"/>
                <a:cs typeface="Calibri"/>
              </a:rPr>
              <a:t>verbanden</a:t>
            </a:r>
            <a:r>
              <a:rPr lang="en-US" sz="2100" b="1" dirty="0">
                <a:solidFill>
                  <a:srgbClr val="000000"/>
                </a:solidFill>
                <a:latin typeface="Calibri"/>
                <a:ea typeface="Calibri"/>
                <a:cs typeface="Calibri"/>
              </a:rPr>
              <a:t> </a:t>
            </a:r>
            <a:r>
              <a:rPr lang="en-US" sz="2100" b="1" dirty="0" err="1">
                <a:solidFill>
                  <a:srgbClr val="000000"/>
                </a:solidFill>
                <a:latin typeface="Calibri"/>
                <a:ea typeface="Calibri"/>
                <a:cs typeface="Calibri"/>
              </a:rPr>
              <a:t>tussen</a:t>
            </a:r>
            <a:r>
              <a:rPr lang="en-US" sz="2100" b="1" dirty="0">
                <a:solidFill>
                  <a:srgbClr val="000000"/>
                </a:solidFill>
                <a:latin typeface="Calibri"/>
                <a:ea typeface="Calibri"/>
                <a:cs typeface="Calibri"/>
              </a:rPr>
              <a:t> het ABC-model en de casus </a:t>
            </a:r>
            <a:endParaRPr lang="en-US" sz="2100" dirty="0">
              <a:solidFill>
                <a:srgbClr val="000000"/>
              </a:solidFill>
              <a:latin typeface="Calibri"/>
              <a:ea typeface="Calibri"/>
              <a:cs typeface="Calibri"/>
            </a:endParaRPr>
          </a:p>
          <a:p>
            <a:pPr marL="0" indent="0">
              <a:buNone/>
            </a:pPr>
            <a:endParaRPr lang="en-US" sz="1200" dirty="0">
              <a:solidFill>
                <a:srgbClr val="000000"/>
              </a:solidFill>
              <a:latin typeface="Aptos"/>
              <a:ea typeface="Roboto"/>
              <a:cs typeface="Roboto"/>
            </a:endParaRPr>
          </a:p>
          <a:p>
            <a:pPr marL="171450" indent="-171450">
              <a:buFont typeface="Arial"/>
              <a:buChar char="•"/>
            </a:pPr>
            <a:r>
              <a:rPr lang="en-US" sz="1400" dirty="0" err="1">
                <a:solidFill>
                  <a:srgbClr val="AE2081"/>
                </a:solidFill>
                <a:latin typeface="Roboto"/>
                <a:ea typeface="Roboto"/>
                <a:cs typeface="Roboto"/>
              </a:rPr>
              <a:t>Autonomie</a:t>
            </a:r>
            <a:r>
              <a:rPr lang="en-US" sz="1400" dirty="0">
                <a:solidFill>
                  <a:srgbClr val="AE2081"/>
                </a:solidFill>
                <a:latin typeface="Roboto"/>
                <a:ea typeface="Roboto"/>
                <a:cs typeface="Roboto"/>
              </a:rPr>
              <a:t>  </a:t>
            </a:r>
            <a:endParaRPr lang="en-US" sz="1400" dirty="0">
              <a:solidFill>
                <a:srgbClr val="000000"/>
              </a:solidFill>
              <a:latin typeface="Roboto"/>
              <a:ea typeface="Roboto"/>
              <a:cs typeface="Roboto"/>
            </a:endParaRPr>
          </a:p>
          <a:p>
            <a:pPr marL="556895" indent="-213995"/>
            <a:r>
              <a:rPr lang="en-US" sz="1400" dirty="0">
                <a:solidFill>
                  <a:srgbClr val="000000"/>
                </a:solidFill>
                <a:latin typeface="Roboto"/>
                <a:ea typeface="Roboto"/>
                <a:cs typeface="Roboto"/>
              </a:rPr>
              <a:t>Dit </a:t>
            </a:r>
            <a:r>
              <a:rPr lang="en-US" sz="1400" err="1">
                <a:solidFill>
                  <a:srgbClr val="000000"/>
                </a:solidFill>
                <a:latin typeface="Roboto"/>
                <a:ea typeface="Roboto"/>
                <a:cs typeface="Roboto"/>
              </a:rPr>
              <a:t>verwijst</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naar</a:t>
            </a:r>
            <a:r>
              <a:rPr lang="en-US" sz="1400" dirty="0">
                <a:solidFill>
                  <a:srgbClr val="000000"/>
                </a:solidFill>
                <a:latin typeface="Roboto"/>
                <a:ea typeface="Roboto"/>
                <a:cs typeface="Roboto"/>
              </a:rPr>
              <a:t> de </a:t>
            </a:r>
            <a:r>
              <a:rPr lang="en-US" sz="1400" err="1">
                <a:solidFill>
                  <a:srgbClr val="000000"/>
                </a:solidFill>
                <a:latin typeface="Roboto"/>
                <a:ea typeface="Roboto"/>
                <a:cs typeface="Roboto"/>
              </a:rPr>
              <a:t>behoefte</a:t>
            </a:r>
            <a:r>
              <a:rPr lang="en-US" sz="1400" dirty="0">
                <a:solidFill>
                  <a:srgbClr val="000000"/>
                </a:solidFill>
                <a:latin typeface="Roboto"/>
                <a:ea typeface="Roboto"/>
                <a:cs typeface="Roboto"/>
              </a:rPr>
              <a:t> om </a:t>
            </a:r>
            <a:r>
              <a:rPr lang="en-US" sz="1400" err="1">
                <a:solidFill>
                  <a:srgbClr val="000000"/>
                </a:solidFill>
                <a:latin typeface="Roboto"/>
                <a:ea typeface="Roboto"/>
                <a:cs typeface="Roboto"/>
              </a:rPr>
              <a:t>zelf</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keuzes</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te</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kunnen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maken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controle</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te</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hebben</a:t>
            </a:r>
            <a:r>
              <a:rPr lang="en-US" sz="1400" dirty="0">
                <a:solidFill>
                  <a:srgbClr val="000000"/>
                </a:solidFill>
                <a:latin typeface="Roboto"/>
                <a:ea typeface="Roboto"/>
                <a:cs typeface="Roboto"/>
              </a:rPr>
              <a:t> over je eigen </a:t>
            </a:r>
            <a:r>
              <a:rPr lang="en-US" sz="1400" err="1">
                <a:solidFill>
                  <a:srgbClr val="000000"/>
                </a:solidFill>
                <a:latin typeface="Roboto"/>
                <a:ea typeface="Roboto"/>
                <a:cs typeface="Roboto"/>
              </a:rPr>
              <a:t>leven</a:t>
            </a:r>
            <a:r>
              <a:rPr lang="en-US" sz="1400" dirty="0">
                <a:solidFill>
                  <a:srgbClr val="000000"/>
                </a:solidFill>
                <a:latin typeface="Roboto"/>
                <a:ea typeface="Roboto"/>
                <a:cs typeface="Roboto"/>
              </a:rPr>
              <a:t>. Het </a:t>
            </a:r>
            <a:r>
              <a:rPr lang="en-US" sz="1400" err="1">
                <a:solidFill>
                  <a:srgbClr val="000000"/>
                </a:solidFill>
                <a:latin typeface="Roboto"/>
                <a:ea typeface="Roboto"/>
                <a:cs typeface="Roboto"/>
              </a:rPr>
              <a:t>gaat</a:t>
            </a:r>
            <a:r>
              <a:rPr lang="en-US" sz="1400" dirty="0">
                <a:solidFill>
                  <a:srgbClr val="000000"/>
                </a:solidFill>
                <a:latin typeface="Roboto"/>
                <a:ea typeface="Roboto"/>
                <a:cs typeface="Roboto"/>
              </a:rPr>
              <a:t> om het </a:t>
            </a:r>
            <a:r>
              <a:rPr lang="en-US" sz="1400" err="1">
                <a:solidFill>
                  <a:srgbClr val="000000"/>
                </a:solidFill>
                <a:latin typeface="Roboto"/>
                <a:ea typeface="Roboto"/>
                <a:cs typeface="Roboto"/>
              </a:rPr>
              <a:t>ervaren</a:t>
            </a:r>
            <a:r>
              <a:rPr lang="en-US" sz="1400" dirty="0">
                <a:solidFill>
                  <a:srgbClr val="000000"/>
                </a:solidFill>
                <a:latin typeface="Roboto"/>
                <a:ea typeface="Roboto"/>
                <a:cs typeface="Roboto"/>
              </a:rPr>
              <a:t> van </a:t>
            </a:r>
            <a:r>
              <a:rPr lang="en-US" sz="1400" err="1">
                <a:solidFill>
                  <a:srgbClr val="000000"/>
                </a:solidFill>
                <a:latin typeface="Roboto"/>
                <a:ea typeface="Roboto"/>
                <a:cs typeface="Roboto"/>
              </a:rPr>
              <a:t>vrijheid</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zelfsturing</a:t>
            </a:r>
            <a:r>
              <a:rPr lang="en-US" sz="1400" dirty="0">
                <a:solidFill>
                  <a:srgbClr val="000000"/>
                </a:solidFill>
                <a:latin typeface="Roboto"/>
                <a:ea typeface="Roboto"/>
                <a:cs typeface="Roboto"/>
              </a:rPr>
              <a:t>.</a:t>
            </a:r>
            <a:endParaRPr lang="nl-BE" sz="1400" dirty="0" err="1">
              <a:solidFill>
                <a:srgbClr val="000000"/>
              </a:solidFill>
              <a:latin typeface="Roboto"/>
              <a:ea typeface="Roboto"/>
              <a:cs typeface="Roboto"/>
            </a:endParaRPr>
          </a:p>
          <a:p>
            <a:pPr marL="556895" indent="-213995"/>
            <a:r>
              <a:rPr lang="nl-BE" sz="1400" dirty="0">
                <a:solidFill>
                  <a:srgbClr val="AE2081"/>
                </a:solidFill>
                <a:latin typeface="Roboto"/>
                <a:ea typeface="Roboto"/>
                <a:cs typeface="Roboto"/>
              </a:rPr>
              <a:t>Niet van toepassing op deze casus </a:t>
            </a:r>
            <a:br>
              <a:rPr lang="nl-BE" sz="1400" dirty="0">
                <a:solidFill>
                  <a:srgbClr val="AE2081"/>
                </a:solidFill>
                <a:latin typeface="Roboto"/>
                <a:ea typeface="Roboto"/>
                <a:cs typeface="Roboto"/>
              </a:rPr>
            </a:br>
            <a:endParaRPr lang="nl-BE" sz="1400" dirty="0">
              <a:solidFill>
                <a:srgbClr val="AE2081"/>
              </a:solidFill>
              <a:latin typeface="Roboto"/>
              <a:ea typeface="Roboto"/>
              <a:cs typeface="Roboto"/>
            </a:endParaRPr>
          </a:p>
          <a:p>
            <a:pPr marL="171450" indent="-171450">
              <a:buFont typeface="Arial,Sans-Serif"/>
              <a:buChar char="•"/>
            </a:pPr>
            <a:r>
              <a:rPr lang="en-US" sz="1400" dirty="0" err="1">
                <a:solidFill>
                  <a:srgbClr val="AE2081"/>
                </a:solidFill>
                <a:latin typeface="Roboto"/>
                <a:ea typeface="Roboto"/>
                <a:cs typeface="Roboto"/>
              </a:rPr>
              <a:t>Betrokkenheid</a:t>
            </a:r>
            <a:r>
              <a:rPr lang="en-US" sz="1400" dirty="0">
                <a:solidFill>
                  <a:srgbClr val="AE2081"/>
                </a:solidFill>
                <a:latin typeface="Roboto"/>
                <a:ea typeface="Roboto"/>
                <a:cs typeface="Roboto"/>
              </a:rPr>
              <a:t> </a:t>
            </a:r>
            <a:endParaRPr lang="en-US" sz="1400" dirty="0">
              <a:latin typeface="Roboto"/>
              <a:ea typeface="Roboto"/>
              <a:cs typeface="Roboto"/>
            </a:endParaRPr>
          </a:p>
          <a:p>
            <a:pPr marL="556895" indent="-213995">
              <a:buFont typeface="Arial,Sans-Serif"/>
              <a:buChar char="•"/>
            </a:pPr>
            <a:r>
              <a:rPr lang="en-US" sz="1400" dirty="0">
                <a:solidFill>
                  <a:srgbClr val="000000"/>
                </a:solidFill>
                <a:latin typeface="Roboto"/>
                <a:ea typeface="Roboto"/>
                <a:cs typeface="Roboto"/>
              </a:rPr>
              <a:t>Dit </a:t>
            </a:r>
            <a:r>
              <a:rPr lang="en-US" sz="1400" dirty="0" err="1">
                <a:solidFill>
                  <a:srgbClr val="000000"/>
                </a:solidFill>
                <a:latin typeface="Roboto"/>
                <a:ea typeface="Roboto"/>
                <a:cs typeface="Roboto"/>
              </a:rPr>
              <a:t>verwijst</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naar</a:t>
            </a:r>
            <a:r>
              <a:rPr lang="en-US" sz="1400" dirty="0">
                <a:solidFill>
                  <a:srgbClr val="000000"/>
                </a:solidFill>
                <a:latin typeface="Roboto"/>
                <a:ea typeface="Roboto"/>
                <a:cs typeface="Roboto"/>
              </a:rPr>
              <a:t> de </a:t>
            </a:r>
            <a:r>
              <a:rPr lang="en-US" sz="1400" dirty="0" err="1">
                <a:solidFill>
                  <a:srgbClr val="000000"/>
                </a:solidFill>
                <a:latin typeface="Roboto"/>
                <a:ea typeface="Roboto"/>
                <a:cs typeface="Roboto"/>
              </a:rPr>
              <a:t>behoefte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aan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positieve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relaties</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het </a:t>
            </a:r>
            <a:r>
              <a:rPr lang="en-US" sz="1400" dirty="0" err="1">
                <a:solidFill>
                  <a:srgbClr val="000000"/>
                </a:solidFill>
                <a:latin typeface="Roboto"/>
                <a:ea typeface="Roboto"/>
                <a:cs typeface="Roboto"/>
              </a:rPr>
              <a:t>gevoel</a:t>
            </a:r>
            <a:r>
              <a:rPr lang="en-US" sz="1400" dirty="0">
                <a:solidFill>
                  <a:srgbClr val="000000"/>
                </a:solidFill>
                <a:latin typeface="Roboto"/>
                <a:ea typeface="Roboto"/>
                <a:cs typeface="Roboto"/>
              </a:rPr>
              <a:t> van </a:t>
            </a:r>
            <a:r>
              <a:rPr lang="en-US" sz="1400" dirty="0" err="1">
                <a:solidFill>
                  <a:srgbClr val="000000"/>
                </a:solidFill>
                <a:latin typeface="Roboto"/>
                <a:ea typeface="Roboto"/>
                <a:cs typeface="Roboto"/>
              </a:rPr>
              <a:t>verbondenheid</a:t>
            </a:r>
            <a:r>
              <a:rPr lang="en-US" sz="1400" dirty="0">
                <a:solidFill>
                  <a:srgbClr val="000000"/>
                </a:solidFill>
                <a:latin typeface="Roboto"/>
                <a:ea typeface="Roboto"/>
                <a:cs typeface="Roboto"/>
              </a:rPr>
              <a:t> met </a:t>
            </a:r>
            <a:r>
              <a:rPr lang="en-US" sz="1400" dirty="0" err="1">
                <a:solidFill>
                  <a:srgbClr val="000000"/>
                </a:solidFill>
                <a:latin typeface="Roboto"/>
                <a:ea typeface="Roboto"/>
                <a:cs typeface="Roboto"/>
              </a:rPr>
              <a:t>anderen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ervaren</a:t>
            </a:r>
            <a:r>
              <a:rPr lang="en-US" sz="1400" dirty="0">
                <a:solidFill>
                  <a:srgbClr val="000000"/>
                </a:solidFill>
                <a:latin typeface="Roboto"/>
                <a:ea typeface="Roboto"/>
                <a:cs typeface="Roboto"/>
              </a:rPr>
              <a:t> van </a:t>
            </a:r>
            <a:r>
              <a:rPr lang="en-US" sz="1400" dirty="0" err="1">
                <a:solidFill>
                  <a:srgbClr val="000000"/>
                </a:solidFill>
                <a:latin typeface="Roboto"/>
                <a:ea typeface="Roboto"/>
                <a:cs typeface="Roboto"/>
              </a:rPr>
              <a:t>steun</a:t>
            </a:r>
            <a:r>
              <a:rPr lang="en-US" sz="1400" dirty="0">
                <a:solidFill>
                  <a:srgbClr val="000000"/>
                </a:solidFill>
                <a:latin typeface="Roboto"/>
                <a:ea typeface="Roboto"/>
                <a:cs typeface="Roboto"/>
              </a:rPr>
              <a:t> om je </a:t>
            </a:r>
            <a:r>
              <a:rPr lang="en-US" sz="1400" dirty="0" err="1">
                <a:solidFill>
                  <a:srgbClr val="000000"/>
                </a:solidFill>
                <a:latin typeface="Roboto"/>
                <a:ea typeface="Roboto"/>
                <a:cs typeface="Roboto"/>
              </a:rPr>
              <a:t>heen</a:t>
            </a:r>
            <a:r>
              <a:rPr lang="en-US" sz="1400" dirty="0">
                <a:solidFill>
                  <a:srgbClr val="000000"/>
                </a:solidFill>
                <a:latin typeface="Roboto"/>
                <a:ea typeface="Roboto"/>
                <a:cs typeface="Roboto"/>
              </a:rPr>
              <a:t>.</a:t>
            </a:r>
            <a:r>
              <a:rPr lang="en-US" sz="1100" dirty="0">
                <a:solidFill>
                  <a:srgbClr val="111111"/>
                </a:solidFill>
                <a:latin typeface="Roboto"/>
                <a:ea typeface="Roboto"/>
                <a:cs typeface="Roboto"/>
              </a:rPr>
              <a:t> </a:t>
            </a:r>
          </a:p>
          <a:p>
            <a:pPr marL="556895" lvl="1" indent="-213995"/>
            <a:r>
              <a:rPr lang="nl-BE" sz="1400" dirty="0">
                <a:solidFill>
                  <a:srgbClr val="AE2081"/>
                </a:solidFill>
                <a:latin typeface="Roboto"/>
                <a:ea typeface="Roboto"/>
                <a:cs typeface="Roboto"/>
              </a:rPr>
              <a:t>Ons team staat dicht bij de supporters," "De Cats zijn toegankelijk en bereikbaar en staan open voor interactie met het publiek." Dit creëert een gevoel van verbondenheid en verhoogt de motivatie.</a:t>
            </a:r>
            <a:br>
              <a:rPr lang="nl-BE" sz="1400" dirty="0">
                <a:solidFill>
                  <a:srgbClr val="AE2081"/>
                </a:solidFill>
                <a:latin typeface="Roboto"/>
                <a:ea typeface="Roboto"/>
                <a:cs typeface="Roboto"/>
              </a:rPr>
            </a:br>
            <a:endParaRPr lang="nl-BE" sz="1400" dirty="0">
              <a:solidFill>
                <a:srgbClr val="AE2081"/>
              </a:solidFill>
              <a:latin typeface="Roboto"/>
              <a:ea typeface="Roboto"/>
              <a:cs typeface="Roboto"/>
            </a:endParaRPr>
          </a:p>
          <a:p>
            <a:pPr marL="171450" indent="-171450">
              <a:buFont typeface="Arial,Sans-Serif"/>
              <a:buChar char="•"/>
            </a:pPr>
            <a:r>
              <a:rPr lang="en-US" sz="1400" err="1">
                <a:solidFill>
                  <a:srgbClr val="AE2081"/>
                </a:solidFill>
                <a:latin typeface="Roboto"/>
                <a:ea typeface="Roboto"/>
                <a:cs typeface="Roboto"/>
              </a:rPr>
              <a:t>Competentie</a:t>
            </a:r>
            <a:endParaRPr lang="en-US" sz="1400">
              <a:solidFill>
                <a:srgbClr val="AE2081"/>
              </a:solidFill>
              <a:latin typeface="Roboto"/>
              <a:ea typeface="Roboto"/>
              <a:cs typeface="Roboto"/>
            </a:endParaRPr>
          </a:p>
          <a:p>
            <a:pPr marL="556895" indent="-213995">
              <a:buFont typeface="Arial,Sans-Serif"/>
              <a:buChar char="•"/>
            </a:pPr>
            <a:r>
              <a:rPr lang="en-US" sz="1400" dirty="0">
                <a:solidFill>
                  <a:srgbClr val="000000"/>
                </a:solidFill>
                <a:latin typeface="Roboto"/>
                <a:ea typeface="Roboto"/>
                <a:cs typeface="Roboto"/>
              </a:rPr>
              <a:t>Dit </a:t>
            </a:r>
            <a:r>
              <a:rPr lang="en-US" sz="1400" dirty="0" err="1">
                <a:solidFill>
                  <a:srgbClr val="000000"/>
                </a:solidFill>
                <a:latin typeface="Roboto"/>
                <a:ea typeface="Roboto"/>
                <a:cs typeface="Roboto"/>
              </a:rPr>
              <a:t>verwijst</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naar</a:t>
            </a:r>
            <a:r>
              <a:rPr lang="en-US" sz="1400" dirty="0">
                <a:solidFill>
                  <a:srgbClr val="000000"/>
                </a:solidFill>
                <a:latin typeface="Roboto"/>
                <a:ea typeface="Roboto"/>
                <a:cs typeface="Roboto"/>
              </a:rPr>
              <a:t> de </a:t>
            </a:r>
            <a:r>
              <a:rPr lang="en-US" sz="1400" dirty="0" err="1">
                <a:solidFill>
                  <a:srgbClr val="000000"/>
                </a:solidFill>
                <a:latin typeface="Roboto"/>
                <a:ea typeface="Roboto"/>
                <a:cs typeface="Roboto"/>
              </a:rPr>
              <a:t>behoefte</a:t>
            </a:r>
            <a:r>
              <a:rPr lang="en-US" sz="1400" dirty="0">
                <a:solidFill>
                  <a:srgbClr val="000000"/>
                </a:solidFill>
                <a:latin typeface="Roboto"/>
                <a:ea typeface="Roboto"/>
                <a:cs typeface="Roboto"/>
              </a:rPr>
              <a:t> om </a:t>
            </a:r>
            <a:r>
              <a:rPr lang="en-US" sz="1400" dirty="0" err="1">
                <a:solidFill>
                  <a:srgbClr val="000000"/>
                </a:solidFill>
                <a:latin typeface="Roboto"/>
                <a:ea typeface="Roboto"/>
                <a:cs typeface="Roboto"/>
              </a:rPr>
              <a:t>effectief</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te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kunnen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handelen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succes</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te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ervaren</a:t>
            </a:r>
            <a:r>
              <a:rPr lang="en-US" sz="1400" dirty="0">
                <a:solidFill>
                  <a:srgbClr val="000000"/>
                </a:solidFill>
                <a:latin typeface="Roboto"/>
                <a:ea typeface="Roboto"/>
                <a:cs typeface="Roboto"/>
              </a:rPr>
              <a:t> in wat je </a:t>
            </a:r>
            <a:r>
              <a:rPr lang="en-US" sz="1400" dirty="0" err="1">
                <a:solidFill>
                  <a:srgbClr val="000000"/>
                </a:solidFill>
                <a:latin typeface="Roboto"/>
                <a:ea typeface="Roboto"/>
                <a:cs typeface="Roboto"/>
              </a:rPr>
              <a:t>doet</a:t>
            </a:r>
            <a:r>
              <a:rPr lang="en-US" sz="1400" dirty="0">
                <a:solidFill>
                  <a:srgbClr val="000000"/>
                </a:solidFill>
                <a:latin typeface="Roboto"/>
                <a:ea typeface="Roboto"/>
                <a:cs typeface="Roboto"/>
              </a:rPr>
              <a:t>. Het </a:t>
            </a:r>
            <a:r>
              <a:rPr lang="en-US" sz="1400" dirty="0" err="1">
                <a:solidFill>
                  <a:srgbClr val="000000"/>
                </a:solidFill>
                <a:latin typeface="Roboto"/>
                <a:ea typeface="Roboto"/>
                <a:cs typeface="Roboto"/>
              </a:rPr>
              <a:t>hebben</a:t>
            </a:r>
            <a:r>
              <a:rPr lang="en-US" sz="1400" dirty="0">
                <a:solidFill>
                  <a:srgbClr val="000000"/>
                </a:solidFill>
                <a:latin typeface="Roboto"/>
                <a:ea typeface="Roboto"/>
                <a:cs typeface="Roboto"/>
              </a:rPr>
              <a:t> van </a:t>
            </a:r>
            <a:r>
              <a:rPr lang="en-US" sz="1400" dirty="0" err="1">
                <a:solidFill>
                  <a:srgbClr val="000000"/>
                </a:solidFill>
                <a:latin typeface="Roboto"/>
                <a:ea typeface="Roboto"/>
                <a:cs typeface="Roboto"/>
              </a:rPr>
              <a:t>een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gevoel</a:t>
            </a:r>
            <a:r>
              <a:rPr lang="en-US" sz="1400" dirty="0">
                <a:solidFill>
                  <a:srgbClr val="000000"/>
                </a:solidFill>
                <a:latin typeface="Roboto"/>
                <a:ea typeface="Roboto"/>
                <a:cs typeface="Roboto"/>
              </a:rPr>
              <a:t> van </a:t>
            </a:r>
            <a:r>
              <a:rPr lang="en-US" sz="1400" dirty="0" err="1">
                <a:solidFill>
                  <a:srgbClr val="000000"/>
                </a:solidFill>
                <a:latin typeface="Roboto"/>
                <a:ea typeface="Roboto"/>
                <a:cs typeface="Roboto"/>
              </a:rPr>
              <a:t>bekwaamheid</a:t>
            </a:r>
            <a:r>
              <a:rPr lang="en-US" sz="1400" dirty="0">
                <a:solidFill>
                  <a:srgbClr val="000000"/>
                </a:solidFill>
                <a:latin typeface="Roboto"/>
                <a:ea typeface="Roboto"/>
                <a:cs typeface="Roboto"/>
              </a:rPr>
              <a:t>.</a:t>
            </a:r>
            <a:r>
              <a:rPr lang="en-US" sz="1100" dirty="0">
                <a:solidFill>
                  <a:srgbClr val="111111"/>
                </a:solidFill>
                <a:latin typeface="Roboto"/>
                <a:ea typeface="Roboto"/>
                <a:cs typeface="Roboto"/>
              </a:rPr>
              <a:t> </a:t>
            </a:r>
            <a:endParaRPr lang="nl-BE" dirty="0">
              <a:solidFill>
                <a:srgbClr val="000000"/>
              </a:solidFill>
              <a:latin typeface="Roboto"/>
              <a:ea typeface="Roboto"/>
              <a:cs typeface="Roboto"/>
            </a:endParaRPr>
          </a:p>
          <a:p>
            <a:pPr marL="556895" indent="-213995">
              <a:buFont typeface="Arial,Sans-Serif"/>
              <a:buChar char="•"/>
            </a:pPr>
            <a:r>
              <a:rPr lang="nl-BE" sz="1400" dirty="0">
                <a:solidFill>
                  <a:srgbClr val="AE2081"/>
                </a:solidFill>
                <a:latin typeface="Roboto"/>
                <a:ea typeface="Roboto"/>
                <a:cs typeface="Roboto"/>
              </a:rPr>
              <a:t>De steun van het publiek draagt bij aan het gevoel van competentie van Julie en haar team. Wanneer ze positieve feedback en aanmoediging ontvangen van de supporters, voelen ze zich meer bekwaam en zelfverzekerd. -&gt;  "Ik vond het onwaarschijnlijk om te zien hoe hard het land achter ons staat," "Kortrijk kwam massaal naar buiten. Zonder hen was het vandaag niet gelukt."</a:t>
            </a:r>
          </a:p>
          <a:p>
            <a:pPr marL="0" indent="0">
              <a:buNone/>
            </a:pPr>
            <a:endParaRPr lang="nl-BE">
              <a:solidFill>
                <a:prstClr val="black"/>
              </a:solidFill>
              <a:cs typeface="Roboto" pitchFamily="2" charset="0"/>
            </a:endParaRPr>
          </a:p>
        </p:txBody>
      </p:sp>
    </p:spTree>
    <p:extLst>
      <p:ext uri="{BB962C8B-B14F-4D97-AF65-F5344CB8AC3E}">
        <p14:creationId xmlns:p14="http://schemas.microsoft.com/office/powerpoint/2010/main" val="504748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422DC-A40D-662A-9595-8F999B5939A1}"/>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9C369130-0974-F0E7-E9BC-0594C90AA084}"/>
              </a:ext>
            </a:extLst>
          </p:cNvPr>
          <p:cNvSpPr txBox="1">
            <a:spLocks/>
          </p:cNvSpPr>
          <p:nvPr/>
        </p:nvSpPr>
        <p:spPr>
          <a:xfrm>
            <a:off x="252850" y="628364"/>
            <a:ext cx="11942225" cy="5701316"/>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400" b="1" dirty="0">
                <a:solidFill>
                  <a:prstClr val="black"/>
                </a:solidFill>
                <a:latin typeface="Calibri Light"/>
                <a:ea typeface="Roboto"/>
                <a:cs typeface="Calibri Light"/>
              </a:rPr>
              <a:t>Mogelijke </a:t>
            </a:r>
            <a:r>
              <a:rPr lang="nl-NL" sz="3400" b="1" dirty="0">
                <a:solidFill>
                  <a:schemeClr val="accent1"/>
                </a:solidFill>
                <a:latin typeface="Calibri Light"/>
                <a:ea typeface="Roboto"/>
                <a:cs typeface="Calibri Light"/>
              </a:rPr>
              <a:t>conclusie </a:t>
            </a:r>
            <a:r>
              <a:rPr lang="nl-NL" sz="3400" b="1" dirty="0">
                <a:solidFill>
                  <a:prstClr val="black"/>
                </a:solidFill>
                <a:latin typeface="Calibri Light"/>
                <a:ea typeface="Roboto"/>
                <a:cs typeface="Calibri Light"/>
              </a:rPr>
              <a:t>(de verwachtingen als leraar bepaal je zelf)</a:t>
            </a:r>
          </a:p>
          <a:p>
            <a:pPr marL="556895" lvl="1" indent="0">
              <a:buFont typeface="Wingdings" panose="05000000000000000000" pitchFamily="2" charset="2"/>
              <a:buNone/>
            </a:pPr>
            <a:endParaRPr lang="nl-BE" sz="1600">
              <a:latin typeface="Calibri Light"/>
              <a:ea typeface="Roboto"/>
              <a:cs typeface="Calibri Light"/>
            </a:endParaRPr>
          </a:p>
          <a:p>
            <a:pPr marL="256540" indent="-256540">
              <a:buNone/>
            </a:pPr>
            <a:endParaRPr lang="nl-BE" sz="2100" b="1" dirty="0">
              <a:latin typeface="Calibri"/>
              <a:ea typeface="Roboto"/>
              <a:cs typeface="Calibri Light"/>
            </a:endParaRPr>
          </a:p>
          <a:p>
            <a:pPr marL="256540" indent="-256540">
              <a:buNone/>
            </a:pPr>
            <a:r>
              <a:rPr lang="nl-BE" sz="2100" b="1" dirty="0">
                <a:latin typeface="Calibri"/>
                <a:ea typeface="Roboto"/>
                <a:cs typeface="Calibri Light"/>
              </a:rPr>
              <a:t>Vraag: </a:t>
            </a:r>
            <a:endParaRPr lang="nl-BE" sz="2100" b="1" dirty="0">
              <a:solidFill>
                <a:schemeClr val="dk1"/>
              </a:solidFill>
              <a:latin typeface="Roboto"/>
              <a:ea typeface="Roboto"/>
              <a:cs typeface="Calibri Light"/>
            </a:endParaRPr>
          </a:p>
          <a:p>
            <a:pPr marL="0" indent="0">
              <a:buNone/>
            </a:pPr>
            <a:r>
              <a:rPr lang="nl-BE" sz="2100" b="1" dirty="0">
                <a:latin typeface="Calibri"/>
                <a:ea typeface="Calibri"/>
                <a:cs typeface="Calibri"/>
              </a:rPr>
              <a:t>Verklaar de intrinsieke motivatie van </a:t>
            </a:r>
            <a:r>
              <a:rPr lang="nl-BE" sz="2100" b="1" dirty="0" err="1">
                <a:latin typeface="Calibri"/>
                <a:ea typeface="Calibri"/>
                <a:cs typeface="Calibri"/>
              </a:rPr>
              <a:t>Belgian</a:t>
            </a:r>
            <a:r>
              <a:rPr lang="nl-BE" sz="2100" b="1" dirty="0">
                <a:latin typeface="Calibri"/>
                <a:ea typeface="Calibri"/>
                <a:cs typeface="Calibri"/>
              </a:rPr>
              <a:t> Cat Julie vanuit de zelfdeterminatietheorie van </a:t>
            </a:r>
            <a:r>
              <a:rPr lang="nl-BE" sz="2100" b="1" dirty="0" err="1">
                <a:latin typeface="Calibri"/>
                <a:ea typeface="Calibri"/>
                <a:cs typeface="Calibri"/>
              </a:rPr>
              <a:t>Vansteenkiste</a:t>
            </a:r>
            <a:r>
              <a:rPr lang="nl-BE" sz="2100" b="1" dirty="0">
                <a:latin typeface="Calibri"/>
                <a:ea typeface="Calibri"/>
                <a:cs typeface="Calibri"/>
              </a:rPr>
              <a:t>.  </a:t>
            </a:r>
            <a:endParaRPr lang="en-US" dirty="0"/>
          </a:p>
          <a:p>
            <a:pPr marL="256540" indent="-256540">
              <a:buNone/>
            </a:pPr>
            <a:endParaRPr lang="nl-BE" sz="2100" b="1" dirty="0">
              <a:latin typeface="Calibri"/>
              <a:ea typeface="Roboto"/>
              <a:cs typeface="Calibri Light"/>
            </a:endParaRPr>
          </a:p>
          <a:p>
            <a:pPr marL="256540" indent="-256540">
              <a:buNone/>
            </a:pPr>
            <a:r>
              <a:rPr lang="nl-BE" sz="2100" b="1" dirty="0">
                <a:latin typeface="Calibri"/>
                <a:ea typeface="Roboto"/>
                <a:cs typeface="Calibri Light"/>
              </a:rPr>
              <a:t>Conclusie</a:t>
            </a:r>
            <a:r>
              <a:rPr lang="nl-BE" sz="2100" dirty="0">
                <a:latin typeface="Calibri"/>
                <a:ea typeface="Roboto"/>
                <a:cs typeface="Calibri Light"/>
              </a:rPr>
              <a:t>:</a:t>
            </a:r>
            <a:endParaRPr lang="nl-NL" sz="2100" dirty="0">
              <a:latin typeface="Calibri"/>
              <a:ea typeface="Roboto"/>
              <a:cs typeface="Calibri Light"/>
            </a:endParaRPr>
          </a:p>
          <a:p>
            <a:pPr marL="256540" indent="-256540">
              <a:buNone/>
            </a:pPr>
            <a:endParaRPr lang="nl-BE" sz="1400" dirty="0">
              <a:latin typeface="Roboto"/>
              <a:ea typeface="Roboto"/>
              <a:cs typeface="Roboto"/>
            </a:endParaRPr>
          </a:p>
          <a:p>
            <a:pPr marL="0" indent="0">
              <a:buNone/>
            </a:pPr>
            <a:r>
              <a:rPr lang="nl-BE" sz="1400" dirty="0">
                <a:solidFill>
                  <a:srgbClr val="000000"/>
                </a:solidFill>
                <a:latin typeface="Roboto"/>
                <a:ea typeface="Roboto"/>
                <a:cs typeface="Roboto"/>
              </a:rPr>
              <a:t>Bij </a:t>
            </a:r>
            <a:r>
              <a:rPr lang="nl-BE" sz="1400" dirty="0" err="1">
                <a:solidFill>
                  <a:srgbClr val="000000"/>
                </a:solidFill>
                <a:latin typeface="Roboto"/>
                <a:ea typeface="Roboto"/>
                <a:cs typeface="Roboto"/>
              </a:rPr>
              <a:t>Vanloo</a:t>
            </a:r>
            <a:r>
              <a:rPr lang="nl-BE" sz="1400" dirty="0">
                <a:solidFill>
                  <a:srgbClr val="000000"/>
                </a:solidFill>
                <a:latin typeface="Roboto"/>
                <a:ea typeface="Roboto"/>
                <a:cs typeface="Roboto"/>
              </a:rPr>
              <a:t> zijn de basisbehoeften van verbondenheid en competentie vervuld en dragen zo bij tot de intrinsieke motivatie om voluit te gaan in de match. Het gevoel van competentie zal haar stimuleren om door te gaan. Een ondersteunde omgeving is cruciaal voor het succes van (team)sport. De aanmoedigingen van de supporters geven sporters meer zelfvertrouwen en een gevoel van verbondenheid, wat in de lijn ligt met de bevindingen van </a:t>
            </a:r>
            <a:r>
              <a:rPr lang="nl-BE" sz="1400" dirty="0" err="1">
                <a:solidFill>
                  <a:srgbClr val="000000"/>
                </a:solidFill>
                <a:latin typeface="Roboto"/>
                <a:ea typeface="Roboto"/>
                <a:cs typeface="Roboto"/>
              </a:rPr>
              <a:t>Vansteenkiste</a:t>
            </a:r>
            <a:r>
              <a:rPr lang="nl-BE" sz="1400" dirty="0">
                <a:solidFill>
                  <a:srgbClr val="000000"/>
                </a:solidFill>
                <a:latin typeface="Roboto"/>
                <a:ea typeface="Roboto"/>
                <a:cs typeface="Roboto"/>
              </a:rPr>
              <a:t>: deze elementen verhogen de intrinsieke motivatie en leiden tot sterke prestaties.</a:t>
            </a:r>
          </a:p>
          <a:p>
            <a:pPr marL="0" indent="0">
              <a:buNone/>
            </a:pPr>
            <a:endParaRPr lang="nl-BE" sz="1400">
              <a:solidFill>
                <a:srgbClr val="000000"/>
              </a:solidFill>
              <a:latin typeface="Roboto"/>
              <a:ea typeface="Roboto"/>
              <a:cs typeface="Roboto"/>
            </a:endParaRPr>
          </a:p>
          <a:p>
            <a:pPr marL="0" indent="0">
              <a:buNone/>
            </a:pPr>
            <a:endParaRPr lang="en-US" sz="2100" b="1">
              <a:latin typeface="Calibri"/>
              <a:ea typeface="Calibri"/>
              <a:cs typeface="Calibri"/>
            </a:endParaRPr>
          </a:p>
          <a:p>
            <a:pPr marL="256540" indent="-256540">
              <a:buNone/>
            </a:pPr>
            <a:endParaRPr lang="nl-BE" sz="1600">
              <a:cs typeface="Roboto"/>
            </a:endParaRPr>
          </a:p>
          <a:p>
            <a:pPr marL="0" indent="0" algn="ctr">
              <a:buFont typeface="Arial" pitchFamily="34" charset="0"/>
              <a:buNone/>
            </a:pPr>
            <a:endParaRPr lang="nl-NL" sz="3100" b="1">
              <a:latin typeface="Calibri Light"/>
              <a:cs typeface="Calibri Light"/>
            </a:endParaRPr>
          </a:p>
          <a:p>
            <a:pPr marL="0" indent="0">
              <a:buNone/>
            </a:pPr>
            <a:endParaRPr lang="nl-NL" sz="1600">
              <a:latin typeface="Calibri Light"/>
              <a:cs typeface="Calibri Light"/>
            </a:endParaRPr>
          </a:p>
          <a:p>
            <a:pPr marL="0" indent="0">
              <a:buNone/>
            </a:pPr>
            <a:endParaRPr lang="nl-BE">
              <a:solidFill>
                <a:prstClr val="black"/>
              </a:solidFill>
              <a:cs typeface="Roboto" pitchFamily="2" charset="0"/>
            </a:endParaRPr>
          </a:p>
        </p:txBody>
      </p:sp>
    </p:spTree>
    <p:extLst>
      <p:ext uri="{BB962C8B-B14F-4D97-AF65-F5344CB8AC3E}">
        <p14:creationId xmlns:p14="http://schemas.microsoft.com/office/powerpoint/2010/main" val="2791287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423F3-822D-1263-C815-E04FD9758D79}"/>
            </a:ext>
          </a:extLst>
        </p:cNvPr>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D317E315-D2A0-00DD-DA1E-1F8E2B35CA80}"/>
              </a:ext>
            </a:extLst>
          </p:cNvPr>
          <p:cNvGraphicFramePr>
            <a:graphicFrameLocks noGrp="1"/>
          </p:cNvGraphicFramePr>
          <p:nvPr>
            <p:extLst>
              <p:ext uri="{D42A27DB-BD31-4B8C-83A1-F6EECF244321}">
                <p14:modId xmlns:p14="http://schemas.microsoft.com/office/powerpoint/2010/main" val="2201702754"/>
              </p:ext>
            </p:extLst>
          </p:nvPr>
        </p:nvGraphicFramePr>
        <p:xfrm>
          <a:off x="142240" y="488829"/>
          <a:ext cx="11904910" cy="5196840"/>
        </p:xfrm>
        <a:graphic>
          <a:graphicData uri="http://schemas.openxmlformats.org/drawingml/2006/table">
            <a:tbl>
              <a:tblPr firstRow="1" bandRow="1">
                <a:tableStyleId>{5C22544A-7EE6-4342-B048-85BDC9FD1C3A}</a:tableStyleId>
              </a:tblPr>
              <a:tblGrid>
                <a:gridCol w="8846146">
                  <a:extLst>
                    <a:ext uri="{9D8B030D-6E8A-4147-A177-3AD203B41FA5}">
                      <a16:colId xmlns:a16="http://schemas.microsoft.com/office/drawing/2014/main" val="3171494239"/>
                    </a:ext>
                  </a:extLst>
                </a:gridCol>
                <a:gridCol w="3058764">
                  <a:extLst>
                    <a:ext uri="{9D8B030D-6E8A-4147-A177-3AD203B41FA5}">
                      <a16:colId xmlns:a16="http://schemas.microsoft.com/office/drawing/2014/main" val="714817409"/>
                    </a:ext>
                  </a:extLst>
                </a:gridCol>
              </a:tblGrid>
              <a:tr h="463176">
                <a:tc>
                  <a:txBody>
                    <a:bodyPr/>
                    <a:lstStyle/>
                    <a:p>
                      <a:pPr algn="ctr"/>
                      <a:r>
                        <a:rPr lang="nl-NL" sz="1400" dirty="0"/>
                        <a:t>ANALYSEREN met als doel </a:t>
                      </a:r>
                      <a:br>
                        <a:rPr lang="nl-NL" sz="1400" dirty="0"/>
                      </a:br>
                      <a:r>
                        <a:rPr lang="nl-NL" sz="2000" dirty="0"/>
                        <a:t>ALERT (= een beargumenteerde inschatting maken)</a:t>
                      </a:r>
                    </a:p>
                  </a:txBody>
                  <a:tcPr>
                    <a:lnL w="12700">
                      <a:solidFill>
                        <a:schemeClr val="tx1"/>
                      </a:solidFill>
                    </a:lnL>
                    <a:lnR w="12700">
                      <a:solidFill>
                        <a:schemeClr val="tx1"/>
                      </a:solidFill>
                    </a:lnR>
                    <a:lnT w="12700">
                      <a:solidFill>
                        <a:schemeClr val="tx1"/>
                      </a:solidFill>
                    </a:lnT>
                    <a:lnB w="12700">
                      <a:solidFill>
                        <a:schemeClr val="tx1"/>
                      </a:solidFill>
                    </a:lnB>
                    <a:solidFill>
                      <a:srgbClr val="A8AF37"/>
                    </a:solidFill>
                  </a:tcPr>
                </a:tc>
                <a:tc>
                  <a:txBody>
                    <a:bodyPr/>
                    <a:lstStyle/>
                    <a:p>
                      <a:pPr algn="ctr"/>
                      <a:r>
                        <a:rPr lang="nl-NL" sz="1400" dirty="0"/>
                        <a:t>Analyseren met als doel </a:t>
                      </a:r>
                      <a:r>
                        <a:rPr lang="nl-NL" sz="2000" dirty="0"/>
                        <a:t>ADVICE (= advies geven)</a:t>
                      </a:r>
                    </a:p>
                  </a:txBody>
                  <a:tcPr>
                    <a:lnL w="12700">
                      <a:solidFill>
                        <a:schemeClr val="tx1"/>
                      </a:solidFill>
                    </a:lnL>
                    <a:lnR w="12700">
                      <a:solidFill>
                        <a:schemeClr val="tx1"/>
                      </a:solidFill>
                    </a:lnR>
                    <a:lnT w="12700">
                      <a:solidFill>
                        <a:schemeClr val="tx1"/>
                      </a:solidFill>
                    </a:lnT>
                    <a:lnB w="12700">
                      <a:solidFill>
                        <a:schemeClr val="tx1"/>
                      </a:solidFill>
                    </a:lnB>
                    <a:solidFill>
                      <a:srgbClr val="EC7D23"/>
                    </a:solidFill>
                  </a:tcPr>
                </a:tc>
                <a:extLst>
                  <a:ext uri="{0D108BD9-81ED-4DB2-BD59-A6C34878D82A}">
                    <a16:rowId xmlns:a16="http://schemas.microsoft.com/office/drawing/2014/main" val="2408169372"/>
                  </a:ext>
                </a:extLst>
              </a:tr>
              <a:tr h="2601527">
                <a:tc>
                  <a:txBody>
                    <a:bodyPr/>
                    <a:lstStyle/>
                    <a:p>
                      <a:pPr lvl="0">
                        <a:buNone/>
                      </a:pPr>
                      <a:endParaRPr lang="nl-NL" sz="2100" b="1" kern="1200" noProof="0">
                        <a:solidFill>
                          <a:schemeClr val="tx1"/>
                        </a:solidFill>
                        <a:latin typeface="Calibri"/>
                        <a:ea typeface="Roboto"/>
                        <a:cs typeface="Calibri Light"/>
                      </a:endParaRPr>
                    </a:p>
                    <a:p>
                      <a:pPr lvl="0">
                        <a:buNone/>
                      </a:pPr>
                      <a:r>
                        <a:rPr lang="nl-BE" sz="2100" b="1" kern="1200" noProof="0" dirty="0">
                          <a:solidFill>
                            <a:schemeClr val="tx1"/>
                          </a:solidFill>
                          <a:latin typeface="Calibri"/>
                          <a:ea typeface="Roboto"/>
                          <a:cs typeface="Calibri Light"/>
                        </a:rPr>
                        <a:t>De delegatieleider van de </a:t>
                      </a:r>
                      <a:r>
                        <a:rPr lang="nl-BE" sz="2100" b="1" kern="1200" noProof="0" dirty="0" err="1">
                          <a:solidFill>
                            <a:schemeClr val="tx1"/>
                          </a:solidFill>
                          <a:latin typeface="Calibri"/>
                          <a:ea typeface="Roboto"/>
                          <a:cs typeface="Calibri Light"/>
                        </a:rPr>
                        <a:t>Belgian</a:t>
                      </a:r>
                      <a:r>
                        <a:rPr lang="nl-BE" sz="2100" b="1" kern="1200" noProof="0" dirty="0">
                          <a:solidFill>
                            <a:schemeClr val="tx1"/>
                          </a:solidFill>
                          <a:latin typeface="Calibri"/>
                          <a:ea typeface="Roboto"/>
                          <a:cs typeface="Calibri Light"/>
                        </a:rPr>
                        <a:t> Cats zegt: "Ons team staat dicht bij de supporters. Hun aaibaarheidsfactor maakt hen populair en doet hen boven zichzelf uitstijgen." </a:t>
                      </a:r>
                      <a:br>
                        <a:rPr lang="nl-BE" sz="2100" b="1" kern="1200" noProof="0" dirty="0">
                          <a:solidFill>
                            <a:srgbClr val="000000"/>
                          </a:solidFill>
                          <a:latin typeface="Calibri"/>
                          <a:ea typeface="Roboto"/>
                          <a:cs typeface="Calibri Light"/>
                        </a:rPr>
                      </a:br>
                      <a:r>
                        <a:rPr lang="nl-BE" sz="2100" b="1" kern="1200" noProof="0" dirty="0">
                          <a:solidFill>
                            <a:schemeClr val="tx1"/>
                          </a:solidFill>
                          <a:latin typeface="Calibri"/>
                          <a:ea typeface="Roboto"/>
                          <a:cs typeface="Calibri Light"/>
                        </a:rPr>
                        <a:t>Verklaar hoe de aanwezigheid van het publiek bijdraagt aan ‘het boven zichzelf uitstijgen’ van de </a:t>
                      </a:r>
                      <a:r>
                        <a:rPr lang="nl-BE" sz="2100" b="1" kern="1200" noProof="0" dirty="0" err="1">
                          <a:solidFill>
                            <a:schemeClr val="tx1"/>
                          </a:solidFill>
                          <a:latin typeface="Calibri"/>
                          <a:ea typeface="Roboto"/>
                          <a:cs typeface="Calibri Light"/>
                        </a:rPr>
                        <a:t>Belgian</a:t>
                      </a:r>
                      <a:r>
                        <a:rPr lang="nl-BE" sz="2100" b="1" kern="1200" noProof="0" dirty="0">
                          <a:solidFill>
                            <a:schemeClr val="tx1"/>
                          </a:solidFill>
                          <a:latin typeface="Calibri"/>
                          <a:ea typeface="Roboto"/>
                          <a:cs typeface="Calibri Light"/>
                        </a:rPr>
                        <a:t> Cats. Maak gebruik van de sociale </a:t>
                      </a:r>
                      <a:r>
                        <a:rPr lang="nl-BE" sz="2100" b="1" kern="1200" noProof="0" dirty="0" err="1">
                          <a:solidFill>
                            <a:schemeClr val="tx1"/>
                          </a:solidFill>
                          <a:latin typeface="Calibri"/>
                          <a:ea typeface="Roboto"/>
                          <a:cs typeface="Calibri Light"/>
                        </a:rPr>
                        <a:t>facilitatietheorie</a:t>
                      </a:r>
                      <a:r>
                        <a:rPr lang="nl-BE" sz="2100" b="1" kern="1200" noProof="0" dirty="0">
                          <a:solidFill>
                            <a:schemeClr val="tx1"/>
                          </a:solidFill>
                          <a:latin typeface="Calibri"/>
                          <a:ea typeface="Roboto"/>
                          <a:cs typeface="Calibri Light"/>
                        </a:rPr>
                        <a:t>.</a:t>
                      </a:r>
                      <a:endParaRPr lang="nl-NL" sz="2100" b="1" kern="1200" dirty="0">
                        <a:solidFill>
                          <a:schemeClr val="tx1"/>
                        </a:solidFill>
                        <a:latin typeface="Calibri"/>
                        <a:ea typeface="Roboto"/>
                        <a:cs typeface="Calibri Light"/>
                      </a:endParaRPr>
                    </a:p>
                    <a:p>
                      <a:pPr lvl="0">
                        <a:buNone/>
                      </a:pPr>
                      <a:endParaRPr lang="nl-NL" sz="2000" b="0" i="0" u="none" strike="noStrike" noProof="0">
                        <a:latin typeface="Calibri"/>
                      </a:endParaRPr>
                    </a:p>
                    <a:p>
                      <a:pPr lvl="0">
                        <a:buNone/>
                      </a:pPr>
                      <a:r>
                        <a:rPr lang="nl-NL" sz="1600" b="0" i="1" u="none" strike="noStrike" noProof="0" dirty="0">
                          <a:latin typeface="Calibri"/>
                        </a:rPr>
                        <a:t>Analyseren met als doel om een beargumenteerde inschatting te maken (= een verklaring voor de bijzondere prestatie van de damesploeg).</a:t>
                      </a:r>
                      <a:br>
                        <a:rPr lang="nl-NL" sz="1600" b="0" i="1" u="none" strike="noStrike" noProof="0" dirty="0">
                          <a:latin typeface="Calibri"/>
                        </a:rPr>
                      </a:br>
                      <a:endParaRPr lang="nl-NL" sz="1600" b="0" i="1" u="none" strike="noStrike" noProof="0" dirty="0">
                        <a:latin typeface="Calibri"/>
                      </a:endParaRPr>
                    </a:p>
                    <a:p>
                      <a:pPr lvl="0">
                        <a:buNone/>
                      </a:pPr>
                      <a:r>
                        <a:rPr lang="nl-NL" sz="1600" b="0" i="1" u="none" strike="noStrike" noProof="0" dirty="0">
                          <a:latin typeface="Calibri"/>
                        </a:rPr>
                        <a:t>Wat je gaat vaststellen sluit aan bij de verwachting van het leerplandoel: het gaat over prestatiemotivatie (als focus binnen persoonlijkheid) die we analyseren vanuit een sociale </a:t>
                      </a:r>
                      <a:r>
                        <a:rPr lang="nl-NL" sz="1600" b="0" i="1" u="none" strike="noStrike" noProof="0" dirty="0" err="1">
                          <a:latin typeface="Calibri"/>
                        </a:rPr>
                        <a:t>facilitatietheorie</a:t>
                      </a:r>
                      <a:r>
                        <a:rPr lang="nl-NL" sz="1600" b="0" i="1" u="none" strike="noStrike" noProof="0" dirty="0">
                          <a:latin typeface="Calibri"/>
                        </a:rPr>
                        <a:t> </a:t>
                      </a:r>
                    </a:p>
                    <a:p>
                      <a:pPr lvl="0">
                        <a:buNone/>
                      </a:pPr>
                      <a:endParaRPr lang="nl-NL" sz="1600" b="0" i="1" u="none" strike="noStrike" noProof="0" dirty="0">
                        <a:solidFill>
                          <a:srgbClr val="AE2081"/>
                        </a:solidFill>
                        <a:latin typeface="Calibri"/>
                      </a:endParaRPr>
                    </a:p>
                    <a:p>
                      <a:pPr lvl="0">
                        <a:buNone/>
                      </a:pPr>
                      <a:r>
                        <a:rPr lang="nl-NL" sz="1600" b="0" i="1" u="none" strike="noStrike" noProof="0" dirty="0">
                          <a:solidFill>
                            <a:srgbClr val="AE2081"/>
                          </a:solidFill>
                          <a:latin typeface="Calibri"/>
                        </a:rPr>
                        <a:t>1 casus kan inspiratie bieden om meerdere analysevragen te stellen.</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nl-NL"/>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8708520"/>
                  </a:ext>
                </a:extLst>
              </a:tr>
            </a:tbl>
          </a:graphicData>
        </a:graphic>
      </p:graphicFrame>
    </p:spTree>
    <p:extLst>
      <p:ext uri="{BB962C8B-B14F-4D97-AF65-F5344CB8AC3E}">
        <p14:creationId xmlns:p14="http://schemas.microsoft.com/office/powerpoint/2010/main" val="3552059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87650-8B4C-C786-F6E5-71732CB570C3}"/>
            </a:ext>
          </a:extLst>
        </p:cNvPr>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1E404EE5-4D72-50EE-7950-8E9343924D73}"/>
              </a:ext>
            </a:extLst>
          </p:cNvPr>
          <p:cNvGraphicFramePr>
            <a:graphicFrameLocks noGrp="1"/>
          </p:cNvGraphicFramePr>
          <p:nvPr>
            <p:extLst>
              <p:ext uri="{D42A27DB-BD31-4B8C-83A1-F6EECF244321}">
                <p14:modId xmlns:p14="http://schemas.microsoft.com/office/powerpoint/2010/main" val="4202380490"/>
              </p:ext>
            </p:extLst>
          </p:nvPr>
        </p:nvGraphicFramePr>
        <p:xfrm>
          <a:off x="142240" y="546338"/>
          <a:ext cx="11904910" cy="5791200"/>
        </p:xfrm>
        <a:graphic>
          <a:graphicData uri="http://schemas.openxmlformats.org/drawingml/2006/table">
            <a:tbl>
              <a:tblPr firstRow="1" bandRow="1">
                <a:tableStyleId>{5C22544A-7EE6-4342-B048-85BDC9FD1C3A}</a:tableStyleId>
              </a:tblPr>
              <a:tblGrid>
                <a:gridCol w="8846146">
                  <a:extLst>
                    <a:ext uri="{9D8B030D-6E8A-4147-A177-3AD203B41FA5}">
                      <a16:colId xmlns:a16="http://schemas.microsoft.com/office/drawing/2014/main" val="3171494239"/>
                    </a:ext>
                  </a:extLst>
                </a:gridCol>
                <a:gridCol w="3058764">
                  <a:extLst>
                    <a:ext uri="{9D8B030D-6E8A-4147-A177-3AD203B41FA5}">
                      <a16:colId xmlns:a16="http://schemas.microsoft.com/office/drawing/2014/main" val="714817409"/>
                    </a:ext>
                  </a:extLst>
                </a:gridCol>
              </a:tblGrid>
              <a:tr h="463176">
                <a:tc>
                  <a:txBody>
                    <a:bodyPr/>
                    <a:lstStyle/>
                    <a:p>
                      <a:pPr algn="ctr"/>
                      <a:r>
                        <a:rPr lang="nl-NL" sz="1400" dirty="0"/>
                        <a:t>ANALYSEREN met als doel </a:t>
                      </a:r>
                      <a:br>
                        <a:rPr lang="nl-NL" sz="1400" dirty="0"/>
                      </a:br>
                      <a:r>
                        <a:rPr lang="nl-NL" sz="2000" dirty="0"/>
                        <a:t>ALERT (= een beargumenteerde inschatting maken)</a:t>
                      </a:r>
                    </a:p>
                  </a:txBody>
                  <a:tcPr>
                    <a:lnL w="12700">
                      <a:solidFill>
                        <a:schemeClr val="tx1"/>
                      </a:solidFill>
                    </a:lnL>
                    <a:lnR w="12700">
                      <a:solidFill>
                        <a:schemeClr val="tx1"/>
                      </a:solidFill>
                    </a:lnR>
                    <a:lnT w="12700">
                      <a:solidFill>
                        <a:schemeClr val="tx1"/>
                      </a:solidFill>
                    </a:lnT>
                    <a:lnB w="12700">
                      <a:solidFill>
                        <a:schemeClr val="tx1"/>
                      </a:solidFill>
                    </a:lnB>
                    <a:solidFill>
                      <a:srgbClr val="A8AF37"/>
                    </a:solidFill>
                  </a:tcPr>
                </a:tc>
                <a:tc>
                  <a:txBody>
                    <a:bodyPr/>
                    <a:lstStyle/>
                    <a:p>
                      <a:pPr algn="ctr"/>
                      <a:r>
                        <a:rPr lang="nl-NL" sz="1400" dirty="0"/>
                        <a:t>Analyseren met als doel </a:t>
                      </a:r>
                      <a:r>
                        <a:rPr lang="nl-NL" sz="2000" dirty="0"/>
                        <a:t>ADVICE (= advies geven)</a:t>
                      </a:r>
                    </a:p>
                  </a:txBody>
                  <a:tcPr>
                    <a:lnL w="12700">
                      <a:solidFill>
                        <a:schemeClr val="tx1"/>
                      </a:solidFill>
                    </a:lnL>
                    <a:lnR w="12700">
                      <a:solidFill>
                        <a:schemeClr val="tx1"/>
                      </a:solidFill>
                    </a:lnR>
                    <a:lnT w="12700">
                      <a:solidFill>
                        <a:schemeClr val="tx1"/>
                      </a:solidFill>
                    </a:lnT>
                    <a:lnB w="12700">
                      <a:solidFill>
                        <a:schemeClr val="tx1"/>
                      </a:solidFill>
                    </a:lnB>
                    <a:solidFill>
                      <a:srgbClr val="EC7D23"/>
                    </a:solidFill>
                  </a:tcPr>
                </a:tc>
                <a:extLst>
                  <a:ext uri="{0D108BD9-81ED-4DB2-BD59-A6C34878D82A}">
                    <a16:rowId xmlns:a16="http://schemas.microsoft.com/office/drawing/2014/main" val="2408169372"/>
                  </a:ext>
                </a:extLst>
              </a:tr>
              <a:tr h="2601527">
                <a:tc>
                  <a:txBody>
                    <a:bodyPr/>
                    <a:lstStyle/>
                    <a:p>
                      <a:pPr lvl="0">
                        <a:buNone/>
                      </a:pPr>
                      <a:endParaRPr lang="nl-NL" sz="2000" b="0" i="0" u="none" strike="noStrike" kern="1200" noProof="0">
                        <a:solidFill>
                          <a:schemeClr val="dk1"/>
                        </a:solidFill>
                        <a:latin typeface="Calibri"/>
                        <a:ea typeface="+mn-ea"/>
                        <a:cs typeface="+mn-cs"/>
                      </a:endParaRPr>
                    </a:p>
                    <a:p>
                      <a:pPr lvl="0">
                        <a:buNone/>
                      </a:pPr>
                      <a:r>
                        <a:rPr lang="nl-BE" sz="2100" b="1" i="0" u="none" strike="noStrike" kern="1200" noProof="0" dirty="0">
                          <a:solidFill>
                            <a:schemeClr val="tx1"/>
                          </a:solidFill>
                          <a:latin typeface="Calibri"/>
                        </a:rPr>
                        <a:t>De delegatieleider van de </a:t>
                      </a:r>
                      <a:r>
                        <a:rPr lang="nl-BE" sz="2100" b="1" i="0" u="none" strike="noStrike" kern="1200" noProof="0" dirty="0" err="1">
                          <a:solidFill>
                            <a:schemeClr val="tx1"/>
                          </a:solidFill>
                          <a:latin typeface="Calibri"/>
                        </a:rPr>
                        <a:t>Belgian</a:t>
                      </a:r>
                      <a:r>
                        <a:rPr lang="nl-BE" sz="2100" b="1" i="0" u="none" strike="noStrike" kern="1200" noProof="0" dirty="0">
                          <a:solidFill>
                            <a:schemeClr val="tx1"/>
                          </a:solidFill>
                          <a:latin typeface="Calibri"/>
                        </a:rPr>
                        <a:t> Cats zegt: "Ons team staat dicht bij de supporters. Hun aaibaarheidsfactor maakt hen populair en doet hen boven zichzelf uitstijgen." </a:t>
                      </a:r>
                      <a:br>
                        <a:rPr lang="nl-BE" sz="2100" b="1" i="0" u="none" strike="noStrike" kern="1200" noProof="0" dirty="0">
                          <a:solidFill>
                            <a:srgbClr val="000000"/>
                          </a:solidFill>
                          <a:latin typeface="Calibri"/>
                        </a:rPr>
                      </a:br>
                      <a:r>
                        <a:rPr lang="nl-BE" sz="2100" b="1" i="0" u="none" strike="noStrike" kern="1200" noProof="0" dirty="0">
                          <a:solidFill>
                            <a:schemeClr val="tx1"/>
                          </a:solidFill>
                          <a:latin typeface="Calibri"/>
                        </a:rPr>
                        <a:t>Verklaar hoe de aanwezigheid van het publiek bijdraagt aan ‘het boven zichzelf uitstijgen’ van de </a:t>
                      </a:r>
                      <a:r>
                        <a:rPr lang="nl-BE" sz="2100" b="1" i="0" u="none" strike="noStrike" kern="1200" noProof="0" dirty="0" err="1">
                          <a:solidFill>
                            <a:schemeClr val="tx1"/>
                          </a:solidFill>
                          <a:latin typeface="Calibri"/>
                        </a:rPr>
                        <a:t>Belgian</a:t>
                      </a:r>
                      <a:r>
                        <a:rPr lang="nl-BE" sz="2100" b="1" i="0" u="none" strike="noStrike" kern="1200" noProof="0" dirty="0">
                          <a:solidFill>
                            <a:schemeClr val="tx1"/>
                          </a:solidFill>
                          <a:latin typeface="Calibri"/>
                        </a:rPr>
                        <a:t> Cats. Maak gebruik van de sociale </a:t>
                      </a:r>
                      <a:r>
                        <a:rPr lang="nl-BE" sz="2100" b="1" i="0" u="none" strike="noStrike" kern="1200" noProof="0" dirty="0" err="1">
                          <a:solidFill>
                            <a:schemeClr val="tx1"/>
                          </a:solidFill>
                          <a:latin typeface="Calibri"/>
                        </a:rPr>
                        <a:t>facilitatietheorie</a:t>
                      </a:r>
                      <a:r>
                        <a:rPr lang="nl-BE" sz="2100" b="1" i="0" u="none" strike="noStrike" kern="1200" noProof="0" dirty="0">
                          <a:solidFill>
                            <a:schemeClr val="tx1"/>
                          </a:solidFill>
                          <a:latin typeface="Calibri"/>
                        </a:rPr>
                        <a:t>.</a:t>
                      </a:r>
                      <a:endParaRPr lang="nl-NL" sz="2100" b="0" i="0" u="none" strike="noStrike" kern="1200" noProof="0" dirty="0">
                        <a:solidFill>
                          <a:srgbClr val="000000"/>
                        </a:solidFill>
                        <a:latin typeface="Calibri"/>
                      </a:endParaRPr>
                    </a:p>
                    <a:p>
                      <a:pPr lvl="0">
                        <a:buNone/>
                      </a:pPr>
                      <a:endParaRPr lang="nl-NL" sz="2000" b="0" i="0" u="none" strike="noStrike" kern="1200" noProof="0" dirty="0">
                        <a:solidFill>
                          <a:srgbClr val="000000"/>
                        </a:solidFill>
                        <a:latin typeface="Calibri"/>
                      </a:endParaRPr>
                    </a:p>
                    <a:p>
                      <a:pPr lvl="0">
                        <a:buNone/>
                      </a:pPr>
                      <a:r>
                        <a:rPr lang="nl-NL" sz="1800" b="0" i="1" u="none" strike="noStrike" noProof="0" dirty="0">
                          <a:latin typeface="Calibri"/>
                        </a:rPr>
                        <a:t>Mogelijke deelvragen</a:t>
                      </a:r>
                    </a:p>
                    <a:p>
                      <a:pPr lvl="0">
                        <a:buNone/>
                      </a:pPr>
                      <a:endParaRPr lang="nl-NL" sz="1800" b="0" i="1" u="none" strike="noStrike" noProof="0" dirty="0">
                        <a:latin typeface="Calibri"/>
                      </a:endParaRPr>
                    </a:p>
                    <a:p>
                      <a:pPr lvl="0">
                        <a:buNone/>
                      </a:pPr>
                      <a:r>
                        <a:rPr lang="nl-NL" sz="1800" b="0" i="1" u="none" strike="noStrike" noProof="0" dirty="0">
                          <a:latin typeface="Calibri"/>
                        </a:rPr>
                        <a:t>-Leg de kern van de theorie die je in de analyse zal gebruiken, uit.</a:t>
                      </a:r>
                    </a:p>
                    <a:p>
                      <a:pPr lvl="0">
                        <a:buNone/>
                      </a:pPr>
                      <a:r>
                        <a:rPr lang="nl-NL" sz="1800" b="0" i="1" u="none" strike="noStrike" noProof="0" dirty="0">
                          <a:latin typeface="Calibri"/>
                        </a:rPr>
                        <a:t>-Zoek verbanden tussen de theorie aan de casus</a:t>
                      </a:r>
                    </a:p>
                    <a:p>
                      <a:pPr marL="342900" lvl="0" indent="-342900">
                        <a:buClr>
                          <a:srgbClr val="000000"/>
                        </a:buClr>
                        <a:buFont typeface="Arial,Sans-Serif"/>
                        <a:buChar char="•"/>
                      </a:pPr>
                      <a:r>
                        <a:rPr lang="nl-NL" sz="2000" b="0" i="1" u="none" strike="noStrike" noProof="0" dirty="0">
                          <a:solidFill>
                            <a:schemeClr val="bg1">
                              <a:lumMod val="76000"/>
                            </a:schemeClr>
                          </a:solidFill>
                          <a:latin typeface="Calibri"/>
                        </a:rPr>
                        <a:t>Welk gedrag/uitspraak vind je terug die te maken heeft de theorie?</a:t>
                      </a:r>
                      <a:endParaRPr lang="nl-NL" sz="2000" b="0" i="1" u="none" strike="noStrike" noProof="0">
                        <a:solidFill>
                          <a:schemeClr val="bg1">
                            <a:lumMod val="76000"/>
                          </a:schemeClr>
                        </a:solidFill>
                        <a:latin typeface="Calibri"/>
                      </a:endParaRPr>
                    </a:p>
                    <a:p>
                      <a:pPr marL="342900" lvl="0" indent="-342900">
                        <a:buClr>
                          <a:srgbClr val="000000"/>
                        </a:buClr>
                        <a:buFont typeface="Arial,Sans-Serif"/>
                        <a:buChar char="•"/>
                      </a:pPr>
                      <a:r>
                        <a:rPr lang="nl-NL" sz="2000" b="0" i="1" u="none" strike="noStrike" noProof="0" dirty="0">
                          <a:solidFill>
                            <a:schemeClr val="bg1">
                              <a:lumMod val="76000"/>
                            </a:schemeClr>
                          </a:solidFill>
                          <a:latin typeface="Calibri"/>
                        </a:rPr>
                        <a:t>Leg uit waarom je dit verband maakt.</a:t>
                      </a:r>
                      <a:endParaRPr lang="nl-NL" dirty="0"/>
                    </a:p>
                    <a:p>
                      <a:pPr lvl="0">
                        <a:buNone/>
                      </a:pPr>
                      <a:endParaRPr lang="nl-NL" sz="1600" b="0" i="1" u="none" strike="noStrike" noProof="0" dirty="0">
                        <a:latin typeface="Calibri"/>
                      </a:endParaRPr>
                    </a:p>
                    <a:p>
                      <a:pPr lvl="0">
                        <a:buNone/>
                      </a:pPr>
                      <a:r>
                        <a:rPr lang="nl-NL" sz="1600" b="0" i="1" u="none" strike="noStrike" noProof="0" dirty="0">
                          <a:latin typeface="Calibri"/>
                        </a:rPr>
                        <a:t>-</a:t>
                      </a:r>
                      <a:r>
                        <a:rPr lang="nl-NL" sz="1800" b="0" i="1" u="none" strike="noStrike" noProof="0" dirty="0">
                          <a:latin typeface="Calibri"/>
                        </a:rPr>
                        <a:t>Schrijf je conclusie</a:t>
                      </a:r>
                      <a:r>
                        <a:rPr lang="nl-NL" sz="1600" b="0" i="1" u="none" strike="noStrike" noProof="0" dirty="0">
                          <a:latin typeface="Calibri"/>
                        </a:rPr>
                        <a:t> </a:t>
                      </a:r>
                      <a:r>
                        <a:rPr lang="nl-NL" sz="2000" b="0" i="1" u="none" strike="noStrike" noProof="0" dirty="0">
                          <a:solidFill>
                            <a:schemeClr val="bg1">
                              <a:lumMod val="76000"/>
                            </a:schemeClr>
                          </a:solidFill>
                          <a:latin typeface="Calibri"/>
                        </a:rPr>
                        <a:t>(waarbij je aangeeft hoe het publiek kan bijdragen aan een uitzonderlijke prestatie)</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nl-NL"/>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8708520"/>
                  </a:ext>
                </a:extLst>
              </a:tr>
            </a:tbl>
          </a:graphicData>
        </a:graphic>
      </p:graphicFrame>
    </p:spTree>
    <p:extLst>
      <p:ext uri="{BB962C8B-B14F-4D97-AF65-F5344CB8AC3E}">
        <p14:creationId xmlns:p14="http://schemas.microsoft.com/office/powerpoint/2010/main" val="3655515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B67C1BD2-8381-B1A2-2889-5E0F93B9D938}"/>
              </a:ext>
            </a:extLst>
          </p:cNvPr>
          <p:cNvGraphicFramePr>
            <a:graphicFrameLocks noGrp="1"/>
          </p:cNvGraphicFramePr>
          <p:nvPr>
            <p:extLst>
              <p:ext uri="{D42A27DB-BD31-4B8C-83A1-F6EECF244321}">
                <p14:modId xmlns:p14="http://schemas.microsoft.com/office/powerpoint/2010/main" val="3030251587"/>
              </p:ext>
            </p:extLst>
          </p:nvPr>
        </p:nvGraphicFramePr>
        <p:xfrm>
          <a:off x="142240" y="1538376"/>
          <a:ext cx="11904910" cy="3211127"/>
        </p:xfrm>
        <a:graphic>
          <a:graphicData uri="http://schemas.openxmlformats.org/drawingml/2006/table">
            <a:tbl>
              <a:tblPr firstRow="1" bandRow="1">
                <a:tableStyleId>{5C22544A-7EE6-4342-B048-85BDC9FD1C3A}</a:tableStyleId>
              </a:tblPr>
              <a:tblGrid>
                <a:gridCol w="8846146">
                  <a:extLst>
                    <a:ext uri="{9D8B030D-6E8A-4147-A177-3AD203B41FA5}">
                      <a16:colId xmlns:a16="http://schemas.microsoft.com/office/drawing/2014/main" val="3171494239"/>
                    </a:ext>
                  </a:extLst>
                </a:gridCol>
                <a:gridCol w="3058764">
                  <a:extLst>
                    <a:ext uri="{9D8B030D-6E8A-4147-A177-3AD203B41FA5}">
                      <a16:colId xmlns:a16="http://schemas.microsoft.com/office/drawing/2014/main" val="714817409"/>
                    </a:ext>
                  </a:extLst>
                </a:gridCol>
              </a:tblGrid>
              <a:tr h="463176">
                <a:tc>
                  <a:txBody>
                    <a:bodyPr/>
                    <a:lstStyle/>
                    <a:p>
                      <a:pPr algn="ctr"/>
                      <a:r>
                        <a:rPr lang="nl-NL" sz="1400" dirty="0"/>
                        <a:t>ANALYSEREN met als doel </a:t>
                      </a:r>
                      <a:br>
                        <a:rPr lang="nl-NL" sz="1400" dirty="0"/>
                      </a:br>
                      <a:r>
                        <a:rPr lang="nl-NL" sz="2000" dirty="0"/>
                        <a:t>ALERT (= een beargumenteerde inschatting maken)</a:t>
                      </a:r>
                    </a:p>
                  </a:txBody>
                  <a:tcPr>
                    <a:lnL w="12700">
                      <a:solidFill>
                        <a:schemeClr val="tx1"/>
                      </a:solidFill>
                    </a:lnL>
                    <a:lnR w="12700">
                      <a:solidFill>
                        <a:schemeClr val="tx1"/>
                      </a:solidFill>
                    </a:lnR>
                    <a:lnT w="12700">
                      <a:solidFill>
                        <a:schemeClr val="tx1"/>
                      </a:solidFill>
                    </a:lnT>
                    <a:lnB w="12700">
                      <a:solidFill>
                        <a:schemeClr val="tx1"/>
                      </a:solidFill>
                    </a:lnB>
                    <a:solidFill>
                      <a:srgbClr val="A8AF37"/>
                    </a:solidFill>
                  </a:tcPr>
                </a:tc>
                <a:tc>
                  <a:txBody>
                    <a:bodyPr/>
                    <a:lstStyle/>
                    <a:p>
                      <a:pPr algn="ctr"/>
                      <a:r>
                        <a:rPr lang="nl-NL" sz="1400" dirty="0"/>
                        <a:t>Analyseren met als doel </a:t>
                      </a:r>
                      <a:r>
                        <a:rPr lang="nl-NL" sz="2000" dirty="0"/>
                        <a:t>ADVICE (= advies geven)</a:t>
                      </a:r>
                    </a:p>
                  </a:txBody>
                  <a:tcPr>
                    <a:lnL w="12700">
                      <a:solidFill>
                        <a:schemeClr val="tx1"/>
                      </a:solidFill>
                    </a:lnL>
                    <a:lnR w="12700">
                      <a:solidFill>
                        <a:schemeClr val="tx1"/>
                      </a:solidFill>
                    </a:lnR>
                    <a:lnT w="12700">
                      <a:solidFill>
                        <a:schemeClr val="tx1"/>
                      </a:solidFill>
                    </a:lnT>
                    <a:lnB w="12700">
                      <a:solidFill>
                        <a:schemeClr val="tx1"/>
                      </a:solidFill>
                    </a:lnB>
                    <a:solidFill>
                      <a:srgbClr val="EC7D23"/>
                    </a:solidFill>
                  </a:tcPr>
                </a:tc>
                <a:extLst>
                  <a:ext uri="{0D108BD9-81ED-4DB2-BD59-A6C34878D82A}">
                    <a16:rowId xmlns:a16="http://schemas.microsoft.com/office/drawing/2014/main" val="2408169372"/>
                  </a:ext>
                </a:extLst>
              </a:tr>
              <a:tr h="2601527">
                <a:tc>
                  <a:txBody>
                    <a:bodyPr/>
                    <a:lstStyle/>
                    <a:p>
                      <a:pPr lvl="0">
                        <a:buNone/>
                      </a:pPr>
                      <a:endParaRPr lang="nl-NL" sz="2000" b="0" i="0" u="none" strike="noStrike" kern="1200" noProof="0">
                        <a:solidFill>
                          <a:schemeClr val="dk1"/>
                        </a:solidFill>
                        <a:latin typeface="Calibri"/>
                        <a:ea typeface="+mn-ea"/>
                        <a:cs typeface="+mn-cs"/>
                      </a:endParaRPr>
                    </a:p>
                    <a:p>
                      <a:pPr lvl="0">
                        <a:buNone/>
                      </a:pPr>
                      <a:r>
                        <a:rPr lang="en-US" sz="2000" b="1" i="0" u="none" strike="noStrike" kern="1200" noProof="0" err="1">
                          <a:solidFill>
                            <a:schemeClr val="dk1"/>
                          </a:solidFill>
                          <a:latin typeface="Calibri"/>
                          <a:ea typeface="+mn-ea"/>
                          <a:cs typeface="+mn-cs"/>
                        </a:rPr>
                        <a:t>Verklaar</a:t>
                      </a:r>
                      <a:r>
                        <a:rPr lang="en-US" sz="2000" b="1" i="0" u="none" strike="noStrike" kern="1200" noProof="0" dirty="0">
                          <a:solidFill>
                            <a:schemeClr val="dk1"/>
                          </a:solidFill>
                          <a:latin typeface="Calibri"/>
                          <a:ea typeface="+mn-ea"/>
                          <a:cs typeface="+mn-cs"/>
                        </a:rPr>
                        <a:t> het </a:t>
                      </a:r>
                      <a:r>
                        <a:rPr lang="en-US" sz="2000" b="1" i="0" u="none" strike="noStrike" kern="1200" noProof="0" err="1">
                          <a:solidFill>
                            <a:schemeClr val="dk1"/>
                          </a:solidFill>
                          <a:latin typeface="Calibri"/>
                          <a:ea typeface="+mn-ea"/>
                          <a:cs typeface="+mn-cs"/>
                        </a:rPr>
                        <a:t>gedrag</a:t>
                      </a:r>
                      <a:r>
                        <a:rPr lang="en-US" sz="2000" b="1" i="0" u="none" strike="noStrike" kern="1200" noProof="0" dirty="0">
                          <a:solidFill>
                            <a:schemeClr val="dk1"/>
                          </a:solidFill>
                          <a:latin typeface="Calibri"/>
                          <a:ea typeface="+mn-ea"/>
                          <a:cs typeface="+mn-cs"/>
                        </a:rPr>
                        <a:t> van Mark om </a:t>
                      </a:r>
                      <a:r>
                        <a:rPr lang="en-US" sz="2000" b="1" i="0" u="none" strike="noStrike" kern="1200" noProof="0" err="1">
                          <a:solidFill>
                            <a:schemeClr val="dk1"/>
                          </a:solidFill>
                          <a:latin typeface="Calibri"/>
                          <a:ea typeface="+mn-ea"/>
                          <a:cs typeface="+mn-cs"/>
                        </a:rPr>
                        <a:t>regelmatig</a:t>
                      </a:r>
                      <a:r>
                        <a:rPr lang="en-US" sz="2000" b="1" i="0" u="none" strike="noStrike" kern="1200" noProof="0" dirty="0">
                          <a:solidFill>
                            <a:schemeClr val="dk1"/>
                          </a:solidFill>
                          <a:latin typeface="Calibri"/>
                          <a:ea typeface="+mn-ea"/>
                          <a:cs typeface="+mn-cs"/>
                        </a:rPr>
                        <a:t> deadlines </a:t>
                      </a:r>
                      <a:r>
                        <a:rPr lang="en-US" sz="2000" b="1" i="0" u="none" strike="noStrike" kern="1200" noProof="0" err="1">
                          <a:solidFill>
                            <a:schemeClr val="dk1"/>
                          </a:solidFill>
                          <a:latin typeface="Calibri"/>
                          <a:ea typeface="+mn-ea"/>
                          <a:cs typeface="+mn-cs"/>
                        </a:rPr>
                        <a:t>te</a:t>
                      </a:r>
                      <a:r>
                        <a:rPr lang="en-US" sz="2000" b="1" i="0" u="none" strike="noStrike" kern="1200" noProof="0" dirty="0">
                          <a:solidFill>
                            <a:schemeClr val="dk1"/>
                          </a:solidFill>
                          <a:latin typeface="Calibri"/>
                          <a:ea typeface="+mn-ea"/>
                          <a:cs typeface="+mn-cs"/>
                        </a:rPr>
                        <a:t> </a:t>
                      </a:r>
                      <a:r>
                        <a:rPr lang="en-US" sz="2000" b="1" i="0" u="none" strike="noStrike" kern="1200" noProof="0" err="1">
                          <a:solidFill>
                            <a:schemeClr val="dk1"/>
                          </a:solidFill>
                          <a:latin typeface="Calibri"/>
                          <a:ea typeface="+mn-ea"/>
                          <a:cs typeface="+mn-cs"/>
                        </a:rPr>
                        <a:t>missen</a:t>
                      </a:r>
                      <a:r>
                        <a:rPr lang="en-US" sz="2000" b="1" i="0" u="none" strike="noStrike" kern="1200" noProof="0" dirty="0">
                          <a:solidFill>
                            <a:schemeClr val="dk1"/>
                          </a:solidFill>
                          <a:latin typeface="Calibri"/>
                          <a:ea typeface="+mn-ea"/>
                          <a:cs typeface="+mn-cs"/>
                        </a:rPr>
                        <a:t> </a:t>
                      </a:r>
                      <a:r>
                        <a:rPr lang="en-US" sz="2000" b="1" i="0" u="none" strike="noStrike" kern="1200" noProof="0" err="1">
                          <a:solidFill>
                            <a:schemeClr val="dk1"/>
                          </a:solidFill>
                          <a:latin typeface="Calibri"/>
                          <a:ea typeface="+mn-ea"/>
                          <a:cs typeface="+mn-cs"/>
                        </a:rPr>
                        <a:t>en</a:t>
                      </a:r>
                      <a:r>
                        <a:rPr lang="en-US" sz="2000" b="1" i="0" u="none" strike="noStrike" kern="1200" noProof="0" dirty="0">
                          <a:solidFill>
                            <a:schemeClr val="dk1"/>
                          </a:solidFill>
                          <a:latin typeface="Calibri"/>
                          <a:ea typeface="+mn-ea"/>
                          <a:cs typeface="+mn-cs"/>
                        </a:rPr>
                        <a:t> </a:t>
                      </a:r>
                      <a:r>
                        <a:rPr lang="en-US" sz="2000" b="1" i="0" u="none" strike="noStrike" kern="1200" noProof="0" err="1">
                          <a:solidFill>
                            <a:schemeClr val="dk1"/>
                          </a:solidFill>
                          <a:latin typeface="Calibri"/>
                          <a:ea typeface="+mn-ea"/>
                          <a:cs typeface="+mn-cs"/>
                        </a:rPr>
                        <a:t>te</a:t>
                      </a:r>
                      <a:r>
                        <a:rPr lang="en-US" sz="2000" b="1" i="0" u="none" strike="noStrike" kern="1200" noProof="0" dirty="0">
                          <a:solidFill>
                            <a:schemeClr val="dk1"/>
                          </a:solidFill>
                          <a:latin typeface="Calibri"/>
                          <a:ea typeface="+mn-ea"/>
                          <a:cs typeface="+mn-cs"/>
                        </a:rPr>
                        <a:t> </a:t>
                      </a:r>
                      <a:r>
                        <a:rPr lang="en-US" sz="2000" b="1" i="0" u="none" strike="noStrike" kern="1200" noProof="0" err="1">
                          <a:solidFill>
                            <a:schemeClr val="dk1"/>
                          </a:solidFill>
                          <a:latin typeface="Calibri"/>
                          <a:ea typeface="+mn-ea"/>
                          <a:cs typeface="+mn-cs"/>
                        </a:rPr>
                        <a:t>laat</a:t>
                      </a:r>
                      <a:r>
                        <a:rPr lang="en-US" sz="2000" b="1" i="0" u="none" strike="noStrike" kern="1200" noProof="0" dirty="0">
                          <a:solidFill>
                            <a:schemeClr val="dk1"/>
                          </a:solidFill>
                          <a:latin typeface="Calibri"/>
                          <a:ea typeface="+mn-ea"/>
                          <a:cs typeface="+mn-cs"/>
                        </a:rPr>
                        <a:t> </a:t>
                      </a:r>
                      <a:r>
                        <a:rPr lang="en-US" sz="2000" b="1" i="0" u="none" strike="noStrike" kern="1200" noProof="0" err="1">
                          <a:solidFill>
                            <a:schemeClr val="dk1"/>
                          </a:solidFill>
                          <a:latin typeface="Calibri"/>
                          <a:ea typeface="+mn-ea"/>
                          <a:cs typeface="+mn-cs"/>
                        </a:rPr>
                        <a:t>te</a:t>
                      </a:r>
                      <a:r>
                        <a:rPr lang="en-US" sz="2000" b="1" i="0" u="none" strike="noStrike" kern="1200" noProof="0" dirty="0">
                          <a:solidFill>
                            <a:schemeClr val="dk1"/>
                          </a:solidFill>
                          <a:latin typeface="Calibri"/>
                          <a:ea typeface="+mn-ea"/>
                          <a:cs typeface="+mn-cs"/>
                        </a:rPr>
                        <a:t> </a:t>
                      </a:r>
                      <a:r>
                        <a:rPr lang="en-US" sz="2000" b="1" i="0" u="none" strike="noStrike" kern="1200" noProof="0" err="1">
                          <a:solidFill>
                            <a:schemeClr val="dk1"/>
                          </a:solidFill>
                          <a:latin typeface="Calibri"/>
                          <a:ea typeface="+mn-ea"/>
                          <a:cs typeface="+mn-cs"/>
                        </a:rPr>
                        <a:t>komen</a:t>
                      </a:r>
                      <a:r>
                        <a:rPr lang="en-US" sz="2000" b="1" i="0" u="none" strike="noStrike" kern="1200" noProof="0" dirty="0">
                          <a:solidFill>
                            <a:schemeClr val="dk1"/>
                          </a:solidFill>
                          <a:latin typeface="Calibri"/>
                          <a:ea typeface="+mn-ea"/>
                          <a:cs typeface="+mn-cs"/>
                        </a:rPr>
                        <a:t> op het </a:t>
                      </a:r>
                      <a:r>
                        <a:rPr lang="en-US" sz="2000" b="1" i="0" u="none" strike="noStrike" kern="1200" noProof="0" err="1">
                          <a:solidFill>
                            <a:schemeClr val="dk1"/>
                          </a:solidFill>
                          <a:latin typeface="Calibri"/>
                          <a:ea typeface="+mn-ea"/>
                          <a:cs typeface="+mn-cs"/>
                        </a:rPr>
                        <a:t>werk</a:t>
                      </a:r>
                      <a:r>
                        <a:rPr lang="en-US" sz="2000" b="1" i="0" u="none" strike="noStrike" kern="1200" noProof="0" dirty="0">
                          <a:solidFill>
                            <a:schemeClr val="dk1"/>
                          </a:solidFill>
                          <a:latin typeface="Calibri"/>
                          <a:ea typeface="+mn-ea"/>
                          <a:cs typeface="+mn-cs"/>
                        </a:rPr>
                        <a:t>, </a:t>
                      </a:r>
                      <a:r>
                        <a:rPr lang="en-US" sz="2000" b="1" i="0" u="none" strike="noStrike" kern="1200" noProof="0" err="1">
                          <a:solidFill>
                            <a:schemeClr val="dk1"/>
                          </a:solidFill>
                          <a:latin typeface="Calibri"/>
                          <a:ea typeface="+mn-ea"/>
                          <a:cs typeface="+mn-cs"/>
                        </a:rPr>
                        <a:t>vanuit</a:t>
                      </a:r>
                      <a:r>
                        <a:rPr lang="en-US" sz="2000" b="1" i="0" u="none" strike="noStrike" kern="1200" noProof="0" dirty="0">
                          <a:solidFill>
                            <a:schemeClr val="dk1"/>
                          </a:solidFill>
                          <a:latin typeface="Calibri"/>
                          <a:ea typeface="+mn-ea"/>
                          <a:cs typeface="+mn-cs"/>
                        </a:rPr>
                        <a:t> de BIG FIVE </a:t>
                      </a:r>
                      <a:r>
                        <a:rPr lang="en-US" sz="2000" b="1" i="0" u="none" strike="noStrike" kern="1200" noProof="0" err="1">
                          <a:solidFill>
                            <a:schemeClr val="dk1"/>
                          </a:solidFill>
                          <a:latin typeface="Calibri"/>
                          <a:ea typeface="+mn-ea"/>
                          <a:cs typeface="+mn-cs"/>
                        </a:rPr>
                        <a:t>theorie</a:t>
                      </a:r>
                      <a:r>
                        <a:rPr lang="en-US" sz="2000" b="1" i="0" u="none" strike="noStrike" kern="1200" noProof="0" dirty="0">
                          <a:solidFill>
                            <a:schemeClr val="dk1"/>
                          </a:solidFill>
                          <a:latin typeface="Calibri"/>
                          <a:ea typeface="+mn-ea"/>
                          <a:cs typeface="+mn-cs"/>
                        </a:rPr>
                        <a:t>.</a:t>
                      </a:r>
                      <a:endParaRPr lang="nl-NL" sz="2000" b="1" i="0" u="none" strike="noStrike" kern="1200" noProof="0" dirty="0">
                        <a:solidFill>
                          <a:schemeClr val="dk1"/>
                        </a:solidFill>
                        <a:latin typeface="Calibri"/>
                        <a:ea typeface="+mn-ea"/>
                        <a:cs typeface="+mn-cs"/>
                      </a:endParaRPr>
                    </a:p>
                    <a:p>
                      <a:pPr lvl="0">
                        <a:buNone/>
                      </a:pPr>
                      <a:endParaRPr lang="nl-NL" sz="2000" b="0" i="0" u="none" strike="noStrike" noProof="0">
                        <a:latin typeface="Calibri"/>
                      </a:endParaRPr>
                    </a:p>
                    <a:p>
                      <a:pPr lvl="0">
                        <a:buNone/>
                      </a:pPr>
                      <a:r>
                        <a:rPr lang="nl-NL" sz="1600" b="0" i="1" u="none" strike="noStrike" noProof="0" dirty="0">
                          <a:latin typeface="Calibri"/>
                        </a:rPr>
                        <a:t>Analyseren met als doel om een beargumenteerde inschatting te maken (= een verklaring van bepaald gedrag van Mark).</a:t>
                      </a:r>
                      <a:br>
                        <a:rPr lang="nl-NL" sz="1600" b="0" i="1" u="none" strike="noStrike" noProof="0" dirty="0">
                          <a:latin typeface="Calibri"/>
                        </a:rPr>
                      </a:br>
                      <a:endParaRPr lang="nl-NL" sz="1600" b="0" i="1" u="none" strike="noStrike" noProof="0" dirty="0">
                        <a:latin typeface="Calibri"/>
                      </a:endParaRPr>
                    </a:p>
                    <a:p>
                      <a:pPr lvl="0">
                        <a:buNone/>
                      </a:pPr>
                      <a:r>
                        <a:rPr lang="nl-NL" sz="1600" b="0" i="1" u="none" strike="noStrike" noProof="0" dirty="0">
                          <a:latin typeface="Calibri"/>
                        </a:rPr>
                        <a:t>Wat je gaat vaststellen sluit aan bij de verwachting van het leerplandoel: het gaat over trekken in persoonlijkheid die we analyseren vanuit een persoonlijkheidstheorie (BIG FIVE) </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nl-NL"/>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8708520"/>
                  </a:ext>
                </a:extLst>
              </a:tr>
            </a:tbl>
          </a:graphicData>
        </a:graphic>
      </p:graphicFrame>
    </p:spTree>
    <p:extLst>
      <p:ext uri="{BB962C8B-B14F-4D97-AF65-F5344CB8AC3E}">
        <p14:creationId xmlns:p14="http://schemas.microsoft.com/office/powerpoint/2010/main" val="493747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E0144-E307-F8D0-A34D-DB7A4C4B8E6A}"/>
            </a:ext>
          </a:extLst>
        </p:cNvPr>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511E0C8F-0661-78BC-8D7A-D7A686FF3252}"/>
              </a:ext>
            </a:extLst>
          </p:cNvPr>
          <p:cNvGraphicFramePr>
            <a:graphicFrameLocks noGrp="1"/>
          </p:cNvGraphicFramePr>
          <p:nvPr>
            <p:extLst>
              <p:ext uri="{D42A27DB-BD31-4B8C-83A1-F6EECF244321}">
                <p14:modId xmlns:p14="http://schemas.microsoft.com/office/powerpoint/2010/main" val="3789057748"/>
              </p:ext>
            </p:extLst>
          </p:nvPr>
        </p:nvGraphicFramePr>
        <p:xfrm>
          <a:off x="142240" y="546338"/>
          <a:ext cx="11904910" cy="5090160"/>
        </p:xfrm>
        <a:graphic>
          <a:graphicData uri="http://schemas.openxmlformats.org/drawingml/2006/table">
            <a:tbl>
              <a:tblPr firstRow="1" bandRow="1">
                <a:tableStyleId>{5C22544A-7EE6-4342-B048-85BDC9FD1C3A}</a:tableStyleId>
              </a:tblPr>
              <a:tblGrid>
                <a:gridCol w="8846146">
                  <a:extLst>
                    <a:ext uri="{9D8B030D-6E8A-4147-A177-3AD203B41FA5}">
                      <a16:colId xmlns:a16="http://schemas.microsoft.com/office/drawing/2014/main" val="3171494239"/>
                    </a:ext>
                  </a:extLst>
                </a:gridCol>
                <a:gridCol w="3058764">
                  <a:extLst>
                    <a:ext uri="{9D8B030D-6E8A-4147-A177-3AD203B41FA5}">
                      <a16:colId xmlns:a16="http://schemas.microsoft.com/office/drawing/2014/main" val="714817409"/>
                    </a:ext>
                  </a:extLst>
                </a:gridCol>
              </a:tblGrid>
              <a:tr h="463176">
                <a:tc>
                  <a:txBody>
                    <a:bodyPr/>
                    <a:lstStyle/>
                    <a:p>
                      <a:pPr algn="ctr"/>
                      <a:r>
                        <a:rPr lang="nl-NL" sz="1400" dirty="0"/>
                        <a:t>ANALYSEREN met als doel </a:t>
                      </a:r>
                      <a:br>
                        <a:rPr lang="nl-NL" sz="1400" dirty="0"/>
                      </a:br>
                      <a:r>
                        <a:rPr lang="nl-NL" sz="2000" dirty="0"/>
                        <a:t>ALERT (= een beargumenteerde inschatting maken)</a:t>
                      </a:r>
                    </a:p>
                  </a:txBody>
                  <a:tcPr>
                    <a:lnL w="12700">
                      <a:solidFill>
                        <a:schemeClr val="tx1"/>
                      </a:solidFill>
                    </a:lnL>
                    <a:lnR w="12700">
                      <a:solidFill>
                        <a:schemeClr val="tx1"/>
                      </a:solidFill>
                    </a:lnR>
                    <a:lnT w="12700">
                      <a:solidFill>
                        <a:schemeClr val="tx1"/>
                      </a:solidFill>
                    </a:lnT>
                    <a:lnB w="12700">
                      <a:solidFill>
                        <a:schemeClr val="tx1"/>
                      </a:solidFill>
                    </a:lnB>
                    <a:solidFill>
                      <a:srgbClr val="A8AF37"/>
                    </a:solidFill>
                  </a:tcPr>
                </a:tc>
                <a:tc>
                  <a:txBody>
                    <a:bodyPr/>
                    <a:lstStyle/>
                    <a:p>
                      <a:pPr algn="ctr"/>
                      <a:r>
                        <a:rPr lang="nl-NL" sz="1400" dirty="0"/>
                        <a:t>Analyseren met als doel </a:t>
                      </a:r>
                      <a:r>
                        <a:rPr lang="nl-NL" sz="2000" dirty="0"/>
                        <a:t>ADVICE (= advies geven)</a:t>
                      </a:r>
                    </a:p>
                  </a:txBody>
                  <a:tcPr>
                    <a:lnL w="12700">
                      <a:solidFill>
                        <a:schemeClr val="tx1"/>
                      </a:solidFill>
                    </a:lnL>
                    <a:lnR w="12700">
                      <a:solidFill>
                        <a:schemeClr val="tx1"/>
                      </a:solidFill>
                    </a:lnR>
                    <a:lnT w="12700">
                      <a:solidFill>
                        <a:schemeClr val="tx1"/>
                      </a:solidFill>
                    </a:lnT>
                    <a:lnB w="12700">
                      <a:solidFill>
                        <a:schemeClr val="tx1"/>
                      </a:solidFill>
                    </a:lnB>
                    <a:solidFill>
                      <a:srgbClr val="EC7D23"/>
                    </a:solidFill>
                  </a:tcPr>
                </a:tc>
                <a:extLst>
                  <a:ext uri="{0D108BD9-81ED-4DB2-BD59-A6C34878D82A}">
                    <a16:rowId xmlns:a16="http://schemas.microsoft.com/office/drawing/2014/main" val="2408169372"/>
                  </a:ext>
                </a:extLst>
              </a:tr>
              <a:tr h="2601527">
                <a:tc>
                  <a:txBody>
                    <a:bodyPr/>
                    <a:lstStyle/>
                    <a:p>
                      <a:pPr lvl="0">
                        <a:buNone/>
                      </a:pPr>
                      <a:endParaRPr lang="nl-NL" sz="2000" b="0" i="0" u="none" strike="noStrike" kern="1200" noProof="0">
                        <a:solidFill>
                          <a:schemeClr val="dk1"/>
                        </a:solidFill>
                        <a:latin typeface="Calibri"/>
                        <a:ea typeface="+mn-ea"/>
                        <a:cs typeface="+mn-cs"/>
                      </a:endParaRPr>
                    </a:p>
                    <a:p>
                      <a:pPr lvl="0">
                        <a:buNone/>
                      </a:pPr>
                      <a:r>
                        <a:rPr lang="en-US" sz="2000" b="1" i="0" u="none" strike="noStrike" kern="1200" noProof="0" err="1">
                          <a:solidFill>
                            <a:schemeClr val="dk1"/>
                          </a:solidFill>
                          <a:latin typeface="Calibri"/>
                          <a:ea typeface="+mn-ea"/>
                          <a:cs typeface="+mn-cs"/>
                        </a:rPr>
                        <a:t>Verklaar</a:t>
                      </a:r>
                      <a:r>
                        <a:rPr lang="en-US" sz="2000" b="1" i="0" u="none" strike="noStrike" kern="1200" noProof="0" dirty="0">
                          <a:solidFill>
                            <a:schemeClr val="dk1"/>
                          </a:solidFill>
                          <a:latin typeface="Calibri"/>
                          <a:ea typeface="+mn-ea"/>
                          <a:cs typeface="+mn-cs"/>
                        </a:rPr>
                        <a:t> het </a:t>
                      </a:r>
                      <a:r>
                        <a:rPr lang="en-US" sz="2000" b="1" i="0" u="none" strike="noStrike" kern="1200" noProof="0" err="1">
                          <a:solidFill>
                            <a:schemeClr val="dk1"/>
                          </a:solidFill>
                          <a:latin typeface="Calibri"/>
                          <a:ea typeface="+mn-ea"/>
                          <a:cs typeface="+mn-cs"/>
                        </a:rPr>
                        <a:t>gedrag</a:t>
                      </a:r>
                      <a:r>
                        <a:rPr lang="en-US" sz="2000" b="1" i="0" u="none" strike="noStrike" kern="1200" noProof="0" dirty="0">
                          <a:solidFill>
                            <a:schemeClr val="dk1"/>
                          </a:solidFill>
                          <a:latin typeface="Calibri"/>
                          <a:ea typeface="+mn-ea"/>
                          <a:cs typeface="+mn-cs"/>
                        </a:rPr>
                        <a:t> van Mark om </a:t>
                      </a:r>
                      <a:r>
                        <a:rPr lang="en-US" sz="2000" b="1" i="0" u="none" strike="noStrike" kern="1200" noProof="0" err="1">
                          <a:solidFill>
                            <a:schemeClr val="dk1"/>
                          </a:solidFill>
                          <a:latin typeface="Calibri"/>
                          <a:ea typeface="+mn-ea"/>
                          <a:cs typeface="+mn-cs"/>
                        </a:rPr>
                        <a:t>regelmatig</a:t>
                      </a:r>
                      <a:r>
                        <a:rPr lang="en-US" sz="2000" b="1" i="0" u="none" strike="noStrike" kern="1200" noProof="0" dirty="0">
                          <a:solidFill>
                            <a:schemeClr val="dk1"/>
                          </a:solidFill>
                          <a:latin typeface="Calibri"/>
                          <a:ea typeface="+mn-ea"/>
                          <a:cs typeface="+mn-cs"/>
                        </a:rPr>
                        <a:t> deadlines </a:t>
                      </a:r>
                      <a:r>
                        <a:rPr lang="en-US" sz="2000" b="1" i="0" u="none" strike="noStrike" kern="1200" noProof="0" err="1">
                          <a:solidFill>
                            <a:schemeClr val="dk1"/>
                          </a:solidFill>
                          <a:latin typeface="Calibri"/>
                          <a:ea typeface="+mn-ea"/>
                          <a:cs typeface="+mn-cs"/>
                        </a:rPr>
                        <a:t>te</a:t>
                      </a:r>
                      <a:r>
                        <a:rPr lang="en-US" sz="2000" b="1" i="0" u="none" strike="noStrike" kern="1200" noProof="0" dirty="0">
                          <a:solidFill>
                            <a:schemeClr val="dk1"/>
                          </a:solidFill>
                          <a:latin typeface="Calibri"/>
                          <a:ea typeface="+mn-ea"/>
                          <a:cs typeface="+mn-cs"/>
                        </a:rPr>
                        <a:t> </a:t>
                      </a:r>
                      <a:r>
                        <a:rPr lang="en-US" sz="2000" b="1" i="0" u="none" strike="noStrike" kern="1200" noProof="0" err="1">
                          <a:solidFill>
                            <a:schemeClr val="dk1"/>
                          </a:solidFill>
                          <a:latin typeface="Calibri"/>
                          <a:ea typeface="+mn-ea"/>
                          <a:cs typeface="+mn-cs"/>
                        </a:rPr>
                        <a:t>missen</a:t>
                      </a:r>
                      <a:r>
                        <a:rPr lang="en-US" sz="2000" b="1" i="0" u="none" strike="noStrike" kern="1200" noProof="0" dirty="0">
                          <a:solidFill>
                            <a:schemeClr val="dk1"/>
                          </a:solidFill>
                          <a:latin typeface="Calibri"/>
                          <a:ea typeface="+mn-ea"/>
                          <a:cs typeface="+mn-cs"/>
                        </a:rPr>
                        <a:t> </a:t>
                      </a:r>
                      <a:r>
                        <a:rPr lang="en-US" sz="2000" b="1" i="0" u="none" strike="noStrike" kern="1200" noProof="0" err="1">
                          <a:solidFill>
                            <a:schemeClr val="dk1"/>
                          </a:solidFill>
                          <a:latin typeface="Calibri"/>
                          <a:ea typeface="+mn-ea"/>
                          <a:cs typeface="+mn-cs"/>
                        </a:rPr>
                        <a:t>en</a:t>
                      </a:r>
                      <a:r>
                        <a:rPr lang="en-US" sz="2000" b="1" i="0" u="none" strike="noStrike" kern="1200" noProof="0" dirty="0">
                          <a:solidFill>
                            <a:schemeClr val="dk1"/>
                          </a:solidFill>
                          <a:latin typeface="Calibri"/>
                          <a:ea typeface="+mn-ea"/>
                          <a:cs typeface="+mn-cs"/>
                        </a:rPr>
                        <a:t> </a:t>
                      </a:r>
                      <a:r>
                        <a:rPr lang="en-US" sz="2000" b="1" i="0" u="none" strike="noStrike" kern="1200" noProof="0" err="1">
                          <a:solidFill>
                            <a:schemeClr val="dk1"/>
                          </a:solidFill>
                          <a:latin typeface="Calibri"/>
                          <a:ea typeface="+mn-ea"/>
                          <a:cs typeface="+mn-cs"/>
                        </a:rPr>
                        <a:t>te</a:t>
                      </a:r>
                      <a:r>
                        <a:rPr lang="en-US" sz="2000" b="1" i="0" u="none" strike="noStrike" kern="1200" noProof="0" dirty="0">
                          <a:solidFill>
                            <a:schemeClr val="dk1"/>
                          </a:solidFill>
                          <a:latin typeface="Calibri"/>
                          <a:ea typeface="+mn-ea"/>
                          <a:cs typeface="+mn-cs"/>
                        </a:rPr>
                        <a:t> </a:t>
                      </a:r>
                      <a:r>
                        <a:rPr lang="en-US" sz="2000" b="1" i="0" u="none" strike="noStrike" kern="1200" noProof="0" err="1">
                          <a:solidFill>
                            <a:schemeClr val="dk1"/>
                          </a:solidFill>
                          <a:latin typeface="Calibri"/>
                          <a:ea typeface="+mn-ea"/>
                          <a:cs typeface="+mn-cs"/>
                        </a:rPr>
                        <a:t>laat</a:t>
                      </a:r>
                      <a:r>
                        <a:rPr lang="en-US" sz="2000" b="1" i="0" u="none" strike="noStrike" kern="1200" noProof="0" dirty="0">
                          <a:solidFill>
                            <a:schemeClr val="dk1"/>
                          </a:solidFill>
                          <a:latin typeface="Calibri"/>
                          <a:ea typeface="+mn-ea"/>
                          <a:cs typeface="+mn-cs"/>
                        </a:rPr>
                        <a:t> </a:t>
                      </a:r>
                      <a:r>
                        <a:rPr lang="en-US" sz="2000" b="1" i="0" u="none" strike="noStrike" kern="1200" noProof="0" err="1">
                          <a:solidFill>
                            <a:schemeClr val="dk1"/>
                          </a:solidFill>
                          <a:latin typeface="Calibri"/>
                          <a:ea typeface="+mn-ea"/>
                          <a:cs typeface="+mn-cs"/>
                        </a:rPr>
                        <a:t>te</a:t>
                      </a:r>
                      <a:r>
                        <a:rPr lang="en-US" sz="2000" b="1" i="0" u="none" strike="noStrike" kern="1200" noProof="0" dirty="0">
                          <a:solidFill>
                            <a:schemeClr val="dk1"/>
                          </a:solidFill>
                          <a:latin typeface="Calibri"/>
                          <a:ea typeface="+mn-ea"/>
                          <a:cs typeface="+mn-cs"/>
                        </a:rPr>
                        <a:t> </a:t>
                      </a:r>
                      <a:r>
                        <a:rPr lang="en-US" sz="2000" b="1" i="0" u="none" strike="noStrike" kern="1200" noProof="0" err="1">
                          <a:solidFill>
                            <a:schemeClr val="dk1"/>
                          </a:solidFill>
                          <a:latin typeface="Calibri"/>
                          <a:ea typeface="+mn-ea"/>
                          <a:cs typeface="+mn-cs"/>
                        </a:rPr>
                        <a:t>komen</a:t>
                      </a:r>
                      <a:r>
                        <a:rPr lang="en-US" sz="2000" b="1" i="0" u="none" strike="noStrike" kern="1200" noProof="0" dirty="0">
                          <a:solidFill>
                            <a:schemeClr val="dk1"/>
                          </a:solidFill>
                          <a:latin typeface="Calibri"/>
                          <a:ea typeface="+mn-ea"/>
                          <a:cs typeface="+mn-cs"/>
                        </a:rPr>
                        <a:t> op het </a:t>
                      </a:r>
                      <a:r>
                        <a:rPr lang="en-US" sz="2000" b="1" i="0" u="none" strike="noStrike" kern="1200" noProof="0" err="1">
                          <a:solidFill>
                            <a:schemeClr val="dk1"/>
                          </a:solidFill>
                          <a:latin typeface="Calibri"/>
                          <a:ea typeface="+mn-ea"/>
                          <a:cs typeface="+mn-cs"/>
                        </a:rPr>
                        <a:t>werk</a:t>
                      </a:r>
                      <a:r>
                        <a:rPr lang="en-US" sz="2000" b="1" i="0" u="none" strike="noStrike" kern="1200" noProof="0" dirty="0">
                          <a:solidFill>
                            <a:schemeClr val="dk1"/>
                          </a:solidFill>
                          <a:latin typeface="Calibri"/>
                          <a:ea typeface="+mn-ea"/>
                          <a:cs typeface="+mn-cs"/>
                        </a:rPr>
                        <a:t>, </a:t>
                      </a:r>
                      <a:r>
                        <a:rPr lang="en-US" sz="2000" b="1" i="0" u="none" strike="noStrike" kern="1200" noProof="0" err="1">
                          <a:solidFill>
                            <a:schemeClr val="dk1"/>
                          </a:solidFill>
                          <a:latin typeface="Calibri"/>
                          <a:ea typeface="+mn-ea"/>
                          <a:cs typeface="+mn-cs"/>
                        </a:rPr>
                        <a:t>vanuit</a:t>
                      </a:r>
                      <a:r>
                        <a:rPr lang="en-US" sz="2000" b="1" i="0" u="none" strike="noStrike" kern="1200" noProof="0" dirty="0">
                          <a:solidFill>
                            <a:schemeClr val="dk1"/>
                          </a:solidFill>
                          <a:latin typeface="Calibri"/>
                          <a:ea typeface="+mn-ea"/>
                          <a:cs typeface="+mn-cs"/>
                        </a:rPr>
                        <a:t> de BIG FIVE </a:t>
                      </a:r>
                      <a:r>
                        <a:rPr lang="en-US" sz="2000" b="1" i="0" u="none" strike="noStrike" kern="1200" noProof="0" err="1">
                          <a:solidFill>
                            <a:schemeClr val="dk1"/>
                          </a:solidFill>
                          <a:latin typeface="Calibri"/>
                          <a:ea typeface="+mn-ea"/>
                          <a:cs typeface="+mn-cs"/>
                        </a:rPr>
                        <a:t>theorie</a:t>
                      </a:r>
                      <a:r>
                        <a:rPr lang="en-US" sz="2000" b="1" i="0" u="none" strike="noStrike" kern="1200" noProof="0" dirty="0">
                          <a:solidFill>
                            <a:schemeClr val="dk1"/>
                          </a:solidFill>
                          <a:latin typeface="Calibri"/>
                          <a:ea typeface="+mn-ea"/>
                          <a:cs typeface="+mn-cs"/>
                        </a:rPr>
                        <a:t>.</a:t>
                      </a:r>
                      <a:endParaRPr lang="nl-NL" sz="2000" b="1" i="0" u="none" strike="noStrike" kern="1200" noProof="0" dirty="0">
                        <a:solidFill>
                          <a:schemeClr val="dk1"/>
                        </a:solidFill>
                        <a:latin typeface="Calibri"/>
                        <a:ea typeface="+mn-ea"/>
                        <a:cs typeface="+mn-cs"/>
                      </a:endParaRPr>
                    </a:p>
                    <a:p>
                      <a:pPr lvl="0">
                        <a:buNone/>
                      </a:pPr>
                      <a:endParaRPr lang="nl-NL" sz="2000" b="0" i="0" u="none" strike="noStrike" noProof="0">
                        <a:latin typeface="Calibri"/>
                      </a:endParaRPr>
                    </a:p>
                    <a:p>
                      <a:pPr lvl="0">
                        <a:buNone/>
                      </a:pPr>
                      <a:r>
                        <a:rPr lang="nl-NL" sz="1800" b="0" i="1" u="none" strike="noStrike" noProof="0" dirty="0">
                          <a:latin typeface="Calibri"/>
                        </a:rPr>
                        <a:t>Mogelijke deelvragen</a:t>
                      </a:r>
                    </a:p>
                    <a:p>
                      <a:pPr lvl="0">
                        <a:buNone/>
                      </a:pPr>
                      <a:endParaRPr lang="nl-NL" sz="1800" b="0" i="1" u="none" strike="noStrike" noProof="0" dirty="0">
                        <a:latin typeface="Calibri"/>
                      </a:endParaRPr>
                    </a:p>
                    <a:p>
                      <a:pPr lvl="0">
                        <a:buNone/>
                      </a:pPr>
                      <a:r>
                        <a:rPr lang="nl-NL" sz="1800" b="0" i="1" u="none" strike="noStrike" noProof="0" dirty="0">
                          <a:latin typeface="Calibri"/>
                        </a:rPr>
                        <a:t>-Leg de kern van de theorie die je in de analyse zal gebruiken, uit.</a:t>
                      </a:r>
                    </a:p>
                    <a:p>
                      <a:pPr lvl="0">
                        <a:buNone/>
                      </a:pPr>
                      <a:r>
                        <a:rPr lang="nl-NL" sz="1800" b="0" i="1" u="none" strike="noStrike" noProof="0" dirty="0">
                          <a:latin typeface="Calibri"/>
                        </a:rPr>
                        <a:t>-Zoek verbanden tussen de theorie aan de casus</a:t>
                      </a:r>
                    </a:p>
                    <a:p>
                      <a:pPr marL="342900" lvl="0" indent="-342900">
                        <a:buClr>
                          <a:srgbClr val="000000"/>
                        </a:buClr>
                        <a:buFont typeface="Arial,Sans-Serif"/>
                        <a:buChar char="•"/>
                      </a:pPr>
                      <a:r>
                        <a:rPr lang="nl-NL" sz="2000" b="0" i="1" u="none" strike="noStrike" noProof="0" dirty="0">
                          <a:solidFill>
                            <a:schemeClr val="bg1">
                              <a:lumMod val="76000"/>
                            </a:schemeClr>
                          </a:solidFill>
                          <a:latin typeface="Calibri"/>
                        </a:rPr>
                        <a:t>Welk gedrag/uitspraken vind je terug die te maken hebben met een continuüm uit het model? </a:t>
                      </a:r>
                    </a:p>
                    <a:p>
                      <a:pPr marL="342900" lvl="0" indent="-342900">
                        <a:buClr>
                          <a:srgbClr val="000000"/>
                        </a:buClr>
                        <a:buFont typeface="Arial,Sans-Serif"/>
                        <a:buChar char="•"/>
                      </a:pPr>
                      <a:r>
                        <a:rPr lang="nl-NL" sz="2000" b="0" i="1" u="none" strike="noStrike" noProof="0" dirty="0">
                          <a:solidFill>
                            <a:schemeClr val="bg1">
                              <a:lumMod val="76000"/>
                            </a:schemeClr>
                          </a:solidFill>
                          <a:latin typeface="Calibri"/>
                        </a:rPr>
                        <a:t>Leg uit waar je dit gedrag/uitspraken situeert binnen het continuüm</a:t>
                      </a:r>
                      <a:endParaRPr lang="nl-NL" dirty="0"/>
                    </a:p>
                    <a:p>
                      <a:pPr lvl="0">
                        <a:buNone/>
                      </a:pPr>
                      <a:endParaRPr lang="nl-NL" sz="1600" b="0" i="1" u="none" strike="noStrike" noProof="0" dirty="0">
                        <a:latin typeface="Calibri"/>
                      </a:endParaRPr>
                    </a:p>
                    <a:p>
                      <a:pPr lvl="0">
                        <a:buNone/>
                      </a:pPr>
                      <a:r>
                        <a:rPr lang="nl-NL" sz="1600" b="0" i="1" u="none" strike="noStrike" noProof="0" dirty="0">
                          <a:latin typeface="Calibri"/>
                        </a:rPr>
                        <a:t>-</a:t>
                      </a:r>
                      <a:r>
                        <a:rPr lang="nl-NL" sz="1800" b="0" i="1" u="none" strike="noStrike" noProof="0" dirty="0">
                          <a:latin typeface="Calibri"/>
                        </a:rPr>
                        <a:t>Schrijf je conclusie</a:t>
                      </a:r>
                      <a:r>
                        <a:rPr lang="nl-NL" sz="1600" b="0" i="1" u="none" strike="noStrike" noProof="0" dirty="0">
                          <a:latin typeface="Calibri"/>
                        </a:rPr>
                        <a:t> </a:t>
                      </a:r>
                      <a:r>
                        <a:rPr lang="nl-NL" sz="2000" b="0" i="1" u="none" strike="noStrike" noProof="0" dirty="0">
                          <a:solidFill>
                            <a:schemeClr val="bg1">
                              <a:lumMod val="76000"/>
                            </a:schemeClr>
                          </a:solidFill>
                          <a:latin typeface="Calibri"/>
                        </a:rPr>
                        <a:t>(waarbij je aangeeft hoe scores binnen elk continuüm een invloed zouden kunnen hebben op het regelmatig missen van deadlines en te laat komen op het werk) </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nl-NL"/>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8708520"/>
                  </a:ext>
                </a:extLst>
              </a:tr>
            </a:tbl>
          </a:graphicData>
        </a:graphic>
      </p:graphicFrame>
    </p:spTree>
    <p:extLst>
      <p:ext uri="{BB962C8B-B14F-4D97-AF65-F5344CB8AC3E}">
        <p14:creationId xmlns:p14="http://schemas.microsoft.com/office/powerpoint/2010/main" val="1605672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005E0F0C-1534-4991-06D7-BE32EF2C0F87}"/>
              </a:ext>
            </a:extLst>
          </p:cNvPr>
          <p:cNvSpPr txBox="1">
            <a:spLocks/>
          </p:cNvSpPr>
          <p:nvPr/>
        </p:nvSpPr>
        <p:spPr>
          <a:xfrm>
            <a:off x="252850" y="628364"/>
            <a:ext cx="11942225" cy="5701316"/>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400" b="1" dirty="0">
                <a:solidFill>
                  <a:prstClr val="black"/>
                </a:solidFill>
                <a:latin typeface="Calibri Light"/>
                <a:ea typeface="Roboto"/>
                <a:cs typeface="Calibri Light"/>
              </a:rPr>
              <a:t>Mogelijke </a:t>
            </a:r>
            <a:r>
              <a:rPr lang="nl-NL" sz="3400" b="1" dirty="0">
                <a:solidFill>
                  <a:schemeClr val="accent1"/>
                </a:solidFill>
                <a:latin typeface="Calibri Light"/>
                <a:ea typeface="Roboto"/>
                <a:cs typeface="Calibri Light"/>
              </a:rPr>
              <a:t>analyse </a:t>
            </a:r>
            <a:r>
              <a:rPr lang="nl-NL" sz="3400" b="1" dirty="0">
                <a:solidFill>
                  <a:prstClr val="black"/>
                </a:solidFill>
                <a:latin typeface="Calibri Light"/>
                <a:ea typeface="Roboto"/>
                <a:cs typeface="Calibri Light"/>
              </a:rPr>
              <a:t>(de verwachtingen als leraar bepaal je zelf)</a:t>
            </a:r>
          </a:p>
          <a:p>
            <a:pPr marL="556895" lvl="1" indent="0">
              <a:buFont typeface="Wingdings" panose="05000000000000000000" pitchFamily="2" charset="2"/>
              <a:buNone/>
            </a:pPr>
            <a:endParaRPr lang="nl-BE" sz="1600">
              <a:latin typeface="Calibri Light"/>
              <a:ea typeface="Roboto"/>
              <a:cs typeface="Calibri Light"/>
            </a:endParaRPr>
          </a:p>
          <a:p>
            <a:pPr marL="256540" indent="-256540">
              <a:buNone/>
            </a:pPr>
            <a:r>
              <a:rPr lang="nl-BE" sz="2100" b="1" dirty="0">
                <a:latin typeface="Calibri"/>
                <a:ea typeface="Roboto"/>
                <a:cs typeface="Calibri Light"/>
              </a:rPr>
              <a:t>Kern van de theorie</a:t>
            </a:r>
            <a:r>
              <a:rPr lang="nl-BE" sz="2100" dirty="0">
                <a:latin typeface="Calibri"/>
                <a:ea typeface="Roboto"/>
                <a:cs typeface="Calibri Light"/>
              </a:rPr>
              <a:t>:</a:t>
            </a:r>
            <a:endParaRPr lang="nl-NL" sz="2100" dirty="0">
              <a:latin typeface="Calibri"/>
              <a:ea typeface="Roboto"/>
              <a:cs typeface="Calibri Light"/>
            </a:endParaRPr>
          </a:p>
          <a:p>
            <a:pPr marL="256540" indent="-256540">
              <a:buNone/>
            </a:pPr>
            <a:r>
              <a:rPr lang="nl-BE" sz="1900" dirty="0">
                <a:latin typeface="Calibri"/>
                <a:ea typeface="Roboto"/>
                <a:cs typeface="Roboto"/>
              </a:rPr>
              <a:t> </a:t>
            </a:r>
            <a:br>
              <a:rPr lang="nl-BE" sz="1900" dirty="0">
                <a:latin typeface="Calibri"/>
                <a:ea typeface="Roboto"/>
                <a:cs typeface="Roboto"/>
              </a:rPr>
            </a:br>
            <a:r>
              <a:rPr lang="nl-BE" sz="1600" dirty="0">
                <a:latin typeface="Calibri"/>
                <a:ea typeface="Roboto"/>
                <a:cs typeface="Roboto"/>
              </a:rPr>
              <a:t>Persoonlijkheid kunnen we beschouwen als een mix van trekken die deels bepalen hoe je je aanpast aan je omgeving of hoe je reageert in een bepaalde context. Die karaktertrekken zijn te groeperen in vijf dimensies, vandaar de naam van het model ‘Big Five’: emotionele stabiliteit, altruïsme, openheid voor ervaringen, extraversie en </a:t>
            </a:r>
            <a:r>
              <a:rPr lang="nl-BE" sz="1600" dirty="0" err="1">
                <a:latin typeface="Calibri"/>
                <a:ea typeface="Roboto"/>
                <a:cs typeface="Roboto"/>
              </a:rPr>
              <a:t>consciëntieusheid</a:t>
            </a:r>
            <a:r>
              <a:rPr lang="nl-BE" sz="1600" dirty="0">
                <a:latin typeface="Calibri"/>
                <a:ea typeface="Roboto"/>
                <a:cs typeface="Roboto"/>
              </a:rPr>
              <a:t>. Elke cluster is een continuüm. De meeste mensen bevinden zich ergens halverwege de twee tegenpolen.</a:t>
            </a:r>
          </a:p>
          <a:p>
            <a:pPr marL="556895" lvl="1" indent="-213995"/>
            <a:endParaRPr lang="nl-BE" sz="1600">
              <a:latin typeface="Calibri"/>
              <a:ea typeface="Roboto"/>
              <a:cs typeface="Roboto"/>
            </a:endParaRPr>
          </a:p>
          <a:p>
            <a:pPr marL="0" indent="0">
              <a:buNone/>
            </a:pPr>
            <a:r>
              <a:rPr lang="en-US" sz="2100" b="1" dirty="0">
                <a:solidFill>
                  <a:srgbClr val="000000"/>
                </a:solidFill>
                <a:latin typeface="Calibri"/>
                <a:ea typeface="Calibri"/>
                <a:cs typeface="Calibri"/>
              </a:rPr>
              <a:t>Zoek </a:t>
            </a:r>
            <a:r>
              <a:rPr lang="en-US" sz="2100" b="1" err="1">
                <a:solidFill>
                  <a:srgbClr val="000000"/>
                </a:solidFill>
                <a:latin typeface="Calibri"/>
                <a:ea typeface="Calibri"/>
                <a:cs typeface="Calibri"/>
              </a:rPr>
              <a:t>verbanden</a:t>
            </a:r>
            <a:r>
              <a:rPr lang="en-US" sz="2100" b="1" dirty="0">
                <a:solidFill>
                  <a:srgbClr val="000000"/>
                </a:solidFill>
                <a:latin typeface="Calibri"/>
                <a:ea typeface="Calibri"/>
                <a:cs typeface="Calibri"/>
              </a:rPr>
              <a:t> </a:t>
            </a:r>
            <a:r>
              <a:rPr lang="en-US" sz="2100" b="1" err="1">
                <a:solidFill>
                  <a:srgbClr val="000000"/>
                </a:solidFill>
                <a:latin typeface="Calibri"/>
                <a:ea typeface="Calibri"/>
                <a:cs typeface="Calibri"/>
              </a:rPr>
              <a:t>tussen</a:t>
            </a:r>
            <a:r>
              <a:rPr lang="en-US" sz="2100" b="1" dirty="0">
                <a:solidFill>
                  <a:srgbClr val="000000"/>
                </a:solidFill>
                <a:latin typeface="Calibri"/>
                <a:ea typeface="Calibri"/>
                <a:cs typeface="Calibri"/>
              </a:rPr>
              <a:t> het BIG Five model </a:t>
            </a:r>
            <a:r>
              <a:rPr lang="en-US" sz="2100" b="1" err="1">
                <a:solidFill>
                  <a:srgbClr val="000000"/>
                </a:solidFill>
                <a:latin typeface="Calibri"/>
                <a:ea typeface="Calibri"/>
                <a:cs typeface="Calibri"/>
              </a:rPr>
              <a:t>en</a:t>
            </a:r>
            <a:r>
              <a:rPr lang="en-US" sz="2100" b="1" dirty="0">
                <a:solidFill>
                  <a:srgbClr val="000000"/>
                </a:solidFill>
                <a:latin typeface="Calibri"/>
                <a:ea typeface="Calibri"/>
                <a:cs typeface="Calibri"/>
              </a:rPr>
              <a:t> de casus </a:t>
            </a:r>
            <a:endParaRPr lang="en-US" sz="2100" dirty="0">
              <a:solidFill>
                <a:srgbClr val="000000"/>
              </a:solidFill>
              <a:latin typeface="Calibri"/>
              <a:ea typeface="Calibri"/>
              <a:cs typeface="Calibri"/>
            </a:endParaRPr>
          </a:p>
          <a:p>
            <a:pPr marL="0" indent="0">
              <a:buNone/>
            </a:pPr>
            <a:endParaRPr lang="en-US" sz="1200" dirty="0">
              <a:solidFill>
                <a:srgbClr val="000000"/>
              </a:solidFill>
              <a:latin typeface="Aptos"/>
              <a:ea typeface="Roboto"/>
              <a:cs typeface="Roboto"/>
            </a:endParaRPr>
          </a:p>
          <a:p>
            <a:pPr marL="171450" indent="-171450">
              <a:buFont typeface="Arial"/>
              <a:buChar char="•"/>
            </a:pPr>
            <a:r>
              <a:rPr lang="en-US" sz="1400" dirty="0" err="1">
                <a:solidFill>
                  <a:srgbClr val="AE2081"/>
                </a:solidFill>
                <a:latin typeface="Roboto"/>
                <a:ea typeface="Roboto"/>
                <a:cs typeface="Roboto"/>
              </a:rPr>
              <a:t>Emotionele</a:t>
            </a:r>
            <a:r>
              <a:rPr lang="en-US" sz="1400" dirty="0">
                <a:solidFill>
                  <a:srgbClr val="AE2081"/>
                </a:solidFill>
                <a:latin typeface="Roboto"/>
                <a:ea typeface="Roboto"/>
                <a:cs typeface="Roboto"/>
              </a:rPr>
              <a:t> </a:t>
            </a:r>
            <a:r>
              <a:rPr lang="en-US" sz="1400" dirty="0" err="1">
                <a:solidFill>
                  <a:srgbClr val="AE2081"/>
                </a:solidFill>
                <a:latin typeface="Roboto"/>
                <a:ea typeface="Roboto"/>
                <a:cs typeface="Roboto"/>
              </a:rPr>
              <a:t>stabilitiet</a:t>
            </a:r>
            <a:r>
              <a:rPr lang="en-US" sz="1400" dirty="0">
                <a:solidFill>
                  <a:srgbClr val="AE2081"/>
                </a:solidFill>
                <a:latin typeface="Roboto"/>
                <a:ea typeface="Roboto"/>
                <a:cs typeface="Roboto"/>
              </a:rPr>
              <a:t> – </a:t>
            </a:r>
            <a:r>
              <a:rPr lang="en-US" sz="1400" dirty="0" err="1">
                <a:solidFill>
                  <a:srgbClr val="AE2081"/>
                </a:solidFill>
                <a:latin typeface="Roboto"/>
                <a:ea typeface="Roboto"/>
                <a:cs typeface="Roboto"/>
              </a:rPr>
              <a:t>neuroticisme</a:t>
            </a:r>
            <a:r>
              <a:rPr lang="en-US" sz="1400" dirty="0">
                <a:solidFill>
                  <a:srgbClr val="AE2081"/>
                </a:solidFill>
                <a:latin typeface="Roboto"/>
                <a:ea typeface="Roboto"/>
                <a:cs typeface="Roboto"/>
              </a:rPr>
              <a:t> </a:t>
            </a:r>
            <a:endParaRPr lang="en-US" sz="1400" dirty="0">
              <a:solidFill>
                <a:srgbClr val="000000"/>
              </a:solidFill>
              <a:latin typeface="Roboto"/>
              <a:ea typeface="Roboto"/>
              <a:cs typeface="Roboto"/>
            </a:endParaRPr>
          </a:p>
          <a:p>
            <a:pPr marL="556895" indent="-213995">
              <a:buFont typeface="Arial"/>
              <a:buChar char="•"/>
            </a:pPr>
            <a:r>
              <a:rPr lang="en-US" sz="1400" dirty="0" err="1">
                <a:solidFill>
                  <a:srgbClr val="000000"/>
                </a:solidFill>
                <a:latin typeface="Roboto"/>
                <a:ea typeface="Roboto"/>
                <a:cs typeface="Roboto"/>
              </a:rPr>
              <a:t>Emotioneel</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stabiele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mensen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kunnen</a:t>
            </a:r>
            <a:r>
              <a:rPr lang="en-US" sz="1400" dirty="0">
                <a:solidFill>
                  <a:srgbClr val="000000"/>
                </a:solidFill>
                <a:latin typeface="Roboto"/>
                <a:ea typeface="Roboto"/>
                <a:cs typeface="Roboto"/>
              </a:rPr>
              <a:t> over het </a:t>
            </a:r>
            <a:r>
              <a:rPr lang="en-US" sz="1400" dirty="0" err="1">
                <a:solidFill>
                  <a:srgbClr val="000000"/>
                </a:solidFill>
                <a:latin typeface="Roboto"/>
                <a:ea typeface="Roboto"/>
                <a:cs typeface="Roboto"/>
              </a:rPr>
              <a:t>algemeen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goed</a:t>
            </a:r>
            <a:r>
              <a:rPr lang="en-US" sz="1400" dirty="0">
                <a:solidFill>
                  <a:srgbClr val="000000"/>
                </a:solidFill>
                <a:latin typeface="Roboto"/>
                <a:ea typeface="Roboto"/>
                <a:cs typeface="Roboto"/>
              </a:rPr>
              <a:t> om met </a:t>
            </a:r>
            <a:r>
              <a:rPr lang="en-US" sz="1400" dirty="0" err="1">
                <a:solidFill>
                  <a:srgbClr val="000000"/>
                </a:solidFill>
                <a:latin typeface="Roboto"/>
                <a:ea typeface="Roboto"/>
                <a:cs typeface="Roboto"/>
              </a:rPr>
              <a:t>emotionele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spanningen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stresserende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situaties</a:t>
            </a:r>
            <a:r>
              <a:rPr lang="en-US" sz="1400" dirty="0">
                <a:solidFill>
                  <a:srgbClr val="000000"/>
                </a:solidFill>
                <a:latin typeface="Roboto"/>
                <a:ea typeface="Roboto"/>
                <a:cs typeface="Roboto"/>
              </a:rPr>
              <a:t>. In </a:t>
            </a:r>
            <a:r>
              <a:rPr lang="en-US" sz="1400" dirty="0" err="1">
                <a:solidFill>
                  <a:srgbClr val="000000"/>
                </a:solidFill>
                <a:latin typeface="Roboto"/>
                <a:ea typeface="Roboto"/>
                <a:cs typeface="Roboto"/>
              </a:rPr>
              <a:t>moeilijke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omstandigheden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reageren</a:t>
            </a:r>
            <a:r>
              <a:rPr lang="en-US" sz="1400" dirty="0">
                <a:solidFill>
                  <a:srgbClr val="000000"/>
                </a:solidFill>
                <a:latin typeface="Roboto"/>
                <a:ea typeface="Roboto"/>
                <a:cs typeface="Roboto"/>
              </a:rPr>
              <a:t> ze </a:t>
            </a:r>
            <a:r>
              <a:rPr lang="en-US" sz="1400" dirty="0" err="1">
                <a:solidFill>
                  <a:srgbClr val="000000"/>
                </a:solidFill>
                <a:latin typeface="Roboto"/>
                <a:ea typeface="Roboto"/>
                <a:cs typeface="Roboto"/>
              </a:rPr>
              <a:t>rustig</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beheerst</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kunnen</a:t>
            </a:r>
            <a:r>
              <a:rPr lang="en-US" sz="1400" dirty="0">
                <a:solidFill>
                  <a:srgbClr val="000000"/>
                </a:solidFill>
                <a:latin typeface="Roboto"/>
                <a:ea typeface="Roboto"/>
                <a:cs typeface="Roboto"/>
              </a:rPr>
              <a:t> ze </a:t>
            </a:r>
            <a:r>
              <a:rPr lang="en-US" sz="1400" dirty="0" err="1">
                <a:solidFill>
                  <a:srgbClr val="000000"/>
                </a:solidFill>
                <a:latin typeface="Roboto"/>
                <a:ea typeface="Roboto"/>
                <a:cs typeface="Roboto"/>
              </a:rPr>
              <a:t>relatieveren</a:t>
            </a:r>
            <a:r>
              <a:rPr lang="en-US" sz="1400" dirty="0">
                <a:solidFill>
                  <a:srgbClr val="000000"/>
                </a:solidFill>
                <a:latin typeface="Roboto"/>
                <a:ea typeface="Roboto"/>
                <a:cs typeface="Roboto"/>
              </a:rPr>
              <a:t>. Ze </a:t>
            </a:r>
            <a:r>
              <a:rPr lang="en-US" sz="1400" dirty="0" err="1">
                <a:solidFill>
                  <a:srgbClr val="000000"/>
                </a:solidFill>
                <a:latin typeface="Roboto"/>
                <a:ea typeface="Roboto"/>
                <a:cs typeface="Roboto"/>
              </a:rPr>
              <a:t>hebben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zelfvertrouwen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vinden</a:t>
            </a:r>
            <a:r>
              <a:rPr lang="en-US" sz="1400" dirty="0">
                <a:solidFill>
                  <a:srgbClr val="000000"/>
                </a:solidFill>
                <a:latin typeface="Roboto"/>
                <a:ea typeface="Roboto"/>
                <a:cs typeface="Roboto"/>
              </a:rPr>
              <a:t> rust. </a:t>
            </a:r>
          </a:p>
          <a:p>
            <a:pPr marL="556895" indent="-213995">
              <a:buFont typeface="Arial"/>
              <a:buChar char="•"/>
            </a:pPr>
            <a:r>
              <a:rPr lang="en-US" sz="1400" dirty="0" err="1">
                <a:solidFill>
                  <a:srgbClr val="000000"/>
                </a:solidFill>
                <a:latin typeface="Roboto"/>
                <a:ea typeface="Roboto"/>
                <a:cs typeface="Roboto"/>
              </a:rPr>
              <a:t>Emotioneel</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instabiele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mensen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neurotisicme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hebben</a:t>
            </a:r>
            <a:r>
              <a:rPr lang="en-US" sz="1400" dirty="0">
                <a:solidFill>
                  <a:srgbClr val="000000"/>
                </a:solidFill>
                <a:latin typeface="Roboto"/>
                <a:ea typeface="Roboto"/>
                <a:cs typeface="Roboto"/>
              </a:rPr>
              <a:t> de </a:t>
            </a:r>
            <a:r>
              <a:rPr lang="en-US" sz="1400" dirty="0" err="1">
                <a:solidFill>
                  <a:srgbClr val="000000"/>
                </a:solidFill>
                <a:latin typeface="Roboto"/>
                <a:ea typeface="Roboto"/>
                <a:cs typeface="Roboto"/>
              </a:rPr>
              <a:t>neiging</a:t>
            </a:r>
            <a:r>
              <a:rPr lang="en-US" sz="1400" dirty="0">
                <a:solidFill>
                  <a:srgbClr val="000000"/>
                </a:solidFill>
                <a:latin typeface="Roboto"/>
                <a:ea typeface="Roboto"/>
                <a:cs typeface="Roboto"/>
              </a:rPr>
              <a:t> om </a:t>
            </a:r>
            <a:r>
              <a:rPr lang="en-US" sz="1400" dirty="0" err="1">
                <a:solidFill>
                  <a:srgbClr val="000000"/>
                </a:solidFill>
                <a:latin typeface="Roboto"/>
                <a:ea typeface="Roboto"/>
                <a:cs typeface="Roboto"/>
              </a:rPr>
              <a:t>problemen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moeilijkheden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uit</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te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vergroten</a:t>
            </a:r>
            <a:r>
              <a:rPr lang="en-US" sz="1400" dirty="0">
                <a:solidFill>
                  <a:srgbClr val="000000"/>
                </a:solidFill>
                <a:latin typeface="Roboto"/>
                <a:ea typeface="Roboto"/>
                <a:cs typeface="Roboto"/>
              </a:rPr>
              <a:t>. Ze </a:t>
            </a:r>
            <a:r>
              <a:rPr lang="en-US" sz="1400" dirty="0" err="1">
                <a:solidFill>
                  <a:srgbClr val="000000"/>
                </a:solidFill>
                <a:latin typeface="Roboto"/>
                <a:ea typeface="Roboto"/>
                <a:cs typeface="Roboto"/>
              </a:rPr>
              <a:t>piekeren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kritiek</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komt</a:t>
            </a:r>
            <a:r>
              <a:rPr lang="en-US" sz="1400" dirty="0">
                <a:solidFill>
                  <a:srgbClr val="000000"/>
                </a:solidFill>
                <a:latin typeface="Roboto"/>
                <a:ea typeface="Roboto"/>
                <a:cs typeface="Roboto"/>
              </a:rPr>
              <a:t> hard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persoonlijk</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binnen</a:t>
            </a:r>
            <a:r>
              <a:rPr lang="en-US" sz="1400" dirty="0">
                <a:solidFill>
                  <a:srgbClr val="000000"/>
                </a:solidFill>
                <a:latin typeface="Roboto"/>
                <a:ea typeface="Roboto"/>
                <a:cs typeface="Roboto"/>
              </a:rPr>
              <a:t>. Ze </a:t>
            </a:r>
            <a:r>
              <a:rPr lang="en-US" sz="1400" dirty="0" err="1">
                <a:solidFill>
                  <a:srgbClr val="000000"/>
                </a:solidFill>
                <a:latin typeface="Roboto"/>
                <a:ea typeface="Roboto"/>
                <a:cs typeface="Roboto"/>
              </a:rPr>
              <a:t>stellen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zichzelf</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vaak</a:t>
            </a:r>
            <a:r>
              <a:rPr lang="en-US" sz="1400" dirty="0">
                <a:solidFill>
                  <a:srgbClr val="000000"/>
                </a:solidFill>
                <a:latin typeface="Roboto"/>
                <a:ea typeface="Roboto"/>
                <a:cs typeface="Roboto"/>
              </a:rPr>
              <a:t> in </a:t>
            </a:r>
            <a:r>
              <a:rPr lang="en-US" sz="1400" dirty="0" err="1">
                <a:solidFill>
                  <a:srgbClr val="000000"/>
                </a:solidFill>
                <a:latin typeface="Roboto"/>
                <a:ea typeface="Roboto"/>
                <a:cs typeface="Roboto"/>
              </a:rPr>
              <a:t>vraag</a:t>
            </a:r>
            <a:r>
              <a:rPr lang="en-US" sz="1400" dirty="0">
                <a:solidFill>
                  <a:srgbClr val="000000"/>
                </a:solidFill>
                <a:latin typeface="Roboto"/>
                <a:ea typeface="Roboto"/>
                <a:cs typeface="Roboto"/>
              </a:rPr>
              <a:t>. </a:t>
            </a:r>
          </a:p>
          <a:p>
            <a:pPr marL="556895" indent="-213995">
              <a:buFont typeface="Arial"/>
              <a:buChar char="•"/>
            </a:pPr>
            <a:r>
              <a:rPr lang="nl-BE" sz="1400" dirty="0">
                <a:solidFill>
                  <a:srgbClr val="AE2081"/>
                </a:solidFill>
                <a:latin typeface="Roboto"/>
                <a:ea typeface="Roboto"/>
                <a:cs typeface="Roboto"/>
              </a:rPr>
              <a:t>Mark neigt in zijn werksituatie meer naar emotionele instabiliteit: hij ervaart soms stress en angst, vooral als hij merkt dat hij achterloopt op zijn werk. We merken dan ook een schuldgevoel op.</a:t>
            </a:r>
            <a:endParaRPr lang="nl-BE" dirty="0"/>
          </a:p>
          <a:p>
            <a:pPr marL="256540" indent="-256540">
              <a:buNone/>
            </a:pPr>
            <a:endParaRPr lang="nl-BE" sz="1600">
              <a:cs typeface="Roboto"/>
            </a:endParaRPr>
          </a:p>
          <a:p>
            <a:pPr marL="0" indent="0" algn="ctr">
              <a:buFont typeface="Arial" pitchFamily="34" charset="0"/>
              <a:buNone/>
            </a:pPr>
            <a:endParaRPr lang="nl-NL" sz="3100" b="1">
              <a:latin typeface="Calibri Light"/>
              <a:cs typeface="Calibri Light"/>
            </a:endParaRPr>
          </a:p>
          <a:p>
            <a:pPr marL="0" indent="0">
              <a:buNone/>
            </a:pPr>
            <a:endParaRPr lang="nl-NL" sz="1600">
              <a:latin typeface="Calibri Light"/>
              <a:cs typeface="Calibri Light"/>
            </a:endParaRPr>
          </a:p>
          <a:p>
            <a:pPr marL="0" indent="0">
              <a:buNone/>
            </a:pPr>
            <a:endParaRPr lang="nl-BE">
              <a:solidFill>
                <a:prstClr val="black"/>
              </a:solidFill>
              <a:cs typeface="Roboto" pitchFamily="2" charset="0"/>
            </a:endParaRPr>
          </a:p>
        </p:txBody>
      </p:sp>
    </p:spTree>
    <p:extLst>
      <p:ext uri="{BB962C8B-B14F-4D97-AF65-F5344CB8AC3E}">
        <p14:creationId xmlns:p14="http://schemas.microsoft.com/office/powerpoint/2010/main" val="1158112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D19A8-288D-3F96-A5D8-3A17ACFCB695}"/>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56A09944-D318-6A09-5E0E-98D44ADC5602}"/>
              </a:ext>
            </a:extLst>
          </p:cNvPr>
          <p:cNvSpPr txBox="1">
            <a:spLocks/>
          </p:cNvSpPr>
          <p:nvPr/>
        </p:nvSpPr>
        <p:spPr>
          <a:xfrm>
            <a:off x="252850" y="427081"/>
            <a:ext cx="11942225" cy="6283598"/>
          </a:xfrm>
          <a:prstGeom prst="rect">
            <a:avLst/>
          </a:prstGeom>
        </p:spPr>
        <p:txBody>
          <a:bodyPr vert="horz" lIns="91440" tIns="45720" rIns="91440" bIns="45720" rtlCol="0" anchor="t">
            <a:normAutofit lnSpcReduction="10000"/>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71450" indent="-171450"/>
            <a:r>
              <a:rPr lang="en-US" sz="1400" dirty="0" err="1">
                <a:solidFill>
                  <a:srgbClr val="AE2081"/>
                </a:solidFill>
                <a:latin typeface="Roboto"/>
                <a:ea typeface="Roboto"/>
                <a:cs typeface="Roboto"/>
              </a:rPr>
              <a:t>Altruïsme</a:t>
            </a:r>
            <a:r>
              <a:rPr lang="en-US" sz="1400" dirty="0">
                <a:solidFill>
                  <a:srgbClr val="AE2081"/>
                </a:solidFill>
                <a:latin typeface="Roboto"/>
                <a:ea typeface="Roboto"/>
                <a:cs typeface="Roboto"/>
              </a:rPr>
              <a:t> - </a:t>
            </a:r>
            <a:r>
              <a:rPr lang="en-US" sz="1400" dirty="0" err="1">
                <a:solidFill>
                  <a:srgbClr val="AE2081"/>
                </a:solidFill>
                <a:latin typeface="Roboto"/>
                <a:ea typeface="Roboto"/>
                <a:cs typeface="Roboto"/>
              </a:rPr>
              <a:t>onvriendelijkheid</a:t>
            </a:r>
            <a:r>
              <a:rPr lang="en-US" sz="1400" dirty="0">
                <a:solidFill>
                  <a:srgbClr val="AE2081"/>
                </a:solidFill>
                <a:latin typeface="Roboto"/>
                <a:ea typeface="Roboto"/>
                <a:cs typeface="Roboto"/>
              </a:rPr>
              <a:t> </a:t>
            </a:r>
            <a:endParaRPr lang="nl-NL" dirty="0"/>
          </a:p>
          <a:p>
            <a:pPr marL="556895" indent="-213995">
              <a:buFont typeface="Wingdings" pitchFamily="34" charset="0"/>
            </a:pPr>
            <a:r>
              <a:rPr lang="en-US" sz="1400" dirty="0">
                <a:solidFill>
                  <a:srgbClr val="000000"/>
                </a:solidFill>
                <a:latin typeface="Roboto"/>
                <a:ea typeface="Roboto"/>
                <a:cs typeface="Roboto"/>
              </a:rPr>
              <a:t>Mensen met </a:t>
            </a:r>
            <a:r>
              <a:rPr lang="en-US" sz="1400" dirty="0" err="1">
                <a:solidFill>
                  <a:srgbClr val="000000"/>
                </a:solidFill>
                <a:latin typeface="Roboto"/>
                <a:ea typeface="Roboto"/>
                <a:cs typeface="Roboto"/>
              </a:rPr>
              <a:t>een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hoge</a:t>
            </a:r>
            <a:r>
              <a:rPr lang="en-US" sz="1400" dirty="0">
                <a:solidFill>
                  <a:srgbClr val="000000"/>
                </a:solidFill>
                <a:latin typeface="Roboto"/>
                <a:ea typeface="Roboto"/>
                <a:cs typeface="Roboto"/>
              </a:rPr>
              <a:t> score op </a:t>
            </a:r>
            <a:r>
              <a:rPr lang="en-US" sz="1400" dirty="0" err="1">
                <a:solidFill>
                  <a:srgbClr val="000000"/>
                </a:solidFill>
                <a:latin typeface="Roboto"/>
                <a:ea typeface="Roboto"/>
                <a:cs typeface="Roboto"/>
              </a:rPr>
              <a:t>altruïsme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zijn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gevoelig</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voor</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andermans</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welzijn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zijn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empathisch</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vriendelijk</a:t>
            </a:r>
            <a:r>
              <a:rPr lang="en-US" sz="1400" dirty="0">
                <a:solidFill>
                  <a:srgbClr val="000000"/>
                </a:solidFill>
                <a:latin typeface="Roboto"/>
                <a:ea typeface="Roboto"/>
                <a:cs typeface="Roboto"/>
              </a:rPr>
              <a:t>. Ze </a:t>
            </a:r>
            <a:r>
              <a:rPr lang="en-US" sz="1400" dirty="0" err="1">
                <a:solidFill>
                  <a:srgbClr val="000000"/>
                </a:solidFill>
                <a:latin typeface="Roboto"/>
                <a:ea typeface="Roboto"/>
                <a:cs typeface="Roboto"/>
              </a:rPr>
              <a:t>komen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amicaal</a:t>
            </a:r>
            <a:r>
              <a:rPr lang="en-US" sz="1400" dirty="0">
                <a:solidFill>
                  <a:srgbClr val="000000"/>
                </a:solidFill>
                <a:latin typeface="Roboto"/>
                <a:ea typeface="Roboto"/>
                <a:cs typeface="Roboto"/>
              </a:rPr>
              <a:t> over. Ze </a:t>
            </a:r>
            <a:r>
              <a:rPr lang="en-US" sz="1400" dirty="0" err="1">
                <a:solidFill>
                  <a:srgbClr val="000000"/>
                </a:solidFill>
                <a:latin typeface="Roboto"/>
                <a:ea typeface="Roboto"/>
                <a:cs typeface="Roboto"/>
              </a:rPr>
              <a:t>zijn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loyaal</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boezemen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vertrouwen</a:t>
            </a:r>
            <a:r>
              <a:rPr lang="en-US" sz="1400" dirty="0">
                <a:solidFill>
                  <a:srgbClr val="000000"/>
                </a:solidFill>
                <a:latin typeface="Roboto"/>
                <a:ea typeface="Roboto"/>
                <a:cs typeface="Roboto"/>
              </a:rPr>
              <a:t> in. Ze </a:t>
            </a:r>
            <a:r>
              <a:rPr lang="en-US" sz="1400" dirty="0" err="1">
                <a:solidFill>
                  <a:srgbClr val="000000"/>
                </a:solidFill>
                <a:latin typeface="Roboto"/>
                <a:ea typeface="Roboto"/>
                <a:cs typeface="Roboto"/>
              </a:rPr>
              <a:t>verkiezen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overleg</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samenwerking</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boven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competitie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confrontatie</a:t>
            </a:r>
            <a:r>
              <a:rPr lang="en-US" sz="1400" dirty="0">
                <a:solidFill>
                  <a:srgbClr val="000000"/>
                </a:solidFill>
                <a:latin typeface="Roboto"/>
                <a:ea typeface="Roboto"/>
                <a:cs typeface="Roboto"/>
              </a:rPr>
              <a:t>.</a:t>
            </a:r>
            <a:endParaRPr lang="en-US" sz="900" dirty="0">
              <a:solidFill>
                <a:srgbClr val="000000"/>
              </a:solidFill>
              <a:latin typeface="Aptos"/>
              <a:ea typeface="Roboto"/>
              <a:cs typeface="Roboto"/>
            </a:endParaRPr>
          </a:p>
          <a:p>
            <a:pPr marL="556895" lvl="1" indent="-213995">
              <a:buFont typeface="Wingdings" pitchFamily="34" charset="0"/>
            </a:pPr>
            <a:r>
              <a:rPr lang="en-US" sz="1400" dirty="0">
                <a:solidFill>
                  <a:srgbClr val="000000"/>
                </a:solidFill>
                <a:latin typeface="Roboto"/>
                <a:ea typeface="Roboto"/>
                <a:cs typeface="Roboto"/>
              </a:rPr>
              <a:t>Mensen met </a:t>
            </a:r>
            <a:r>
              <a:rPr lang="en-US" sz="1400" dirty="0" err="1">
                <a:solidFill>
                  <a:srgbClr val="000000"/>
                </a:solidFill>
                <a:latin typeface="Roboto"/>
                <a:ea typeface="Roboto"/>
                <a:cs typeface="Roboto"/>
              </a:rPr>
              <a:t>een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lage</a:t>
            </a:r>
            <a:r>
              <a:rPr lang="en-US" sz="1400" dirty="0">
                <a:solidFill>
                  <a:srgbClr val="000000"/>
                </a:solidFill>
                <a:latin typeface="Roboto"/>
                <a:ea typeface="Roboto"/>
                <a:cs typeface="Roboto"/>
              </a:rPr>
              <a:t> score op </a:t>
            </a:r>
            <a:r>
              <a:rPr lang="en-US" sz="1400" dirty="0" err="1">
                <a:solidFill>
                  <a:srgbClr val="000000"/>
                </a:solidFill>
                <a:latin typeface="Roboto"/>
                <a:ea typeface="Roboto"/>
                <a:cs typeface="Roboto"/>
              </a:rPr>
              <a:t>altruïsme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onvriendelijk</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nemen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eerder</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defensieve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houding</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aan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Relaties</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zijn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eerder</a:t>
            </a:r>
            <a:r>
              <a:rPr lang="en-US" sz="1400" dirty="0">
                <a:solidFill>
                  <a:srgbClr val="000000"/>
                </a:solidFill>
                <a:latin typeface="Roboto"/>
                <a:ea typeface="Roboto"/>
                <a:cs typeface="Roboto"/>
              </a:rPr>
              <a:t> kil met </a:t>
            </a:r>
            <a:r>
              <a:rPr lang="en-US" sz="1400" dirty="0" err="1">
                <a:solidFill>
                  <a:srgbClr val="000000"/>
                </a:solidFill>
                <a:latin typeface="Roboto"/>
                <a:ea typeface="Roboto"/>
                <a:cs typeface="Roboto"/>
              </a:rPr>
              <a:t>een</a:t>
            </a:r>
            <a:r>
              <a:rPr lang="en-US" sz="1400" dirty="0">
                <a:solidFill>
                  <a:srgbClr val="000000"/>
                </a:solidFill>
                <a:latin typeface="Roboto"/>
                <a:ea typeface="Roboto"/>
                <a:cs typeface="Roboto"/>
              </a:rPr>
              <a:t> focus op </a:t>
            </a:r>
            <a:r>
              <a:rPr lang="en-US" sz="1400" dirty="0" err="1">
                <a:solidFill>
                  <a:srgbClr val="000000"/>
                </a:solidFill>
                <a:latin typeface="Roboto"/>
                <a:ea typeface="Roboto"/>
                <a:cs typeface="Roboto"/>
              </a:rPr>
              <a:t>zichzelf</a:t>
            </a:r>
            <a:r>
              <a:rPr lang="en-US" sz="1400" dirty="0">
                <a:solidFill>
                  <a:srgbClr val="000000"/>
                </a:solidFill>
                <a:latin typeface="Roboto"/>
                <a:ea typeface="Roboto"/>
                <a:cs typeface="Roboto"/>
              </a:rPr>
              <a:t>. Ze </a:t>
            </a:r>
            <a:r>
              <a:rPr lang="en-US" sz="1400" dirty="0" err="1">
                <a:solidFill>
                  <a:srgbClr val="000000"/>
                </a:solidFill>
                <a:latin typeface="Roboto"/>
                <a:ea typeface="Roboto"/>
                <a:cs typeface="Roboto"/>
              </a:rPr>
              <a:t>zijn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weinig</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gevoelig</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voor</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andermans</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problemen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houden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geen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rekening</a:t>
            </a:r>
            <a:r>
              <a:rPr lang="en-US" sz="1400" dirty="0">
                <a:solidFill>
                  <a:srgbClr val="000000"/>
                </a:solidFill>
                <a:latin typeface="Roboto"/>
                <a:ea typeface="Roboto"/>
                <a:cs typeface="Roboto"/>
              </a:rPr>
              <a:t> met </a:t>
            </a:r>
            <a:r>
              <a:rPr lang="en-US" sz="1400" dirty="0" err="1">
                <a:solidFill>
                  <a:srgbClr val="000000"/>
                </a:solidFill>
                <a:latin typeface="Roboto"/>
                <a:ea typeface="Roboto"/>
                <a:cs typeface="Roboto"/>
              </a:rPr>
              <a:t>emoties</a:t>
            </a:r>
            <a:r>
              <a:rPr lang="en-US" sz="1400" dirty="0">
                <a:solidFill>
                  <a:srgbClr val="000000"/>
                </a:solidFill>
                <a:latin typeface="Roboto"/>
                <a:ea typeface="Roboto"/>
                <a:cs typeface="Roboto"/>
              </a:rPr>
              <a:t> van </a:t>
            </a:r>
            <a:r>
              <a:rPr lang="en-US" sz="1400" dirty="0" err="1">
                <a:solidFill>
                  <a:srgbClr val="000000"/>
                </a:solidFill>
                <a:latin typeface="Roboto"/>
                <a:ea typeface="Roboto"/>
                <a:cs typeface="Roboto"/>
              </a:rPr>
              <a:t>anderen</a:t>
            </a:r>
            <a:r>
              <a:rPr lang="en-US" sz="1400" dirty="0">
                <a:solidFill>
                  <a:srgbClr val="000000"/>
                </a:solidFill>
                <a:latin typeface="Roboto"/>
                <a:ea typeface="Roboto"/>
                <a:cs typeface="Roboto"/>
              </a:rPr>
              <a:t>. Soms </a:t>
            </a:r>
            <a:r>
              <a:rPr lang="en-US" sz="1400" dirty="0" err="1">
                <a:solidFill>
                  <a:srgbClr val="000000"/>
                </a:solidFill>
                <a:latin typeface="Roboto"/>
                <a:ea typeface="Roboto"/>
                <a:cs typeface="Roboto"/>
              </a:rPr>
              <a:t>hebben</a:t>
            </a:r>
            <a:r>
              <a:rPr lang="en-US" sz="1400" dirty="0">
                <a:solidFill>
                  <a:srgbClr val="000000"/>
                </a:solidFill>
                <a:latin typeface="Roboto"/>
                <a:ea typeface="Roboto"/>
                <a:cs typeface="Roboto"/>
              </a:rPr>
              <a:t> ze </a:t>
            </a:r>
            <a:r>
              <a:rPr lang="en-US" sz="1400" dirty="0" err="1">
                <a:solidFill>
                  <a:srgbClr val="000000"/>
                </a:solidFill>
                <a:latin typeface="Roboto"/>
                <a:ea typeface="Roboto"/>
                <a:cs typeface="Roboto"/>
              </a:rPr>
              <a:t>zelfs</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helemaal</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geen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empathie</a:t>
            </a:r>
            <a:r>
              <a:rPr lang="en-US" sz="1400" dirty="0">
                <a:solidFill>
                  <a:srgbClr val="000000"/>
                </a:solidFill>
                <a:latin typeface="Roboto"/>
                <a:ea typeface="Roboto"/>
                <a:cs typeface="Roboto"/>
              </a:rPr>
              <a:t>. </a:t>
            </a:r>
          </a:p>
          <a:p>
            <a:pPr marL="556895" lvl="1" indent="-213995">
              <a:buFont typeface="Wingdings" pitchFamily="34" charset="0"/>
              <a:buChar char="§"/>
            </a:pPr>
            <a:r>
              <a:rPr lang="en-US" sz="1400" dirty="0">
                <a:solidFill>
                  <a:srgbClr val="AE2081"/>
                </a:solidFill>
                <a:latin typeface="Roboto"/>
                <a:ea typeface="Roboto"/>
                <a:cs typeface="Roboto"/>
              </a:rPr>
              <a:t>Mark </a:t>
            </a:r>
            <a:r>
              <a:rPr lang="en-US" sz="1400" dirty="0" err="1">
                <a:solidFill>
                  <a:srgbClr val="AE2081"/>
                </a:solidFill>
                <a:latin typeface="Roboto"/>
                <a:ea typeface="Roboto"/>
                <a:cs typeface="Roboto"/>
              </a:rPr>
              <a:t>neigt</a:t>
            </a:r>
            <a:r>
              <a:rPr lang="en-US" sz="1400" dirty="0">
                <a:solidFill>
                  <a:srgbClr val="AE2081"/>
                </a:solidFill>
                <a:latin typeface="Roboto"/>
                <a:ea typeface="Roboto"/>
                <a:cs typeface="Roboto"/>
              </a:rPr>
              <a:t> in </a:t>
            </a:r>
            <a:r>
              <a:rPr lang="en-US" sz="1400" dirty="0" err="1">
                <a:solidFill>
                  <a:srgbClr val="AE2081"/>
                </a:solidFill>
                <a:latin typeface="Roboto"/>
                <a:ea typeface="Roboto"/>
                <a:cs typeface="Roboto"/>
              </a:rPr>
              <a:t>zijn</a:t>
            </a:r>
            <a:r>
              <a:rPr lang="en-US" sz="1400" dirty="0">
                <a:solidFill>
                  <a:srgbClr val="AE2081"/>
                </a:solidFill>
                <a:latin typeface="Roboto"/>
                <a:ea typeface="Roboto"/>
                <a:cs typeface="Roboto"/>
              </a:rPr>
              <a:t> </a:t>
            </a:r>
            <a:r>
              <a:rPr lang="en-US" sz="1400" dirty="0" err="1">
                <a:solidFill>
                  <a:srgbClr val="AE2081"/>
                </a:solidFill>
                <a:latin typeface="Roboto"/>
                <a:ea typeface="Roboto"/>
                <a:cs typeface="Roboto"/>
              </a:rPr>
              <a:t>werksituatie</a:t>
            </a:r>
            <a:r>
              <a:rPr lang="en-US" sz="1400" dirty="0">
                <a:solidFill>
                  <a:srgbClr val="AE2081"/>
                </a:solidFill>
                <a:latin typeface="Roboto"/>
                <a:ea typeface="Roboto"/>
                <a:cs typeface="Roboto"/>
              </a:rPr>
              <a:t> </a:t>
            </a:r>
            <a:r>
              <a:rPr lang="en-US" sz="1400" dirty="0" err="1">
                <a:solidFill>
                  <a:srgbClr val="AE2081"/>
                </a:solidFill>
                <a:latin typeface="Roboto"/>
                <a:ea typeface="Roboto"/>
                <a:cs typeface="Roboto"/>
              </a:rPr>
              <a:t>meer</a:t>
            </a:r>
            <a:r>
              <a:rPr lang="en-US" sz="1400" dirty="0">
                <a:solidFill>
                  <a:srgbClr val="AE2081"/>
                </a:solidFill>
                <a:latin typeface="Roboto"/>
                <a:ea typeface="Roboto"/>
                <a:cs typeface="Roboto"/>
              </a:rPr>
              <a:t> </a:t>
            </a:r>
            <a:r>
              <a:rPr lang="en-US" sz="1400" dirty="0" err="1">
                <a:solidFill>
                  <a:srgbClr val="AE2081"/>
                </a:solidFill>
                <a:latin typeface="Roboto"/>
                <a:ea typeface="Roboto"/>
                <a:cs typeface="Roboto"/>
              </a:rPr>
              <a:t>naar</a:t>
            </a:r>
            <a:r>
              <a:rPr lang="en-US" sz="1400" dirty="0">
                <a:solidFill>
                  <a:srgbClr val="AE2081"/>
                </a:solidFill>
                <a:latin typeface="Roboto"/>
                <a:ea typeface="Roboto"/>
                <a:cs typeface="Roboto"/>
              </a:rPr>
              <a:t> </a:t>
            </a:r>
            <a:r>
              <a:rPr lang="en-US" sz="1400" dirty="0" err="1">
                <a:solidFill>
                  <a:srgbClr val="AE2081"/>
                </a:solidFill>
                <a:latin typeface="Roboto"/>
                <a:ea typeface="Roboto"/>
                <a:cs typeface="Roboto"/>
              </a:rPr>
              <a:t>altruïsme</a:t>
            </a:r>
            <a:r>
              <a:rPr lang="en-US" sz="1400" dirty="0">
                <a:solidFill>
                  <a:srgbClr val="AE2081"/>
                </a:solidFill>
                <a:latin typeface="Roboto"/>
                <a:ea typeface="Roboto"/>
                <a:cs typeface="Roboto"/>
              </a:rPr>
              <a:t>. Hij is </a:t>
            </a:r>
            <a:r>
              <a:rPr lang="nl-BE" sz="1400" dirty="0">
                <a:solidFill>
                  <a:srgbClr val="AE2081"/>
                </a:solidFill>
                <a:latin typeface="Roboto"/>
                <a:ea typeface="Roboto"/>
                <a:cs typeface="Roboto"/>
              </a:rPr>
              <a:t>een vriendelijk en behulpzaam persoon. Hij staat altijd klaar om zijn collega’s te helpen, zelfs als dit betekent dat hij zijn eigen werk moet uitstellen. </a:t>
            </a:r>
            <a:endParaRPr lang="en-US" sz="1400" dirty="0">
              <a:solidFill>
                <a:srgbClr val="AE2081"/>
              </a:solidFill>
              <a:latin typeface="Roboto"/>
              <a:ea typeface="Roboto"/>
              <a:cs typeface="Roboto"/>
            </a:endParaRPr>
          </a:p>
          <a:p>
            <a:pPr marL="0" indent="0">
              <a:buNone/>
            </a:pPr>
            <a:br>
              <a:rPr lang="en-US" sz="1400" dirty="0">
                <a:solidFill>
                  <a:srgbClr val="000000"/>
                </a:solidFill>
                <a:latin typeface="Roboto"/>
                <a:ea typeface="Roboto"/>
                <a:cs typeface="Roboto"/>
              </a:rPr>
            </a:br>
            <a:r>
              <a:rPr lang="en-US" sz="1400" dirty="0" err="1">
                <a:solidFill>
                  <a:srgbClr val="AE2081"/>
                </a:solidFill>
                <a:latin typeface="Roboto"/>
                <a:ea typeface="Roboto"/>
                <a:cs typeface="Roboto"/>
              </a:rPr>
              <a:t>Extraversie</a:t>
            </a:r>
            <a:r>
              <a:rPr lang="en-US" sz="1400" dirty="0">
                <a:solidFill>
                  <a:srgbClr val="AE2081"/>
                </a:solidFill>
                <a:latin typeface="Roboto"/>
                <a:ea typeface="Roboto"/>
                <a:cs typeface="Roboto"/>
              </a:rPr>
              <a:t> – </a:t>
            </a:r>
            <a:r>
              <a:rPr lang="en-US" sz="1400" dirty="0" err="1">
                <a:solidFill>
                  <a:srgbClr val="AE2081"/>
                </a:solidFill>
                <a:latin typeface="Roboto"/>
                <a:ea typeface="Roboto"/>
                <a:cs typeface="Roboto"/>
              </a:rPr>
              <a:t>introversie</a:t>
            </a:r>
            <a:r>
              <a:rPr lang="en-US" sz="1400" dirty="0">
                <a:solidFill>
                  <a:srgbClr val="AE2081"/>
                </a:solidFill>
                <a:latin typeface="Roboto"/>
                <a:ea typeface="Roboto"/>
                <a:cs typeface="Roboto"/>
              </a:rPr>
              <a:t> </a:t>
            </a:r>
            <a:r>
              <a:rPr lang="en-US" sz="1300" dirty="0">
                <a:solidFill>
                  <a:srgbClr val="AE2081"/>
                </a:solidFill>
                <a:latin typeface="Roboto"/>
                <a:ea typeface="Roboto"/>
                <a:cs typeface="Roboto"/>
              </a:rPr>
              <a:t> </a:t>
            </a:r>
            <a:endParaRPr lang="en-US" sz="1300" dirty="0">
              <a:latin typeface="Roboto"/>
              <a:ea typeface="Roboto"/>
              <a:cs typeface="Roboto"/>
            </a:endParaRPr>
          </a:p>
          <a:p>
            <a:pPr marL="556895" lvl="1" indent="-213995">
              <a:buFont typeface="Wingdings"/>
              <a:buChar char="§"/>
            </a:pPr>
            <a:r>
              <a:rPr lang="en-US" sz="1400" dirty="0" err="1">
                <a:solidFill>
                  <a:srgbClr val="000000"/>
                </a:solidFill>
                <a:latin typeface="Roboto"/>
                <a:ea typeface="Roboto"/>
                <a:cs typeface="Roboto"/>
              </a:rPr>
              <a:t>Extraverte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mensen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zijn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enthousiast</a:t>
            </a:r>
            <a:r>
              <a:rPr lang="en-US" sz="1400" dirty="0">
                <a:solidFill>
                  <a:srgbClr val="000000"/>
                </a:solidFill>
                <a:latin typeface="Roboto"/>
                <a:ea typeface="Roboto"/>
                <a:cs typeface="Roboto"/>
              </a:rPr>
              <a:t>. Soms </a:t>
            </a:r>
            <a:r>
              <a:rPr lang="en-US" sz="1400" dirty="0" err="1">
                <a:solidFill>
                  <a:srgbClr val="000000"/>
                </a:solidFill>
                <a:latin typeface="Roboto"/>
                <a:ea typeface="Roboto"/>
                <a:cs typeface="Roboto"/>
              </a:rPr>
              <a:t>overenthousiast</a:t>
            </a:r>
            <a:r>
              <a:rPr lang="en-US" sz="1400" dirty="0">
                <a:solidFill>
                  <a:srgbClr val="000000"/>
                </a:solidFill>
                <a:latin typeface="Roboto"/>
                <a:ea typeface="Roboto"/>
                <a:cs typeface="Roboto"/>
              </a:rPr>
              <a:t>. In </a:t>
            </a:r>
            <a:r>
              <a:rPr lang="en-US" sz="1400" dirty="0" err="1">
                <a:solidFill>
                  <a:srgbClr val="000000"/>
                </a:solidFill>
                <a:latin typeface="Roboto"/>
                <a:ea typeface="Roboto"/>
                <a:cs typeface="Roboto"/>
              </a:rPr>
              <a:t>relaties</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zijn</a:t>
            </a:r>
            <a:r>
              <a:rPr lang="en-US" sz="1400" dirty="0">
                <a:solidFill>
                  <a:srgbClr val="000000"/>
                </a:solidFill>
                <a:latin typeface="Roboto"/>
                <a:ea typeface="Roboto"/>
                <a:cs typeface="Roboto"/>
              </a:rPr>
              <a:t> ze op </a:t>
            </a:r>
            <a:r>
              <a:rPr lang="en-US" sz="1400" dirty="0" err="1">
                <a:solidFill>
                  <a:srgbClr val="000000"/>
                </a:solidFill>
                <a:latin typeface="Roboto"/>
                <a:ea typeface="Roboto"/>
                <a:cs typeface="Roboto"/>
              </a:rPr>
              <a:t>hun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gemak</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spreken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makkelijk</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mensen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aan</a:t>
            </a:r>
            <a:r>
              <a:rPr lang="en-US" sz="1400" dirty="0">
                <a:solidFill>
                  <a:srgbClr val="000000"/>
                </a:solidFill>
                <a:latin typeface="Roboto"/>
                <a:ea typeface="Roboto"/>
                <a:cs typeface="Roboto"/>
              </a:rPr>
              <a:t>. Ze </a:t>
            </a:r>
            <a:r>
              <a:rPr lang="en-US" sz="1400" dirty="0" err="1">
                <a:solidFill>
                  <a:srgbClr val="000000"/>
                </a:solidFill>
                <a:latin typeface="Roboto"/>
                <a:ea typeface="Roboto"/>
                <a:cs typeface="Roboto"/>
              </a:rPr>
              <a:t>hebben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vertrouwen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actief</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zijn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energiek</a:t>
            </a:r>
            <a:r>
              <a:rPr lang="en-US" sz="1400" dirty="0">
                <a:solidFill>
                  <a:srgbClr val="000000"/>
                </a:solidFill>
                <a:latin typeface="Roboto"/>
                <a:ea typeface="Roboto"/>
                <a:cs typeface="Roboto"/>
              </a:rPr>
              <a:t>. Ze </a:t>
            </a:r>
            <a:r>
              <a:rPr lang="en-US" sz="1400" dirty="0" err="1">
                <a:solidFill>
                  <a:srgbClr val="000000"/>
                </a:solidFill>
                <a:latin typeface="Roboto"/>
                <a:ea typeface="Roboto"/>
                <a:cs typeface="Roboto"/>
              </a:rPr>
              <a:t>zoeken</a:t>
            </a:r>
            <a:r>
              <a:rPr lang="en-US" sz="1400" dirty="0">
                <a:solidFill>
                  <a:srgbClr val="000000"/>
                </a:solidFill>
                <a:latin typeface="Roboto"/>
                <a:ea typeface="Roboto"/>
                <a:cs typeface="Roboto"/>
              </a:rPr>
              <a:t> contact met </a:t>
            </a:r>
            <a:r>
              <a:rPr lang="en-US" sz="1400" dirty="0" err="1">
                <a:solidFill>
                  <a:srgbClr val="000000"/>
                </a:solidFill>
                <a:latin typeface="Roboto"/>
                <a:ea typeface="Roboto"/>
                <a:cs typeface="Roboto"/>
              </a:rPr>
              <a:t>anderen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staan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graag</a:t>
            </a:r>
            <a:r>
              <a:rPr lang="en-US" sz="1400" dirty="0">
                <a:solidFill>
                  <a:srgbClr val="000000"/>
                </a:solidFill>
                <a:latin typeface="Roboto"/>
                <a:ea typeface="Roboto"/>
                <a:cs typeface="Roboto"/>
              </a:rPr>
              <a:t> op de </a:t>
            </a:r>
            <a:r>
              <a:rPr lang="en-US" sz="1400" dirty="0" err="1">
                <a:solidFill>
                  <a:srgbClr val="000000"/>
                </a:solidFill>
                <a:latin typeface="Roboto"/>
                <a:ea typeface="Roboto"/>
                <a:cs typeface="Roboto"/>
              </a:rPr>
              <a:t>voorgrond</a:t>
            </a:r>
            <a:r>
              <a:rPr lang="en-US" sz="1400" dirty="0">
                <a:solidFill>
                  <a:srgbClr val="000000"/>
                </a:solidFill>
                <a:latin typeface="Roboto"/>
                <a:ea typeface="Roboto"/>
                <a:cs typeface="Roboto"/>
              </a:rPr>
              <a:t>. </a:t>
            </a:r>
          </a:p>
          <a:p>
            <a:pPr marL="556895" lvl="1" indent="-213995">
              <a:buFont typeface="Wingdings"/>
              <a:buChar char="§"/>
            </a:pPr>
            <a:r>
              <a:rPr lang="en-US" sz="1400" err="1">
                <a:solidFill>
                  <a:srgbClr val="000000"/>
                </a:solidFill>
                <a:latin typeface="Roboto"/>
                <a:ea typeface="Roboto"/>
                <a:cs typeface="Roboto"/>
              </a:rPr>
              <a:t>Introverte</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mensen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hebben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weinig</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vertrouwen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energie</a:t>
            </a:r>
            <a:r>
              <a:rPr lang="en-US" sz="1400" dirty="0">
                <a:solidFill>
                  <a:srgbClr val="000000"/>
                </a:solidFill>
                <a:latin typeface="Roboto"/>
                <a:ea typeface="Roboto"/>
                <a:cs typeface="Roboto"/>
              </a:rPr>
              <a:t> of </a:t>
            </a:r>
            <a:r>
              <a:rPr lang="en-US" sz="1400" err="1">
                <a:solidFill>
                  <a:srgbClr val="000000"/>
                </a:solidFill>
                <a:latin typeface="Roboto"/>
                <a:ea typeface="Roboto"/>
                <a:cs typeface="Roboto"/>
              </a:rPr>
              <a:t>enthousiasme</a:t>
            </a:r>
            <a:r>
              <a:rPr lang="en-US" sz="1400" dirty="0">
                <a:solidFill>
                  <a:srgbClr val="000000"/>
                </a:solidFill>
                <a:latin typeface="Roboto"/>
                <a:ea typeface="Roboto"/>
                <a:cs typeface="Roboto"/>
              </a:rPr>
              <a:t>. Ze </a:t>
            </a:r>
            <a:r>
              <a:rPr lang="en-US" sz="1400" err="1">
                <a:solidFill>
                  <a:srgbClr val="000000"/>
                </a:solidFill>
                <a:latin typeface="Roboto"/>
                <a:ea typeface="Roboto"/>
                <a:cs typeface="Roboto"/>
              </a:rPr>
              <a:t>zijn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eerder</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teruggetrokken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afstandelijk</a:t>
            </a:r>
            <a:r>
              <a:rPr lang="en-US" sz="1400" dirty="0">
                <a:solidFill>
                  <a:srgbClr val="000000"/>
                </a:solidFill>
                <a:latin typeface="Roboto"/>
                <a:ea typeface="Roboto"/>
                <a:cs typeface="Roboto"/>
              </a:rPr>
              <a:t>. Ze </a:t>
            </a:r>
            <a:r>
              <a:rPr lang="en-US" sz="1400" err="1">
                <a:solidFill>
                  <a:srgbClr val="000000"/>
                </a:solidFill>
                <a:latin typeface="Roboto"/>
                <a:ea typeface="Roboto"/>
                <a:cs typeface="Roboto"/>
              </a:rPr>
              <a:t>ontwijken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sterke</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langdurige</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prikkels</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zoals</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groepen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drukke</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luidruchtige</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omgevingen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omdat</a:t>
            </a:r>
            <a:r>
              <a:rPr lang="en-US" sz="1400" dirty="0">
                <a:solidFill>
                  <a:srgbClr val="000000"/>
                </a:solidFill>
                <a:latin typeface="Roboto"/>
                <a:ea typeface="Roboto"/>
                <a:cs typeface="Roboto"/>
              </a:rPr>
              <a:t> ze die </a:t>
            </a:r>
            <a:r>
              <a:rPr lang="en-US" sz="1400" err="1">
                <a:solidFill>
                  <a:srgbClr val="000000"/>
                </a:solidFill>
                <a:latin typeface="Roboto"/>
                <a:ea typeface="Roboto"/>
                <a:cs typeface="Roboto"/>
              </a:rPr>
              <a:t>als</a:t>
            </a:r>
            <a:r>
              <a:rPr lang="en-US" sz="1400" dirty="0">
                <a:solidFill>
                  <a:srgbClr val="000000"/>
                </a:solidFill>
                <a:latin typeface="Roboto"/>
                <a:ea typeface="Roboto"/>
                <a:cs typeface="Roboto"/>
              </a:rPr>
              <a:t> heel </a:t>
            </a:r>
            <a:r>
              <a:rPr lang="en-US" sz="1400" err="1">
                <a:solidFill>
                  <a:srgbClr val="000000"/>
                </a:solidFill>
                <a:latin typeface="Roboto"/>
                <a:ea typeface="Roboto"/>
                <a:cs typeface="Roboto"/>
              </a:rPr>
              <a:t>negatief</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ervaren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en</a:t>
            </a:r>
            <a:r>
              <a:rPr lang="en-US" sz="1400" dirty="0">
                <a:solidFill>
                  <a:srgbClr val="000000"/>
                </a:solidFill>
                <a:latin typeface="Roboto"/>
                <a:ea typeface="Roboto"/>
                <a:cs typeface="Roboto"/>
              </a:rPr>
              <a:t> er </a:t>
            </a:r>
            <a:r>
              <a:rPr lang="en-US" sz="1400" err="1">
                <a:solidFill>
                  <a:srgbClr val="000000"/>
                </a:solidFill>
                <a:latin typeface="Roboto"/>
                <a:ea typeface="Roboto"/>
                <a:cs typeface="Roboto"/>
              </a:rPr>
              <a:t>moe</a:t>
            </a:r>
            <a:r>
              <a:rPr lang="en-US" sz="1400" dirty="0">
                <a:solidFill>
                  <a:srgbClr val="000000"/>
                </a:solidFill>
                <a:latin typeface="Roboto"/>
                <a:ea typeface="Roboto"/>
                <a:cs typeface="Roboto"/>
              </a:rPr>
              <a:t> van </a:t>
            </a:r>
            <a:r>
              <a:rPr lang="en-US" sz="1400" err="1">
                <a:solidFill>
                  <a:srgbClr val="000000"/>
                </a:solidFill>
                <a:latin typeface="Roboto"/>
                <a:ea typeface="Roboto"/>
                <a:cs typeface="Roboto"/>
              </a:rPr>
              <a:t>worden</a:t>
            </a:r>
            <a:r>
              <a:rPr lang="en-US" sz="1400" dirty="0">
                <a:solidFill>
                  <a:srgbClr val="000000"/>
                </a:solidFill>
                <a:latin typeface="Roboto"/>
                <a:ea typeface="Roboto"/>
                <a:cs typeface="Roboto"/>
              </a:rPr>
              <a:t>. Werk </a:t>
            </a:r>
            <a:r>
              <a:rPr lang="en-US" sz="140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vrije</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tijd</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besteden</a:t>
            </a:r>
            <a:r>
              <a:rPr lang="en-US" sz="1400" dirty="0">
                <a:solidFill>
                  <a:srgbClr val="000000"/>
                </a:solidFill>
                <a:latin typeface="Roboto"/>
                <a:ea typeface="Roboto"/>
                <a:cs typeface="Roboto"/>
              </a:rPr>
              <a:t> ze het </a:t>
            </a:r>
            <a:r>
              <a:rPr lang="en-US" sz="1400" err="1">
                <a:solidFill>
                  <a:srgbClr val="000000"/>
                </a:solidFill>
                <a:latin typeface="Roboto"/>
                <a:ea typeface="Roboto"/>
                <a:cs typeface="Roboto"/>
              </a:rPr>
              <a:t>liefst</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alleen</a:t>
            </a:r>
            <a:r>
              <a:rPr lang="en-US" sz="1400" dirty="0">
                <a:solidFill>
                  <a:srgbClr val="000000"/>
                </a:solidFill>
                <a:latin typeface="Roboto"/>
                <a:ea typeface="Roboto"/>
                <a:cs typeface="Roboto"/>
              </a:rPr>
              <a:t> of met </a:t>
            </a:r>
            <a:r>
              <a:rPr lang="en-US" sz="1400" err="1">
                <a:solidFill>
                  <a:srgbClr val="000000"/>
                </a:solidFill>
                <a:latin typeface="Roboto"/>
                <a:ea typeface="Roboto"/>
                <a:cs typeface="Roboto"/>
              </a:rPr>
              <a:t>een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beperkt</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aantal</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naasten</a:t>
            </a:r>
            <a:r>
              <a:rPr lang="en-US" sz="1400" dirty="0">
                <a:solidFill>
                  <a:srgbClr val="000000"/>
                </a:solidFill>
                <a:latin typeface="Roboto"/>
                <a:ea typeface="Roboto"/>
                <a:cs typeface="Roboto"/>
              </a:rPr>
              <a:t>. Hun </a:t>
            </a:r>
            <a:r>
              <a:rPr lang="en-US" sz="1400" err="1">
                <a:solidFill>
                  <a:srgbClr val="000000"/>
                </a:solidFill>
                <a:latin typeface="Roboto"/>
                <a:ea typeface="Roboto"/>
                <a:cs typeface="Roboto"/>
              </a:rPr>
              <a:t>sociaal</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netwerk</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beperkt</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zich</a:t>
            </a:r>
            <a:r>
              <a:rPr lang="en-US" sz="1400" dirty="0">
                <a:solidFill>
                  <a:srgbClr val="000000"/>
                </a:solidFill>
                <a:latin typeface="Roboto"/>
                <a:ea typeface="Roboto"/>
                <a:cs typeface="Roboto"/>
              </a:rPr>
              <a:t> tot </a:t>
            </a:r>
            <a:r>
              <a:rPr lang="en-US" sz="1400" err="1">
                <a:solidFill>
                  <a:srgbClr val="000000"/>
                </a:solidFill>
                <a:latin typeface="Roboto"/>
                <a:ea typeface="Roboto"/>
                <a:cs typeface="Roboto"/>
              </a:rPr>
              <a:t>enkele</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vrienden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familieleden</a:t>
            </a:r>
            <a:r>
              <a:rPr lang="en-US" sz="1400" dirty="0">
                <a:solidFill>
                  <a:srgbClr val="000000"/>
                </a:solidFill>
                <a:latin typeface="Roboto"/>
                <a:ea typeface="Roboto"/>
                <a:cs typeface="Roboto"/>
              </a:rPr>
              <a:t>. Ze </a:t>
            </a:r>
            <a:r>
              <a:rPr lang="en-US" sz="1400" err="1">
                <a:solidFill>
                  <a:srgbClr val="000000"/>
                </a:solidFill>
                <a:latin typeface="Roboto"/>
                <a:ea typeface="Roboto"/>
                <a:cs typeface="Roboto"/>
              </a:rPr>
              <a:t>staan</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niet</a:t>
            </a:r>
            <a:r>
              <a:rPr lang="en-US" sz="1400" dirty="0">
                <a:solidFill>
                  <a:srgbClr val="000000"/>
                </a:solidFill>
                <a:latin typeface="Roboto"/>
                <a:ea typeface="Roboto"/>
                <a:cs typeface="Roboto"/>
              </a:rPr>
              <a:t> </a:t>
            </a:r>
            <a:r>
              <a:rPr lang="en-US" sz="1400" err="1">
                <a:solidFill>
                  <a:srgbClr val="000000"/>
                </a:solidFill>
                <a:latin typeface="Roboto"/>
                <a:ea typeface="Roboto"/>
                <a:cs typeface="Roboto"/>
              </a:rPr>
              <a:t>graag</a:t>
            </a:r>
            <a:r>
              <a:rPr lang="en-US" sz="1400" dirty="0">
                <a:solidFill>
                  <a:srgbClr val="000000"/>
                </a:solidFill>
                <a:latin typeface="Roboto"/>
                <a:ea typeface="Roboto"/>
                <a:cs typeface="Roboto"/>
              </a:rPr>
              <a:t> in de spotlights.</a:t>
            </a:r>
          </a:p>
          <a:p>
            <a:pPr marL="556895" lvl="1" indent="-213995">
              <a:buFont typeface="Wingdings"/>
              <a:buChar char="§"/>
            </a:pPr>
            <a:r>
              <a:rPr lang="en-US" sz="1400" dirty="0">
                <a:solidFill>
                  <a:srgbClr val="AE2081"/>
                </a:solidFill>
                <a:latin typeface="Roboto"/>
                <a:ea typeface="Roboto"/>
                <a:cs typeface="Roboto"/>
              </a:rPr>
              <a:t>Mark </a:t>
            </a:r>
            <a:r>
              <a:rPr lang="en-US" sz="1400" err="1">
                <a:solidFill>
                  <a:srgbClr val="AE2081"/>
                </a:solidFill>
                <a:latin typeface="Roboto"/>
                <a:ea typeface="Roboto"/>
                <a:cs typeface="Roboto"/>
              </a:rPr>
              <a:t>neigt</a:t>
            </a:r>
            <a:r>
              <a:rPr lang="en-US" sz="1400" dirty="0">
                <a:solidFill>
                  <a:srgbClr val="AE2081"/>
                </a:solidFill>
                <a:latin typeface="Roboto"/>
                <a:ea typeface="Roboto"/>
                <a:cs typeface="Roboto"/>
              </a:rPr>
              <a:t> </a:t>
            </a:r>
            <a:r>
              <a:rPr lang="en-US" sz="1400" err="1">
                <a:solidFill>
                  <a:srgbClr val="AE2081"/>
                </a:solidFill>
                <a:latin typeface="Roboto"/>
                <a:ea typeface="Roboto"/>
                <a:cs typeface="Roboto"/>
              </a:rPr>
              <a:t>meer</a:t>
            </a:r>
            <a:r>
              <a:rPr lang="en-US" sz="1400" dirty="0">
                <a:solidFill>
                  <a:srgbClr val="AE2081"/>
                </a:solidFill>
                <a:latin typeface="Roboto"/>
                <a:ea typeface="Roboto"/>
                <a:cs typeface="Roboto"/>
              </a:rPr>
              <a:t> </a:t>
            </a:r>
            <a:r>
              <a:rPr lang="en-US" sz="1400" err="1">
                <a:solidFill>
                  <a:srgbClr val="AE2081"/>
                </a:solidFill>
                <a:latin typeface="Roboto"/>
                <a:ea typeface="Roboto"/>
                <a:cs typeface="Roboto"/>
              </a:rPr>
              <a:t>naar</a:t>
            </a:r>
            <a:r>
              <a:rPr lang="en-US" sz="1400" dirty="0">
                <a:solidFill>
                  <a:srgbClr val="AE2081"/>
                </a:solidFill>
                <a:latin typeface="Roboto"/>
                <a:ea typeface="Roboto"/>
                <a:cs typeface="Roboto"/>
              </a:rPr>
              <a:t> </a:t>
            </a:r>
            <a:r>
              <a:rPr lang="en-US" sz="1400" err="1">
                <a:solidFill>
                  <a:srgbClr val="AE2081"/>
                </a:solidFill>
                <a:latin typeface="Roboto"/>
                <a:ea typeface="Roboto"/>
                <a:cs typeface="Roboto"/>
              </a:rPr>
              <a:t>extraversie</a:t>
            </a:r>
            <a:r>
              <a:rPr lang="en-US" sz="1400" dirty="0">
                <a:solidFill>
                  <a:srgbClr val="AE2081"/>
                </a:solidFill>
                <a:latin typeface="Roboto"/>
                <a:ea typeface="Roboto"/>
                <a:cs typeface="Roboto"/>
              </a:rPr>
              <a:t>: </a:t>
            </a:r>
            <a:r>
              <a:rPr lang="nl-BE" sz="1400" dirty="0">
                <a:solidFill>
                  <a:srgbClr val="AE2081"/>
                </a:solidFill>
                <a:latin typeface="Roboto"/>
                <a:ea typeface="Roboto"/>
                <a:cs typeface="Roboto"/>
              </a:rPr>
              <a:t>geniet van sociale interacties. Hij brengt veel tijd door met collega’s, zowel tijdens als buiten werktijd.</a:t>
            </a:r>
            <a:endParaRPr lang="nl-NL" sz="1400" dirty="0">
              <a:solidFill>
                <a:srgbClr val="AE2081"/>
              </a:solidFill>
              <a:latin typeface="Roboto"/>
              <a:ea typeface="Roboto"/>
              <a:cs typeface="Roboto"/>
            </a:endParaRPr>
          </a:p>
          <a:p>
            <a:pPr marL="0" indent="0">
              <a:buNone/>
            </a:pPr>
            <a:endParaRPr lang="nl-NL" sz="1600">
              <a:solidFill>
                <a:prstClr val="black"/>
              </a:solidFill>
              <a:latin typeface="Calibri Light"/>
              <a:cs typeface="Calibri Light"/>
            </a:endParaRPr>
          </a:p>
          <a:p>
            <a:pPr marL="0" indent="0">
              <a:buNone/>
            </a:pPr>
            <a:r>
              <a:rPr lang="en-US" sz="1400" dirty="0" err="1">
                <a:solidFill>
                  <a:srgbClr val="AE2081"/>
                </a:solidFill>
                <a:latin typeface="Roboto"/>
                <a:ea typeface="Roboto"/>
                <a:cs typeface="Roboto"/>
              </a:rPr>
              <a:t>Conscentieusheid</a:t>
            </a:r>
            <a:r>
              <a:rPr lang="en-US" sz="1400" dirty="0">
                <a:solidFill>
                  <a:srgbClr val="AE2081"/>
                </a:solidFill>
                <a:latin typeface="Roboto"/>
                <a:ea typeface="Roboto"/>
                <a:cs typeface="Roboto"/>
              </a:rPr>
              <a:t> – </a:t>
            </a:r>
            <a:r>
              <a:rPr lang="en-US" sz="1400" dirty="0" err="1">
                <a:solidFill>
                  <a:srgbClr val="AE2081"/>
                </a:solidFill>
                <a:latin typeface="Roboto"/>
                <a:ea typeface="Roboto"/>
                <a:cs typeface="Roboto"/>
              </a:rPr>
              <a:t>laksheid</a:t>
            </a:r>
            <a:r>
              <a:rPr lang="en-US" sz="1400" dirty="0">
                <a:solidFill>
                  <a:srgbClr val="AE2081"/>
                </a:solidFill>
                <a:latin typeface="Roboto"/>
                <a:ea typeface="Roboto"/>
                <a:cs typeface="Roboto"/>
              </a:rPr>
              <a:t>  </a:t>
            </a:r>
            <a:endParaRPr lang="en-US" sz="1400" dirty="0">
              <a:solidFill>
                <a:prstClr val="black"/>
              </a:solidFill>
              <a:latin typeface="Roboto"/>
              <a:ea typeface="Roboto"/>
              <a:cs typeface="Roboto"/>
            </a:endParaRPr>
          </a:p>
          <a:p>
            <a:pPr marL="556895" lvl="1" indent="-213995">
              <a:buFont typeface="Wingdings"/>
              <a:buChar char="§"/>
            </a:pPr>
            <a:r>
              <a:rPr lang="en-US" sz="1400" err="1">
                <a:solidFill>
                  <a:prstClr val="black"/>
                </a:solidFill>
                <a:latin typeface="Roboto"/>
                <a:ea typeface="Roboto"/>
                <a:cs typeface="Roboto"/>
              </a:rPr>
              <a:t>Consciëntieuze</a:t>
            </a:r>
            <a:r>
              <a:rPr lang="en-US" sz="1400" dirty="0">
                <a:solidFill>
                  <a:prstClr val="black"/>
                </a:solidFill>
                <a:latin typeface="Roboto"/>
                <a:ea typeface="Roboto"/>
                <a:cs typeface="Roboto"/>
              </a:rPr>
              <a:t> of </a:t>
            </a:r>
            <a:r>
              <a:rPr lang="en-US" sz="1400" err="1">
                <a:solidFill>
                  <a:prstClr val="black"/>
                </a:solidFill>
                <a:latin typeface="Roboto"/>
                <a:ea typeface="Roboto"/>
                <a:cs typeface="Roboto"/>
              </a:rPr>
              <a:t>plichtsgetrouwe</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mensen</a:t>
            </a:r>
            <a:r>
              <a:rPr lang="en-US" sz="1400" dirty="0">
                <a:solidFill>
                  <a:prstClr val="black"/>
                </a:solidFill>
                <a:latin typeface="Roboto"/>
                <a:ea typeface="Roboto"/>
                <a:cs typeface="Roboto"/>
              </a:rPr>
              <a:t> laten </a:t>
            </a:r>
            <a:r>
              <a:rPr lang="en-US" sz="1400" err="1">
                <a:solidFill>
                  <a:prstClr val="black"/>
                </a:solidFill>
                <a:latin typeface="Roboto"/>
                <a:ea typeface="Roboto"/>
                <a:cs typeface="Roboto"/>
              </a:rPr>
              <a:t>zich</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niet</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af</a:t>
            </a:r>
            <a:r>
              <a:rPr lang="en-US" sz="1400" dirty="0">
                <a:solidFill>
                  <a:prstClr val="black"/>
                </a:solidFill>
                <a:latin typeface="Roboto"/>
                <a:ea typeface="Roboto"/>
                <a:cs typeface="Roboto"/>
              </a:rPr>
              <a:t>)</a:t>
            </a:r>
            <a:r>
              <a:rPr lang="en-US" sz="1400" err="1">
                <a:solidFill>
                  <a:prstClr val="black"/>
                </a:solidFill>
                <a:latin typeface="Roboto"/>
                <a:ea typeface="Roboto"/>
                <a:cs typeface="Roboto"/>
              </a:rPr>
              <a:t>leidend</a:t>
            </a:r>
            <a:r>
              <a:rPr lang="en-US" sz="1400" dirty="0">
                <a:solidFill>
                  <a:prstClr val="black"/>
                </a:solidFill>
                <a:latin typeface="Roboto"/>
                <a:ea typeface="Roboto"/>
                <a:cs typeface="Roboto"/>
              </a:rPr>
              <a:t> door wat er </a:t>
            </a:r>
            <a:r>
              <a:rPr lang="en-US" sz="1400" err="1">
                <a:solidFill>
                  <a:prstClr val="black"/>
                </a:solidFill>
                <a:latin typeface="Roboto"/>
                <a:ea typeface="Roboto"/>
                <a:cs typeface="Roboto"/>
              </a:rPr>
              <a:t>hier</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en</a:t>
            </a:r>
            <a:r>
              <a:rPr lang="en-US" sz="1400" dirty="0">
                <a:solidFill>
                  <a:prstClr val="black"/>
                </a:solidFill>
                <a:latin typeface="Roboto"/>
                <a:ea typeface="Roboto"/>
                <a:cs typeface="Roboto"/>
              </a:rPr>
              <a:t> nu </a:t>
            </a:r>
            <a:r>
              <a:rPr lang="en-US" sz="1400" err="1">
                <a:solidFill>
                  <a:prstClr val="black"/>
                </a:solidFill>
                <a:latin typeface="Roboto"/>
                <a:ea typeface="Roboto"/>
                <a:cs typeface="Roboto"/>
              </a:rPr>
              <a:t>gebeurt</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en</a:t>
            </a:r>
            <a:r>
              <a:rPr lang="en-US" sz="1400" dirty="0">
                <a:solidFill>
                  <a:prstClr val="black"/>
                </a:solidFill>
                <a:latin typeface="Roboto"/>
                <a:ea typeface="Roboto"/>
                <a:cs typeface="Roboto"/>
              </a:rPr>
              <a:t> door </a:t>
            </a:r>
            <a:r>
              <a:rPr lang="en-US" sz="1400" err="1">
                <a:solidFill>
                  <a:prstClr val="black"/>
                </a:solidFill>
                <a:latin typeface="Roboto"/>
                <a:ea typeface="Roboto"/>
                <a:cs typeface="Roboto"/>
              </a:rPr>
              <a:t>hun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impulsen</a:t>
            </a:r>
            <a:r>
              <a:rPr lang="en-US" sz="1400" dirty="0">
                <a:solidFill>
                  <a:prstClr val="black"/>
                </a:solidFill>
                <a:latin typeface="Roboto"/>
                <a:ea typeface="Roboto"/>
                <a:cs typeface="Roboto"/>
              </a:rPr>
              <a:t>. Ze </a:t>
            </a:r>
            <a:r>
              <a:rPr lang="en-US" sz="1400" err="1">
                <a:solidFill>
                  <a:prstClr val="black"/>
                </a:solidFill>
                <a:latin typeface="Roboto"/>
                <a:ea typeface="Roboto"/>
                <a:cs typeface="Roboto"/>
              </a:rPr>
              <a:t>maken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plannen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voordat</a:t>
            </a:r>
            <a:r>
              <a:rPr lang="en-US" sz="1400" dirty="0">
                <a:solidFill>
                  <a:prstClr val="black"/>
                </a:solidFill>
                <a:latin typeface="Roboto"/>
                <a:ea typeface="Roboto"/>
                <a:cs typeface="Roboto"/>
              </a:rPr>
              <a:t> ze </a:t>
            </a:r>
            <a:r>
              <a:rPr lang="en-US" sz="1400" err="1">
                <a:solidFill>
                  <a:prstClr val="black"/>
                </a:solidFill>
                <a:latin typeface="Roboto"/>
                <a:ea typeface="Roboto"/>
                <a:cs typeface="Roboto"/>
              </a:rPr>
              <a:t>handelen</a:t>
            </a:r>
            <a:r>
              <a:rPr lang="en-US" sz="1400" dirty="0">
                <a:solidFill>
                  <a:prstClr val="black"/>
                </a:solidFill>
                <a:latin typeface="Roboto"/>
                <a:ea typeface="Roboto"/>
                <a:cs typeface="Roboto"/>
              </a:rPr>
              <a:t>. Ze </a:t>
            </a:r>
            <a:r>
              <a:rPr lang="en-US" sz="1400" err="1">
                <a:solidFill>
                  <a:prstClr val="black"/>
                </a:solidFill>
                <a:latin typeface="Roboto"/>
                <a:ea typeface="Roboto"/>
                <a:cs typeface="Roboto"/>
              </a:rPr>
              <a:t>zijn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serieus</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verantwoordelijk</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en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gedisciplineerd</a:t>
            </a:r>
            <a:r>
              <a:rPr lang="en-US" sz="1400" dirty="0">
                <a:solidFill>
                  <a:prstClr val="black"/>
                </a:solidFill>
                <a:latin typeface="Roboto"/>
                <a:ea typeface="Roboto"/>
                <a:cs typeface="Roboto"/>
              </a:rPr>
              <a:t>.</a:t>
            </a:r>
          </a:p>
          <a:p>
            <a:pPr marL="556895" lvl="1" indent="-213995">
              <a:buFont typeface="Wingdings"/>
              <a:buChar char="§"/>
            </a:pPr>
            <a:r>
              <a:rPr lang="en-US" sz="1400" err="1">
                <a:solidFill>
                  <a:prstClr val="black"/>
                </a:solidFill>
                <a:latin typeface="Roboto"/>
                <a:ea typeface="Roboto"/>
                <a:cs typeface="Roboto"/>
              </a:rPr>
              <a:t>Lakse</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mensen</a:t>
            </a:r>
            <a:r>
              <a:rPr lang="en-US" sz="1100" dirty="0">
                <a:solidFill>
                  <a:prstClr val="black"/>
                </a:solidFill>
                <a:latin typeface="Roboto"/>
                <a:ea typeface="Roboto"/>
                <a:cs typeface="Roboto"/>
              </a:rPr>
              <a:t> </a:t>
            </a:r>
            <a:r>
              <a:rPr lang="en-US" sz="1400" err="1">
                <a:solidFill>
                  <a:prstClr val="black"/>
                </a:solidFill>
                <a:latin typeface="Roboto"/>
                <a:ea typeface="Roboto"/>
                <a:cs typeface="Roboto"/>
              </a:rPr>
              <a:t>hebben</a:t>
            </a:r>
            <a:r>
              <a:rPr lang="en-US" sz="1400" dirty="0">
                <a:solidFill>
                  <a:prstClr val="black"/>
                </a:solidFill>
                <a:latin typeface="Roboto"/>
                <a:ea typeface="Roboto"/>
                <a:cs typeface="Roboto"/>
              </a:rPr>
              <a:t> de </a:t>
            </a:r>
            <a:r>
              <a:rPr lang="en-US" sz="1400" err="1">
                <a:solidFill>
                  <a:prstClr val="black"/>
                </a:solidFill>
                <a:latin typeface="Roboto"/>
                <a:ea typeface="Roboto"/>
                <a:cs typeface="Roboto"/>
              </a:rPr>
              <a:t>neiging</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zich</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te</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focussen</a:t>
            </a:r>
            <a:r>
              <a:rPr lang="en-US" sz="1400" dirty="0">
                <a:solidFill>
                  <a:prstClr val="black"/>
                </a:solidFill>
                <a:latin typeface="Roboto"/>
                <a:ea typeface="Roboto"/>
                <a:cs typeface="Roboto"/>
              </a:rPr>
              <a:t> op </a:t>
            </a:r>
            <a:r>
              <a:rPr lang="en-US" sz="1400" err="1">
                <a:solidFill>
                  <a:prstClr val="black"/>
                </a:solidFill>
                <a:latin typeface="Roboto"/>
                <a:ea typeface="Roboto"/>
                <a:cs typeface="Roboto"/>
              </a:rPr>
              <a:t>hun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kortstondige</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emoties</a:t>
            </a:r>
            <a:r>
              <a:rPr lang="en-US" sz="1400" dirty="0">
                <a:solidFill>
                  <a:prstClr val="black"/>
                </a:solidFill>
                <a:latin typeface="Roboto"/>
                <a:ea typeface="Roboto"/>
                <a:cs typeface="Roboto"/>
              </a:rPr>
              <a:t>. Ze </a:t>
            </a:r>
            <a:r>
              <a:rPr lang="en-US" sz="1400" err="1">
                <a:solidFill>
                  <a:prstClr val="black"/>
                </a:solidFill>
                <a:latin typeface="Roboto"/>
                <a:ea typeface="Roboto"/>
                <a:cs typeface="Roboto"/>
              </a:rPr>
              <a:t>zijn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impulsief</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en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handelen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zonder</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na</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te</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denken</a:t>
            </a:r>
            <a:r>
              <a:rPr lang="en-US" sz="1400" dirty="0">
                <a:solidFill>
                  <a:prstClr val="black"/>
                </a:solidFill>
                <a:latin typeface="Roboto"/>
                <a:ea typeface="Roboto"/>
                <a:cs typeface="Roboto"/>
              </a:rPr>
              <a:t>. Ze </a:t>
            </a:r>
            <a:r>
              <a:rPr lang="en-US" sz="1400" err="1">
                <a:solidFill>
                  <a:prstClr val="black"/>
                </a:solidFill>
                <a:latin typeface="Roboto"/>
                <a:ea typeface="Roboto"/>
                <a:cs typeface="Roboto"/>
              </a:rPr>
              <a:t>hebben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weinig</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plichtsbesef</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en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moeite</a:t>
            </a:r>
            <a:r>
              <a:rPr lang="en-US" sz="1400" dirty="0">
                <a:solidFill>
                  <a:prstClr val="black"/>
                </a:solidFill>
                <a:latin typeface="Roboto"/>
                <a:ea typeface="Roboto"/>
                <a:cs typeface="Roboto"/>
              </a:rPr>
              <a:t> met </a:t>
            </a:r>
            <a:r>
              <a:rPr lang="en-US" sz="1400" err="1">
                <a:solidFill>
                  <a:prstClr val="black"/>
                </a:solidFill>
                <a:latin typeface="Roboto"/>
                <a:ea typeface="Roboto"/>
                <a:cs typeface="Roboto"/>
              </a:rPr>
              <a:t>beperkingen</a:t>
            </a:r>
            <a:r>
              <a:rPr lang="en-US" sz="1400" dirty="0">
                <a:solidFill>
                  <a:prstClr val="black"/>
                </a:solidFill>
                <a:latin typeface="Roboto"/>
                <a:ea typeface="Roboto"/>
                <a:cs typeface="Roboto"/>
              </a:rPr>
              <a:t>. Als er </a:t>
            </a:r>
            <a:r>
              <a:rPr lang="en-US" sz="1400" err="1">
                <a:solidFill>
                  <a:prstClr val="black"/>
                </a:solidFill>
                <a:latin typeface="Roboto"/>
                <a:ea typeface="Roboto"/>
                <a:cs typeface="Roboto"/>
              </a:rPr>
              <a:t>geen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onmiddellijke</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beloning</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vasthangt</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aan</a:t>
            </a:r>
            <a:r>
              <a:rPr lang="en-US" sz="1400" dirty="0">
                <a:solidFill>
                  <a:prstClr val="black"/>
                </a:solidFill>
                <a:latin typeface="Roboto"/>
                <a:ea typeface="Roboto"/>
                <a:cs typeface="Roboto"/>
              </a:rPr>
              <a:t> het </a:t>
            </a:r>
            <a:r>
              <a:rPr lang="en-US" sz="1400" err="1">
                <a:solidFill>
                  <a:prstClr val="black"/>
                </a:solidFill>
                <a:latin typeface="Roboto"/>
                <a:ea typeface="Roboto"/>
                <a:cs typeface="Roboto"/>
              </a:rPr>
              <a:t>vervullen</a:t>
            </a:r>
            <a:r>
              <a:rPr lang="en-US" sz="1400" dirty="0">
                <a:solidFill>
                  <a:prstClr val="black"/>
                </a:solidFill>
                <a:latin typeface="Roboto"/>
                <a:ea typeface="Roboto"/>
                <a:cs typeface="Roboto"/>
              </a:rPr>
              <a:t> van </a:t>
            </a:r>
            <a:r>
              <a:rPr lang="en-US" sz="1400" err="1">
                <a:solidFill>
                  <a:prstClr val="black"/>
                </a:solidFill>
                <a:latin typeface="Roboto"/>
                <a:ea typeface="Roboto"/>
                <a:cs typeface="Roboto"/>
              </a:rPr>
              <a:t>een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taak</a:t>
            </a:r>
            <a:r>
              <a:rPr lang="en-US" sz="1400" dirty="0">
                <a:solidFill>
                  <a:prstClr val="black"/>
                </a:solidFill>
                <a:latin typeface="Roboto"/>
                <a:ea typeface="Roboto"/>
                <a:cs typeface="Roboto"/>
              </a:rPr>
              <a:t>, dan </a:t>
            </a:r>
            <a:r>
              <a:rPr lang="en-US" sz="1400" err="1">
                <a:solidFill>
                  <a:prstClr val="black"/>
                </a:solidFill>
                <a:latin typeface="Roboto"/>
                <a:ea typeface="Roboto"/>
                <a:cs typeface="Roboto"/>
              </a:rPr>
              <a:t>zijn</a:t>
            </a:r>
            <a:r>
              <a:rPr lang="en-US" sz="1400" dirty="0">
                <a:solidFill>
                  <a:prstClr val="black"/>
                </a:solidFill>
                <a:latin typeface="Roboto"/>
                <a:ea typeface="Roboto"/>
                <a:cs typeface="Roboto"/>
              </a:rPr>
              <a:t> ze </a:t>
            </a:r>
            <a:r>
              <a:rPr lang="en-US" sz="1400" err="1">
                <a:solidFill>
                  <a:prstClr val="black"/>
                </a:solidFill>
                <a:latin typeface="Roboto"/>
                <a:ea typeface="Roboto"/>
                <a:cs typeface="Roboto"/>
              </a:rPr>
              <a:t>weinig</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gemotiveerd</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Lastige</a:t>
            </a:r>
            <a:r>
              <a:rPr lang="en-US" sz="1400" dirty="0">
                <a:solidFill>
                  <a:prstClr val="black"/>
                </a:solidFill>
                <a:latin typeface="Roboto"/>
                <a:ea typeface="Roboto"/>
                <a:cs typeface="Roboto"/>
              </a:rPr>
              <a:t> taken </a:t>
            </a:r>
            <a:r>
              <a:rPr lang="en-US" sz="1400" err="1">
                <a:solidFill>
                  <a:prstClr val="black"/>
                </a:solidFill>
                <a:latin typeface="Roboto"/>
                <a:ea typeface="Roboto"/>
                <a:cs typeface="Roboto"/>
              </a:rPr>
              <a:t>stellen</a:t>
            </a:r>
            <a:r>
              <a:rPr lang="en-US" sz="1400" dirty="0">
                <a:solidFill>
                  <a:prstClr val="black"/>
                </a:solidFill>
                <a:latin typeface="Roboto"/>
                <a:ea typeface="Roboto"/>
                <a:cs typeface="Roboto"/>
              </a:rPr>
              <a:t> ze </a:t>
            </a:r>
            <a:r>
              <a:rPr lang="en-US" sz="1400" err="1">
                <a:solidFill>
                  <a:prstClr val="black"/>
                </a:solidFill>
                <a:latin typeface="Roboto"/>
                <a:ea typeface="Roboto"/>
                <a:cs typeface="Roboto"/>
              </a:rPr>
              <a:t>uit</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Opgelegde</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zaken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ervaren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als</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hinderlijk</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en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rigide</a:t>
            </a:r>
            <a:r>
              <a:rPr lang="en-US" sz="1400" dirty="0">
                <a:solidFill>
                  <a:prstClr val="black"/>
                </a:solidFill>
                <a:latin typeface="Roboto"/>
                <a:ea typeface="Roboto"/>
                <a:cs typeface="Roboto"/>
              </a:rPr>
              <a:t>. Ze </a:t>
            </a:r>
            <a:r>
              <a:rPr lang="en-US" sz="1400" err="1">
                <a:solidFill>
                  <a:prstClr val="black"/>
                </a:solidFill>
                <a:latin typeface="Roboto"/>
                <a:ea typeface="Roboto"/>
                <a:cs typeface="Roboto"/>
              </a:rPr>
              <a:t>werken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liever</a:t>
            </a:r>
            <a:r>
              <a:rPr lang="en-US" sz="1400" dirty="0">
                <a:solidFill>
                  <a:prstClr val="black"/>
                </a:solidFill>
                <a:latin typeface="Roboto"/>
                <a:ea typeface="Roboto"/>
                <a:cs typeface="Roboto"/>
              </a:rPr>
              <a:t> op ‘feeling’. </a:t>
            </a:r>
            <a:r>
              <a:rPr lang="en-US" sz="1400" err="1">
                <a:solidFill>
                  <a:prstClr val="black"/>
                </a:solidFill>
                <a:latin typeface="Roboto"/>
                <a:ea typeface="Roboto"/>
                <a:cs typeface="Roboto"/>
              </a:rPr>
              <a:t>Plannen</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orde</a:t>
            </a:r>
            <a:r>
              <a:rPr lang="en-US" sz="1400" dirty="0">
                <a:solidFill>
                  <a:prstClr val="black"/>
                </a:solidFill>
                <a:latin typeface="Roboto"/>
                <a:ea typeface="Roboto"/>
                <a:cs typeface="Roboto"/>
              </a:rPr>
              <a:t> </a:t>
            </a:r>
            <a:r>
              <a:rPr lang="en-US" sz="1400" err="1">
                <a:solidFill>
                  <a:prstClr val="black"/>
                </a:solidFill>
                <a:latin typeface="Roboto"/>
                <a:ea typeface="Roboto"/>
                <a:cs typeface="Roboto"/>
              </a:rPr>
              <a:t>en</a:t>
            </a:r>
            <a:r>
              <a:rPr lang="en-US" sz="1400" dirty="0">
                <a:solidFill>
                  <a:prstClr val="black"/>
                </a:solidFill>
                <a:latin typeface="Roboto"/>
                <a:ea typeface="Roboto"/>
                <a:cs typeface="Roboto"/>
              </a:rPr>
              <a:t> respect </a:t>
            </a:r>
            <a:r>
              <a:rPr lang="en-US" sz="1400" err="1">
                <a:solidFill>
                  <a:prstClr val="black"/>
                </a:solidFill>
                <a:latin typeface="Roboto"/>
                <a:ea typeface="Roboto"/>
                <a:cs typeface="Roboto"/>
              </a:rPr>
              <a:t>voor</a:t>
            </a:r>
            <a:r>
              <a:rPr lang="en-US" sz="1400" dirty="0">
                <a:solidFill>
                  <a:prstClr val="black"/>
                </a:solidFill>
                <a:latin typeface="Roboto"/>
                <a:ea typeface="Roboto"/>
                <a:cs typeface="Roboto"/>
              </a:rPr>
              <a:t> deadlines </a:t>
            </a:r>
            <a:r>
              <a:rPr lang="en-US" sz="1400" err="1">
                <a:solidFill>
                  <a:prstClr val="black"/>
                </a:solidFill>
                <a:latin typeface="Roboto"/>
                <a:ea typeface="Roboto"/>
                <a:cs typeface="Roboto"/>
              </a:rPr>
              <a:t>vinden</a:t>
            </a:r>
            <a:r>
              <a:rPr lang="en-US" sz="1400" dirty="0">
                <a:solidFill>
                  <a:prstClr val="black"/>
                </a:solidFill>
                <a:latin typeface="Roboto"/>
                <a:ea typeface="Roboto"/>
                <a:cs typeface="Roboto"/>
              </a:rPr>
              <a:t> ze </a:t>
            </a:r>
            <a:r>
              <a:rPr lang="en-US" sz="1400" err="1">
                <a:solidFill>
                  <a:prstClr val="black"/>
                </a:solidFill>
                <a:latin typeface="Roboto"/>
                <a:ea typeface="Roboto"/>
                <a:cs typeface="Roboto"/>
              </a:rPr>
              <a:t>niet</a:t>
            </a:r>
            <a:r>
              <a:rPr lang="en-US" sz="1400" dirty="0">
                <a:solidFill>
                  <a:prstClr val="black"/>
                </a:solidFill>
                <a:latin typeface="Roboto"/>
                <a:ea typeface="Roboto"/>
                <a:cs typeface="Roboto"/>
              </a:rPr>
              <a:t> zo </a:t>
            </a:r>
            <a:r>
              <a:rPr lang="en-US" sz="1400" err="1">
                <a:solidFill>
                  <a:prstClr val="black"/>
                </a:solidFill>
                <a:latin typeface="Roboto"/>
                <a:ea typeface="Roboto"/>
                <a:cs typeface="Roboto"/>
              </a:rPr>
              <a:t>belangrijk</a:t>
            </a:r>
            <a:r>
              <a:rPr lang="en-US" sz="1400" dirty="0">
                <a:solidFill>
                  <a:prstClr val="black"/>
                </a:solidFill>
                <a:latin typeface="Roboto"/>
                <a:ea typeface="Roboto"/>
                <a:cs typeface="Roboto"/>
              </a:rPr>
              <a:t>. </a:t>
            </a:r>
          </a:p>
          <a:p>
            <a:pPr marL="556895" lvl="1" indent="-213995">
              <a:buFont typeface="Wingdings"/>
              <a:buChar char="§"/>
            </a:pPr>
            <a:r>
              <a:rPr lang="en-US" sz="1400" dirty="0">
                <a:solidFill>
                  <a:srgbClr val="AE2081"/>
                </a:solidFill>
                <a:latin typeface="Roboto"/>
                <a:ea typeface="Roboto"/>
                <a:cs typeface="Roboto"/>
              </a:rPr>
              <a:t>Mark </a:t>
            </a:r>
            <a:r>
              <a:rPr lang="en-US" sz="1400" dirty="0" err="1">
                <a:solidFill>
                  <a:srgbClr val="AE2081"/>
                </a:solidFill>
                <a:latin typeface="Roboto"/>
                <a:ea typeface="Roboto"/>
                <a:cs typeface="Roboto"/>
              </a:rPr>
              <a:t>neigt</a:t>
            </a:r>
            <a:r>
              <a:rPr lang="en-US" sz="1400" dirty="0">
                <a:solidFill>
                  <a:srgbClr val="AE2081"/>
                </a:solidFill>
                <a:latin typeface="Roboto"/>
                <a:ea typeface="Roboto"/>
                <a:cs typeface="Roboto"/>
              </a:rPr>
              <a:t> in </a:t>
            </a:r>
            <a:r>
              <a:rPr lang="en-US" sz="1400" dirty="0" err="1">
                <a:solidFill>
                  <a:srgbClr val="AE2081"/>
                </a:solidFill>
                <a:latin typeface="Roboto"/>
                <a:ea typeface="Roboto"/>
                <a:cs typeface="Roboto"/>
              </a:rPr>
              <a:t>zijn</a:t>
            </a:r>
            <a:r>
              <a:rPr lang="en-US" sz="1400" dirty="0">
                <a:solidFill>
                  <a:srgbClr val="AE2081"/>
                </a:solidFill>
                <a:latin typeface="Roboto"/>
                <a:ea typeface="Roboto"/>
                <a:cs typeface="Roboto"/>
              </a:rPr>
              <a:t> </a:t>
            </a:r>
            <a:r>
              <a:rPr lang="en-US" sz="1400" dirty="0" err="1">
                <a:solidFill>
                  <a:srgbClr val="AE2081"/>
                </a:solidFill>
                <a:latin typeface="Roboto"/>
                <a:ea typeface="Roboto"/>
                <a:cs typeface="Roboto"/>
              </a:rPr>
              <a:t>werksituatie</a:t>
            </a:r>
            <a:r>
              <a:rPr lang="en-US" sz="1400" dirty="0">
                <a:solidFill>
                  <a:srgbClr val="AE2081"/>
                </a:solidFill>
                <a:latin typeface="Roboto"/>
                <a:ea typeface="Roboto"/>
                <a:cs typeface="Roboto"/>
              </a:rPr>
              <a:t> </a:t>
            </a:r>
            <a:r>
              <a:rPr lang="en-US" sz="1400" dirty="0" err="1">
                <a:solidFill>
                  <a:srgbClr val="AE2081"/>
                </a:solidFill>
                <a:latin typeface="Roboto"/>
                <a:ea typeface="Roboto"/>
                <a:cs typeface="Roboto"/>
              </a:rPr>
              <a:t>meer</a:t>
            </a:r>
            <a:r>
              <a:rPr lang="en-US" sz="1400" dirty="0">
                <a:solidFill>
                  <a:srgbClr val="AE2081"/>
                </a:solidFill>
                <a:latin typeface="Roboto"/>
                <a:ea typeface="Roboto"/>
                <a:cs typeface="Roboto"/>
              </a:rPr>
              <a:t> </a:t>
            </a:r>
            <a:r>
              <a:rPr lang="en-US" sz="1400" dirty="0" err="1">
                <a:solidFill>
                  <a:srgbClr val="AE2081"/>
                </a:solidFill>
                <a:latin typeface="Roboto"/>
                <a:ea typeface="Roboto"/>
                <a:cs typeface="Roboto"/>
              </a:rPr>
              <a:t>naar</a:t>
            </a:r>
            <a:r>
              <a:rPr lang="en-US" sz="1400" dirty="0">
                <a:solidFill>
                  <a:srgbClr val="AE2081"/>
                </a:solidFill>
                <a:latin typeface="Roboto"/>
                <a:ea typeface="Roboto"/>
                <a:cs typeface="Roboto"/>
              </a:rPr>
              <a:t> </a:t>
            </a:r>
            <a:r>
              <a:rPr lang="en-US" sz="1400" dirty="0" err="1">
                <a:solidFill>
                  <a:srgbClr val="AE2081"/>
                </a:solidFill>
                <a:latin typeface="Roboto"/>
                <a:ea typeface="Roboto"/>
                <a:cs typeface="Roboto"/>
              </a:rPr>
              <a:t>laksheid</a:t>
            </a:r>
            <a:r>
              <a:rPr lang="en-US" sz="1400" dirty="0">
                <a:solidFill>
                  <a:srgbClr val="AE2081"/>
                </a:solidFill>
                <a:latin typeface="Roboto"/>
                <a:ea typeface="Roboto"/>
                <a:cs typeface="Roboto"/>
              </a:rPr>
              <a:t>: </a:t>
            </a:r>
            <a:r>
              <a:rPr lang="en-US" sz="1400" dirty="0" err="1">
                <a:solidFill>
                  <a:srgbClr val="AE2081"/>
                </a:solidFill>
                <a:latin typeface="Roboto"/>
                <a:ea typeface="Roboto"/>
                <a:cs typeface="Roboto"/>
              </a:rPr>
              <a:t>hij</a:t>
            </a:r>
            <a:r>
              <a:rPr lang="en-US" sz="1400" dirty="0">
                <a:solidFill>
                  <a:srgbClr val="AE2081"/>
                </a:solidFill>
                <a:latin typeface="Roboto"/>
                <a:ea typeface="Roboto"/>
                <a:cs typeface="Roboto"/>
              </a:rPr>
              <a:t> is </a:t>
            </a:r>
            <a:r>
              <a:rPr lang="nl-BE" sz="1400" dirty="0">
                <a:solidFill>
                  <a:srgbClr val="AE2081"/>
                </a:solidFill>
                <a:latin typeface="Roboto"/>
                <a:ea typeface="Roboto"/>
                <a:cs typeface="Roboto"/>
              </a:rPr>
              <a:t>minder georganiseerd en heeft moeite met het plannen en uitvoeren van taken op tijd. Zijn bureau is vaak rommelig en hij verliest gemakkelijk het overzicht over zijn takenlijst. </a:t>
            </a:r>
            <a:endParaRPr lang="nl-BE" dirty="0">
              <a:latin typeface="Roboto"/>
              <a:ea typeface="Roboto"/>
              <a:cs typeface="Roboto"/>
            </a:endParaRPr>
          </a:p>
        </p:txBody>
      </p:sp>
    </p:spTree>
    <p:extLst>
      <p:ext uri="{BB962C8B-B14F-4D97-AF65-F5344CB8AC3E}">
        <p14:creationId xmlns:p14="http://schemas.microsoft.com/office/powerpoint/2010/main" val="1068802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FC8EC-E9FD-9D06-A6F0-C9495565DB38}"/>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042C2B3E-9636-04F8-75A9-97CA8A37A29A}"/>
              </a:ext>
            </a:extLst>
          </p:cNvPr>
          <p:cNvSpPr txBox="1">
            <a:spLocks/>
          </p:cNvSpPr>
          <p:nvPr/>
        </p:nvSpPr>
        <p:spPr>
          <a:xfrm>
            <a:off x="252850" y="628364"/>
            <a:ext cx="11942225" cy="6082315"/>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endParaRPr lang="en-US" sz="1400" dirty="0">
              <a:solidFill>
                <a:prstClr val="black"/>
              </a:solidFill>
              <a:cs typeface="Roboto"/>
            </a:endParaRPr>
          </a:p>
          <a:p>
            <a:pPr marL="256540" indent="-256540"/>
            <a:r>
              <a:rPr lang="en-US" sz="1400" dirty="0" err="1">
                <a:solidFill>
                  <a:srgbClr val="AE2081"/>
                </a:solidFill>
                <a:latin typeface="Roboto"/>
                <a:ea typeface="Roboto"/>
                <a:cs typeface="Roboto"/>
              </a:rPr>
              <a:t>Openheid</a:t>
            </a:r>
            <a:r>
              <a:rPr lang="en-US" sz="1400" dirty="0">
                <a:solidFill>
                  <a:srgbClr val="AE2081"/>
                </a:solidFill>
                <a:latin typeface="Roboto"/>
                <a:ea typeface="Roboto"/>
                <a:cs typeface="Roboto"/>
              </a:rPr>
              <a:t> </a:t>
            </a:r>
            <a:r>
              <a:rPr lang="en-US" sz="1400" dirty="0" err="1">
                <a:solidFill>
                  <a:srgbClr val="AE2081"/>
                </a:solidFill>
                <a:latin typeface="Roboto"/>
                <a:ea typeface="Roboto"/>
                <a:cs typeface="Roboto"/>
              </a:rPr>
              <a:t>voor</a:t>
            </a:r>
            <a:r>
              <a:rPr lang="en-US" sz="1400" dirty="0">
                <a:solidFill>
                  <a:srgbClr val="AE2081"/>
                </a:solidFill>
                <a:latin typeface="Roboto"/>
                <a:ea typeface="Roboto"/>
                <a:cs typeface="Roboto"/>
              </a:rPr>
              <a:t> </a:t>
            </a:r>
            <a:r>
              <a:rPr lang="en-US" sz="1400" dirty="0" err="1">
                <a:solidFill>
                  <a:srgbClr val="AE2081"/>
                </a:solidFill>
                <a:latin typeface="Roboto"/>
                <a:ea typeface="Roboto"/>
                <a:cs typeface="Roboto"/>
              </a:rPr>
              <a:t>ervaringen</a:t>
            </a:r>
            <a:r>
              <a:rPr lang="en-US" sz="1400" dirty="0">
                <a:solidFill>
                  <a:srgbClr val="AE2081"/>
                </a:solidFill>
                <a:latin typeface="Roboto"/>
                <a:ea typeface="Roboto"/>
                <a:cs typeface="Roboto"/>
              </a:rPr>
              <a:t> – </a:t>
            </a:r>
            <a:r>
              <a:rPr lang="en-US" sz="1400" dirty="0" err="1">
                <a:solidFill>
                  <a:srgbClr val="AE2081"/>
                </a:solidFill>
                <a:latin typeface="Roboto"/>
                <a:ea typeface="Roboto"/>
                <a:cs typeface="Roboto"/>
              </a:rPr>
              <a:t>geslotenheid</a:t>
            </a:r>
            <a:endParaRPr lang="en-US" sz="1400">
              <a:solidFill>
                <a:srgbClr val="AE2081"/>
              </a:solidFill>
              <a:latin typeface="Roboto"/>
              <a:ea typeface="Roboto"/>
              <a:cs typeface="Roboto"/>
            </a:endParaRPr>
          </a:p>
          <a:p>
            <a:pPr marL="556895" lvl="1" indent="-213995"/>
            <a:r>
              <a:rPr lang="en-US" sz="1400" dirty="0">
                <a:solidFill>
                  <a:srgbClr val="000000"/>
                </a:solidFill>
                <a:latin typeface="Roboto"/>
                <a:ea typeface="Roboto"/>
                <a:cs typeface="Roboto"/>
              </a:rPr>
              <a:t>Mensen die </a:t>
            </a:r>
            <a:r>
              <a:rPr lang="en-US" sz="1400" dirty="0" err="1">
                <a:solidFill>
                  <a:srgbClr val="000000"/>
                </a:solidFill>
                <a:latin typeface="Roboto"/>
                <a:ea typeface="Roboto"/>
                <a:cs typeface="Roboto"/>
              </a:rPr>
              <a:t>hoog</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scoren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openheid</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voor</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ervaringen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staan</a:t>
            </a:r>
            <a:r>
              <a:rPr lang="en-US" sz="1400" dirty="0">
                <a:solidFill>
                  <a:srgbClr val="000000"/>
                </a:solidFill>
                <a:latin typeface="Roboto"/>
                <a:ea typeface="Roboto"/>
                <a:cs typeface="Roboto"/>
              </a:rPr>
              <a:t> open </a:t>
            </a:r>
            <a:r>
              <a:rPr lang="en-US" sz="1400" dirty="0" err="1">
                <a:solidFill>
                  <a:srgbClr val="000000"/>
                </a:solidFill>
                <a:latin typeface="Roboto"/>
                <a:ea typeface="Roboto"/>
                <a:cs typeface="Roboto"/>
              </a:rPr>
              <a:t>voor</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elke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nieuwe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ervaring</a:t>
            </a:r>
            <a:r>
              <a:rPr lang="en-US" sz="1400" dirty="0">
                <a:solidFill>
                  <a:srgbClr val="000000"/>
                </a:solidFill>
                <a:latin typeface="Roboto"/>
                <a:ea typeface="Roboto"/>
                <a:cs typeface="Roboto"/>
              </a:rPr>
              <a:t>. Ze </a:t>
            </a:r>
            <a:r>
              <a:rPr lang="en-US" sz="1400" dirty="0" err="1">
                <a:solidFill>
                  <a:srgbClr val="000000"/>
                </a:solidFill>
                <a:latin typeface="Roboto"/>
                <a:ea typeface="Roboto"/>
                <a:cs typeface="Roboto"/>
              </a:rPr>
              <a:t>denken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graag</a:t>
            </a:r>
            <a:r>
              <a:rPr lang="en-US" sz="1400" dirty="0">
                <a:solidFill>
                  <a:srgbClr val="000000"/>
                </a:solidFill>
                <a:latin typeface="Roboto"/>
                <a:ea typeface="Roboto"/>
                <a:cs typeface="Roboto"/>
              </a:rPr>
              <a:t> out of the box om zo tot </a:t>
            </a:r>
            <a:r>
              <a:rPr lang="en-US" sz="1400" dirty="0" err="1">
                <a:solidFill>
                  <a:srgbClr val="000000"/>
                </a:solidFill>
                <a:latin typeface="Roboto"/>
                <a:ea typeface="Roboto"/>
                <a:cs typeface="Roboto"/>
              </a:rPr>
              <a:t>nieuwe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ideeën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te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komen</a:t>
            </a:r>
            <a:r>
              <a:rPr lang="en-US" sz="1400" dirty="0">
                <a:solidFill>
                  <a:srgbClr val="000000"/>
                </a:solidFill>
                <a:latin typeface="Roboto"/>
                <a:ea typeface="Roboto"/>
                <a:cs typeface="Roboto"/>
              </a:rPr>
              <a:t>. Ze </a:t>
            </a:r>
            <a:r>
              <a:rPr lang="en-US" sz="1400" dirty="0" err="1">
                <a:solidFill>
                  <a:srgbClr val="000000"/>
                </a:solidFill>
                <a:latin typeface="Roboto"/>
                <a:ea typeface="Roboto"/>
                <a:cs typeface="Roboto"/>
              </a:rPr>
              <a:t>experimenteren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ontdekken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graag</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onderscheiden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zich</a:t>
            </a:r>
            <a:r>
              <a:rPr lang="en-US" sz="1400" dirty="0">
                <a:solidFill>
                  <a:srgbClr val="000000"/>
                </a:solidFill>
                <a:latin typeface="Roboto"/>
                <a:ea typeface="Roboto"/>
                <a:cs typeface="Roboto"/>
              </a:rPr>
              <a:t> door </a:t>
            </a:r>
            <a:r>
              <a:rPr lang="en-US" sz="1400" dirty="0" err="1">
                <a:solidFill>
                  <a:srgbClr val="000000"/>
                </a:solidFill>
                <a:latin typeface="Roboto"/>
                <a:ea typeface="Roboto"/>
                <a:cs typeface="Roboto"/>
              </a:rPr>
              <a:t>hun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originaliteit</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hun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verbeelding</a:t>
            </a:r>
            <a:r>
              <a:rPr lang="en-US" sz="1400" dirty="0">
                <a:solidFill>
                  <a:srgbClr val="000000"/>
                </a:solidFill>
                <a:latin typeface="Roboto"/>
                <a:ea typeface="Roboto"/>
                <a:cs typeface="Roboto"/>
              </a:rPr>
              <a:t>. Meestal </a:t>
            </a:r>
            <a:r>
              <a:rPr lang="en-US" sz="1400" dirty="0" err="1">
                <a:solidFill>
                  <a:srgbClr val="000000"/>
                </a:solidFill>
                <a:latin typeface="Roboto"/>
                <a:ea typeface="Roboto"/>
                <a:cs typeface="Roboto"/>
              </a:rPr>
              <a:t>hebben</a:t>
            </a:r>
            <a:r>
              <a:rPr lang="en-US" sz="1400" dirty="0">
                <a:solidFill>
                  <a:srgbClr val="000000"/>
                </a:solidFill>
                <a:latin typeface="Roboto"/>
                <a:ea typeface="Roboto"/>
                <a:cs typeface="Roboto"/>
              </a:rPr>
              <a:t> ze </a:t>
            </a:r>
            <a:r>
              <a:rPr lang="en-US" sz="1400" dirty="0" err="1">
                <a:solidFill>
                  <a:srgbClr val="000000"/>
                </a:solidFill>
                <a:latin typeface="Roboto"/>
                <a:ea typeface="Roboto"/>
                <a:cs typeface="Roboto"/>
              </a:rPr>
              <a:t>veel</a:t>
            </a:r>
            <a:r>
              <a:rPr lang="en-US" sz="1400" dirty="0">
                <a:solidFill>
                  <a:srgbClr val="000000"/>
                </a:solidFill>
                <a:latin typeface="Roboto"/>
                <a:ea typeface="Roboto"/>
                <a:cs typeface="Roboto"/>
              </a:rPr>
              <a:t> interesses. Ze </a:t>
            </a:r>
            <a:r>
              <a:rPr lang="en-US" sz="1400" dirty="0" err="1">
                <a:solidFill>
                  <a:srgbClr val="000000"/>
                </a:solidFill>
                <a:latin typeface="Roboto"/>
                <a:ea typeface="Roboto"/>
                <a:cs typeface="Roboto"/>
              </a:rPr>
              <a:t>willen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verder</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leren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ontwikkelen</a:t>
            </a:r>
            <a:r>
              <a:rPr lang="en-US" sz="1400" dirty="0">
                <a:solidFill>
                  <a:srgbClr val="000000"/>
                </a:solidFill>
                <a:latin typeface="Roboto"/>
                <a:ea typeface="Roboto"/>
                <a:cs typeface="Roboto"/>
              </a:rPr>
              <a:t>.</a:t>
            </a:r>
          </a:p>
          <a:p>
            <a:pPr marL="556895" lvl="1" indent="-213995"/>
            <a:r>
              <a:rPr lang="en-US" sz="1400" dirty="0" err="1">
                <a:solidFill>
                  <a:srgbClr val="000000"/>
                </a:solidFill>
                <a:latin typeface="Roboto"/>
                <a:ea typeface="Roboto"/>
                <a:cs typeface="Roboto"/>
              </a:rPr>
              <a:t>Gesloten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mensen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omschrijven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zichzelf</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als</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praktisch</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concreet</a:t>
            </a:r>
            <a:r>
              <a:rPr lang="en-US" sz="1400" dirty="0">
                <a:solidFill>
                  <a:srgbClr val="000000"/>
                </a:solidFill>
                <a:latin typeface="Roboto"/>
                <a:ea typeface="Roboto"/>
                <a:cs typeface="Roboto"/>
              </a:rPr>
              <a:t>. Ze </a:t>
            </a:r>
            <a:r>
              <a:rPr lang="en-US" sz="1400" dirty="0" err="1">
                <a:solidFill>
                  <a:srgbClr val="000000"/>
                </a:solidFill>
                <a:latin typeface="Roboto"/>
                <a:ea typeface="Roboto"/>
                <a:cs typeface="Roboto"/>
              </a:rPr>
              <a:t>staan</a:t>
            </a:r>
            <a:r>
              <a:rPr lang="en-US" sz="1400" dirty="0">
                <a:solidFill>
                  <a:srgbClr val="000000"/>
                </a:solidFill>
                <a:latin typeface="Roboto"/>
                <a:ea typeface="Roboto"/>
                <a:cs typeface="Roboto"/>
              </a:rPr>
              <a:t> met </a:t>
            </a:r>
            <a:r>
              <a:rPr lang="en-US" sz="1400" dirty="0" err="1">
                <a:solidFill>
                  <a:srgbClr val="000000"/>
                </a:solidFill>
                <a:latin typeface="Roboto"/>
                <a:ea typeface="Roboto"/>
                <a:cs typeface="Roboto"/>
              </a:rPr>
              <a:t>beide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voeten</a:t>
            </a:r>
            <a:r>
              <a:rPr lang="en-US" sz="1400" dirty="0">
                <a:solidFill>
                  <a:srgbClr val="000000"/>
                </a:solidFill>
                <a:latin typeface="Roboto"/>
                <a:ea typeface="Roboto"/>
                <a:cs typeface="Roboto"/>
              </a:rPr>
              <a:t> op de </a:t>
            </a:r>
            <a:r>
              <a:rPr lang="en-US" sz="1400" dirty="0" err="1">
                <a:solidFill>
                  <a:srgbClr val="000000"/>
                </a:solidFill>
                <a:latin typeface="Roboto"/>
                <a:ea typeface="Roboto"/>
                <a:cs typeface="Roboto"/>
              </a:rPr>
              <a:t>grond</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Nieuwe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problemen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pakken</a:t>
            </a:r>
            <a:r>
              <a:rPr lang="en-US" sz="1400" dirty="0">
                <a:solidFill>
                  <a:srgbClr val="000000"/>
                </a:solidFill>
                <a:latin typeface="Roboto"/>
                <a:ea typeface="Roboto"/>
                <a:cs typeface="Roboto"/>
              </a:rPr>
              <a:t> ze </a:t>
            </a:r>
            <a:r>
              <a:rPr lang="en-US" sz="1400" dirty="0" err="1">
                <a:solidFill>
                  <a:srgbClr val="000000"/>
                </a:solidFill>
                <a:latin typeface="Roboto"/>
                <a:ea typeface="Roboto"/>
                <a:cs typeface="Roboto"/>
              </a:rPr>
              <a:t>aan</a:t>
            </a:r>
            <a:r>
              <a:rPr lang="en-US" sz="1400" dirty="0">
                <a:solidFill>
                  <a:srgbClr val="000000"/>
                </a:solidFill>
                <a:latin typeface="Roboto"/>
                <a:ea typeface="Roboto"/>
                <a:cs typeface="Roboto"/>
              </a:rPr>
              <a:t> met </a:t>
            </a:r>
            <a:r>
              <a:rPr lang="en-US" sz="1400" dirty="0" err="1">
                <a:solidFill>
                  <a:srgbClr val="000000"/>
                </a:solidFill>
                <a:latin typeface="Roboto"/>
                <a:ea typeface="Roboto"/>
                <a:cs typeface="Roboto"/>
              </a:rPr>
              <a:t>gekende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methoden</a:t>
            </a:r>
            <a:r>
              <a:rPr lang="en-US" sz="1400" dirty="0">
                <a:solidFill>
                  <a:srgbClr val="000000"/>
                </a:solidFill>
                <a:latin typeface="Roboto"/>
                <a:ea typeface="Roboto"/>
                <a:cs typeface="Roboto"/>
              </a:rPr>
              <a:t> in </a:t>
            </a:r>
            <a:r>
              <a:rPr lang="en-US" sz="1400" dirty="0" err="1">
                <a:solidFill>
                  <a:srgbClr val="000000"/>
                </a:solidFill>
                <a:latin typeface="Roboto"/>
                <a:ea typeface="Roboto"/>
                <a:cs typeface="Roboto"/>
              </a:rPr>
              <a:t>plaats</a:t>
            </a:r>
            <a:r>
              <a:rPr lang="en-US" sz="1400" dirty="0">
                <a:solidFill>
                  <a:srgbClr val="000000"/>
                </a:solidFill>
                <a:latin typeface="Roboto"/>
                <a:ea typeface="Roboto"/>
                <a:cs typeface="Roboto"/>
              </a:rPr>
              <a:t> van </a:t>
            </a:r>
            <a:r>
              <a:rPr lang="en-US" sz="1400" dirty="0" err="1">
                <a:solidFill>
                  <a:srgbClr val="000000"/>
                </a:solidFill>
                <a:latin typeface="Roboto"/>
                <a:ea typeface="Roboto"/>
                <a:cs typeface="Roboto"/>
              </a:rPr>
              <a:t>telkens</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nieuwe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methoden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uit</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te</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proberen</a:t>
            </a:r>
            <a:r>
              <a:rPr lang="en-US" sz="1400" dirty="0">
                <a:solidFill>
                  <a:srgbClr val="000000"/>
                </a:solidFill>
                <a:latin typeface="Roboto"/>
                <a:ea typeface="Roboto"/>
                <a:cs typeface="Roboto"/>
              </a:rPr>
              <a:t>. Het </a:t>
            </a:r>
            <a:r>
              <a:rPr lang="en-US" sz="1400" dirty="0" err="1">
                <a:solidFill>
                  <a:srgbClr val="000000"/>
                </a:solidFill>
                <a:latin typeface="Roboto"/>
                <a:ea typeface="Roboto"/>
                <a:cs typeface="Roboto"/>
              </a:rPr>
              <a:t>zijn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gewoontedieren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en</a:t>
            </a:r>
            <a:r>
              <a:rPr lang="en-US" sz="1400" dirty="0">
                <a:solidFill>
                  <a:srgbClr val="000000"/>
                </a:solidFill>
                <a:latin typeface="Roboto"/>
                <a:ea typeface="Roboto"/>
                <a:cs typeface="Roboto"/>
              </a:rPr>
              <a:t> ze </a:t>
            </a:r>
            <a:r>
              <a:rPr lang="en-US" sz="1400" dirty="0" err="1">
                <a:solidFill>
                  <a:srgbClr val="000000"/>
                </a:solidFill>
                <a:latin typeface="Roboto"/>
                <a:ea typeface="Roboto"/>
                <a:cs typeface="Roboto"/>
              </a:rPr>
              <a:t>zijn</a:t>
            </a:r>
            <a:r>
              <a:rPr lang="en-US" sz="1400" dirty="0">
                <a:solidFill>
                  <a:srgbClr val="000000"/>
                </a:solidFill>
                <a:latin typeface="Roboto"/>
                <a:ea typeface="Roboto"/>
                <a:cs typeface="Roboto"/>
              </a:rPr>
              <a:t> dan </a:t>
            </a:r>
            <a:r>
              <a:rPr lang="en-US" sz="1400" dirty="0" err="1">
                <a:solidFill>
                  <a:srgbClr val="000000"/>
                </a:solidFill>
                <a:latin typeface="Roboto"/>
                <a:ea typeface="Roboto"/>
                <a:cs typeface="Roboto"/>
              </a:rPr>
              <a:t>ook</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geen</a:t>
            </a:r>
            <a:r>
              <a:rPr lang="en-US" sz="1400" dirty="0">
                <a:solidFill>
                  <a:srgbClr val="000000"/>
                </a:solidFill>
                <a:latin typeface="Roboto"/>
                <a:ea typeface="Roboto"/>
                <a:cs typeface="Roboto"/>
              </a:rPr>
              <a:t> </a:t>
            </a:r>
            <a:r>
              <a:rPr lang="en-US" sz="1400" dirty="0" err="1">
                <a:solidFill>
                  <a:srgbClr val="000000"/>
                </a:solidFill>
                <a:latin typeface="Roboto"/>
                <a:ea typeface="Roboto"/>
                <a:cs typeface="Roboto"/>
              </a:rPr>
              <a:t>voorstander</a:t>
            </a:r>
            <a:r>
              <a:rPr lang="en-US" sz="1400" dirty="0">
                <a:solidFill>
                  <a:srgbClr val="000000"/>
                </a:solidFill>
                <a:latin typeface="Roboto"/>
                <a:ea typeface="Roboto"/>
                <a:cs typeface="Roboto"/>
              </a:rPr>
              <a:t> van </a:t>
            </a:r>
            <a:r>
              <a:rPr lang="en-US" sz="1400" dirty="0" err="1">
                <a:solidFill>
                  <a:srgbClr val="000000"/>
                </a:solidFill>
                <a:latin typeface="Roboto"/>
                <a:ea typeface="Roboto"/>
                <a:cs typeface="Roboto"/>
              </a:rPr>
              <a:t>veranderingen</a:t>
            </a:r>
            <a:r>
              <a:rPr lang="en-US" sz="1400" dirty="0">
                <a:solidFill>
                  <a:srgbClr val="000000"/>
                </a:solidFill>
                <a:latin typeface="Roboto"/>
                <a:ea typeface="Roboto"/>
                <a:cs typeface="Roboto"/>
              </a:rPr>
              <a:t>.</a:t>
            </a:r>
          </a:p>
          <a:p>
            <a:pPr marL="556895" lvl="1" indent="-213995"/>
            <a:r>
              <a:rPr lang="en-US" sz="1400" dirty="0">
                <a:solidFill>
                  <a:srgbClr val="AE2081"/>
                </a:solidFill>
                <a:latin typeface="Roboto"/>
                <a:ea typeface="Roboto"/>
                <a:cs typeface="Roboto"/>
              </a:rPr>
              <a:t>Mark </a:t>
            </a:r>
            <a:r>
              <a:rPr lang="en-US" sz="1400" dirty="0" err="1">
                <a:solidFill>
                  <a:srgbClr val="AE2081"/>
                </a:solidFill>
                <a:latin typeface="Roboto"/>
                <a:ea typeface="Roboto"/>
                <a:cs typeface="Roboto"/>
              </a:rPr>
              <a:t>neigt</a:t>
            </a:r>
            <a:r>
              <a:rPr lang="en-US" sz="1400" dirty="0">
                <a:solidFill>
                  <a:srgbClr val="AE2081"/>
                </a:solidFill>
                <a:latin typeface="Roboto"/>
                <a:ea typeface="Roboto"/>
                <a:cs typeface="Roboto"/>
              </a:rPr>
              <a:t> in </a:t>
            </a:r>
            <a:r>
              <a:rPr lang="en-US" sz="1400" dirty="0" err="1">
                <a:solidFill>
                  <a:srgbClr val="AE2081"/>
                </a:solidFill>
                <a:latin typeface="Roboto"/>
                <a:ea typeface="Roboto"/>
                <a:cs typeface="Roboto"/>
              </a:rPr>
              <a:t>zijn</a:t>
            </a:r>
            <a:r>
              <a:rPr lang="en-US" sz="1400" dirty="0">
                <a:solidFill>
                  <a:srgbClr val="AE2081"/>
                </a:solidFill>
                <a:latin typeface="Roboto"/>
                <a:ea typeface="Roboto"/>
                <a:cs typeface="Roboto"/>
              </a:rPr>
              <a:t> </a:t>
            </a:r>
            <a:r>
              <a:rPr lang="en-US" sz="1400" dirty="0" err="1">
                <a:solidFill>
                  <a:srgbClr val="AE2081"/>
                </a:solidFill>
                <a:latin typeface="Roboto"/>
                <a:ea typeface="Roboto"/>
                <a:cs typeface="Roboto"/>
              </a:rPr>
              <a:t>werksituatie</a:t>
            </a:r>
            <a:r>
              <a:rPr lang="en-US" sz="1400" dirty="0">
                <a:solidFill>
                  <a:srgbClr val="AE2081"/>
                </a:solidFill>
                <a:latin typeface="Roboto"/>
                <a:ea typeface="Roboto"/>
                <a:cs typeface="Roboto"/>
              </a:rPr>
              <a:t> </a:t>
            </a:r>
            <a:r>
              <a:rPr lang="en-US" sz="1400" dirty="0" err="1">
                <a:solidFill>
                  <a:srgbClr val="AE2081"/>
                </a:solidFill>
                <a:latin typeface="Roboto"/>
                <a:ea typeface="Roboto"/>
                <a:cs typeface="Roboto"/>
              </a:rPr>
              <a:t>naar</a:t>
            </a:r>
            <a:r>
              <a:rPr lang="en-US" sz="1400" dirty="0">
                <a:solidFill>
                  <a:srgbClr val="AE2081"/>
                </a:solidFill>
                <a:latin typeface="Roboto"/>
                <a:ea typeface="Roboto"/>
                <a:cs typeface="Roboto"/>
              </a:rPr>
              <a:t> </a:t>
            </a:r>
            <a:r>
              <a:rPr lang="en-US" sz="1400" dirty="0" err="1">
                <a:solidFill>
                  <a:srgbClr val="AE2081"/>
                </a:solidFill>
                <a:latin typeface="Roboto"/>
                <a:ea typeface="Roboto"/>
                <a:cs typeface="Roboto"/>
              </a:rPr>
              <a:t>openheid</a:t>
            </a:r>
            <a:r>
              <a:rPr lang="en-US" sz="1400" dirty="0">
                <a:solidFill>
                  <a:srgbClr val="AE2081"/>
                </a:solidFill>
                <a:latin typeface="Roboto"/>
                <a:ea typeface="Roboto"/>
                <a:cs typeface="Roboto"/>
              </a:rPr>
              <a:t>: h</a:t>
            </a:r>
            <a:r>
              <a:rPr lang="nl-BE" sz="1400" dirty="0">
                <a:solidFill>
                  <a:srgbClr val="AE2081"/>
                </a:solidFill>
                <a:latin typeface="Roboto"/>
                <a:ea typeface="Roboto"/>
                <a:cs typeface="Roboto"/>
              </a:rPr>
              <a:t>ij is zeer creatief en heeft een sterke voorkeur voor innovatieve ideeën. Hij houdt ervan om nieuwe strategieën te bedenken en is altijd op zoek om out-of-</a:t>
            </a:r>
            <a:r>
              <a:rPr lang="nl-BE" sz="1400" dirty="0" err="1">
                <a:solidFill>
                  <a:srgbClr val="AE2081"/>
                </a:solidFill>
                <a:latin typeface="Roboto"/>
                <a:ea typeface="Roboto"/>
                <a:cs typeface="Roboto"/>
              </a:rPr>
              <a:t>the</a:t>
            </a:r>
            <a:r>
              <a:rPr lang="nl-BE" sz="1400" dirty="0">
                <a:solidFill>
                  <a:srgbClr val="AE2081"/>
                </a:solidFill>
                <a:latin typeface="Roboto"/>
                <a:ea typeface="Roboto"/>
                <a:cs typeface="Roboto"/>
              </a:rPr>
              <a:t> box te denken of te laten denken. </a:t>
            </a:r>
            <a:endParaRPr lang="en-US" sz="1400" dirty="0">
              <a:solidFill>
                <a:srgbClr val="AE2081"/>
              </a:solidFill>
              <a:latin typeface="Roboto"/>
              <a:ea typeface="Roboto"/>
              <a:cs typeface="Roboto"/>
            </a:endParaRPr>
          </a:p>
          <a:p>
            <a:pPr marL="556895" indent="-213995">
              <a:buFont typeface="Wingdings" pitchFamily="34" charset="0"/>
              <a:buChar char="•"/>
            </a:pPr>
            <a:endParaRPr lang="en-US" sz="1400" dirty="0">
              <a:solidFill>
                <a:srgbClr val="000000"/>
              </a:solidFill>
              <a:latin typeface="Roboto"/>
              <a:ea typeface="Roboto"/>
              <a:cs typeface="Roboto"/>
            </a:endParaRPr>
          </a:p>
          <a:p>
            <a:pPr marL="0" indent="0">
              <a:buNone/>
            </a:pPr>
            <a:br>
              <a:rPr lang="en-US" sz="1400" dirty="0">
                <a:solidFill>
                  <a:srgbClr val="000000"/>
                </a:solidFill>
                <a:latin typeface="Roboto"/>
                <a:ea typeface="Roboto"/>
                <a:cs typeface="Roboto"/>
              </a:rPr>
            </a:br>
            <a:br>
              <a:rPr lang="en-US" sz="1400" dirty="0">
                <a:solidFill>
                  <a:srgbClr val="000000"/>
                </a:solidFill>
                <a:latin typeface="Roboto"/>
                <a:ea typeface="Roboto"/>
                <a:cs typeface="Roboto"/>
              </a:rPr>
            </a:br>
            <a:endParaRPr lang="en-US" sz="1400">
              <a:solidFill>
                <a:srgbClr val="000000"/>
              </a:solidFill>
              <a:latin typeface="Roboto"/>
              <a:ea typeface="Roboto"/>
              <a:cs typeface="Roboto"/>
            </a:endParaRPr>
          </a:p>
          <a:p>
            <a:pPr marL="0" indent="0" algn="ctr">
              <a:buNone/>
            </a:pPr>
            <a:endParaRPr lang="nl-NL" sz="3100" b="1">
              <a:latin typeface="Calibri Light"/>
              <a:cs typeface="Calibri Light"/>
            </a:endParaRPr>
          </a:p>
          <a:p>
            <a:pPr marL="0" indent="0">
              <a:buNone/>
            </a:pPr>
            <a:endParaRPr lang="nl-NL" sz="1600">
              <a:solidFill>
                <a:prstClr val="black"/>
              </a:solidFill>
              <a:latin typeface="Calibri Light"/>
              <a:cs typeface="Calibri Light"/>
            </a:endParaRPr>
          </a:p>
          <a:p>
            <a:pPr marL="0" indent="0">
              <a:buNone/>
            </a:pPr>
            <a:endParaRPr lang="nl-BE">
              <a:solidFill>
                <a:prstClr val="black"/>
              </a:solidFill>
              <a:cs typeface="Roboto" pitchFamily="2" charset="0"/>
            </a:endParaRPr>
          </a:p>
        </p:txBody>
      </p:sp>
    </p:spTree>
    <p:extLst>
      <p:ext uri="{BB962C8B-B14F-4D97-AF65-F5344CB8AC3E}">
        <p14:creationId xmlns:p14="http://schemas.microsoft.com/office/powerpoint/2010/main" val="2976612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B5928-BE4D-CAC1-D96C-34BBC2C403DE}"/>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D2061D79-D0B2-F7F6-1D48-D8622419B292}"/>
              </a:ext>
            </a:extLst>
          </p:cNvPr>
          <p:cNvSpPr txBox="1">
            <a:spLocks/>
          </p:cNvSpPr>
          <p:nvPr/>
        </p:nvSpPr>
        <p:spPr>
          <a:xfrm>
            <a:off x="252850" y="628364"/>
            <a:ext cx="11942225" cy="5701316"/>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400" b="1" dirty="0">
                <a:solidFill>
                  <a:prstClr val="black"/>
                </a:solidFill>
                <a:latin typeface="Calibri Light"/>
                <a:ea typeface="Roboto"/>
                <a:cs typeface="Calibri Light"/>
              </a:rPr>
              <a:t>Mogelijke </a:t>
            </a:r>
            <a:r>
              <a:rPr lang="nl-NL" sz="3400" b="1" dirty="0">
                <a:solidFill>
                  <a:schemeClr val="accent1"/>
                </a:solidFill>
                <a:latin typeface="Calibri Light"/>
                <a:ea typeface="Roboto"/>
                <a:cs typeface="Calibri Light"/>
              </a:rPr>
              <a:t>conclusie </a:t>
            </a:r>
            <a:r>
              <a:rPr lang="nl-NL" sz="3400" b="1" dirty="0">
                <a:solidFill>
                  <a:prstClr val="black"/>
                </a:solidFill>
                <a:latin typeface="Calibri Light"/>
                <a:ea typeface="Roboto"/>
                <a:cs typeface="Calibri Light"/>
              </a:rPr>
              <a:t>(de verwachtingen als leraar bepaal je zelf)</a:t>
            </a:r>
          </a:p>
          <a:p>
            <a:pPr marL="556895" lvl="1" indent="0">
              <a:buFont typeface="Wingdings" panose="05000000000000000000" pitchFamily="2" charset="2"/>
              <a:buNone/>
            </a:pPr>
            <a:endParaRPr lang="nl-BE" sz="1600">
              <a:latin typeface="Calibri Light"/>
              <a:ea typeface="Roboto"/>
              <a:cs typeface="Calibri Light"/>
            </a:endParaRPr>
          </a:p>
          <a:p>
            <a:pPr marL="0" indent="0">
              <a:buNone/>
            </a:pPr>
            <a:r>
              <a:rPr lang="nl-BE" sz="2100" b="1" dirty="0">
                <a:latin typeface="Calibri"/>
                <a:ea typeface="Roboto"/>
                <a:cs typeface="Calibri Light"/>
              </a:rPr>
              <a:t>Vraag: </a:t>
            </a:r>
            <a:r>
              <a:rPr lang="en-US" sz="2000" b="1" err="1">
                <a:solidFill>
                  <a:schemeClr val="dk1"/>
                </a:solidFill>
                <a:latin typeface="Calibri"/>
                <a:ea typeface="Calibri"/>
                <a:cs typeface="Calibri"/>
              </a:rPr>
              <a:t>Verklaar</a:t>
            </a:r>
            <a:r>
              <a:rPr lang="en-US" sz="2000" b="1" dirty="0">
                <a:solidFill>
                  <a:schemeClr val="dk1"/>
                </a:solidFill>
                <a:latin typeface="Calibri"/>
                <a:ea typeface="Calibri"/>
                <a:cs typeface="Calibri"/>
              </a:rPr>
              <a:t> het </a:t>
            </a:r>
            <a:r>
              <a:rPr lang="en-US" sz="2000" b="1" err="1">
                <a:solidFill>
                  <a:schemeClr val="dk1"/>
                </a:solidFill>
                <a:latin typeface="Calibri"/>
                <a:ea typeface="Calibri"/>
                <a:cs typeface="Calibri"/>
              </a:rPr>
              <a:t>gedrag</a:t>
            </a:r>
            <a:r>
              <a:rPr lang="en-US" sz="2000" b="1" dirty="0">
                <a:solidFill>
                  <a:schemeClr val="dk1"/>
                </a:solidFill>
                <a:latin typeface="Calibri"/>
                <a:ea typeface="Calibri"/>
                <a:cs typeface="Calibri"/>
              </a:rPr>
              <a:t> van Mark om </a:t>
            </a:r>
            <a:r>
              <a:rPr lang="en-US" sz="2000" b="1" err="1">
                <a:solidFill>
                  <a:schemeClr val="dk1"/>
                </a:solidFill>
                <a:latin typeface="Calibri"/>
                <a:ea typeface="Calibri"/>
                <a:cs typeface="Calibri"/>
              </a:rPr>
              <a:t>regelmatig</a:t>
            </a:r>
            <a:r>
              <a:rPr lang="en-US" sz="2000" b="1" dirty="0">
                <a:solidFill>
                  <a:schemeClr val="dk1"/>
                </a:solidFill>
                <a:latin typeface="Calibri"/>
                <a:ea typeface="Calibri"/>
                <a:cs typeface="Calibri"/>
              </a:rPr>
              <a:t> deadlines </a:t>
            </a:r>
            <a:r>
              <a:rPr lang="en-US" sz="2000" b="1" err="1">
                <a:solidFill>
                  <a:schemeClr val="dk1"/>
                </a:solidFill>
                <a:latin typeface="Calibri"/>
                <a:ea typeface="Calibri"/>
                <a:cs typeface="Calibri"/>
              </a:rPr>
              <a:t>te</a:t>
            </a:r>
            <a:r>
              <a:rPr lang="en-US" sz="2000" b="1" dirty="0">
                <a:solidFill>
                  <a:schemeClr val="dk1"/>
                </a:solidFill>
                <a:latin typeface="Calibri"/>
                <a:ea typeface="Calibri"/>
                <a:cs typeface="Calibri"/>
              </a:rPr>
              <a:t> </a:t>
            </a:r>
            <a:r>
              <a:rPr lang="en-US" sz="2000" b="1" err="1">
                <a:solidFill>
                  <a:schemeClr val="dk1"/>
                </a:solidFill>
                <a:latin typeface="Calibri"/>
                <a:ea typeface="Calibri"/>
                <a:cs typeface="Calibri"/>
              </a:rPr>
              <a:t>missen</a:t>
            </a:r>
            <a:r>
              <a:rPr lang="en-US" sz="2000" b="1" dirty="0">
                <a:solidFill>
                  <a:schemeClr val="dk1"/>
                </a:solidFill>
                <a:latin typeface="Calibri"/>
                <a:ea typeface="Calibri"/>
                <a:cs typeface="Calibri"/>
              </a:rPr>
              <a:t> </a:t>
            </a:r>
            <a:r>
              <a:rPr lang="en-US" sz="2000" b="1" err="1">
                <a:solidFill>
                  <a:schemeClr val="dk1"/>
                </a:solidFill>
                <a:latin typeface="Calibri"/>
                <a:ea typeface="Calibri"/>
                <a:cs typeface="Calibri"/>
              </a:rPr>
              <a:t>en</a:t>
            </a:r>
            <a:r>
              <a:rPr lang="en-US" sz="2000" b="1" dirty="0">
                <a:solidFill>
                  <a:schemeClr val="dk1"/>
                </a:solidFill>
                <a:latin typeface="Calibri"/>
                <a:ea typeface="Calibri"/>
                <a:cs typeface="Calibri"/>
              </a:rPr>
              <a:t> </a:t>
            </a:r>
            <a:r>
              <a:rPr lang="en-US" sz="2000" b="1" err="1">
                <a:solidFill>
                  <a:schemeClr val="dk1"/>
                </a:solidFill>
                <a:latin typeface="Calibri"/>
                <a:ea typeface="Calibri"/>
                <a:cs typeface="Calibri"/>
              </a:rPr>
              <a:t>te</a:t>
            </a:r>
            <a:r>
              <a:rPr lang="en-US" sz="2000" b="1" dirty="0">
                <a:solidFill>
                  <a:schemeClr val="dk1"/>
                </a:solidFill>
                <a:latin typeface="Calibri"/>
                <a:ea typeface="Calibri"/>
                <a:cs typeface="Calibri"/>
              </a:rPr>
              <a:t> </a:t>
            </a:r>
            <a:r>
              <a:rPr lang="en-US" sz="2000" b="1" err="1">
                <a:solidFill>
                  <a:schemeClr val="dk1"/>
                </a:solidFill>
                <a:latin typeface="Calibri"/>
                <a:ea typeface="Calibri"/>
                <a:cs typeface="Calibri"/>
              </a:rPr>
              <a:t>laat</a:t>
            </a:r>
            <a:r>
              <a:rPr lang="en-US" sz="2000" b="1" dirty="0">
                <a:solidFill>
                  <a:schemeClr val="dk1"/>
                </a:solidFill>
                <a:latin typeface="Calibri"/>
                <a:ea typeface="Calibri"/>
                <a:cs typeface="Calibri"/>
              </a:rPr>
              <a:t> </a:t>
            </a:r>
            <a:r>
              <a:rPr lang="en-US" sz="2000" b="1" err="1">
                <a:solidFill>
                  <a:schemeClr val="dk1"/>
                </a:solidFill>
                <a:latin typeface="Calibri"/>
                <a:ea typeface="Calibri"/>
                <a:cs typeface="Calibri"/>
              </a:rPr>
              <a:t>te</a:t>
            </a:r>
            <a:r>
              <a:rPr lang="en-US" sz="2000" b="1" dirty="0">
                <a:solidFill>
                  <a:schemeClr val="dk1"/>
                </a:solidFill>
                <a:latin typeface="Calibri"/>
                <a:ea typeface="Calibri"/>
                <a:cs typeface="Calibri"/>
              </a:rPr>
              <a:t> </a:t>
            </a:r>
            <a:r>
              <a:rPr lang="en-US" sz="2000" b="1" err="1">
                <a:solidFill>
                  <a:schemeClr val="dk1"/>
                </a:solidFill>
                <a:latin typeface="Calibri"/>
                <a:ea typeface="Calibri"/>
                <a:cs typeface="Calibri"/>
              </a:rPr>
              <a:t>komen</a:t>
            </a:r>
            <a:r>
              <a:rPr lang="en-US" sz="2000" b="1" dirty="0">
                <a:solidFill>
                  <a:schemeClr val="dk1"/>
                </a:solidFill>
                <a:latin typeface="Calibri"/>
                <a:ea typeface="Calibri"/>
                <a:cs typeface="Calibri"/>
              </a:rPr>
              <a:t> op het </a:t>
            </a:r>
            <a:r>
              <a:rPr lang="en-US" sz="2000" b="1" err="1">
                <a:solidFill>
                  <a:schemeClr val="dk1"/>
                </a:solidFill>
                <a:latin typeface="Calibri"/>
                <a:ea typeface="Calibri"/>
                <a:cs typeface="Calibri"/>
              </a:rPr>
              <a:t>werk</a:t>
            </a:r>
            <a:r>
              <a:rPr lang="en-US" sz="2000" b="1" dirty="0">
                <a:solidFill>
                  <a:schemeClr val="dk1"/>
                </a:solidFill>
                <a:latin typeface="Calibri"/>
                <a:ea typeface="Calibri"/>
                <a:cs typeface="Calibri"/>
              </a:rPr>
              <a:t>, </a:t>
            </a:r>
            <a:r>
              <a:rPr lang="en-US" sz="2000" b="1" err="1">
                <a:solidFill>
                  <a:schemeClr val="dk1"/>
                </a:solidFill>
                <a:latin typeface="Calibri"/>
                <a:ea typeface="Calibri"/>
                <a:cs typeface="Calibri"/>
              </a:rPr>
              <a:t>vanuit</a:t>
            </a:r>
            <a:r>
              <a:rPr lang="en-US" sz="2000" b="1" dirty="0">
                <a:solidFill>
                  <a:schemeClr val="dk1"/>
                </a:solidFill>
                <a:latin typeface="Calibri"/>
                <a:ea typeface="Calibri"/>
                <a:cs typeface="Calibri"/>
              </a:rPr>
              <a:t> de BIG FIVE </a:t>
            </a:r>
            <a:r>
              <a:rPr lang="en-US" sz="2000" b="1" err="1">
                <a:solidFill>
                  <a:schemeClr val="dk1"/>
                </a:solidFill>
                <a:latin typeface="Calibri"/>
                <a:ea typeface="Calibri"/>
                <a:cs typeface="Calibri"/>
              </a:rPr>
              <a:t>theorie</a:t>
            </a:r>
            <a:r>
              <a:rPr lang="en-US" sz="2000" b="1" dirty="0">
                <a:solidFill>
                  <a:schemeClr val="dk1"/>
                </a:solidFill>
                <a:latin typeface="Calibri"/>
                <a:ea typeface="Calibri"/>
                <a:cs typeface="Calibri"/>
              </a:rPr>
              <a:t>.</a:t>
            </a:r>
          </a:p>
          <a:p>
            <a:pPr marL="256540" indent="-256540">
              <a:buNone/>
            </a:pPr>
            <a:endParaRPr lang="nl-BE" sz="2100" b="1" dirty="0">
              <a:latin typeface="Calibri"/>
              <a:ea typeface="Roboto"/>
              <a:cs typeface="Calibri Light"/>
            </a:endParaRPr>
          </a:p>
          <a:p>
            <a:pPr marL="256540" indent="-256540">
              <a:buNone/>
            </a:pPr>
            <a:r>
              <a:rPr lang="nl-BE" sz="2100" b="1" dirty="0">
                <a:latin typeface="Calibri"/>
                <a:ea typeface="Roboto"/>
                <a:cs typeface="Calibri Light"/>
              </a:rPr>
              <a:t>Conclusie</a:t>
            </a:r>
            <a:r>
              <a:rPr lang="nl-BE" sz="2100" dirty="0">
                <a:latin typeface="Calibri"/>
                <a:ea typeface="Roboto"/>
                <a:cs typeface="Calibri Light"/>
              </a:rPr>
              <a:t>:</a:t>
            </a:r>
            <a:endParaRPr lang="nl-NL" sz="2100">
              <a:latin typeface="Calibri"/>
              <a:ea typeface="Roboto"/>
              <a:cs typeface="Calibri Light"/>
            </a:endParaRPr>
          </a:p>
          <a:p>
            <a:pPr marL="256540" indent="-256540">
              <a:buNone/>
            </a:pPr>
            <a:endParaRPr lang="nl-BE" sz="1400" dirty="0">
              <a:latin typeface="Roboto"/>
              <a:ea typeface="Roboto"/>
              <a:cs typeface="Roboto"/>
            </a:endParaRPr>
          </a:p>
          <a:p>
            <a:pPr marL="256540" indent="-256540">
              <a:buNone/>
            </a:pPr>
            <a:r>
              <a:rPr lang="nl-BE" sz="1400" dirty="0" err="1">
                <a:solidFill>
                  <a:srgbClr val="000000"/>
                </a:solidFill>
                <a:latin typeface="Roboto"/>
                <a:ea typeface="Roboto"/>
                <a:cs typeface="Roboto"/>
              </a:rPr>
              <a:t>Mark’s</a:t>
            </a:r>
            <a:r>
              <a:rPr lang="nl-BE" sz="1400" dirty="0">
                <a:solidFill>
                  <a:srgbClr val="000000"/>
                </a:solidFill>
                <a:latin typeface="Roboto"/>
                <a:ea typeface="Roboto"/>
                <a:cs typeface="Roboto"/>
              </a:rPr>
              <a:t> gedrag, zoals het missen van deadlines en te laat komen op vergaderingen, kan wellicht worden verklaard door zijn </a:t>
            </a:r>
            <a:endParaRPr lang="nl-BE"/>
          </a:p>
          <a:p>
            <a:pPr marL="256540" indent="-256540">
              <a:buNone/>
            </a:pPr>
            <a:endParaRPr lang="nl-BE" sz="1400" dirty="0">
              <a:solidFill>
                <a:srgbClr val="000000"/>
              </a:solidFill>
              <a:latin typeface="Roboto"/>
              <a:ea typeface="Roboto"/>
              <a:cs typeface="Roboto"/>
            </a:endParaRPr>
          </a:p>
          <a:p>
            <a:pPr marL="256540" indent="-256540">
              <a:buNone/>
            </a:pPr>
            <a:r>
              <a:rPr lang="nl-BE" sz="1400" dirty="0">
                <a:solidFill>
                  <a:srgbClr val="000000"/>
                </a:solidFill>
                <a:latin typeface="Roboto"/>
                <a:ea typeface="Roboto"/>
                <a:cs typeface="Roboto"/>
              </a:rPr>
              <a:t>-lagere score op </a:t>
            </a:r>
          </a:p>
          <a:p>
            <a:pPr marL="0" indent="0">
              <a:buNone/>
            </a:pPr>
            <a:r>
              <a:rPr lang="nl-BE" sz="1400" dirty="0">
                <a:solidFill>
                  <a:srgbClr val="000000"/>
                </a:solidFill>
                <a:latin typeface="Roboto"/>
                <a:ea typeface="Roboto"/>
                <a:cs typeface="Roboto"/>
              </a:rPr>
              <a:t> consciëntieusheid: eerder gebrek aan structuur en discipline draagt bij aan zijn neiging om deadlines te missen en te laat te komen.</a:t>
            </a:r>
          </a:p>
          <a:p>
            <a:pPr marL="0" indent="0">
              <a:buNone/>
            </a:pPr>
            <a:r>
              <a:rPr lang="nl-BE" sz="1400" dirty="0">
                <a:solidFill>
                  <a:srgbClr val="000000"/>
                </a:solidFill>
                <a:latin typeface="Roboto"/>
                <a:ea typeface="Roboto"/>
                <a:cs typeface="Roboto"/>
              </a:rPr>
              <a:t> emotionele stabiliteit: kan ervoor zorgen dat hij minder efficiënt werkt, omdat hij de druk voelt om werk in te halen.</a:t>
            </a:r>
          </a:p>
          <a:p>
            <a:pPr marL="0" indent="0">
              <a:buNone/>
            </a:pPr>
            <a:endParaRPr lang="nl-BE" sz="1400" dirty="0">
              <a:solidFill>
                <a:srgbClr val="000000"/>
              </a:solidFill>
              <a:latin typeface="Roboto"/>
              <a:ea typeface="Roboto"/>
              <a:cs typeface="Roboto"/>
            </a:endParaRPr>
          </a:p>
          <a:p>
            <a:pPr marL="0" indent="0">
              <a:buNone/>
            </a:pPr>
            <a:r>
              <a:rPr lang="nl-BE" sz="1400" dirty="0">
                <a:solidFill>
                  <a:srgbClr val="000000"/>
                </a:solidFill>
                <a:latin typeface="Roboto"/>
                <a:ea typeface="Roboto"/>
                <a:cs typeface="Roboto"/>
              </a:rPr>
              <a:t>-zijn hogere score op</a:t>
            </a:r>
          </a:p>
          <a:p>
            <a:pPr marL="0" indent="0">
              <a:buNone/>
            </a:pPr>
            <a:r>
              <a:rPr lang="nl-BE" sz="1400" dirty="0">
                <a:solidFill>
                  <a:srgbClr val="000000"/>
                </a:solidFill>
                <a:latin typeface="Roboto"/>
                <a:ea typeface="Roboto"/>
                <a:cs typeface="Roboto"/>
              </a:rPr>
              <a:t> extraversie: vaak betrokken zijn bij spontane gesprekken en activiteiten, kan afleiden van werk en bijdragen aan tijdmanagementproblemen.</a:t>
            </a:r>
          </a:p>
          <a:p>
            <a:pPr marL="0" indent="0">
              <a:buNone/>
            </a:pPr>
            <a:r>
              <a:rPr lang="nl-BE" sz="1400" dirty="0">
                <a:solidFill>
                  <a:srgbClr val="000000"/>
                </a:solidFill>
                <a:latin typeface="Roboto"/>
                <a:ea typeface="Roboto"/>
                <a:cs typeface="Roboto"/>
              </a:rPr>
              <a:t> vriendelijkheid (altruïsme): kan ervoor zorgen dat hij vaak prioriteit geeft aan de behoeften van anderen boven zijn eigen deadlines en</a:t>
            </a:r>
            <a:br>
              <a:rPr lang="nl-BE" sz="1400" dirty="0">
                <a:solidFill>
                  <a:srgbClr val="000000"/>
                </a:solidFill>
                <a:latin typeface="Roboto"/>
                <a:ea typeface="Roboto"/>
                <a:cs typeface="Roboto"/>
              </a:rPr>
            </a:br>
            <a:r>
              <a:rPr lang="nl-BE" sz="1400" dirty="0">
                <a:solidFill>
                  <a:srgbClr val="000000"/>
                </a:solidFill>
                <a:latin typeface="Roboto"/>
                <a:ea typeface="Roboto"/>
                <a:cs typeface="Roboto"/>
              </a:rPr>
              <a:t>                                                     verplichtingen.</a:t>
            </a:r>
          </a:p>
          <a:p>
            <a:pPr marL="0" indent="0">
              <a:buNone/>
            </a:pPr>
            <a:r>
              <a:rPr lang="nl-BE" sz="1400" dirty="0">
                <a:solidFill>
                  <a:srgbClr val="000000"/>
                </a:solidFill>
                <a:latin typeface="Roboto"/>
                <a:ea typeface="Roboto"/>
                <a:cs typeface="Roboto"/>
              </a:rPr>
              <a:t> openheid voor ervaringen: hij is eerder snel verveeld met routinetaken en daardoor minder geneigd om zich aan strikte deadlines te houden.</a:t>
            </a:r>
          </a:p>
          <a:p>
            <a:pPr marL="0" indent="0">
              <a:buNone/>
            </a:pPr>
            <a:r>
              <a:rPr lang="nl-BE" sz="1100" dirty="0">
                <a:latin typeface="Aptos"/>
                <a:ea typeface="Roboto"/>
                <a:cs typeface="Roboto"/>
              </a:rPr>
              <a:t> </a:t>
            </a:r>
            <a:endParaRPr lang="nl-BE" sz="1100" dirty="0">
              <a:latin typeface="Aptos"/>
              <a:cs typeface="Roboto"/>
            </a:endParaRPr>
          </a:p>
          <a:p>
            <a:pPr marL="556895" lvl="1" indent="-213995"/>
            <a:endParaRPr lang="nl-BE" sz="1600">
              <a:latin typeface="Calibri"/>
              <a:ea typeface="Roboto"/>
              <a:cs typeface="Roboto"/>
            </a:endParaRPr>
          </a:p>
          <a:p>
            <a:pPr marL="0" indent="0">
              <a:buNone/>
            </a:pPr>
            <a:endParaRPr lang="en-US" sz="2100" b="1">
              <a:latin typeface="Calibri"/>
              <a:ea typeface="Calibri"/>
              <a:cs typeface="Calibri"/>
            </a:endParaRPr>
          </a:p>
          <a:p>
            <a:pPr marL="256540" indent="-256540">
              <a:buNone/>
            </a:pPr>
            <a:endParaRPr lang="nl-BE" sz="1600">
              <a:cs typeface="Roboto"/>
            </a:endParaRPr>
          </a:p>
          <a:p>
            <a:pPr marL="0" indent="0" algn="ctr">
              <a:buFont typeface="Arial" pitchFamily="34" charset="0"/>
              <a:buNone/>
            </a:pPr>
            <a:endParaRPr lang="nl-NL" sz="3100" b="1">
              <a:latin typeface="Calibri Light"/>
              <a:cs typeface="Calibri Light"/>
            </a:endParaRPr>
          </a:p>
          <a:p>
            <a:pPr marL="0" indent="0">
              <a:buNone/>
            </a:pPr>
            <a:endParaRPr lang="nl-NL" sz="1600">
              <a:latin typeface="Calibri Light"/>
              <a:cs typeface="Calibri Light"/>
            </a:endParaRPr>
          </a:p>
          <a:p>
            <a:pPr marL="0" indent="0">
              <a:buNone/>
            </a:pPr>
            <a:endParaRPr lang="nl-BE">
              <a:solidFill>
                <a:prstClr val="black"/>
              </a:solidFill>
              <a:cs typeface="Roboto" pitchFamily="2" charset="0"/>
            </a:endParaRPr>
          </a:p>
        </p:txBody>
      </p:sp>
    </p:spTree>
    <p:extLst>
      <p:ext uri="{BB962C8B-B14F-4D97-AF65-F5344CB8AC3E}">
        <p14:creationId xmlns:p14="http://schemas.microsoft.com/office/powerpoint/2010/main" val="3618035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06342-AA7C-3757-1075-9C7A4769260F}"/>
            </a:ext>
          </a:extLst>
        </p:cNvPr>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943F5D64-9C57-BA96-4F9F-892BA674E736}"/>
              </a:ext>
            </a:extLst>
          </p:cNvPr>
          <p:cNvSpPr txBox="1">
            <a:spLocks/>
          </p:cNvSpPr>
          <p:nvPr/>
        </p:nvSpPr>
        <p:spPr>
          <a:xfrm>
            <a:off x="-375285" y="422418"/>
            <a:ext cx="12488564" cy="6013539"/>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dirty="0">
                <a:solidFill>
                  <a:prstClr val="black"/>
                </a:solidFill>
                <a:latin typeface="Calibri Light"/>
                <a:ea typeface="Roboto"/>
                <a:cs typeface="Calibri Light"/>
              </a:rPr>
              <a:t>Casus Greta </a:t>
            </a:r>
            <a:r>
              <a:rPr lang="nl-NL" sz="3100" b="1" dirty="0" err="1">
                <a:solidFill>
                  <a:prstClr val="black"/>
                </a:solidFill>
                <a:latin typeface="Calibri Light"/>
                <a:ea typeface="Roboto"/>
                <a:cs typeface="Calibri Light"/>
              </a:rPr>
              <a:t>Thunberg</a:t>
            </a:r>
            <a:r>
              <a:rPr lang="nl-NL" sz="3100" b="1" dirty="0">
                <a:solidFill>
                  <a:prstClr val="black"/>
                </a:solidFill>
                <a:latin typeface="Calibri Light"/>
                <a:ea typeface="Roboto"/>
                <a:cs typeface="Calibri Light"/>
              </a:rPr>
              <a:t>  - alert </a:t>
            </a:r>
            <a:r>
              <a:rPr lang="nl-NL" sz="1100" i="1" dirty="0">
                <a:solidFill>
                  <a:prstClr val="black"/>
                </a:solidFill>
                <a:latin typeface="Aptos"/>
                <a:ea typeface="Roboto"/>
                <a:cs typeface="Calibri Light"/>
              </a:rPr>
              <a:t>Naar Het Nieuwsblad – 5 oktober 2024</a:t>
            </a:r>
            <a:endParaRPr lang="nl-NL"/>
          </a:p>
          <a:p>
            <a:pPr marL="0" indent="0">
              <a:buNone/>
            </a:pPr>
            <a:endParaRPr lang="nl-NL" sz="1700" i="1">
              <a:solidFill>
                <a:prstClr val="black"/>
              </a:solidFill>
              <a:latin typeface="Calibri Light"/>
              <a:ea typeface="Roboto"/>
              <a:cs typeface="Calibri Light"/>
            </a:endParaRPr>
          </a:p>
          <a:p>
            <a:pPr marL="0" indent="0">
              <a:buNone/>
            </a:pPr>
            <a:endParaRPr lang="nl-NL" sz="1700" i="1">
              <a:solidFill>
                <a:prstClr val="black"/>
              </a:solidFill>
              <a:latin typeface="Calibri Light"/>
              <a:ea typeface="Roboto"/>
              <a:cs typeface="Calibri Light"/>
            </a:endParaRPr>
          </a:p>
          <a:p>
            <a:pPr marL="0" indent="0">
              <a:buNone/>
            </a:pPr>
            <a:endParaRPr lang="nl-BE">
              <a:cs typeface="Roboto" pitchFamily="2" charset="0"/>
            </a:endParaRPr>
          </a:p>
        </p:txBody>
      </p:sp>
      <p:sp>
        <p:nvSpPr>
          <p:cNvPr id="3" name="Tekstvak 2">
            <a:extLst>
              <a:ext uri="{FF2B5EF4-FFF2-40B4-BE49-F238E27FC236}">
                <a16:creationId xmlns:a16="http://schemas.microsoft.com/office/drawing/2014/main" id="{56E9E899-4517-0CAE-F389-ECA86D19A6BB}"/>
              </a:ext>
            </a:extLst>
          </p:cNvPr>
          <p:cNvSpPr txBox="1"/>
          <p:nvPr/>
        </p:nvSpPr>
        <p:spPr>
          <a:xfrm>
            <a:off x="4323431" y="1063925"/>
            <a:ext cx="7717765"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BE" sz="1400" dirty="0">
                <a:latin typeface="Aptos"/>
              </a:rPr>
              <a:t>De Brusselse politie heeft zaterdagmiddag de Zweedse klimaatactiviste Greta </a:t>
            </a:r>
            <a:r>
              <a:rPr lang="nl-BE" sz="1400" dirty="0" err="1">
                <a:latin typeface="Aptos"/>
              </a:rPr>
              <a:t>Thunberg</a:t>
            </a:r>
            <a:r>
              <a:rPr lang="nl-BE" sz="1400" dirty="0">
                <a:latin typeface="Aptos"/>
              </a:rPr>
              <a:t> en andere demonstranten opgepakt. De demonstratie startte zaterdag rond 14.30 uur op de verkeersader ter hoogte van het kruispunt Rogier-Nieuwstraat. De 150 klimaatactivisten, verenigd onder de vlag van het klimaatplatform United </a:t>
            </a:r>
            <a:r>
              <a:rPr lang="nl-BE" sz="1400" dirty="0" err="1">
                <a:latin typeface="Aptos"/>
              </a:rPr>
              <a:t>for</a:t>
            </a:r>
            <a:r>
              <a:rPr lang="nl-BE" sz="1400" dirty="0">
                <a:latin typeface="Aptos"/>
              </a:rPr>
              <a:t> </a:t>
            </a:r>
            <a:r>
              <a:rPr lang="nl-BE" sz="1400" dirty="0" err="1">
                <a:latin typeface="Aptos"/>
              </a:rPr>
              <a:t>Climate</a:t>
            </a:r>
            <a:r>
              <a:rPr lang="nl-BE" sz="1400" dirty="0">
                <a:latin typeface="Aptos"/>
              </a:rPr>
              <a:t> </a:t>
            </a:r>
            <a:r>
              <a:rPr lang="nl-BE" sz="1400" dirty="0" err="1">
                <a:latin typeface="Aptos"/>
              </a:rPr>
              <a:t>Justice</a:t>
            </a:r>
            <a:r>
              <a:rPr lang="nl-BE" sz="1400" dirty="0">
                <a:latin typeface="Aptos"/>
              </a:rPr>
              <a:t> (UCJ), riepen op tot een einde aan alle overheidssteun voor de fossiele industrie in de EU. Deze klimaatactie ontstond opnieuw op initiatief van de activiste </a:t>
            </a:r>
            <a:r>
              <a:rPr lang="nl-BE" sz="1400" dirty="0" err="1">
                <a:latin typeface="Aptos"/>
              </a:rPr>
              <a:t>Thunberg</a:t>
            </a:r>
            <a:r>
              <a:rPr lang="nl-BE" sz="1400" dirty="0">
                <a:latin typeface="Aptos"/>
              </a:rPr>
              <a:t>, nadat ze eerder al schoolstakingen organiseerde en sprak op internationale conferenties zoals de VN Klimaattop. De actie volgde op een open brief, ondertekend door meer dan 130 academici en prominente organisaties waaronder Oxfam en Greenpeace, die UCJ op 1 oktober naar de EU-instellingen stuurde. De activisten vinden dat subsidies voor fossiele brandstoffen de vraag naar energie verstoren, de afhankelijkheid van vervuilende energiebronnen in stand houden en de Europese energiezekerheid ondermijnen, terwijl ze industrieën subsidiëren die aanzienlijk bijdragen aan de uitstoot van broeikasgassen.</a:t>
            </a:r>
            <a:endParaRPr lang="nl-NL" dirty="0"/>
          </a:p>
          <a:p>
            <a:endParaRPr lang="nl-BE" sz="1400" dirty="0">
              <a:latin typeface="Aptos"/>
            </a:endParaRPr>
          </a:p>
          <a:p>
            <a:endParaRPr lang="nl-NL" dirty="0">
              <a:latin typeface="Trebuchet MS"/>
            </a:endParaRPr>
          </a:p>
        </p:txBody>
      </p:sp>
      <p:sp>
        <p:nvSpPr>
          <p:cNvPr id="4" name="Tekstvak 3">
            <a:extLst>
              <a:ext uri="{FF2B5EF4-FFF2-40B4-BE49-F238E27FC236}">
                <a16:creationId xmlns:a16="http://schemas.microsoft.com/office/drawing/2014/main" id="{8E4AC259-257D-ED12-2967-41AB217BD6D1}"/>
              </a:ext>
            </a:extLst>
          </p:cNvPr>
          <p:cNvSpPr txBox="1"/>
          <p:nvPr/>
        </p:nvSpPr>
        <p:spPr>
          <a:xfrm>
            <a:off x="58919" y="3905849"/>
            <a:ext cx="11714670"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BE" sz="1400" dirty="0">
                <a:latin typeface="Aptos"/>
              </a:rPr>
              <a:t>De politie omsingelde de activisten al snel en riep hen op om op te houden met de actie. Uiteindelijk pakten de agenten </a:t>
            </a:r>
            <a:r>
              <a:rPr lang="nl-BE" sz="1400" dirty="0" err="1">
                <a:latin typeface="Aptos"/>
              </a:rPr>
              <a:t>Thunberg</a:t>
            </a:r>
            <a:r>
              <a:rPr lang="nl-BE" sz="1400" dirty="0">
                <a:latin typeface="Aptos"/>
              </a:rPr>
              <a:t> en andere demonstranten op.  “Elke seconde die onze leiders doorgaan met het financieren van fossiele brandstoffen, beïnvloeden ze alle toekomstige generaties”. Subsidies voor fossiele brandstoffen “verstoren de vraag naar energie, houden de afhankelijkheid van vervuilende energiebronnen in stand en ondermijnen de Europese energiezekerheid, terwijl ze industrieën subsidiëren die aanzienlijk bijdragen aan de uitstoot van broeikasgassen”, zo stelt de brief. Ze zijn ook rechtstreeks in tegenspraak met de eigen milieudoelstellingen van de EU en wakkeren de globale klimaatcrisis aan, waardoor kwetsbare gemeenschappen in zowel Europa als het Globale Zuiden onevenredig worden getroffen”, klinkt het.  De ondertekenaars dringen er bij de EU-leiders op aan om “de daad bij het woord te voegen” en de belofte na te komen om milieuschadelijke subsidies in de hele EU tegen 2025 af te schaffen, in overeenstemming met de Overeenkomst van Parijs.  </a:t>
            </a:r>
          </a:p>
          <a:p>
            <a:r>
              <a:rPr lang="nl-BE" sz="1400" dirty="0">
                <a:latin typeface="Aptos"/>
              </a:rPr>
              <a:t>De actie vond plaats in de marge van een klimaatmars die om 14 uur aan het Luxemburgplein vertrok om in de namiddag in </a:t>
            </a:r>
            <a:r>
              <a:rPr lang="nl-BE" sz="1400" dirty="0" err="1">
                <a:latin typeface="Aptos"/>
              </a:rPr>
              <a:t>Merode</a:t>
            </a:r>
            <a:r>
              <a:rPr lang="nl-BE" sz="1400" dirty="0">
                <a:latin typeface="Aptos"/>
              </a:rPr>
              <a:t> te eindigen, waar de demonstranten “een volksvergadering over klimaatrechtvaardigheid” hielden. Enkele dagen geleden werd Greta </a:t>
            </a:r>
            <a:r>
              <a:rPr lang="nl-BE" sz="1400" dirty="0" err="1">
                <a:latin typeface="Aptos"/>
              </a:rPr>
              <a:t>Thunberg</a:t>
            </a:r>
            <a:r>
              <a:rPr lang="nl-BE" sz="1400" dirty="0">
                <a:latin typeface="Aptos"/>
              </a:rPr>
              <a:t> ook al gearresteerd nadat ze samen met andere activisten een gebouw van de Universiteit van Kopenhagen hadden bezet om op te roepen tot een boycot van Israëlische universiteiten. Hoewel de acties van </a:t>
            </a:r>
            <a:r>
              <a:rPr lang="nl-BE" sz="1400" dirty="0" err="1">
                <a:latin typeface="Aptos"/>
              </a:rPr>
              <a:t>Thunberg</a:t>
            </a:r>
            <a:r>
              <a:rPr lang="nl-BE" sz="1400" dirty="0">
                <a:latin typeface="Aptos"/>
              </a:rPr>
              <a:t> zowel mensen op de been brengt als tegenstanders wakker maakt, slaagt ze er toch in om het klimaatthema onder de aandacht te houden en beleid te overtuigen om in te zetten op klimaatdoelstellingen.</a:t>
            </a:r>
          </a:p>
          <a:p>
            <a:endParaRPr lang="nl-BE" sz="1400" dirty="0">
              <a:latin typeface="Aptos"/>
            </a:endParaRPr>
          </a:p>
          <a:p>
            <a:pPr algn="l"/>
            <a:endParaRPr lang="nl-NL" dirty="0"/>
          </a:p>
        </p:txBody>
      </p:sp>
      <p:pic>
        <p:nvPicPr>
          <p:cNvPr id="6" name="Afbeelding 5" descr="Afbeelding met Menselijk gezicht, kleding, persoon, person&#10;&#10;Automatisch gegenereerde beschrijving">
            <a:extLst>
              <a:ext uri="{FF2B5EF4-FFF2-40B4-BE49-F238E27FC236}">
                <a16:creationId xmlns:a16="http://schemas.microsoft.com/office/drawing/2014/main" id="{9A194391-72EC-EF49-A3D5-85270B87A67D}"/>
              </a:ext>
            </a:extLst>
          </p:cNvPr>
          <p:cNvPicPr>
            <a:picLocks noChangeAspect="1"/>
          </p:cNvPicPr>
          <p:nvPr/>
        </p:nvPicPr>
        <p:blipFill>
          <a:blip r:embed="rId2"/>
          <a:stretch>
            <a:fillRect/>
          </a:stretch>
        </p:blipFill>
        <p:spPr>
          <a:xfrm>
            <a:off x="57509" y="1071113"/>
            <a:ext cx="4270076" cy="2817963"/>
          </a:xfrm>
          <a:prstGeom prst="rect">
            <a:avLst/>
          </a:prstGeom>
        </p:spPr>
      </p:pic>
    </p:spTree>
    <p:extLst>
      <p:ext uri="{BB962C8B-B14F-4D97-AF65-F5344CB8AC3E}">
        <p14:creationId xmlns:p14="http://schemas.microsoft.com/office/powerpoint/2010/main" val="2103192152"/>
      </p:ext>
    </p:extLst>
  </p:cSld>
  <p:clrMapOvr>
    <a:masterClrMapping/>
  </p:clrMapOvr>
</p:sld>
</file>

<file path=ppt/theme/theme1.xml><?xml version="1.0" encoding="utf-8"?>
<a:theme xmlns:a="http://schemas.openxmlformats.org/drawingml/2006/main" name="2_kathondvla_09-2018">
  <a:themeElements>
    <a:clrScheme name="Katholiek Onderwijs Vlaanderen 2020">
      <a:dk1>
        <a:sysClr val="windowText" lastClr="000000"/>
      </a:dk1>
      <a:lt1>
        <a:sysClr val="window" lastClr="FFFFFF"/>
      </a:lt1>
      <a:dk2>
        <a:srgbClr val="EC7D23"/>
      </a:dk2>
      <a:lt2>
        <a:srgbClr val="F1DE00"/>
      </a:lt2>
      <a:accent1>
        <a:srgbClr val="AE2081"/>
      </a:accent1>
      <a:accent2>
        <a:srgbClr val="EC7D23"/>
      </a:accent2>
      <a:accent3>
        <a:srgbClr val="A8AF37"/>
      </a:accent3>
      <a:accent4>
        <a:srgbClr val="4CBCC5"/>
      </a:accent4>
      <a:accent5>
        <a:srgbClr val="116CA8"/>
      </a:accent5>
      <a:accent6>
        <a:srgbClr val="82B863"/>
      </a:accent6>
      <a:hlink>
        <a:srgbClr val="0000FF"/>
      </a:hlink>
      <a:folHlink>
        <a:srgbClr val="92D050"/>
      </a:folHlink>
    </a:clrScheme>
    <a:fontScheme name="KathOndVla">
      <a:majorFont>
        <a:latin typeface="Trebuchet MS"/>
        <a:ea typeface=""/>
        <a:cs typeface=""/>
      </a:majorFont>
      <a:minorFont>
        <a:latin typeface="Trebuchet MS"/>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model2024 16_9.potx" id="{8B316118-E5CC-447C-B594-6CB3F8FC91A1}" vid="{45619784-22B5-40E4-9216-C4A12042F9B4}"/>
    </a:ext>
  </a:extLst>
</a:theme>
</file>

<file path=ppt/theme/theme2.xml><?xml version="1.0" encoding="utf-8"?>
<a:theme xmlns:a="http://schemas.openxmlformats.org/drawingml/2006/main" name="3_kathondvla_09-2018">
  <a:themeElements>
    <a:clrScheme name="Katholiek Onderwijs Vlaanderen 2020">
      <a:dk1>
        <a:sysClr val="windowText" lastClr="000000"/>
      </a:dk1>
      <a:lt1>
        <a:sysClr val="window" lastClr="FFFFFF"/>
      </a:lt1>
      <a:dk2>
        <a:srgbClr val="EC7D23"/>
      </a:dk2>
      <a:lt2>
        <a:srgbClr val="F1DE00"/>
      </a:lt2>
      <a:accent1>
        <a:srgbClr val="AE2081"/>
      </a:accent1>
      <a:accent2>
        <a:srgbClr val="EC7D23"/>
      </a:accent2>
      <a:accent3>
        <a:srgbClr val="A8AF37"/>
      </a:accent3>
      <a:accent4>
        <a:srgbClr val="4CBCC5"/>
      </a:accent4>
      <a:accent5>
        <a:srgbClr val="116CA8"/>
      </a:accent5>
      <a:accent6>
        <a:srgbClr val="82B863"/>
      </a:accent6>
      <a:hlink>
        <a:srgbClr val="0000FF"/>
      </a:hlink>
      <a:folHlink>
        <a:srgbClr val="92D050"/>
      </a:folHlink>
    </a:clrScheme>
    <a:fontScheme name="KathOndVla">
      <a:majorFont>
        <a:latin typeface="Trebuchet MS"/>
        <a:ea typeface=""/>
        <a:cs typeface=""/>
      </a:majorFont>
      <a:minorFont>
        <a:latin typeface="Trebuchet MS"/>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model2024 16_9.potx" id="{8B316118-E5CC-447C-B594-6CB3F8FC91A1}" vid="{4F024854-CE54-4419-939B-D4D0286177AD}"/>
    </a:ext>
  </a:extLst>
</a:theme>
</file>

<file path=ppt/theme/theme3.xml><?xml version="1.0" encoding="utf-8"?>
<a:theme xmlns:a="http://schemas.openxmlformats.org/drawingml/2006/main" name="6_kathondvla_09-2018">
  <a:themeElements>
    <a:clrScheme name="Katholiek Onderwijs Vlaanderen 2020">
      <a:dk1>
        <a:sysClr val="windowText" lastClr="000000"/>
      </a:dk1>
      <a:lt1>
        <a:sysClr val="window" lastClr="FFFFFF"/>
      </a:lt1>
      <a:dk2>
        <a:srgbClr val="EC7D23"/>
      </a:dk2>
      <a:lt2>
        <a:srgbClr val="F1DE00"/>
      </a:lt2>
      <a:accent1>
        <a:srgbClr val="AE2081"/>
      </a:accent1>
      <a:accent2>
        <a:srgbClr val="EC7D23"/>
      </a:accent2>
      <a:accent3>
        <a:srgbClr val="A8AF37"/>
      </a:accent3>
      <a:accent4>
        <a:srgbClr val="4CBCC5"/>
      </a:accent4>
      <a:accent5>
        <a:srgbClr val="116CA8"/>
      </a:accent5>
      <a:accent6>
        <a:srgbClr val="82B863"/>
      </a:accent6>
      <a:hlink>
        <a:srgbClr val="0000FF"/>
      </a:hlink>
      <a:folHlink>
        <a:srgbClr val="92D050"/>
      </a:folHlink>
    </a:clrScheme>
    <a:fontScheme name="KathOndVla">
      <a:majorFont>
        <a:latin typeface="Trebuchet MS"/>
        <a:ea typeface=""/>
        <a:cs typeface=""/>
      </a:majorFont>
      <a:minorFont>
        <a:latin typeface="Trebuchet MS"/>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model_2020_4-3.potx" id="{5B03B6B9-2846-4CE2-BD2B-983815E105AF}" vid="{8703D5A7-50F5-4D45-AE6C-9E9971EE0EBF}"/>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577cb3d-eb86-42eb-997a-a692a6216bf2">
      <Terms xmlns="http://schemas.microsoft.com/office/infopath/2007/PartnerControls"/>
    </lcf76f155ced4ddcb4097134ff3c332f>
    <TaxCatchAll xmlns="9043eea9-c6a2-41bd-a216-33d45f9f09e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5B5CA2B52F5574DB165C31E956FD7F3" ma:contentTypeVersion="18" ma:contentTypeDescription="Create a new document." ma:contentTypeScope="" ma:versionID="34993ad1d10dd45c9750bb26c8e50af4">
  <xsd:schema xmlns:xsd="http://www.w3.org/2001/XMLSchema" xmlns:xs="http://www.w3.org/2001/XMLSchema" xmlns:p="http://schemas.microsoft.com/office/2006/metadata/properties" xmlns:ns2="5577cb3d-eb86-42eb-997a-a692a6216bf2" xmlns:ns3="eb49ae03-a505-4617-a4c8-335ce93e5b29" xmlns:ns4="9043eea9-c6a2-41bd-a216-33d45f9f09e1" targetNamespace="http://schemas.microsoft.com/office/2006/metadata/properties" ma:root="true" ma:fieldsID="b7e5ba835ce40caa801d89305cc3f2b5" ns2:_="" ns3:_="" ns4:_="">
    <xsd:import namespace="5577cb3d-eb86-42eb-997a-a692a6216bf2"/>
    <xsd:import namespace="eb49ae03-a505-4617-a4c8-335ce93e5b29"/>
    <xsd:import namespace="9043eea9-c6a2-41bd-a216-33d45f9f09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77cb3d-eb86-42eb-997a-a692a6216b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4900684-5160-4c4d-8029-43da39098b3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49ae03-a505-4617-a4c8-335ce93e5b2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43eea9-c6a2-41bd-a216-33d45f9f09e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2ec5c01e-b6da-4320-ad13-fad51859b966}" ma:internalName="TaxCatchAll" ma:showField="CatchAllData" ma:web="eb49ae03-a505-4617-a4c8-335ce93e5b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24AA00-E5C3-4D31-B477-686BA5DED1A4}">
  <ds:schemaRefs>
    <ds:schemaRef ds:uri="http://schemas.microsoft.com/sharepoint/v3/contenttype/forms"/>
  </ds:schemaRefs>
</ds:datastoreItem>
</file>

<file path=customXml/itemProps2.xml><?xml version="1.0" encoding="utf-8"?>
<ds:datastoreItem xmlns:ds="http://schemas.openxmlformats.org/officeDocument/2006/customXml" ds:itemID="{9914A5CD-710E-4B88-8FD7-CCA54C5FDB04}">
  <ds:schemaRefs>
    <ds:schemaRef ds:uri="5577cb3d-eb86-42eb-997a-a692a6216bf2"/>
    <ds:schemaRef ds:uri="9043eea9-c6a2-41bd-a216-33d45f9f09e1"/>
    <ds:schemaRef ds:uri="eb49ae03-a505-4617-a4c8-335ce93e5b2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001B7F8-35EF-41B1-ABE8-CAF55508A3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77cb3d-eb86-42eb-997a-a692a6216bf2"/>
    <ds:schemaRef ds:uri="eb49ae03-a505-4617-a4c8-335ce93e5b29"/>
    <ds:schemaRef ds:uri="9043eea9-c6a2-41bd-a216-33d45f9f09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Presentatiemodel2024 16_9 (1)</Template>
  <TotalTime>0</TotalTime>
  <Words>5371</Words>
  <Application>Microsoft Office PowerPoint</Application>
  <PresentationFormat>Breedbeeld</PresentationFormat>
  <Paragraphs>300</Paragraphs>
  <Slides>28</Slides>
  <Notes>0</Notes>
  <HiddenSlides>0</HiddenSlides>
  <MMClips>0</MMClips>
  <ScaleCrop>false</ScaleCrop>
  <HeadingPairs>
    <vt:vector size="6" baseType="variant">
      <vt:variant>
        <vt:lpstr>Gebruikte lettertypen</vt:lpstr>
      </vt:variant>
      <vt:variant>
        <vt:i4>10</vt:i4>
      </vt:variant>
      <vt:variant>
        <vt:lpstr>Thema</vt:lpstr>
      </vt:variant>
      <vt:variant>
        <vt:i4>3</vt:i4>
      </vt:variant>
      <vt:variant>
        <vt:lpstr>Diatitels</vt:lpstr>
      </vt:variant>
      <vt:variant>
        <vt:i4>28</vt:i4>
      </vt:variant>
    </vt:vector>
  </HeadingPairs>
  <TitlesOfParts>
    <vt:vector size="41" baseType="lpstr">
      <vt:lpstr>Aptos</vt:lpstr>
      <vt:lpstr>Arial</vt:lpstr>
      <vt:lpstr>Arial,Sans-Serif</vt:lpstr>
      <vt:lpstr>Calibri</vt:lpstr>
      <vt:lpstr>Calibri Light</vt:lpstr>
      <vt:lpstr>Poppins</vt:lpstr>
      <vt:lpstr>Poppins ExtraBold</vt:lpstr>
      <vt:lpstr>Roboto</vt:lpstr>
      <vt:lpstr>Trebuchet MS</vt:lpstr>
      <vt:lpstr>Wingdings</vt:lpstr>
      <vt:lpstr>2_kathondvla_09-2018</vt:lpstr>
      <vt:lpstr>3_kathondvla_09-2018</vt:lpstr>
      <vt:lpstr>6_kathondvla_09-2018</vt:lpstr>
      <vt:lpstr>Uitgewerkte casussen ter inspiratie voor LPD 2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Jolien Dewaegeneere</dc:creator>
  <cp:lastModifiedBy>Saar Deleu</cp:lastModifiedBy>
  <cp:revision>801</cp:revision>
  <dcterms:created xsi:type="dcterms:W3CDTF">2024-10-14T12:06:03Z</dcterms:created>
  <dcterms:modified xsi:type="dcterms:W3CDTF">2025-04-02T11:53:17Z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0x01010055B5CA2B52F5574DB165C31E956FD7F3</vt:lpwstr>
  </property>
  <property fmtid="{D5CDD505-2E9C-101B-9397-08002B2CF9AE}" pid="3" name="MediaServiceImageTags">
    <vt:lpwstr/>
  </property>
</Properties>
</file>