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7"/>
  </p:handoutMasterIdLst>
  <p:sldIdLst>
    <p:sldId id="258" r:id="rId2"/>
    <p:sldId id="261" r:id="rId3"/>
    <p:sldId id="257" r:id="rId4"/>
    <p:sldId id="260" r:id="rId5"/>
    <p:sldId id="263" r:id="rId6"/>
    <p:sldId id="262" r:id="rId7"/>
    <p:sldId id="264" r:id="rId8"/>
    <p:sldId id="266" r:id="rId9"/>
    <p:sldId id="265" r:id="rId10"/>
    <p:sldId id="267" r:id="rId11"/>
    <p:sldId id="268" r:id="rId12"/>
    <p:sldId id="270" r:id="rId13"/>
    <p:sldId id="269" r:id="rId14"/>
    <p:sldId id="271" r:id="rId15"/>
    <p:sldId id="272" r:id="rId16"/>
    <p:sldId id="273" r:id="rId17"/>
    <p:sldId id="274" r:id="rId18"/>
    <p:sldId id="275" r:id="rId19"/>
    <p:sldId id="277" r:id="rId20"/>
    <p:sldId id="276" r:id="rId21"/>
    <p:sldId id="280" r:id="rId22"/>
    <p:sldId id="281" r:id="rId23"/>
    <p:sldId id="282" r:id="rId24"/>
    <p:sldId id="283" r:id="rId25"/>
    <p:sldId id="284" r:id="rId26"/>
    <p:sldId id="285" r:id="rId27"/>
    <p:sldId id="290" r:id="rId28"/>
    <p:sldId id="291" r:id="rId29"/>
    <p:sldId id="292" r:id="rId30"/>
    <p:sldId id="288" r:id="rId31"/>
    <p:sldId id="289" r:id="rId32"/>
    <p:sldId id="286" r:id="rId33"/>
    <p:sldId id="287" r:id="rId34"/>
    <p:sldId id="293" r:id="rId35"/>
    <p:sldId id="294" r:id="rId36"/>
  </p:sldIdLst>
  <p:sldSz cx="12192000" cy="6858000"/>
  <p:notesSz cx="6889750" cy="967105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116" d="100"/>
          <a:sy n="116"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nl-BE"/>
          </a:p>
        </p:txBody>
      </p:sp>
      <p:sp>
        <p:nvSpPr>
          <p:cNvPr id="3" name="Tijdelijke aanduiding voor datum 2"/>
          <p:cNvSpPr>
            <a:spLocks noGrp="1"/>
          </p:cNvSpPr>
          <p:nvPr>
            <p:ph type="dt" sz="quarter" idx="1"/>
          </p:nvPr>
        </p:nvSpPr>
        <p:spPr>
          <a:xfrm>
            <a:off x="3902597" y="0"/>
            <a:ext cx="2985558" cy="485232"/>
          </a:xfrm>
          <a:prstGeom prst="rect">
            <a:avLst/>
          </a:prstGeom>
        </p:spPr>
        <p:txBody>
          <a:bodyPr vert="horz" lIns="94631" tIns="47316" rIns="94631" bIns="47316" rtlCol="0"/>
          <a:lstStyle>
            <a:lvl1pPr algn="r">
              <a:defRPr sz="1200"/>
            </a:lvl1pPr>
          </a:lstStyle>
          <a:p>
            <a:fld id="{7DB57830-F75F-470B-8D70-F2CB978D06C5}" type="datetimeFigureOut">
              <a:rPr lang="nl-BE" smtClean="0"/>
              <a:t>14/10/2025</a:t>
            </a:fld>
            <a:endParaRPr lang="nl-BE"/>
          </a:p>
        </p:txBody>
      </p:sp>
      <p:sp>
        <p:nvSpPr>
          <p:cNvPr id="4" name="Tijdelijke aanduiding voor voettekst 3"/>
          <p:cNvSpPr>
            <a:spLocks noGrp="1"/>
          </p:cNvSpPr>
          <p:nvPr>
            <p:ph type="ftr" sz="quarter" idx="2"/>
          </p:nvPr>
        </p:nvSpPr>
        <p:spPr>
          <a:xfrm>
            <a:off x="0" y="9185820"/>
            <a:ext cx="2985558" cy="485231"/>
          </a:xfrm>
          <a:prstGeom prst="rect">
            <a:avLst/>
          </a:prstGeom>
        </p:spPr>
        <p:txBody>
          <a:bodyPr vert="horz" lIns="94631" tIns="47316" rIns="94631" bIns="47316"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902597" y="9185820"/>
            <a:ext cx="2985558" cy="485231"/>
          </a:xfrm>
          <a:prstGeom prst="rect">
            <a:avLst/>
          </a:prstGeom>
        </p:spPr>
        <p:txBody>
          <a:bodyPr vert="horz" lIns="94631" tIns="47316" rIns="94631" bIns="47316" rtlCol="0" anchor="b"/>
          <a:lstStyle>
            <a:lvl1pPr algn="r">
              <a:defRPr sz="1200"/>
            </a:lvl1pPr>
          </a:lstStyle>
          <a:p>
            <a:fld id="{7CBFAF83-72F3-474D-9238-5BD0CBF8E45E}" type="slidenum">
              <a:rPr lang="nl-BE" smtClean="0"/>
              <a:t>‹nr.›</a:t>
            </a:fld>
            <a:endParaRPr lang="nl-BE"/>
          </a:p>
        </p:txBody>
      </p:sp>
    </p:spTree>
    <p:extLst>
      <p:ext uri="{BB962C8B-B14F-4D97-AF65-F5344CB8AC3E}">
        <p14:creationId xmlns:p14="http://schemas.microsoft.com/office/powerpoint/2010/main" val="29917876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12192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 name="Titel 1"/>
          <p:cNvSpPr>
            <a:spLocks noGrp="1"/>
          </p:cNvSpPr>
          <p:nvPr>
            <p:ph type="ctrTitle" hasCustomPrompt="1"/>
          </p:nvPr>
        </p:nvSpPr>
        <p:spPr>
          <a:xfrm>
            <a:off x="4128000" y="2088000"/>
            <a:ext cx="744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4128000" y="4193675"/>
            <a:ext cx="744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000" y="1800000"/>
            <a:ext cx="2453397" cy="4294442"/>
          </a:xfrm>
          <a:prstGeom prst="rect">
            <a:avLst/>
          </a:prstGeom>
        </p:spPr>
      </p:pic>
      <p:pic>
        <p:nvPicPr>
          <p:cNvPr id="11" name="Afbeelding 10"/>
          <p:cNvPicPr>
            <a:picLocks noChangeAspect="1"/>
          </p:cNvPicPr>
          <p:nvPr userDrawn="1"/>
        </p:nvPicPr>
        <p:blipFill>
          <a:blip r:embed="rId3" cstate="print"/>
          <a:stretch>
            <a:fillRect/>
          </a:stretch>
        </p:blipFill>
        <p:spPr>
          <a:xfrm>
            <a:off x="11044800" y="5706000"/>
            <a:ext cx="5712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000" y="360001"/>
            <a:ext cx="2686309" cy="719329"/>
          </a:xfrm>
          <a:prstGeom prst="rect">
            <a:avLst/>
          </a:prstGeom>
        </p:spPr>
      </p:pic>
    </p:spTree>
    <p:extLst>
      <p:ext uri="{BB962C8B-B14F-4D97-AF65-F5344CB8AC3E}">
        <p14:creationId xmlns:p14="http://schemas.microsoft.com/office/powerpoint/2010/main" val="42183141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14/10/2025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720000" y="1349999"/>
            <a:ext cx="11112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30647567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12192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 name="Titel 1"/>
          <p:cNvSpPr>
            <a:spLocks noGrp="1"/>
          </p:cNvSpPr>
          <p:nvPr>
            <p:ph type="ctrTitle" hasCustomPrompt="1"/>
          </p:nvPr>
        </p:nvSpPr>
        <p:spPr>
          <a:xfrm>
            <a:off x="5040000" y="2304000"/>
            <a:ext cx="6792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5040000" y="4419108"/>
            <a:ext cx="6792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000" y="6012000"/>
            <a:ext cx="2016611"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204001"/>
            <a:ext cx="4401321" cy="3209551"/>
          </a:xfrm>
          <a:prstGeom prst="rect">
            <a:avLst/>
          </a:prstGeom>
        </p:spPr>
      </p:pic>
    </p:spTree>
    <p:extLst>
      <p:ext uri="{BB962C8B-B14F-4D97-AF65-F5344CB8AC3E}">
        <p14:creationId xmlns:p14="http://schemas.microsoft.com/office/powerpoint/2010/main" val="3430896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720000" y="1350000"/>
            <a:ext cx="53848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6447200" y="1350000"/>
            <a:ext cx="53848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14/10/2025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21555652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720000" y="1350000"/>
            <a:ext cx="5386917"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720000" y="1991922"/>
            <a:ext cx="5386917"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6432000" y="1350000"/>
            <a:ext cx="538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6432000" y="1991922"/>
            <a:ext cx="53856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14/10/2025</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8384615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14/10/2025</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2901002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14/10/2025</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11533708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1" y="540000"/>
            <a:ext cx="4011084"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5015879" y="540000"/>
            <a:ext cx="6806852"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719403" y="1435101"/>
            <a:ext cx="4011084"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14/10/2025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a:p>
        </p:txBody>
      </p:sp>
    </p:spTree>
    <p:extLst>
      <p:ext uri="{BB962C8B-B14F-4D97-AF65-F5344CB8AC3E}">
        <p14:creationId xmlns:p14="http://schemas.microsoft.com/office/powerpoint/2010/main" val="33997342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4788000"/>
            <a:ext cx="11112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720000" y="540000"/>
            <a:ext cx="1111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720000" y="5445224"/>
            <a:ext cx="11112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720000" y="6048000"/>
            <a:ext cx="1248000" cy="288000"/>
          </a:xfrm>
        </p:spPr>
        <p:txBody>
          <a:bodyPr/>
          <a:lstStyle/>
          <a:p>
            <a:fld id="{C4DDCD72-59EE-436D-B435-201699A5BB49}" type="datetimeFigureOut">
              <a:rPr lang="nl-BE" smtClean="0"/>
              <a:pPr/>
              <a:t>14/10/2025</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2088000" y="6048000"/>
            <a:ext cx="2640000" cy="288000"/>
          </a:xfrm>
        </p:spPr>
        <p:txBody>
          <a:bodyPr/>
          <a:lstStyle/>
          <a:p>
            <a:endParaRPr lang="nl-BE" dirty="0"/>
          </a:p>
        </p:txBody>
      </p:sp>
    </p:spTree>
    <p:extLst>
      <p:ext uri="{BB962C8B-B14F-4D97-AF65-F5344CB8AC3E}">
        <p14:creationId xmlns:p14="http://schemas.microsoft.com/office/powerpoint/2010/main" val="3394044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20000" y="180000"/>
            <a:ext cx="11112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720000" y="1349999"/>
            <a:ext cx="11112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719403" y="6048000"/>
            <a:ext cx="1248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14/10/2025</a:t>
            </a:fld>
            <a:endParaRPr lang="nl-BE" dirty="0"/>
          </a:p>
        </p:txBody>
      </p:sp>
      <p:sp>
        <p:nvSpPr>
          <p:cNvPr id="5" name="Tijdelijke aanduiding voor voettekst 4"/>
          <p:cNvSpPr>
            <a:spLocks noGrp="1"/>
          </p:cNvSpPr>
          <p:nvPr>
            <p:ph type="ftr" sz="quarter" idx="3"/>
          </p:nvPr>
        </p:nvSpPr>
        <p:spPr>
          <a:xfrm>
            <a:off x="2088000" y="6048000"/>
            <a:ext cx="264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4848000" y="6048000"/>
            <a:ext cx="1248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sp>
        <p:nvSpPr>
          <p:cNvPr id="7" name="Rechthoek 6"/>
          <p:cNvSpPr/>
          <p:nvPr/>
        </p:nvSpPr>
        <p:spPr>
          <a:xfrm>
            <a:off x="0" y="6408000"/>
            <a:ext cx="12192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pic>
        <p:nvPicPr>
          <p:cNvPr id="9" name="Afbeelding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16000" y="6012000"/>
            <a:ext cx="2016611" cy="540000"/>
          </a:xfrm>
          <a:prstGeom prst="rect">
            <a:avLst/>
          </a:prstGeom>
        </p:spPr>
      </p:pic>
    </p:spTree>
    <p:extLst>
      <p:ext uri="{BB962C8B-B14F-4D97-AF65-F5344CB8AC3E}">
        <p14:creationId xmlns:p14="http://schemas.microsoft.com/office/powerpoint/2010/main" val="1729954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onderwijs.hetarchief.be/item/xp6tx49c0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ookwidgets.com/play/t:wNEyzs3DgV9hnsv9xt9i9_OMYWZYVv7vVl09P-gQmaZFRzhEU0VB"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ookwidgets.com/play/t:XfythICGZgGUnfEtrCMHb_A5ZkX6FqBDyKVL_DQkGRlKRzhIRko5"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a:extLst>
              <a:ext uri="{28A0092B-C50C-407E-A947-70E740481C1C}">
                <a14:useLocalDpi xmlns:a14="http://schemas.microsoft.com/office/drawing/2010/main" val="0"/>
              </a:ext>
            </a:extLst>
          </a:blip>
          <a:srcRect/>
          <a:stretch>
            <a:fillRect/>
          </a:stretch>
        </p:blipFill>
        <p:spPr bwMode="auto">
          <a:xfrm>
            <a:off x="3299254" y="436605"/>
            <a:ext cx="4572000" cy="6248400"/>
          </a:xfrm>
          <a:prstGeom prst="rect">
            <a:avLst/>
          </a:prstGeom>
          <a:noFill/>
        </p:spPr>
      </p:pic>
      <p:sp>
        <p:nvSpPr>
          <p:cNvPr id="5" name="Rechthoek 4"/>
          <p:cNvSpPr/>
          <p:nvPr/>
        </p:nvSpPr>
        <p:spPr>
          <a:xfrm>
            <a:off x="6524368" y="5260"/>
            <a:ext cx="6096000" cy="307777"/>
          </a:xfrm>
          <a:prstGeom prst="rect">
            <a:avLst/>
          </a:prstGeom>
        </p:spPr>
        <p:txBody>
          <a:bodyPr>
            <a:spAutoFit/>
          </a:bodyPr>
          <a:lstStyle/>
          <a:p>
            <a:r>
              <a:rPr lang="nl-BE" sz="1400" b="1" dirty="0" smtClean="0"/>
              <a:t>Spotprent van Gerald </a:t>
            </a:r>
            <a:r>
              <a:rPr lang="nl-BE" sz="1400" b="1" dirty="0" err="1" smtClean="0"/>
              <a:t>Alsteens</a:t>
            </a:r>
            <a:r>
              <a:rPr lang="nl-BE" sz="1400" b="1" dirty="0" smtClean="0"/>
              <a:t> (GAL) in </a:t>
            </a:r>
            <a:r>
              <a:rPr lang="nl-BE" sz="1400" b="1" dirty="0" err="1" smtClean="0"/>
              <a:t>Knack</a:t>
            </a:r>
            <a:r>
              <a:rPr lang="nl-BE" sz="1400" b="1" dirty="0" smtClean="0"/>
              <a:t>, januari 2024.</a:t>
            </a:r>
            <a:endParaRPr lang="nl-BE" sz="1400" b="1" dirty="0"/>
          </a:p>
        </p:txBody>
      </p:sp>
    </p:spTree>
    <p:extLst>
      <p:ext uri="{BB962C8B-B14F-4D97-AF65-F5344CB8AC3E}">
        <p14:creationId xmlns:p14="http://schemas.microsoft.com/office/powerpoint/2010/main" val="309867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7006" y="229427"/>
            <a:ext cx="11112000" cy="900000"/>
          </a:xfrm>
        </p:spPr>
        <p:txBody>
          <a:bodyPr>
            <a:normAutofit/>
          </a:bodyPr>
          <a:lstStyle/>
          <a:p>
            <a:r>
              <a:rPr lang="nl-BE" b="1" dirty="0" smtClean="0">
                <a:solidFill>
                  <a:srgbClr val="00B0F0"/>
                </a:solidFill>
              </a:rPr>
              <a:t>LESFASE 2: WIE PLEEGT EEN GENOCIDE?</a:t>
            </a:r>
            <a:endParaRPr lang="nl-BE" b="1" dirty="0">
              <a:solidFill>
                <a:srgbClr val="00B0F0"/>
              </a:solidFill>
            </a:endParaRPr>
          </a:p>
        </p:txBody>
      </p:sp>
      <p:pic>
        <p:nvPicPr>
          <p:cNvPr id="4" name="Afbeelding 3"/>
          <p:cNvPicPr>
            <a:picLocks noChangeAspect="1"/>
          </p:cNvPicPr>
          <p:nvPr/>
        </p:nvPicPr>
        <p:blipFill>
          <a:blip r:embed="rId2"/>
          <a:stretch>
            <a:fillRect/>
          </a:stretch>
        </p:blipFill>
        <p:spPr>
          <a:xfrm>
            <a:off x="1601495" y="1373341"/>
            <a:ext cx="7259063" cy="4572638"/>
          </a:xfrm>
          <a:prstGeom prst="rect">
            <a:avLst/>
          </a:prstGeom>
        </p:spPr>
      </p:pic>
    </p:spTree>
    <p:extLst>
      <p:ext uri="{BB962C8B-B14F-4D97-AF65-F5344CB8AC3E}">
        <p14:creationId xmlns:p14="http://schemas.microsoft.com/office/powerpoint/2010/main" val="18170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solidFill>
                  <a:srgbClr val="00B0F0"/>
                </a:solidFill>
              </a:rPr>
              <a:t>LESFASE 2: WIE PLEEGT EEN GENOCIDE?</a:t>
            </a:r>
            <a:endParaRPr lang="nl-BE" b="1" dirty="0">
              <a:solidFill>
                <a:srgbClr val="00B0F0"/>
              </a:solidFill>
            </a:endParaRPr>
          </a:p>
        </p:txBody>
      </p:sp>
      <p:sp>
        <p:nvSpPr>
          <p:cNvPr id="3" name="Tijdelijke aanduiding voor inhoud 2"/>
          <p:cNvSpPr>
            <a:spLocks noGrp="1"/>
          </p:cNvSpPr>
          <p:nvPr>
            <p:ph idx="1"/>
          </p:nvPr>
        </p:nvSpPr>
        <p:spPr>
          <a:xfrm>
            <a:off x="7760043" y="540000"/>
            <a:ext cx="4062687" cy="5256000"/>
          </a:xfrm>
        </p:spPr>
        <p:txBody>
          <a:bodyPr/>
          <a:lstStyle/>
          <a:p>
            <a:r>
              <a:rPr lang="nl-BE" dirty="0" smtClean="0"/>
              <a:t>Wat met anderen?</a:t>
            </a:r>
          </a:p>
          <a:p>
            <a:pPr marL="0" indent="0">
              <a:buNone/>
            </a:pPr>
            <a:r>
              <a:rPr lang="nl-BE" dirty="0" smtClean="0"/>
              <a:t> </a:t>
            </a:r>
          </a:p>
          <a:p>
            <a:pPr lvl="1"/>
            <a:r>
              <a:rPr lang="nl-BE" dirty="0" smtClean="0"/>
              <a:t>Internationale gemeenschap?</a:t>
            </a:r>
          </a:p>
          <a:p>
            <a:pPr lvl="1"/>
            <a:r>
              <a:rPr lang="nl-BE" dirty="0" smtClean="0"/>
              <a:t>Bedrijven?</a:t>
            </a:r>
          </a:p>
          <a:p>
            <a:pPr lvl="1"/>
            <a:r>
              <a:rPr lang="nl-BE" dirty="0" smtClean="0"/>
              <a:t>Soldaten?</a:t>
            </a:r>
          </a:p>
          <a:p>
            <a:pPr lvl="1"/>
            <a:r>
              <a:rPr lang="nl-BE" dirty="0" smtClean="0"/>
              <a:t>Bevolking?</a:t>
            </a:r>
            <a:endParaRPr lang="nl-BE" dirty="0"/>
          </a:p>
          <a:p>
            <a:endParaRPr lang="nl-BE" dirty="0"/>
          </a:p>
        </p:txBody>
      </p:sp>
      <p:sp>
        <p:nvSpPr>
          <p:cNvPr id="5" name="Tijdelijke aanduiding voor tekst 4"/>
          <p:cNvSpPr>
            <a:spLocks noGrp="1"/>
          </p:cNvSpPr>
          <p:nvPr>
            <p:ph type="body" sz="half" idx="2"/>
          </p:nvPr>
        </p:nvSpPr>
        <p:spPr/>
        <p:txBody>
          <a:bodyPr/>
          <a:lstStyle/>
          <a:p>
            <a:endParaRPr lang="nl-BE"/>
          </a:p>
        </p:txBody>
      </p:sp>
      <p:pic>
        <p:nvPicPr>
          <p:cNvPr id="4" name="Afbeelding 3"/>
          <p:cNvPicPr>
            <a:picLocks noChangeAspect="1"/>
          </p:cNvPicPr>
          <p:nvPr/>
        </p:nvPicPr>
        <p:blipFill>
          <a:blip r:embed="rId2"/>
          <a:stretch>
            <a:fillRect/>
          </a:stretch>
        </p:blipFill>
        <p:spPr>
          <a:xfrm>
            <a:off x="687095" y="1307438"/>
            <a:ext cx="7259063" cy="4572638"/>
          </a:xfrm>
          <a:prstGeom prst="rect">
            <a:avLst/>
          </a:prstGeom>
        </p:spPr>
      </p:pic>
    </p:spTree>
    <p:extLst>
      <p:ext uri="{BB962C8B-B14F-4D97-AF65-F5344CB8AC3E}">
        <p14:creationId xmlns:p14="http://schemas.microsoft.com/office/powerpoint/2010/main" val="184809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145121" y="378940"/>
            <a:ext cx="5497387" cy="6182497"/>
          </a:xfrm>
          <a:prstGeom prst="rect">
            <a:avLst/>
          </a:prstGeom>
        </p:spPr>
      </p:pic>
    </p:spTree>
    <p:extLst>
      <p:ext uri="{BB962C8B-B14F-4D97-AF65-F5344CB8AC3E}">
        <p14:creationId xmlns:p14="http://schemas.microsoft.com/office/powerpoint/2010/main" val="399933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chte verbindingslijn met pijl 5"/>
          <p:cNvCxnSpPr/>
          <p:nvPr/>
        </p:nvCxnSpPr>
        <p:spPr>
          <a:xfrm flipV="1">
            <a:off x="1079157" y="3113903"/>
            <a:ext cx="9885406" cy="24713"/>
          </a:xfrm>
          <a:prstGeom prst="straightConnector1">
            <a:avLst/>
          </a:prstGeom>
          <a:ln w="76200">
            <a:headEnd type="triangle"/>
            <a:tailEnd type="triangle"/>
          </a:ln>
        </p:spPr>
        <p:style>
          <a:lnRef idx="3">
            <a:schemeClr val="accent3"/>
          </a:lnRef>
          <a:fillRef idx="0">
            <a:schemeClr val="accent3"/>
          </a:fillRef>
          <a:effectRef idx="2">
            <a:schemeClr val="accent3"/>
          </a:effectRef>
          <a:fontRef idx="minor">
            <a:schemeClr val="tx1"/>
          </a:fontRef>
        </p:style>
      </p:cxnSp>
      <p:sp>
        <p:nvSpPr>
          <p:cNvPr id="7" name="Tekstvak 6"/>
          <p:cNvSpPr txBox="1"/>
          <p:nvPr/>
        </p:nvSpPr>
        <p:spPr>
          <a:xfrm>
            <a:off x="568411" y="2397211"/>
            <a:ext cx="2520778" cy="646331"/>
          </a:xfrm>
          <a:prstGeom prst="rect">
            <a:avLst/>
          </a:prstGeom>
          <a:noFill/>
        </p:spPr>
        <p:txBody>
          <a:bodyPr wrap="square" rtlCol="0">
            <a:spAutoFit/>
          </a:bodyPr>
          <a:lstStyle/>
          <a:p>
            <a:r>
              <a:rPr lang="nl-BE" dirty="0" smtClean="0"/>
              <a:t>Minder verantwoordelijk</a:t>
            </a:r>
            <a:endParaRPr lang="nl-BE" dirty="0"/>
          </a:p>
        </p:txBody>
      </p:sp>
      <p:sp>
        <p:nvSpPr>
          <p:cNvPr id="9" name="Tekstvak 8"/>
          <p:cNvSpPr txBox="1"/>
          <p:nvPr/>
        </p:nvSpPr>
        <p:spPr>
          <a:xfrm>
            <a:off x="9572368" y="2380736"/>
            <a:ext cx="2051222" cy="646331"/>
          </a:xfrm>
          <a:prstGeom prst="rect">
            <a:avLst/>
          </a:prstGeom>
          <a:noFill/>
        </p:spPr>
        <p:txBody>
          <a:bodyPr wrap="square" rtlCol="0">
            <a:spAutoFit/>
          </a:bodyPr>
          <a:lstStyle/>
          <a:p>
            <a:r>
              <a:rPr lang="nl-BE" dirty="0" smtClean="0"/>
              <a:t>Meer verantwoordelijk</a:t>
            </a:r>
            <a:endParaRPr lang="nl-BE" dirty="0"/>
          </a:p>
        </p:txBody>
      </p:sp>
    </p:spTree>
    <p:extLst>
      <p:ext uri="{BB962C8B-B14F-4D97-AF65-F5344CB8AC3E}">
        <p14:creationId xmlns:p14="http://schemas.microsoft.com/office/powerpoint/2010/main" val="12926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NABESPREKING!</a:t>
            </a:r>
            <a:endParaRPr lang="nl-BE" dirty="0"/>
          </a:p>
        </p:txBody>
      </p:sp>
      <p:sp>
        <p:nvSpPr>
          <p:cNvPr id="3" name="Tijdelijke aanduiding voor inhoud 2"/>
          <p:cNvSpPr>
            <a:spLocks noGrp="1"/>
          </p:cNvSpPr>
          <p:nvPr>
            <p:ph idx="1"/>
          </p:nvPr>
        </p:nvSpPr>
        <p:spPr/>
        <p:txBody>
          <a:bodyPr/>
          <a:lstStyle/>
          <a:p>
            <a:pPr lvl="1"/>
            <a:r>
              <a:rPr lang="nl-BE" dirty="0"/>
              <a:t>Waarom is het moeilijk om figuren te ordenen? </a:t>
            </a:r>
          </a:p>
          <a:p>
            <a:pPr lvl="1"/>
            <a:r>
              <a:rPr lang="nl-BE" dirty="0"/>
              <a:t>Welke argumenten/overwegingen hebben ze meegenomen bij het bepalen van de verantwoordelijkheid van elke </a:t>
            </a:r>
            <a:r>
              <a:rPr lang="nl-BE" dirty="0" smtClean="0"/>
              <a:t>actor: </a:t>
            </a:r>
            <a:r>
              <a:rPr lang="nl-BE" dirty="0"/>
              <a:t>waarom oordeelden ze dat een bepaalde actor meer/minder verantwoordelijk was dan een andere? Wat woog voor hen meer/minder door?</a:t>
            </a:r>
          </a:p>
          <a:p>
            <a:pPr lvl="1"/>
            <a:r>
              <a:rPr lang="nl-BE" dirty="0"/>
              <a:t>Vraag hen ook wat deze oefening aantoont, wat hen heeft </a:t>
            </a:r>
            <a:r>
              <a:rPr lang="nl-BE" dirty="0" smtClean="0"/>
              <a:t>verbaasd.</a:t>
            </a:r>
            <a:endParaRPr lang="nl-BE" dirty="0"/>
          </a:p>
          <a:p>
            <a:pPr lvl="1"/>
            <a:r>
              <a:rPr lang="nl-BE" dirty="0" smtClean="0"/>
              <a:t>Breng het begrip “agency” ter sprake.</a:t>
            </a:r>
          </a:p>
          <a:p>
            <a:pPr lvl="1"/>
            <a:r>
              <a:rPr lang="nl-BE" dirty="0" smtClean="0"/>
              <a:t>Vermijd homogenisering.</a:t>
            </a:r>
          </a:p>
          <a:p>
            <a:pPr lvl="1"/>
            <a:r>
              <a:rPr lang="nl-BE" dirty="0" smtClean="0"/>
              <a:t>Geef aandacht aan tegenstemmen (vb. de rol van Zuid-Afrika, </a:t>
            </a:r>
            <a:r>
              <a:rPr lang="nl-BE" dirty="0" err="1" smtClean="0"/>
              <a:t>Jewish</a:t>
            </a:r>
            <a:r>
              <a:rPr lang="nl-BE" dirty="0" smtClean="0"/>
              <a:t> </a:t>
            </a:r>
            <a:r>
              <a:rPr lang="nl-BE" dirty="0" err="1" smtClean="0"/>
              <a:t>voice</a:t>
            </a:r>
            <a:r>
              <a:rPr lang="nl-BE" dirty="0" smtClean="0"/>
              <a:t> </a:t>
            </a:r>
            <a:r>
              <a:rPr lang="nl-BE" dirty="0" err="1" smtClean="0"/>
              <a:t>for</a:t>
            </a:r>
            <a:r>
              <a:rPr lang="nl-BE" dirty="0" smtClean="0"/>
              <a:t> </a:t>
            </a:r>
            <a:r>
              <a:rPr lang="nl-BE" dirty="0" err="1" smtClean="0"/>
              <a:t>Peace</a:t>
            </a:r>
            <a:r>
              <a:rPr lang="nl-BE" dirty="0" smtClean="0"/>
              <a:t>, …)</a:t>
            </a:r>
            <a:endParaRPr lang="nl-BE" dirty="0"/>
          </a:p>
        </p:txBody>
      </p:sp>
    </p:spTree>
    <p:extLst>
      <p:ext uri="{BB962C8B-B14F-4D97-AF65-F5344CB8AC3E}">
        <p14:creationId xmlns:p14="http://schemas.microsoft.com/office/powerpoint/2010/main" val="309607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4097" y="2148843"/>
            <a:ext cx="11112000" cy="900000"/>
          </a:xfrm>
        </p:spPr>
        <p:txBody>
          <a:bodyPr>
            <a:normAutofit/>
          </a:bodyPr>
          <a:lstStyle/>
          <a:p>
            <a:r>
              <a:rPr lang="nl-BE" b="1" dirty="0">
                <a:solidFill>
                  <a:srgbClr val="C00000"/>
                </a:solidFill>
              </a:rPr>
              <a:t>LES </a:t>
            </a:r>
            <a:r>
              <a:rPr lang="nl-BE" b="1" dirty="0" smtClean="0">
                <a:solidFill>
                  <a:srgbClr val="C00000"/>
                </a:solidFill>
              </a:rPr>
              <a:t>2: Hoe wordt een samenleving genocidaal?</a:t>
            </a:r>
            <a:endParaRPr lang="nl-BE" dirty="0"/>
          </a:p>
        </p:txBody>
      </p:sp>
    </p:spTree>
    <p:extLst>
      <p:ext uri="{BB962C8B-B14F-4D97-AF65-F5344CB8AC3E}">
        <p14:creationId xmlns:p14="http://schemas.microsoft.com/office/powerpoint/2010/main" val="309350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 zou een historicus/a dit aanpakken?</a:t>
            </a:r>
            <a:endParaRPr lang="nl-BE" dirty="0"/>
          </a:p>
        </p:txBody>
      </p:sp>
    </p:spTree>
    <p:extLst>
      <p:ext uri="{BB962C8B-B14F-4D97-AF65-F5344CB8AC3E}">
        <p14:creationId xmlns:p14="http://schemas.microsoft.com/office/powerpoint/2010/main" val="305389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 zou een historicus/a dit aanpakken?</a:t>
            </a:r>
            <a:endParaRPr lang="nl-BE" dirty="0"/>
          </a:p>
        </p:txBody>
      </p:sp>
      <p:sp>
        <p:nvSpPr>
          <p:cNvPr id="3" name="Tijdelijke aanduiding voor inhoud 2"/>
          <p:cNvSpPr>
            <a:spLocks noGrp="1"/>
          </p:cNvSpPr>
          <p:nvPr>
            <p:ph idx="1"/>
          </p:nvPr>
        </p:nvSpPr>
        <p:spPr>
          <a:xfrm>
            <a:off x="588194" y="1177003"/>
            <a:ext cx="11112000" cy="4951947"/>
          </a:xfrm>
        </p:spPr>
        <p:txBody>
          <a:bodyPr/>
          <a:lstStyle/>
          <a:p>
            <a:pPr lvl="0"/>
            <a:r>
              <a:rPr lang="nl-BE" dirty="0"/>
              <a:t>de historicus/a kijkt naar sociale, politieke, economische en culturele factoren die een draagvlak voor een genocide versterken</a:t>
            </a:r>
          </a:p>
          <a:p>
            <a:pPr lvl="0"/>
            <a:r>
              <a:rPr lang="nl-BE" dirty="0"/>
              <a:t>de historicus/a gaat de agency na van verschillende personen en groepen</a:t>
            </a:r>
          </a:p>
          <a:p>
            <a:pPr lvl="0"/>
            <a:r>
              <a:rPr lang="nl-BE" dirty="0"/>
              <a:t>de historicus/a gaat na hoe dit draagvlak zich manifesteert in de publieke opinie, het beleid</a:t>
            </a:r>
          </a:p>
          <a:p>
            <a:pPr lvl="0"/>
            <a:r>
              <a:rPr lang="nl-BE" dirty="0"/>
              <a:t>de historicus/a maakt een onderscheid tussen doelbewuste e.a. strategieën</a:t>
            </a:r>
          </a:p>
          <a:p>
            <a:pPr lvl="0"/>
            <a:r>
              <a:rPr lang="nl-BE" dirty="0"/>
              <a:t>de historicus/a zou gebruik maken van verschillende soorten bronnen</a:t>
            </a:r>
          </a:p>
          <a:p>
            <a:pPr lvl="0"/>
            <a:r>
              <a:rPr lang="nl-BE" b="1" dirty="0"/>
              <a:t>de historicus/a zou vaak meerdere genocides vergelijken om patronen te ontdekken (Welke factoren komen telkens terug? Wat is uniek aan bepaalde casus? Welke verschillende rollen onderscheiden we in een genocide?) </a:t>
            </a:r>
          </a:p>
          <a:p>
            <a:pPr lvl="0"/>
            <a:r>
              <a:rPr lang="nl-BE" dirty="0"/>
              <a:t>…</a:t>
            </a:r>
          </a:p>
          <a:p>
            <a:endParaRPr lang="nl-BE" dirty="0"/>
          </a:p>
        </p:txBody>
      </p:sp>
    </p:spTree>
    <p:extLst>
      <p:ext uri="{BB962C8B-B14F-4D97-AF65-F5344CB8AC3E}">
        <p14:creationId xmlns:p14="http://schemas.microsoft.com/office/powerpoint/2010/main" val="283653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t>LESFASE 1: HOE KWAM DE HOLOCAUST TOT STAND?</a:t>
            </a:r>
            <a:endParaRPr lang="nl-BE" b="1" dirty="0"/>
          </a:p>
        </p:txBody>
      </p:sp>
      <p:sp>
        <p:nvSpPr>
          <p:cNvPr id="3" name="Tijdelijke aanduiding voor inhoud 2"/>
          <p:cNvSpPr>
            <a:spLocks noGrp="1"/>
          </p:cNvSpPr>
          <p:nvPr>
            <p:ph idx="1"/>
          </p:nvPr>
        </p:nvSpPr>
        <p:spPr/>
        <p:txBody>
          <a:bodyPr/>
          <a:lstStyle/>
          <a:p>
            <a:r>
              <a:rPr lang="nl-BE" dirty="0" smtClean="0"/>
              <a:t>Dit is het antwoord van een leerling op een secundaire school in de VS:</a:t>
            </a:r>
          </a:p>
          <a:p>
            <a:endParaRPr lang="nl-BE" dirty="0"/>
          </a:p>
          <a:p>
            <a:pPr marL="0" indent="0">
              <a:buNone/>
            </a:pPr>
            <a:r>
              <a:rPr lang="nl-BE" i="1" dirty="0" smtClean="0"/>
              <a:t>“De </a:t>
            </a:r>
            <a:r>
              <a:rPr lang="nl-BE" i="1" dirty="0"/>
              <a:t>volgelingen van Hitler gaven het idee door aan andere racistische groepen die een hekel hadden aan de Joden en andere groepen. Ze stopten het idee dat Joden verschrikkelijke mensen zijn in het hoofd van de mensen. Ze stopten gekke en schandalige ideeën in de hoofden van mensen die andere groepen bang maakten die tegen deze ideeën in opstand kwamen.</a:t>
            </a:r>
            <a:endParaRPr lang="nl-BE" dirty="0"/>
          </a:p>
          <a:p>
            <a:pPr marL="0" indent="0">
              <a:buNone/>
            </a:pPr>
            <a:r>
              <a:rPr lang="nl-BE" i="1" dirty="0"/>
              <a:t>Als je mensen ideeën in het hoofd stopt, gebeuren er dingen. Ideeën leiden tot acties. Als je dit langzaam doet, zullen mensen hetzelfde voelen als jij, vooral als je veel macht hebt, zullen mensen naar je luisteren.”</a:t>
            </a:r>
            <a:endParaRPr lang="nl-BE" dirty="0"/>
          </a:p>
          <a:p>
            <a:endParaRPr lang="nl-BE" dirty="0"/>
          </a:p>
        </p:txBody>
      </p:sp>
    </p:spTree>
    <p:extLst>
      <p:ext uri="{BB962C8B-B14F-4D97-AF65-F5344CB8AC3E}">
        <p14:creationId xmlns:p14="http://schemas.microsoft.com/office/powerpoint/2010/main" val="195387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Opdracht voor de leerlingen</a:t>
            </a:r>
            <a:endParaRPr lang="nl-BE" dirty="0"/>
          </a:p>
        </p:txBody>
      </p:sp>
      <p:sp>
        <p:nvSpPr>
          <p:cNvPr id="3" name="Tijdelijke aanduiding voor inhoud 2"/>
          <p:cNvSpPr>
            <a:spLocks noGrp="1"/>
          </p:cNvSpPr>
          <p:nvPr>
            <p:ph idx="1"/>
          </p:nvPr>
        </p:nvSpPr>
        <p:spPr/>
        <p:txBody>
          <a:bodyPr/>
          <a:lstStyle/>
          <a:p>
            <a:r>
              <a:rPr lang="nl-BE" dirty="0" smtClean="0"/>
              <a:t>Schrijf zelf een samenhangende tekst over de factoren die de Holocaust mogelijk maakten. Je mag je laten bijstaan door een AI-tool. Welke </a:t>
            </a:r>
            <a:r>
              <a:rPr lang="nl-BE" b="1" dirty="0" smtClean="0"/>
              <a:t>prompts</a:t>
            </a:r>
            <a:r>
              <a:rPr lang="nl-BE" dirty="0" smtClean="0"/>
              <a:t> ga je invoeren?</a:t>
            </a:r>
            <a:endParaRPr lang="nl-BE" dirty="0"/>
          </a:p>
        </p:txBody>
      </p:sp>
    </p:spTree>
    <p:extLst>
      <p:ext uri="{BB962C8B-B14F-4D97-AF65-F5344CB8AC3E}">
        <p14:creationId xmlns:p14="http://schemas.microsoft.com/office/powerpoint/2010/main" val="269144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a:extLst>
              <a:ext uri="{28A0092B-C50C-407E-A947-70E740481C1C}">
                <a14:useLocalDpi xmlns:a14="http://schemas.microsoft.com/office/drawing/2010/main" val="0"/>
              </a:ext>
            </a:extLst>
          </a:blip>
          <a:srcRect/>
          <a:stretch>
            <a:fillRect/>
          </a:stretch>
        </p:blipFill>
        <p:spPr bwMode="auto">
          <a:xfrm>
            <a:off x="2763795" y="444843"/>
            <a:ext cx="4572000" cy="6248400"/>
          </a:xfrm>
          <a:prstGeom prst="rect">
            <a:avLst/>
          </a:prstGeom>
          <a:noFill/>
        </p:spPr>
      </p:pic>
      <p:sp>
        <p:nvSpPr>
          <p:cNvPr id="5" name="Rechthoek 4"/>
          <p:cNvSpPr/>
          <p:nvPr/>
        </p:nvSpPr>
        <p:spPr>
          <a:xfrm>
            <a:off x="6524368" y="5260"/>
            <a:ext cx="6096000" cy="307777"/>
          </a:xfrm>
          <a:prstGeom prst="rect">
            <a:avLst/>
          </a:prstGeom>
        </p:spPr>
        <p:txBody>
          <a:bodyPr>
            <a:spAutoFit/>
          </a:bodyPr>
          <a:lstStyle/>
          <a:p>
            <a:r>
              <a:rPr lang="nl-BE" sz="1400" b="1" dirty="0" smtClean="0"/>
              <a:t>Spotprent van Gerald </a:t>
            </a:r>
            <a:r>
              <a:rPr lang="nl-BE" sz="1400" b="1" dirty="0" err="1" smtClean="0"/>
              <a:t>Alsteens</a:t>
            </a:r>
            <a:r>
              <a:rPr lang="nl-BE" sz="1400" b="1" dirty="0" smtClean="0"/>
              <a:t> (GAL) in </a:t>
            </a:r>
            <a:r>
              <a:rPr lang="nl-BE" sz="1400" b="1" dirty="0" err="1" smtClean="0"/>
              <a:t>Knack</a:t>
            </a:r>
            <a:r>
              <a:rPr lang="nl-BE" sz="1400" b="1" dirty="0" smtClean="0"/>
              <a:t>, januari 2024.</a:t>
            </a:r>
            <a:endParaRPr lang="nl-BE" sz="1400" b="1" dirty="0"/>
          </a:p>
        </p:txBody>
      </p:sp>
      <p:sp>
        <p:nvSpPr>
          <p:cNvPr id="2" name="Tekstvak 1"/>
          <p:cNvSpPr txBox="1"/>
          <p:nvPr/>
        </p:nvSpPr>
        <p:spPr>
          <a:xfrm>
            <a:off x="7850659" y="2174789"/>
            <a:ext cx="3731741" cy="1200329"/>
          </a:xfrm>
          <a:prstGeom prst="rect">
            <a:avLst/>
          </a:prstGeom>
          <a:noFill/>
        </p:spPr>
        <p:txBody>
          <a:bodyPr wrap="square" rtlCol="0">
            <a:spAutoFit/>
          </a:bodyPr>
          <a:lstStyle/>
          <a:p>
            <a:r>
              <a:rPr lang="nl-BE" b="1" dirty="0" smtClean="0"/>
              <a:t>HISTORISCHE ANALOGIE:</a:t>
            </a:r>
          </a:p>
          <a:p>
            <a:endParaRPr lang="nl-BE" b="1" dirty="0"/>
          </a:p>
          <a:p>
            <a:r>
              <a:rPr lang="nl-BE" b="1" dirty="0" smtClean="0"/>
              <a:t>parallel tussen de holocaust en de gebeurtenissen in Gaza</a:t>
            </a:r>
            <a:endParaRPr lang="nl-BE" b="1" dirty="0"/>
          </a:p>
        </p:txBody>
      </p:sp>
    </p:spTree>
    <p:extLst>
      <p:ext uri="{BB962C8B-B14F-4D97-AF65-F5344CB8AC3E}">
        <p14:creationId xmlns:p14="http://schemas.microsoft.com/office/powerpoint/2010/main" val="78915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0" y="220369"/>
            <a:ext cx="12192000" cy="5922992"/>
          </a:xfrm>
          <a:prstGeom prst="rect">
            <a:avLst/>
          </a:prstGeom>
        </p:spPr>
      </p:pic>
    </p:spTree>
    <p:extLst>
      <p:ext uri="{BB962C8B-B14F-4D97-AF65-F5344CB8AC3E}">
        <p14:creationId xmlns:p14="http://schemas.microsoft.com/office/powerpoint/2010/main" val="339695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292" y="460086"/>
            <a:ext cx="11112000" cy="900000"/>
          </a:xfrm>
        </p:spPr>
        <p:txBody>
          <a:bodyPr>
            <a:normAutofit fontScale="90000"/>
          </a:bodyPr>
          <a:lstStyle/>
          <a:p>
            <a:r>
              <a:rPr lang="nl-BE" b="1" dirty="0" smtClean="0"/>
              <a:t>LESFASE 2: HOE KOMT EEN GENOCIDALE SAMENLEVING TOT STAND?</a:t>
            </a:r>
            <a:endParaRPr lang="nl-BE" b="1" dirty="0"/>
          </a:p>
        </p:txBody>
      </p:sp>
    </p:spTree>
    <p:extLst>
      <p:ext uri="{BB962C8B-B14F-4D97-AF65-F5344CB8AC3E}">
        <p14:creationId xmlns:p14="http://schemas.microsoft.com/office/powerpoint/2010/main" val="250906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nl-BE" dirty="0" smtClean="0"/>
              <a:t>GENERIEKE FACTOREN GENOCIDALE SAMENLEVING</a:t>
            </a:r>
            <a:endParaRPr lang="nl-BE" dirty="0"/>
          </a:p>
        </p:txBody>
      </p:sp>
      <p:sp>
        <p:nvSpPr>
          <p:cNvPr id="8" name="Tijdelijke aanduiding voor tekst 7"/>
          <p:cNvSpPr>
            <a:spLocks noGrp="1"/>
          </p:cNvSpPr>
          <p:nvPr>
            <p:ph type="body" idx="1"/>
          </p:nvPr>
        </p:nvSpPr>
        <p:spPr/>
        <p:txBody>
          <a:bodyPr/>
          <a:lstStyle/>
          <a:p>
            <a:r>
              <a:rPr lang="nl-BE" dirty="0" smtClean="0"/>
              <a:t>Richtvragen</a:t>
            </a:r>
            <a:endParaRPr lang="nl-BE" dirty="0"/>
          </a:p>
        </p:txBody>
      </p:sp>
      <p:sp>
        <p:nvSpPr>
          <p:cNvPr id="9" name="Tijdelijke aanduiding voor inhoud 8"/>
          <p:cNvSpPr>
            <a:spLocks noGrp="1"/>
          </p:cNvSpPr>
          <p:nvPr>
            <p:ph sz="half" idx="2"/>
          </p:nvPr>
        </p:nvSpPr>
        <p:spPr>
          <a:xfrm>
            <a:off x="720000" y="2015650"/>
            <a:ext cx="5386917" cy="3798000"/>
          </a:xfrm>
        </p:spPr>
        <p:txBody>
          <a:bodyPr/>
          <a:lstStyle/>
          <a:p>
            <a:r>
              <a:rPr lang="nl-BE" dirty="0" smtClean="0"/>
              <a:t>Welke omstandigheden zorgden ervoor dat mensen zich langdurig onveilig of gefrustreerd voelden?</a:t>
            </a:r>
          </a:p>
          <a:p>
            <a:endParaRPr lang="nl-BE" dirty="0" smtClean="0"/>
          </a:p>
          <a:p>
            <a:r>
              <a:rPr lang="nl-BE" dirty="0" smtClean="0"/>
              <a:t>Welk regime was aan de macht? Wat waren kenmerken van dat regime? Is er sprake van de afwezigheid van een democratische rechtsstaat?</a:t>
            </a:r>
          </a:p>
          <a:p>
            <a:pPr marL="0" indent="0">
              <a:buNone/>
            </a:pPr>
            <a:endParaRPr lang="nl-BE" i="1" dirty="0" smtClean="0"/>
          </a:p>
          <a:p>
            <a:pPr marL="0" indent="0">
              <a:buNone/>
            </a:pPr>
            <a:r>
              <a:rPr lang="nl-BE" i="1" dirty="0" smtClean="0"/>
              <a:t>(in totaal 10 richtvragen)</a:t>
            </a:r>
            <a:endParaRPr lang="nl-BE" i="1" dirty="0"/>
          </a:p>
        </p:txBody>
      </p:sp>
      <p:sp>
        <p:nvSpPr>
          <p:cNvPr id="10" name="Tijdelijke aanduiding voor tekst 9"/>
          <p:cNvSpPr>
            <a:spLocks noGrp="1"/>
          </p:cNvSpPr>
          <p:nvPr>
            <p:ph type="body" sz="quarter" idx="3"/>
          </p:nvPr>
        </p:nvSpPr>
        <p:spPr/>
        <p:txBody>
          <a:bodyPr/>
          <a:lstStyle/>
          <a:p>
            <a:r>
              <a:rPr lang="nl-BE" dirty="0" smtClean="0"/>
              <a:t>Generieke factoren</a:t>
            </a:r>
            <a:endParaRPr lang="nl-BE" dirty="0"/>
          </a:p>
        </p:txBody>
      </p:sp>
      <p:sp>
        <p:nvSpPr>
          <p:cNvPr id="11" name="Tijdelijke aanduiding voor inhoud 10"/>
          <p:cNvSpPr>
            <a:spLocks noGrp="1"/>
          </p:cNvSpPr>
          <p:nvPr>
            <p:ph sz="quarter" idx="4"/>
          </p:nvPr>
        </p:nvSpPr>
        <p:spPr>
          <a:xfrm>
            <a:off x="6374335" y="2012841"/>
            <a:ext cx="5385600" cy="3798000"/>
          </a:xfrm>
        </p:spPr>
        <p:txBody>
          <a:bodyPr/>
          <a:lstStyle/>
          <a:p>
            <a:r>
              <a:rPr lang="nl-BE" dirty="0" smtClean="0"/>
              <a:t>Een omgeving of regio gekenmerkt door politieke, economische, culturele en fysische onveiligheid en een hoog frustratiegehalte.</a:t>
            </a:r>
          </a:p>
          <a:p>
            <a:r>
              <a:rPr lang="nl-BE" dirty="0" smtClean="0"/>
              <a:t>Een autoritaire regering die verantwoordelijkheid voor het onheil toeschrijft aan een onderscheiden deel van de bevolking. Die wordt als een existentiële bedreiging beschouwd.</a:t>
            </a:r>
          </a:p>
          <a:p>
            <a:pPr marL="0" indent="0">
              <a:buNone/>
            </a:pPr>
            <a:r>
              <a:rPr lang="nl-BE" i="1" dirty="0" smtClean="0"/>
              <a:t>(in totaal 10 generieke factoren)</a:t>
            </a:r>
            <a:endParaRPr lang="nl-BE" i="1" dirty="0"/>
          </a:p>
        </p:txBody>
      </p:sp>
    </p:spTree>
    <p:extLst>
      <p:ext uri="{BB962C8B-B14F-4D97-AF65-F5344CB8AC3E}">
        <p14:creationId xmlns:p14="http://schemas.microsoft.com/office/powerpoint/2010/main" val="337842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nl-BE" dirty="0" smtClean="0"/>
              <a:t>GENERIEKE FACTOREN GENOCIDALE SAMENLEVING</a:t>
            </a:r>
            <a:endParaRPr lang="nl-BE" dirty="0"/>
          </a:p>
        </p:txBody>
      </p:sp>
      <p:sp>
        <p:nvSpPr>
          <p:cNvPr id="8" name="Tijdelijke aanduiding voor tekst 7"/>
          <p:cNvSpPr>
            <a:spLocks noGrp="1"/>
          </p:cNvSpPr>
          <p:nvPr>
            <p:ph type="body" idx="1"/>
          </p:nvPr>
        </p:nvSpPr>
        <p:spPr/>
        <p:txBody>
          <a:bodyPr/>
          <a:lstStyle/>
          <a:p>
            <a:r>
              <a:rPr lang="nl-BE" dirty="0" smtClean="0"/>
              <a:t>Richtvragen</a:t>
            </a:r>
            <a:endParaRPr lang="nl-BE" dirty="0"/>
          </a:p>
        </p:txBody>
      </p:sp>
      <p:pic>
        <p:nvPicPr>
          <p:cNvPr id="2" name="Tijdelijke aanduiding voor inhoud 1"/>
          <p:cNvPicPr>
            <a:picLocks noGrp="1" noChangeAspect="1"/>
          </p:cNvPicPr>
          <p:nvPr>
            <p:ph sz="half" idx="2"/>
          </p:nvPr>
        </p:nvPicPr>
        <p:blipFill>
          <a:blip r:embed="rId2"/>
          <a:stretch>
            <a:fillRect/>
          </a:stretch>
        </p:blipFill>
        <p:spPr>
          <a:xfrm>
            <a:off x="1064766" y="2197358"/>
            <a:ext cx="4236987" cy="3797300"/>
          </a:xfrm>
          <a:prstGeom prst="rect">
            <a:avLst/>
          </a:prstGeom>
        </p:spPr>
      </p:pic>
      <p:sp>
        <p:nvSpPr>
          <p:cNvPr id="10" name="Tijdelijke aanduiding voor tekst 9"/>
          <p:cNvSpPr>
            <a:spLocks noGrp="1"/>
          </p:cNvSpPr>
          <p:nvPr>
            <p:ph type="body" sz="quarter" idx="3"/>
          </p:nvPr>
        </p:nvSpPr>
        <p:spPr/>
        <p:txBody>
          <a:bodyPr/>
          <a:lstStyle/>
          <a:p>
            <a:r>
              <a:rPr lang="nl-BE" dirty="0" smtClean="0"/>
              <a:t>Generieke factoren</a:t>
            </a:r>
            <a:endParaRPr lang="nl-BE" dirty="0"/>
          </a:p>
        </p:txBody>
      </p:sp>
      <p:pic>
        <p:nvPicPr>
          <p:cNvPr id="3" name="Tijdelijke aanduiding voor inhoud 2"/>
          <p:cNvPicPr>
            <a:picLocks noGrp="1" noChangeAspect="1"/>
          </p:cNvPicPr>
          <p:nvPr>
            <p:ph sz="quarter" idx="4"/>
          </p:nvPr>
        </p:nvPicPr>
        <p:blipFill>
          <a:blip r:embed="rId3"/>
          <a:stretch>
            <a:fillRect/>
          </a:stretch>
        </p:blipFill>
        <p:spPr>
          <a:xfrm>
            <a:off x="6276000" y="2197358"/>
            <a:ext cx="4651575" cy="3797300"/>
          </a:xfrm>
          <a:prstGeom prst="rect">
            <a:avLst/>
          </a:prstGeom>
        </p:spPr>
      </p:pic>
    </p:spTree>
    <p:extLst>
      <p:ext uri="{BB962C8B-B14F-4D97-AF65-F5344CB8AC3E}">
        <p14:creationId xmlns:p14="http://schemas.microsoft.com/office/powerpoint/2010/main" val="642751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292" y="460086"/>
            <a:ext cx="11112000" cy="900000"/>
          </a:xfrm>
        </p:spPr>
        <p:txBody>
          <a:bodyPr>
            <a:normAutofit fontScale="90000"/>
          </a:bodyPr>
          <a:lstStyle/>
          <a:p>
            <a:r>
              <a:rPr lang="nl-BE" b="1" dirty="0" smtClean="0"/>
              <a:t>LESFASE 3: KAN JE ALLE GENOCIDES BEGRIJPEN DOOR ER EEN TE BEGRIJPEN?</a:t>
            </a:r>
            <a:endParaRPr lang="nl-BE" b="1" dirty="0"/>
          </a:p>
        </p:txBody>
      </p:sp>
    </p:spTree>
    <p:extLst>
      <p:ext uri="{BB962C8B-B14F-4D97-AF65-F5344CB8AC3E}">
        <p14:creationId xmlns:p14="http://schemas.microsoft.com/office/powerpoint/2010/main" val="329613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GENOCIDE IN RWANDA</a:t>
            </a:r>
            <a:endParaRPr lang="nl-BE" dirty="0"/>
          </a:p>
        </p:txBody>
      </p:sp>
      <p:sp>
        <p:nvSpPr>
          <p:cNvPr id="3" name="Tijdelijke aanduiding voor inhoud 2"/>
          <p:cNvSpPr>
            <a:spLocks noGrp="1"/>
          </p:cNvSpPr>
          <p:nvPr>
            <p:ph idx="1"/>
          </p:nvPr>
        </p:nvSpPr>
        <p:spPr/>
        <p:txBody>
          <a:bodyPr/>
          <a:lstStyle/>
          <a:p>
            <a:pPr marL="0" lvl="0" indent="0">
              <a:buNone/>
            </a:pPr>
            <a:r>
              <a:rPr lang="nl-BE" dirty="0" smtClean="0"/>
              <a:t>Intro: </a:t>
            </a:r>
            <a:r>
              <a:rPr lang="nl-BE" u="sng" dirty="0">
                <a:hlinkClick r:id="rId2"/>
              </a:rPr>
              <a:t>https://onderwijs.hetarchief.be/item/xp6tx49c0x</a:t>
            </a:r>
            <a:endParaRPr lang="nl-BE" dirty="0" smtClean="0"/>
          </a:p>
          <a:p>
            <a:pPr lvl="0"/>
            <a:endParaRPr lang="nl-BE" dirty="0" smtClean="0"/>
          </a:p>
          <a:p>
            <a:pPr lvl="0"/>
            <a:r>
              <a:rPr lang="nl-BE" dirty="0" smtClean="0"/>
              <a:t>Wie </a:t>
            </a:r>
            <a:r>
              <a:rPr lang="nl-BE" dirty="0"/>
              <a:t>was betrokken bij de genocide? </a:t>
            </a:r>
          </a:p>
          <a:p>
            <a:pPr lvl="0"/>
            <a:r>
              <a:rPr lang="nl-BE" dirty="0"/>
              <a:t>Waar vond de genocide plaats?</a:t>
            </a:r>
          </a:p>
          <a:p>
            <a:pPr lvl="0"/>
            <a:r>
              <a:rPr lang="nl-BE" dirty="0"/>
              <a:t>Wanneer vond de genocide plaats?</a:t>
            </a:r>
          </a:p>
          <a:p>
            <a:pPr lvl="0"/>
            <a:r>
              <a:rPr lang="nl-BE" dirty="0"/>
              <a:t>Welke aspecten uit het ontstaan van de Holocaust verwacht je terug te vinden in het ontstaan van </a:t>
            </a:r>
            <a:r>
              <a:rPr lang="nl-BE" dirty="0" smtClean="0"/>
              <a:t>de Rwandese genocide?</a:t>
            </a:r>
            <a:endParaRPr lang="nl-BE" dirty="0"/>
          </a:p>
        </p:txBody>
      </p:sp>
    </p:spTree>
    <p:extLst>
      <p:ext uri="{BB962C8B-B14F-4D97-AF65-F5344CB8AC3E}">
        <p14:creationId xmlns:p14="http://schemas.microsoft.com/office/powerpoint/2010/main" val="346039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GENOCIDE IN RWANDA: OPDRACHT BIJ TIJDLIJN</a:t>
            </a:r>
            <a:endParaRPr lang="nl-BE" dirty="0"/>
          </a:p>
        </p:txBody>
      </p:sp>
      <p:sp>
        <p:nvSpPr>
          <p:cNvPr id="3" name="Tijdelijke aanduiding voor inhoud 2"/>
          <p:cNvSpPr>
            <a:spLocks noGrp="1"/>
          </p:cNvSpPr>
          <p:nvPr>
            <p:ph idx="1"/>
          </p:nvPr>
        </p:nvSpPr>
        <p:spPr>
          <a:xfrm>
            <a:off x="530530" y="1209955"/>
            <a:ext cx="11112000" cy="5059039"/>
          </a:xfrm>
        </p:spPr>
        <p:txBody>
          <a:bodyPr/>
          <a:lstStyle/>
          <a:p>
            <a:pPr lvl="0"/>
            <a:r>
              <a:rPr lang="nl-BE" dirty="0" smtClean="0"/>
              <a:t>Welke </a:t>
            </a:r>
            <a:r>
              <a:rPr lang="nl-BE" dirty="0"/>
              <a:t>generieke kenmerken herken je in de </a:t>
            </a:r>
            <a:r>
              <a:rPr lang="nl-BE" dirty="0" smtClean="0"/>
              <a:t>Rwandese genocide? </a:t>
            </a:r>
            <a:r>
              <a:rPr lang="nl-BE" dirty="0"/>
              <a:t>In deze opdracht zit mogelijkheid tot </a:t>
            </a:r>
            <a:r>
              <a:rPr lang="nl-BE" b="1" dirty="0"/>
              <a:t>differentiatie</a:t>
            </a:r>
            <a:r>
              <a:rPr lang="nl-BE" dirty="0"/>
              <a:t>:</a:t>
            </a:r>
          </a:p>
          <a:p>
            <a:pPr lvl="1"/>
            <a:r>
              <a:rPr lang="nl-BE" sz="2000" dirty="0"/>
              <a:t>Je kan leerlingen meteen de tijdlijn zelfstandig laten doornemen en generieke factoren laten aanduiden.</a:t>
            </a:r>
          </a:p>
          <a:p>
            <a:pPr lvl="1"/>
            <a:r>
              <a:rPr lang="nl-BE" sz="2000" dirty="0"/>
              <a:t>Je kan opnieuw dezelfde richtvragen gebruiken om tot die generieke factoren te komen.</a:t>
            </a:r>
          </a:p>
          <a:p>
            <a:pPr lvl="1"/>
            <a:r>
              <a:rPr lang="nl-BE" sz="2000" dirty="0"/>
              <a:t>Leerlingen ontvangen per twee een generieke factor en gaan op zoek naar een concrete toepassing. De leerlingen dienen toe te lichten waarom deze factor bijdroeg tot een genocide. Duo’s die dezelfde generieke factor dienden te illustreren kunnen hun antwoorden eerst onderling vergelijken.</a:t>
            </a:r>
          </a:p>
          <a:p>
            <a:pPr lvl="0"/>
            <a:r>
              <a:rPr lang="nl-BE" dirty="0"/>
              <a:t>Kleur het vakje van de generieke factoren in en maak concreet (welke vorm neemt dit generiek kenmerk aan?). Zo zien leerlingen de generieke kenmerken die terugkeren, maar leren ze ook inzien dat die generieke kenmerken zich voordoen in een specifieke context en in een andere vorm en dat elke casus dus ook uniek is.</a:t>
            </a:r>
          </a:p>
          <a:p>
            <a:endParaRPr lang="nl-BE" dirty="0"/>
          </a:p>
        </p:txBody>
      </p:sp>
    </p:spTree>
    <p:extLst>
      <p:ext uri="{BB962C8B-B14F-4D97-AF65-F5344CB8AC3E}">
        <p14:creationId xmlns:p14="http://schemas.microsoft.com/office/powerpoint/2010/main" val="2871716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2"/>
          </p:cNvPr>
          <p:cNvPicPr>
            <a:picLocks noChangeAspect="1"/>
          </p:cNvPicPr>
          <p:nvPr/>
        </p:nvPicPr>
        <p:blipFill>
          <a:blip r:embed="rId3"/>
          <a:stretch>
            <a:fillRect/>
          </a:stretch>
        </p:blipFill>
        <p:spPr>
          <a:xfrm>
            <a:off x="0" y="1676626"/>
            <a:ext cx="12192000" cy="3867212"/>
          </a:xfrm>
          <a:prstGeom prst="rect">
            <a:avLst/>
          </a:prstGeom>
        </p:spPr>
      </p:pic>
      <p:pic>
        <p:nvPicPr>
          <p:cNvPr id="5" name="Afbeelding 4"/>
          <p:cNvPicPr>
            <a:picLocks noChangeAspect="1"/>
          </p:cNvPicPr>
          <p:nvPr/>
        </p:nvPicPr>
        <p:blipFill>
          <a:blip r:embed="rId4"/>
          <a:stretch>
            <a:fillRect/>
          </a:stretch>
        </p:blipFill>
        <p:spPr>
          <a:xfrm>
            <a:off x="9901881" y="61252"/>
            <a:ext cx="1556951" cy="1509974"/>
          </a:xfrm>
          <a:prstGeom prst="rect">
            <a:avLst/>
          </a:prstGeom>
        </p:spPr>
      </p:pic>
    </p:spTree>
    <p:extLst>
      <p:ext uri="{BB962C8B-B14F-4D97-AF65-F5344CB8AC3E}">
        <p14:creationId xmlns:p14="http://schemas.microsoft.com/office/powerpoint/2010/main" val="252581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2174789" y="258189"/>
            <a:ext cx="7512482" cy="6072590"/>
          </a:xfrm>
          <a:prstGeom prst="rect">
            <a:avLst/>
          </a:prstGeom>
        </p:spPr>
      </p:pic>
      <p:pic>
        <p:nvPicPr>
          <p:cNvPr id="4" name="Afbeelding 3"/>
          <p:cNvPicPr>
            <a:picLocks noChangeAspect="1"/>
          </p:cNvPicPr>
          <p:nvPr/>
        </p:nvPicPr>
        <p:blipFill>
          <a:blip r:embed="rId3"/>
          <a:stretch>
            <a:fillRect/>
          </a:stretch>
        </p:blipFill>
        <p:spPr>
          <a:xfrm>
            <a:off x="9903321" y="181232"/>
            <a:ext cx="2288679" cy="2219624"/>
          </a:xfrm>
          <a:prstGeom prst="rect">
            <a:avLst/>
          </a:prstGeom>
        </p:spPr>
      </p:pic>
    </p:spTree>
    <p:extLst>
      <p:ext uri="{BB962C8B-B14F-4D97-AF65-F5344CB8AC3E}">
        <p14:creationId xmlns:p14="http://schemas.microsoft.com/office/powerpoint/2010/main" val="167459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786751" y="219292"/>
            <a:ext cx="10536120" cy="6106377"/>
          </a:xfrm>
          <a:prstGeom prst="rect">
            <a:avLst/>
          </a:prstGeom>
        </p:spPr>
      </p:pic>
    </p:spTree>
    <p:extLst>
      <p:ext uri="{BB962C8B-B14F-4D97-AF65-F5344CB8AC3E}">
        <p14:creationId xmlns:p14="http://schemas.microsoft.com/office/powerpoint/2010/main" val="204603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ndertitel 2"/>
          <p:cNvSpPr>
            <a:spLocks noGrp="1"/>
          </p:cNvSpPr>
          <p:nvPr>
            <p:ph type="subTitle" idx="1"/>
          </p:nvPr>
        </p:nvSpPr>
        <p:spPr>
          <a:xfrm>
            <a:off x="3640183" y="2286498"/>
            <a:ext cx="7927817" cy="3652748"/>
          </a:xfrm>
        </p:spPr>
        <p:txBody>
          <a:bodyPr/>
          <a:lstStyle/>
          <a:p>
            <a:pPr algn="ctr">
              <a:spcBef>
                <a:spcPct val="0"/>
              </a:spcBef>
            </a:pPr>
            <a:r>
              <a:rPr lang="nl-BE" sz="2800" dirty="0" smtClean="0"/>
              <a:t>Historisch </a:t>
            </a:r>
            <a:r>
              <a:rPr lang="nl-BE" sz="2800" dirty="0"/>
              <a:t>denken over genocide. Met het begrip ‘genocide’ aan de slag in </a:t>
            </a:r>
            <a:r>
              <a:rPr lang="nl-BE" sz="2800" dirty="0" smtClean="0"/>
              <a:t>geschiedenisonderwijs.</a:t>
            </a:r>
            <a:endParaRPr lang="nl-BE" sz="2800" dirty="0"/>
          </a:p>
          <a:p>
            <a:pPr algn="ctr">
              <a:spcBef>
                <a:spcPct val="0"/>
              </a:spcBef>
            </a:pPr>
            <a:endParaRPr lang="nl-BE" altLang="nl-BE" sz="2800" dirty="0" smtClean="0">
              <a:latin typeface="Arial" charset="0"/>
              <a:cs typeface="Arial" charset="0"/>
            </a:endParaRPr>
          </a:p>
          <a:p>
            <a:pPr algn="ctr">
              <a:spcBef>
                <a:spcPct val="0"/>
              </a:spcBef>
            </a:pPr>
            <a:r>
              <a:rPr lang="nl-BE" altLang="nl-BE" sz="2800" b="1" dirty="0" smtClean="0">
                <a:latin typeface="Arial" charset="0"/>
                <a:cs typeface="Arial" charset="0"/>
              </a:rPr>
              <a:t>SESSIE: GENOCIDES BEGRIJPEN VIA HISTORISCHE ANALOGIEËN</a:t>
            </a:r>
            <a:endParaRPr lang="nl-BE" altLang="nl-BE" sz="2800" b="1" dirty="0">
              <a:latin typeface="Arial" charset="0"/>
              <a:cs typeface="Arial" charset="0"/>
            </a:endParaRPr>
          </a:p>
          <a:p>
            <a:pPr algn="ctr">
              <a:spcBef>
                <a:spcPct val="0"/>
              </a:spcBef>
            </a:pPr>
            <a:endParaRPr lang="nl-BE" altLang="nl-BE" sz="2800" dirty="0" smtClean="0">
              <a:latin typeface="Arial" charset="0"/>
              <a:cs typeface="Arial" charset="0"/>
            </a:endParaRPr>
          </a:p>
          <a:p>
            <a:pPr algn="ctr">
              <a:spcBef>
                <a:spcPct val="0"/>
              </a:spcBef>
            </a:pPr>
            <a:r>
              <a:rPr lang="nl-BE" altLang="nl-BE" sz="2000" dirty="0" smtClean="0">
                <a:latin typeface="Arial" charset="0"/>
                <a:cs typeface="Arial" charset="0"/>
              </a:rPr>
              <a:t>9 oktober 2025</a:t>
            </a:r>
            <a:endParaRPr lang="nl-BE" altLang="nl-BE" sz="2000" dirty="0">
              <a:latin typeface="Arial" charset="0"/>
              <a:cs typeface="Arial" charset="0"/>
            </a:endParaRPr>
          </a:p>
        </p:txBody>
      </p:sp>
    </p:spTree>
    <p:extLst>
      <p:ext uri="{BB962C8B-B14F-4D97-AF65-F5344CB8AC3E}">
        <p14:creationId xmlns:p14="http://schemas.microsoft.com/office/powerpoint/2010/main" val="1605862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GENOCIDE IN GAZA</a:t>
            </a:r>
            <a:endParaRPr lang="nl-BE" dirty="0"/>
          </a:p>
        </p:txBody>
      </p:sp>
      <p:sp>
        <p:nvSpPr>
          <p:cNvPr id="3" name="Tijdelijke aanduiding voor inhoud 2"/>
          <p:cNvSpPr>
            <a:spLocks noGrp="1"/>
          </p:cNvSpPr>
          <p:nvPr>
            <p:ph idx="1"/>
          </p:nvPr>
        </p:nvSpPr>
        <p:spPr/>
        <p:txBody>
          <a:bodyPr/>
          <a:lstStyle/>
          <a:p>
            <a:pPr lvl="0"/>
            <a:r>
              <a:rPr lang="nl-BE" dirty="0"/>
              <a:t>Wie was betrokken bij de genocide? </a:t>
            </a:r>
          </a:p>
          <a:p>
            <a:pPr lvl="0"/>
            <a:r>
              <a:rPr lang="nl-BE" dirty="0"/>
              <a:t>Waar vond de genocide plaats?</a:t>
            </a:r>
          </a:p>
          <a:p>
            <a:pPr lvl="0"/>
            <a:r>
              <a:rPr lang="nl-BE" dirty="0"/>
              <a:t>Wanneer vond de genocide plaats?</a:t>
            </a:r>
          </a:p>
          <a:p>
            <a:pPr lvl="0"/>
            <a:r>
              <a:rPr lang="nl-BE" dirty="0"/>
              <a:t>Welke aspecten uit het ontstaan van de Holocaust verwacht je terug te vinden in het ontstaan van de genocide in Gaza?</a:t>
            </a:r>
          </a:p>
          <a:p>
            <a:endParaRPr lang="nl-BE" dirty="0"/>
          </a:p>
        </p:txBody>
      </p:sp>
    </p:spTree>
    <p:extLst>
      <p:ext uri="{BB962C8B-B14F-4D97-AF65-F5344CB8AC3E}">
        <p14:creationId xmlns:p14="http://schemas.microsoft.com/office/powerpoint/2010/main" val="3822374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GENOCIDE IN GAZA: OPDRACHT BIJ TIJDLIJN</a:t>
            </a:r>
            <a:endParaRPr lang="nl-BE" dirty="0"/>
          </a:p>
        </p:txBody>
      </p:sp>
      <p:sp>
        <p:nvSpPr>
          <p:cNvPr id="3" name="Tijdelijke aanduiding voor inhoud 2"/>
          <p:cNvSpPr>
            <a:spLocks noGrp="1"/>
          </p:cNvSpPr>
          <p:nvPr>
            <p:ph idx="1"/>
          </p:nvPr>
        </p:nvSpPr>
        <p:spPr>
          <a:xfrm>
            <a:off x="530530" y="1209955"/>
            <a:ext cx="11112000" cy="5059039"/>
          </a:xfrm>
        </p:spPr>
        <p:txBody>
          <a:bodyPr/>
          <a:lstStyle/>
          <a:p>
            <a:pPr lvl="0"/>
            <a:r>
              <a:rPr lang="nl-BE" dirty="0" smtClean="0"/>
              <a:t>Welke </a:t>
            </a:r>
            <a:r>
              <a:rPr lang="nl-BE" dirty="0"/>
              <a:t>generieke kenmerken herken je in de genocide in </a:t>
            </a:r>
            <a:r>
              <a:rPr lang="nl-BE" dirty="0" smtClean="0"/>
              <a:t>Gaza? </a:t>
            </a:r>
            <a:r>
              <a:rPr lang="nl-BE" dirty="0"/>
              <a:t>In deze opdracht zit mogelijkheid tot </a:t>
            </a:r>
            <a:r>
              <a:rPr lang="nl-BE" b="1" dirty="0"/>
              <a:t>differentiatie</a:t>
            </a:r>
            <a:r>
              <a:rPr lang="nl-BE" dirty="0"/>
              <a:t>:</a:t>
            </a:r>
          </a:p>
          <a:p>
            <a:pPr lvl="1"/>
            <a:r>
              <a:rPr lang="nl-BE" sz="2000" dirty="0"/>
              <a:t>Je kan leerlingen meteen de tijdlijn zelfstandig laten doornemen en generieke factoren laten aanduiden.</a:t>
            </a:r>
          </a:p>
          <a:p>
            <a:pPr lvl="1"/>
            <a:r>
              <a:rPr lang="nl-BE" sz="2000" dirty="0"/>
              <a:t>Je kan opnieuw dezelfde richtvragen gebruiken om tot die generieke factoren te komen.</a:t>
            </a:r>
          </a:p>
          <a:p>
            <a:pPr lvl="1"/>
            <a:r>
              <a:rPr lang="nl-BE" sz="2000" dirty="0"/>
              <a:t>Leerlingen ontvangen per twee een generieke factor en gaan op zoek naar een concrete toepassing. De leerlingen dienen toe te lichten waarom deze factor bijdroeg tot een genocide. Duo’s die dezelfde generieke factor dienden te illustreren kunnen hun antwoorden eerst onderling vergelijken.</a:t>
            </a:r>
          </a:p>
          <a:p>
            <a:pPr lvl="0"/>
            <a:r>
              <a:rPr lang="nl-BE" dirty="0"/>
              <a:t>Kleur het vakje van de generieke factoren in en maak concreet (welke vorm neemt dit generiek kenmerk aan?). Zo zien leerlingen de generieke kenmerken die terugkeren, maar leren ze ook inzien dat die generieke kenmerken zich voordoen in een specifieke context en in een andere vorm en dat elke casus dus ook uniek is.</a:t>
            </a:r>
          </a:p>
          <a:p>
            <a:endParaRPr lang="nl-BE" dirty="0"/>
          </a:p>
        </p:txBody>
      </p:sp>
    </p:spTree>
    <p:extLst>
      <p:ext uri="{BB962C8B-B14F-4D97-AF65-F5344CB8AC3E}">
        <p14:creationId xmlns:p14="http://schemas.microsoft.com/office/powerpoint/2010/main" val="236879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2"/>
          </p:cNvPr>
          <p:cNvPicPr>
            <a:picLocks noChangeAspect="1"/>
          </p:cNvPicPr>
          <p:nvPr/>
        </p:nvPicPr>
        <p:blipFill>
          <a:blip r:embed="rId3"/>
          <a:stretch>
            <a:fillRect/>
          </a:stretch>
        </p:blipFill>
        <p:spPr>
          <a:xfrm>
            <a:off x="0" y="199230"/>
            <a:ext cx="12192000" cy="6459540"/>
          </a:xfrm>
          <a:prstGeom prst="rect">
            <a:avLst/>
          </a:prstGeom>
        </p:spPr>
      </p:pic>
      <p:pic>
        <p:nvPicPr>
          <p:cNvPr id="5" name="Afbeelding 4"/>
          <p:cNvPicPr>
            <a:picLocks noChangeAspect="1"/>
          </p:cNvPicPr>
          <p:nvPr/>
        </p:nvPicPr>
        <p:blipFill>
          <a:blip r:embed="rId4"/>
          <a:stretch>
            <a:fillRect/>
          </a:stretch>
        </p:blipFill>
        <p:spPr>
          <a:xfrm>
            <a:off x="10593227" y="5454875"/>
            <a:ext cx="1286367" cy="1286367"/>
          </a:xfrm>
          <a:prstGeom prst="rect">
            <a:avLst/>
          </a:prstGeom>
        </p:spPr>
      </p:pic>
    </p:spTree>
    <p:extLst>
      <p:ext uri="{BB962C8B-B14F-4D97-AF65-F5344CB8AC3E}">
        <p14:creationId xmlns:p14="http://schemas.microsoft.com/office/powerpoint/2010/main" val="1711991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62465" y="1079563"/>
            <a:ext cx="6086143" cy="4493334"/>
          </a:xfrm>
          <a:prstGeom prst="rect">
            <a:avLst/>
          </a:prstGeom>
        </p:spPr>
      </p:pic>
      <p:pic>
        <p:nvPicPr>
          <p:cNvPr id="3" name="Afbeelding 2"/>
          <p:cNvPicPr>
            <a:picLocks noChangeAspect="1"/>
          </p:cNvPicPr>
          <p:nvPr/>
        </p:nvPicPr>
        <p:blipFill>
          <a:blip r:embed="rId3"/>
          <a:stretch>
            <a:fillRect/>
          </a:stretch>
        </p:blipFill>
        <p:spPr>
          <a:xfrm>
            <a:off x="6251301" y="518984"/>
            <a:ext cx="5792189" cy="4234388"/>
          </a:xfrm>
          <a:prstGeom prst="rect">
            <a:avLst/>
          </a:prstGeom>
        </p:spPr>
      </p:pic>
      <p:pic>
        <p:nvPicPr>
          <p:cNvPr id="4" name="Afbeelding 3"/>
          <p:cNvPicPr>
            <a:picLocks noChangeAspect="1"/>
          </p:cNvPicPr>
          <p:nvPr/>
        </p:nvPicPr>
        <p:blipFill>
          <a:blip r:embed="rId4"/>
          <a:stretch>
            <a:fillRect/>
          </a:stretch>
        </p:blipFill>
        <p:spPr>
          <a:xfrm>
            <a:off x="8377881" y="5253398"/>
            <a:ext cx="1283214" cy="1288904"/>
          </a:xfrm>
          <a:prstGeom prst="rect">
            <a:avLst/>
          </a:prstGeom>
        </p:spPr>
      </p:pic>
    </p:spTree>
    <p:extLst>
      <p:ext uri="{BB962C8B-B14F-4D97-AF65-F5344CB8AC3E}">
        <p14:creationId xmlns:p14="http://schemas.microsoft.com/office/powerpoint/2010/main" val="3527725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786751" y="219292"/>
            <a:ext cx="10536120" cy="6106377"/>
          </a:xfrm>
          <a:prstGeom prst="rect">
            <a:avLst/>
          </a:prstGeom>
        </p:spPr>
      </p:pic>
    </p:spTree>
    <p:extLst>
      <p:ext uri="{BB962C8B-B14F-4D97-AF65-F5344CB8AC3E}">
        <p14:creationId xmlns:p14="http://schemas.microsoft.com/office/powerpoint/2010/main" val="2381619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LESEINDE: REFLECTIE</a:t>
            </a:r>
            <a:endParaRPr lang="nl-BE" dirty="0"/>
          </a:p>
        </p:txBody>
      </p:sp>
      <p:sp>
        <p:nvSpPr>
          <p:cNvPr id="3" name="Tijdelijke aanduiding voor inhoud 2"/>
          <p:cNvSpPr>
            <a:spLocks noGrp="1"/>
          </p:cNvSpPr>
          <p:nvPr>
            <p:ph idx="1"/>
          </p:nvPr>
        </p:nvSpPr>
        <p:spPr>
          <a:xfrm>
            <a:off x="720000" y="1349998"/>
            <a:ext cx="11112000" cy="4927233"/>
          </a:xfrm>
        </p:spPr>
        <p:txBody>
          <a:bodyPr/>
          <a:lstStyle/>
          <a:p>
            <a:r>
              <a:rPr lang="nl-BE" dirty="0"/>
              <a:t>Kan je alle genocides begrijpen door er één te begrijpen? Tijdens de bespreking maak je leerlingen attent op gelijkenissen tussen heden en verleden, maar eveneens op de unieke context waarbinnen genocides zich ontwikkelen (</a:t>
            </a:r>
            <a:r>
              <a:rPr lang="nl-BE" dirty="0" err="1"/>
              <a:t>bvb</a:t>
            </a:r>
            <a:r>
              <a:rPr lang="nl-BE" dirty="0"/>
              <a:t>. in nazi-Duitsland is de Joodse andere biologisch gefundeerd, in Rwanda: Tutsi-zijn is verweven met het sociaaleconomisch domein). </a:t>
            </a:r>
          </a:p>
          <a:p>
            <a:r>
              <a:rPr lang="nl-BE" dirty="0"/>
              <a:t>Laat leerlingen duidelijk maken dat een genocide de uitkomst is van concreet handelen en concrete ideologische keuzes die gemaakt zijn.</a:t>
            </a:r>
          </a:p>
          <a:p>
            <a:r>
              <a:rPr lang="nl-BE" dirty="0"/>
              <a:t>Afhankelijk van de tijd en de sterkte van de klas kunnen bijkomende reflectievragen gesteld worden:</a:t>
            </a:r>
          </a:p>
          <a:p>
            <a:pPr lvl="1"/>
            <a:r>
              <a:rPr lang="nl-BE" dirty="0"/>
              <a:t>Waar zie je momenten dat geschiedenis andere richting had kunnen uitgaan?</a:t>
            </a:r>
          </a:p>
          <a:p>
            <a:pPr lvl="1"/>
            <a:r>
              <a:rPr lang="nl-BE" dirty="0"/>
              <a:t>Hoe stopt genocidaal geweld?</a:t>
            </a:r>
          </a:p>
          <a:p>
            <a:endParaRPr lang="nl-BE" dirty="0"/>
          </a:p>
        </p:txBody>
      </p:sp>
    </p:spTree>
    <p:extLst>
      <p:ext uri="{BB962C8B-B14F-4D97-AF65-F5344CB8AC3E}">
        <p14:creationId xmlns:p14="http://schemas.microsoft.com/office/powerpoint/2010/main" val="277978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TWEE LESSEN</a:t>
            </a:r>
            <a:endParaRPr lang="nl-BE" dirty="0"/>
          </a:p>
        </p:txBody>
      </p:sp>
      <p:sp>
        <p:nvSpPr>
          <p:cNvPr id="3" name="Tijdelijke aanduiding voor inhoud 2"/>
          <p:cNvSpPr>
            <a:spLocks noGrp="1"/>
          </p:cNvSpPr>
          <p:nvPr>
            <p:ph idx="1"/>
          </p:nvPr>
        </p:nvSpPr>
        <p:spPr/>
        <p:txBody>
          <a:bodyPr/>
          <a:lstStyle/>
          <a:p>
            <a:r>
              <a:rPr lang="nl-BE" dirty="0" smtClean="0"/>
              <a:t>LES 1: Kunnen we over een genocide spreken in Gaza?</a:t>
            </a:r>
          </a:p>
          <a:p>
            <a:r>
              <a:rPr lang="nl-BE" dirty="0" smtClean="0"/>
              <a:t>LES 2: Hoe wordt een samenleving genocidaal?</a:t>
            </a:r>
          </a:p>
          <a:p>
            <a:endParaRPr lang="nl-BE" dirty="0"/>
          </a:p>
          <a:p>
            <a:endParaRPr lang="nl-BE" dirty="0" smtClean="0"/>
          </a:p>
          <a:p>
            <a:r>
              <a:rPr lang="nl-BE" u="sng" dirty="0" smtClean="0"/>
              <a:t>VOORKENNIS</a:t>
            </a:r>
            <a:r>
              <a:rPr lang="nl-BE" dirty="0" smtClean="0"/>
              <a:t>: Leerlingen hebben al les gekregen over</a:t>
            </a:r>
          </a:p>
          <a:p>
            <a:pPr lvl="1"/>
            <a:r>
              <a:rPr lang="nl-BE" dirty="0" smtClean="0"/>
              <a:t>de opkomst van Hitler en de NSDAP in Duitsland tijdens het interbellum</a:t>
            </a:r>
          </a:p>
          <a:p>
            <a:pPr lvl="1"/>
            <a:r>
              <a:rPr lang="nl-BE" dirty="0" smtClean="0"/>
              <a:t>de geschiedenis van het antisemitisme</a:t>
            </a:r>
          </a:p>
          <a:p>
            <a:pPr lvl="1"/>
            <a:r>
              <a:rPr lang="nl-BE" dirty="0" smtClean="0"/>
              <a:t>de evolutie van een raciaal antisemitisme naar een genocidaal antisemitisme.</a:t>
            </a:r>
            <a:endParaRPr lang="nl-BE" dirty="0"/>
          </a:p>
        </p:txBody>
      </p:sp>
    </p:spTree>
    <p:extLst>
      <p:ext uri="{BB962C8B-B14F-4D97-AF65-F5344CB8AC3E}">
        <p14:creationId xmlns:p14="http://schemas.microsoft.com/office/powerpoint/2010/main" val="24088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4097" y="2148843"/>
            <a:ext cx="11112000" cy="900000"/>
          </a:xfrm>
        </p:spPr>
        <p:txBody>
          <a:bodyPr>
            <a:normAutofit fontScale="90000"/>
          </a:bodyPr>
          <a:lstStyle/>
          <a:p>
            <a:r>
              <a:rPr lang="nl-BE" b="1" dirty="0">
                <a:solidFill>
                  <a:srgbClr val="C00000"/>
                </a:solidFill>
              </a:rPr>
              <a:t>LES 1: Kunnen we over een genocide spreken in Gaza?</a:t>
            </a:r>
            <a:endParaRPr lang="nl-BE" dirty="0"/>
          </a:p>
        </p:txBody>
      </p:sp>
    </p:spTree>
    <p:extLst>
      <p:ext uri="{BB962C8B-B14F-4D97-AF65-F5344CB8AC3E}">
        <p14:creationId xmlns:p14="http://schemas.microsoft.com/office/powerpoint/2010/main" val="155225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7006" y="229427"/>
            <a:ext cx="11112000" cy="900000"/>
          </a:xfrm>
        </p:spPr>
        <p:txBody>
          <a:bodyPr>
            <a:normAutofit/>
          </a:bodyPr>
          <a:lstStyle/>
          <a:p>
            <a:r>
              <a:rPr lang="nl-BE" b="1" dirty="0" smtClean="0">
                <a:solidFill>
                  <a:srgbClr val="00B0F0"/>
                </a:solidFill>
              </a:rPr>
              <a:t>LESFASE 1: GENOCIDE IN GAZA?</a:t>
            </a:r>
            <a:endParaRPr lang="nl-BE" b="1" dirty="0">
              <a:solidFill>
                <a:srgbClr val="00B0F0"/>
              </a:solidFill>
            </a:endParaRPr>
          </a:p>
        </p:txBody>
      </p:sp>
      <p:sp>
        <p:nvSpPr>
          <p:cNvPr id="7" name="Tijdelijke aanduiding voor inhoud 6"/>
          <p:cNvSpPr>
            <a:spLocks noGrp="1"/>
          </p:cNvSpPr>
          <p:nvPr>
            <p:ph idx="1"/>
          </p:nvPr>
        </p:nvSpPr>
        <p:spPr/>
        <p:txBody>
          <a:bodyPr/>
          <a:lstStyle/>
          <a:p>
            <a:endParaRPr lang="nl-BE" dirty="0" smtClean="0"/>
          </a:p>
          <a:p>
            <a:r>
              <a:rPr lang="nl-BE" dirty="0" smtClean="0"/>
              <a:t>Wie is betrokken bij de genocide?</a:t>
            </a:r>
          </a:p>
          <a:p>
            <a:r>
              <a:rPr lang="nl-BE" dirty="0" smtClean="0"/>
              <a:t>Waar vindt de genocide plaats?</a:t>
            </a:r>
          </a:p>
          <a:p>
            <a:r>
              <a:rPr lang="nl-BE" dirty="0" smtClean="0"/>
              <a:t>Sinds wanneer vindt de genocide plaats? </a:t>
            </a:r>
            <a:r>
              <a:rPr lang="nl-BE" b="1" dirty="0" smtClean="0"/>
              <a:t>AANDACHT VOOR EVOLUEREND PERSPECTIEF</a:t>
            </a:r>
            <a:endParaRPr lang="nl-BE" b="1" dirty="0"/>
          </a:p>
        </p:txBody>
      </p:sp>
    </p:spTree>
    <p:extLst>
      <p:ext uri="{BB962C8B-B14F-4D97-AF65-F5344CB8AC3E}">
        <p14:creationId xmlns:p14="http://schemas.microsoft.com/office/powerpoint/2010/main" val="183014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04548" y="756251"/>
            <a:ext cx="3486659" cy="4429125"/>
          </a:xfrm>
          <a:prstGeom prst="rect">
            <a:avLst/>
          </a:prstGeom>
        </p:spPr>
      </p:pic>
      <p:pic>
        <p:nvPicPr>
          <p:cNvPr id="5" name="Afbeelding 4"/>
          <p:cNvPicPr>
            <a:picLocks noChangeAspect="1"/>
          </p:cNvPicPr>
          <p:nvPr/>
        </p:nvPicPr>
        <p:blipFill>
          <a:blip r:embed="rId3"/>
          <a:stretch>
            <a:fillRect/>
          </a:stretch>
        </p:blipFill>
        <p:spPr>
          <a:xfrm>
            <a:off x="4099532" y="328688"/>
            <a:ext cx="4678892" cy="4155989"/>
          </a:xfrm>
          <a:prstGeom prst="rect">
            <a:avLst/>
          </a:prstGeom>
        </p:spPr>
      </p:pic>
      <p:pic>
        <p:nvPicPr>
          <p:cNvPr id="6" name="Afbeelding 5"/>
          <p:cNvPicPr>
            <a:picLocks noChangeAspect="1"/>
          </p:cNvPicPr>
          <p:nvPr/>
        </p:nvPicPr>
        <p:blipFill>
          <a:blip r:embed="rId4"/>
          <a:stretch>
            <a:fillRect/>
          </a:stretch>
        </p:blipFill>
        <p:spPr>
          <a:xfrm>
            <a:off x="5962316" y="4306680"/>
            <a:ext cx="5848865" cy="2358553"/>
          </a:xfrm>
          <a:prstGeom prst="rect">
            <a:avLst/>
          </a:prstGeom>
        </p:spPr>
      </p:pic>
    </p:spTree>
    <p:extLst>
      <p:ext uri="{BB962C8B-B14F-4D97-AF65-F5344CB8AC3E}">
        <p14:creationId xmlns:p14="http://schemas.microsoft.com/office/powerpoint/2010/main" val="74041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78839656"/>
              </p:ext>
            </p:extLst>
          </p:nvPr>
        </p:nvGraphicFramePr>
        <p:xfrm>
          <a:off x="1562825" y="493133"/>
          <a:ext cx="8166062" cy="3073852"/>
        </p:xfrm>
        <a:graphic>
          <a:graphicData uri="http://schemas.openxmlformats.org/drawingml/2006/table">
            <a:tbl>
              <a:tblPr firstRow="1" firstCol="1" bandRow="1"/>
              <a:tblGrid>
                <a:gridCol w="1256261"/>
                <a:gridCol w="1557646"/>
                <a:gridCol w="1563526"/>
                <a:gridCol w="1770820"/>
                <a:gridCol w="2017809"/>
              </a:tblGrid>
              <a:tr h="838324">
                <a:tc>
                  <a:txBody>
                    <a:bodyPr/>
                    <a:lstStyle/>
                    <a:p>
                      <a:pPr algn="ctr">
                        <a:lnSpc>
                          <a:spcPct val="107000"/>
                        </a:lnSpc>
                        <a:spcAft>
                          <a:spcPts val="0"/>
                        </a:spcAft>
                      </a:pPr>
                      <a:r>
                        <a:rPr lang="nl-BE" sz="1100" b="1" dirty="0">
                          <a:effectLst/>
                          <a:latin typeface="Calibri" panose="020F0502020204030204" pitchFamily="34" charset="0"/>
                          <a:ea typeface="Calibri" panose="020F0502020204030204" pitchFamily="34" charset="0"/>
                          <a:cs typeface="Times New Roman" panose="02020603050405020304" pitchFamily="18" charset="0"/>
                        </a:rPr>
                        <a:t>Wie?</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BE" sz="1100" b="1">
                          <a:effectLst/>
                          <a:latin typeface="Calibri" panose="020F0502020204030204" pitchFamily="34" charset="0"/>
                          <a:ea typeface="Calibri" panose="020F0502020204030204" pitchFamily="34" charset="0"/>
                          <a:cs typeface="Times New Roman" panose="02020603050405020304" pitchFamily="18" charset="0"/>
                        </a:rPr>
                        <a:t>Functie/standplaatsgebondenheid</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BE" sz="1100" b="1">
                          <a:effectLst/>
                          <a:latin typeface="Calibri" panose="020F0502020204030204" pitchFamily="34" charset="0"/>
                          <a:ea typeface="Calibri" panose="020F0502020204030204" pitchFamily="34" charset="0"/>
                          <a:cs typeface="Times New Roman" panose="02020603050405020304" pitchFamily="18" charset="0"/>
                        </a:rPr>
                        <a:t>Standpunt</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BE" sz="1100" b="1">
                          <a:effectLst/>
                          <a:latin typeface="Calibri" panose="020F0502020204030204" pitchFamily="34" charset="0"/>
                          <a:ea typeface="Calibri" panose="020F0502020204030204" pitchFamily="34" charset="0"/>
                          <a:cs typeface="Times New Roman" panose="02020603050405020304" pitchFamily="18" charset="0"/>
                        </a:rPr>
                        <a:t>Argumenten</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BE" sz="1100" b="1" smtClean="0">
                          <a:effectLst/>
                          <a:latin typeface="Calibri" panose="020F0502020204030204" pitchFamily="34" charset="0"/>
                          <a:ea typeface="Calibri" panose="020F0502020204030204" pitchFamily="34" charset="0"/>
                          <a:cs typeface="Times New Roman" panose="02020603050405020304" pitchFamily="18" charset="0"/>
                        </a:rPr>
                        <a:t>Beïnvloedt</a:t>
                      </a:r>
                      <a:r>
                        <a:rPr lang="nl-BE" sz="1100" b="1" baseline="0" smtClean="0">
                          <a:effectLst/>
                          <a:latin typeface="Calibri" panose="020F0502020204030204" pitchFamily="34" charset="0"/>
                          <a:ea typeface="Calibri" panose="020F0502020204030204" pitchFamily="34" charset="0"/>
                          <a:cs typeface="Times New Roman" panose="02020603050405020304" pitchFamily="18" charset="0"/>
                        </a:rPr>
                        <a:t> </a:t>
                      </a:r>
                      <a:r>
                        <a:rPr lang="nl-BE" sz="1100" b="1" smtClean="0">
                          <a:effectLst/>
                          <a:latin typeface="Calibri" panose="020F0502020204030204" pitchFamily="34" charset="0"/>
                          <a:ea typeface="Calibri" panose="020F0502020204030204" pitchFamily="34" charset="0"/>
                          <a:cs typeface="Times New Roman" panose="02020603050405020304" pitchFamily="18" charset="0"/>
                        </a:rPr>
                        <a:t>de </a:t>
                      </a:r>
                      <a:r>
                        <a:rPr lang="nl-BE" sz="1100" b="1" dirty="0">
                          <a:effectLst/>
                          <a:latin typeface="Calibri" panose="020F0502020204030204" pitchFamily="34" charset="0"/>
                          <a:ea typeface="Calibri" panose="020F0502020204030204" pitchFamily="34" charset="0"/>
                          <a:cs typeface="Times New Roman" panose="02020603050405020304" pitchFamily="18" charset="0"/>
                        </a:rPr>
                        <a:t>standplaatsgebondenheid de visie?</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82">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Alexander De Croo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82">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Omer Bartov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82">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82">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hthoek 5"/>
          <p:cNvSpPr/>
          <p:nvPr/>
        </p:nvSpPr>
        <p:spPr>
          <a:xfrm>
            <a:off x="1562824" y="3752128"/>
            <a:ext cx="8289629" cy="2015936"/>
          </a:xfrm>
          <a:prstGeom prst="rect">
            <a:avLst/>
          </a:prstGeom>
        </p:spPr>
        <p:txBody>
          <a:bodyPr wrap="square">
            <a:spAutoFit/>
          </a:bodyPr>
          <a:lstStyle/>
          <a:p>
            <a:pPr marL="360000" lvl="0" indent="-360000">
              <a:spcBef>
                <a:spcPts val="580"/>
              </a:spcBef>
              <a:buSzPct val="110000"/>
              <a:buFont typeface="Arial" pitchFamily="34" charset="0"/>
              <a:buChar char="•"/>
            </a:pPr>
            <a:r>
              <a:rPr lang="nl-BE" sz="2400" dirty="0">
                <a:solidFill>
                  <a:srgbClr val="00407A"/>
                </a:solidFill>
                <a:latin typeface="Arial" pitchFamily="34" charset="0"/>
                <a:cs typeface="Arial" pitchFamily="34" charset="0"/>
              </a:rPr>
              <a:t>Ben je van oordeel dat het tijdstip waarop de bron tot stand kwam de visie van de auteur heeft beïnvloed?</a:t>
            </a:r>
          </a:p>
          <a:p>
            <a:pPr marL="360000" lvl="0" indent="-360000">
              <a:spcBef>
                <a:spcPts val="580"/>
              </a:spcBef>
              <a:buSzPct val="110000"/>
              <a:buFont typeface="Arial" pitchFamily="34" charset="0"/>
              <a:buChar char="•"/>
            </a:pPr>
            <a:r>
              <a:rPr lang="nl-BE" sz="2400" dirty="0">
                <a:solidFill>
                  <a:srgbClr val="00407A"/>
                </a:solidFill>
                <a:latin typeface="Arial" pitchFamily="34" charset="0"/>
                <a:cs typeface="Arial" pitchFamily="34" charset="0"/>
              </a:rPr>
              <a:t>Ligt het standpunt van de auteur in lijn met wat je zou verwachten van iemand met diens standplaatsgebondenheid?</a:t>
            </a:r>
          </a:p>
        </p:txBody>
      </p:sp>
    </p:spTree>
    <p:extLst>
      <p:ext uri="{BB962C8B-B14F-4D97-AF65-F5344CB8AC3E}">
        <p14:creationId xmlns:p14="http://schemas.microsoft.com/office/powerpoint/2010/main" val="295990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
            </a:r>
            <a:br>
              <a:rPr lang="nl-BE" dirty="0" smtClean="0"/>
            </a:br>
            <a:r>
              <a:rPr lang="nl-BE" dirty="0" smtClean="0"/>
              <a:t>september 2025: IAGS en VN-onderzoekscommissie bevestigen dat Israël een genocide pleegt in Gaza</a:t>
            </a:r>
            <a:endParaRPr lang="nl-BE" dirty="0"/>
          </a:p>
        </p:txBody>
      </p:sp>
      <p:pic>
        <p:nvPicPr>
          <p:cNvPr id="4" name="Tijdelijke aanduiding voor inhoud 3"/>
          <p:cNvPicPr>
            <a:picLocks noGrp="1" noChangeAspect="1"/>
          </p:cNvPicPr>
          <p:nvPr>
            <p:ph idx="1"/>
          </p:nvPr>
        </p:nvPicPr>
        <p:blipFill>
          <a:blip r:embed="rId2"/>
          <a:stretch>
            <a:fillRect/>
          </a:stretch>
        </p:blipFill>
        <p:spPr>
          <a:xfrm>
            <a:off x="1266544" y="1431754"/>
            <a:ext cx="4516398" cy="4429125"/>
          </a:xfrm>
          <a:prstGeom prst="rect">
            <a:avLst/>
          </a:prstGeom>
        </p:spPr>
      </p:pic>
      <p:sp>
        <p:nvSpPr>
          <p:cNvPr id="5" name="Rechthoek 4"/>
          <p:cNvSpPr/>
          <p:nvPr/>
        </p:nvSpPr>
        <p:spPr>
          <a:xfrm>
            <a:off x="5865341" y="2508215"/>
            <a:ext cx="6096000" cy="1200329"/>
          </a:xfrm>
          <a:prstGeom prst="rect">
            <a:avLst/>
          </a:prstGeom>
        </p:spPr>
        <p:txBody>
          <a:bodyPr>
            <a:spAutoFit/>
          </a:bodyPr>
          <a:lstStyle/>
          <a:p>
            <a:pPr marL="360000" lvl="0" indent="-360000">
              <a:spcBef>
                <a:spcPts val="580"/>
              </a:spcBef>
              <a:buSzPct val="110000"/>
              <a:buFont typeface="Arial" pitchFamily="34" charset="0"/>
              <a:buChar char="•"/>
            </a:pPr>
            <a:r>
              <a:rPr lang="nl-BE" sz="2400" dirty="0" smtClean="0">
                <a:solidFill>
                  <a:srgbClr val="00407A"/>
                </a:solidFill>
                <a:latin typeface="Arial" pitchFamily="34" charset="0"/>
                <a:cs typeface="Arial" pitchFamily="34" charset="0"/>
              </a:rPr>
              <a:t>Licht met voorbeelden toe waarom de gebeurtenissen in Gaza als een genocide kunnen erkend worden.</a:t>
            </a:r>
            <a:endParaRPr lang="nl-BE" sz="2400" dirty="0">
              <a:solidFill>
                <a:srgbClr val="00407A"/>
              </a:solidFill>
              <a:latin typeface="Arial" pitchFamily="34" charset="0"/>
              <a:cs typeface="Arial" pitchFamily="34" charset="0"/>
            </a:endParaRPr>
          </a:p>
        </p:txBody>
      </p:sp>
    </p:spTree>
    <p:extLst>
      <p:ext uri="{BB962C8B-B14F-4D97-AF65-F5344CB8AC3E}">
        <p14:creationId xmlns:p14="http://schemas.microsoft.com/office/powerpoint/2010/main" val="317824879"/>
      </p:ext>
    </p:extLst>
  </p:cSld>
  <p:clrMapOvr>
    <a:masterClrMapping/>
  </p:clrMapOvr>
</p:sld>
</file>

<file path=ppt/theme/theme1.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14EFAB48BED54B8C96562ADA60309B" ma:contentTypeVersion="18" ma:contentTypeDescription="Create a new document." ma:contentTypeScope="" ma:versionID="de665f0ada32f221ac0e95781f46574c">
  <xsd:schema xmlns:xsd="http://www.w3.org/2001/XMLSchema" xmlns:xs="http://www.w3.org/2001/XMLSchema" xmlns:p="http://schemas.microsoft.com/office/2006/metadata/properties" xmlns:ns2="c2a6df4e-4bb5-4edf-be4a-544efd78b3c2" xmlns:ns3="5e40aeda-8759-44eb-9a5a-39b5ea474412" xmlns:ns4="9043eea9-c6a2-41bd-a216-33d45f9f09e1" targetNamespace="http://schemas.microsoft.com/office/2006/metadata/properties" ma:root="true" ma:fieldsID="1e77214fb01e80b2aa63346321ff457b" ns2:_="" ns3:_="" ns4:_="">
    <xsd:import namespace="c2a6df4e-4bb5-4edf-be4a-544efd78b3c2"/>
    <xsd:import namespace="5e40aeda-8759-44eb-9a5a-39b5ea474412"/>
    <xsd:import namespace="9043eea9-c6a2-41bd-a216-33d45f9f09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OCR" minOccurs="0"/>
                <xsd:element ref="ns2:lcf76f155ced4ddcb4097134ff3c332f" minOccurs="0"/>
                <xsd:element ref="ns4: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6df4e-4bb5-4edf-be4a-544efd78b3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4900684-5160-4c4d-8029-43da39098b3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40aeda-8759-44eb-9a5a-39b5ea4744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43eea9-c6a2-41bd-a216-33d45f9f09e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ced821e-3719-4d89-b7d3-d96e4ea12e44}" ma:internalName="TaxCatchAll" ma:showField="CatchAllData" ma:web="5e40aeda-8759-44eb-9a5a-39b5ea4744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a6df4e-4bb5-4edf-be4a-544efd78b3c2">
      <Terms xmlns="http://schemas.microsoft.com/office/infopath/2007/PartnerControls"/>
    </lcf76f155ced4ddcb4097134ff3c332f>
    <TaxCatchAll xmlns="9043eea9-c6a2-41bd-a216-33d45f9f09e1" xsi:nil="true"/>
  </documentManagement>
</p:properties>
</file>

<file path=customXml/itemProps1.xml><?xml version="1.0" encoding="utf-8"?>
<ds:datastoreItem xmlns:ds="http://schemas.openxmlformats.org/officeDocument/2006/customXml" ds:itemID="{A97862BD-E91C-45B1-A48D-E02E32F8B672}"/>
</file>

<file path=customXml/itemProps2.xml><?xml version="1.0" encoding="utf-8"?>
<ds:datastoreItem xmlns:ds="http://schemas.openxmlformats.org/officeDocument/2006/customXml" ds:itemID="{B9986FF1-A32D-47DF-B113-B7E3039B2CB9}"/>
</file>

<file path=customXml/itemProps3.xml><?xml version="1.0" encoding="utf-8"?>
<ds:datastoreItem xmlns:ds="http://schemas.openxmlformats.org/officeDocument/2006/customXml" ds:itemID="{B7E7F2E7-5A3D-48EF-AED3-D5E3B801390B}"/>
</file>

<file path=docProps/app.xml><?xml version="1.0" encoding="utf-8"?>
<Properties xmlns="http://schemas.openxmlformats.org/officeDocument/2006/extended-properties" xmlns:vt="http://schemas.openxmlformats.org/officeDocument/2006/docPropsVTypes">
  <TotalTime>2861</TotalTime>
  <Words>1310</Words>
  <Application>Microsoft Office PowerPoint</Application>
  <PresentationFormat>Breedbeeld</PresentationFormat>
  <Paragraphs>137</Paragraphs>
  <Slides>35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35</vt:i4>
      </vt:variant>
    </vt:vector>
  </HeadingPairs>
  <TitlesOfParts>
    <vt:vector size="40" baseType="lpstr">
      <vt:lpstr>Arial</vt:lpstr>
      <vt:lpstr>Calibri</vt:lpstr>
      <vt:lpstr>Courier New</vt:lpstr>
      <vt:lpstr>Times New Roman</vt:lpstr>
      <vt:lpstr>Corporate-KU Leuven-Liggend-Achtergrond Wit</vt:lpstr>
      <vt:lpstr>PowerPoint-presentatie</vt:lpstr>
      <vt:lpstr>PowerPoint-presentatie</vt:lpstr>
      <vt:lpstr>PowerPoint-presentatie</vt:lpstr>
      <vt:lpstr>TWEE LESSEN</vt:lpstr>
      <vt:lpstr>LES 1: Kunnen we over een genocide spreken in Gaza?</vt:lpstr>
      <vt:lpstr>LESFASE 1: GENOCIDE IN GAZA?</vt:lpstr>
      <vt:lpstr>PowerPoint-presentatie</vt:lpstr>
      <vt:lpstr>PowerPoint-presentatie</vt:lpstr>
      <vt:lpstr> september 2025: IAGS en VN-onderzoekscommissie bevestigen dat Israël een genocide pleegt in Gaza</vt:lpstr>
      <vt:lpstr>LESFASE 2: WIE PLEEGT EEN GENOCIDE?</vt:lpstr>
      <vt:lpstr>LESFASE 2: WIE PLEEGT EEN GENOCIDE?</vt:lpstr>
      <vt:lpstr>PowerPoint-presentatie</vt:lpstr>
      <vt:lpstr>PowerPoint-presentatie</vt:lpstr>
      <vt:lpstr>NABESPREKING!</vt:lpstr>
      <vt:lpstr>LES 2: Hoe wordt een samenleving genocidaal?</vt:lpstr>
      <vt:lpstr>Hoe zou een historicus/a dit aanpakken?</vt:lpstr>
      <vt:lpstr>Hoe zou een historicus/a dit aanpakken?</vt:lpstr>
      <vt:lpstr>LESFASE 1: HOE KWAM DE HOLOCAUST TOT STAND?</vt:lpstr>
      <vt:lpstr>Opdracht voor de leerlingen</vt:lpstr>
      <vt:lpstr>PowerPoint-presentatie</vt:lpstr>
      <vt:lpstr>LESFASE 2: HOE KOMT EEN GENOCIDALE SAMENLEVING TOT STAND?</vt:lpstr>
      <vt:lpstr>GENERIEKE FACTOREN GENOCIDALE SAMENLEVING</vt:lpstr>
      <vt:lpstr>GENERIEKE FACTOREN GENOCIDALE SAMENLEVING</vt:lpstr>
      <vt:lpstr>LESFASE 3: KAN JE ALLE GENOCIDES BEGRIJPEN DOOR ER EEN TE BEGRIJPEN?</vt:lpstr>
      <vt:lpstr>GENOCIDE IN RWANDA</vt:lpstr>
      <vt:lpstr>GENOCIDE IN RWANDA: OPDRACHT BIJ TIJDLIJN</vt:lpstr>
      <vt:lpstr>PowerPoint-presentatie</vt:lpstr>
      <vt:lpstr>PowerPoint-presentatie</vt:lpstr>
      <vt:lpstr>PowerPoint-presentatie</vt:lpstr>
      <vt:lpstr>GENOCIDE IN GAZA</vt:lpstr>
      <vt:lpstr>GENOCIDE IN GAZA: OPDRACHT BIJ TIJDLIJN</vt:lpstr>
      <vt:lpstr>PowerPoint-presentatie</vt:lpstr>
      <vt:lpstr>PowerPoint-presentatie</vt:lpstr>
      <vt:lpstr>PowerPoint-presentatie</vt:lpstr>
      <vt:lpstr>LESEINDE: REFLECTIE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Cynthia</dc:creator>
  <cp:lastModifiedBy>Cynthia</cp:lastModifiedBy>
  <cp:revision>20</cp:revision>
  <cp:lastPrinted>2025-10-09T04:40:23Z</cp:lastPrinted>
  <dcterms:created xsi:type="dcterms:W3CDTF">2025-10-07T15:53:00Z</dcterms:created>
  <dcterms:modified xsi:type="dcterms:W3CDTF">2025-10-14T11:01:50Z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0x0101009514EFAB48BED54B8C96562ADA60309B</vt:lpwstr>
  </property>
</Properties>
</file>