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6" r:id="rId5"/>
  </p:sldMasterIdLst>
  <p:notesMasterIdLst>
    <p:notesMasterId r:id="rId121"/>
  </p:notesMasterIdLst>
  <p:sldIdLst>
    <p:sldId id="256" r:id="rId6"/>
    <p:sldId id="12266" r:id="rId7"/>
    <p:sldId id="12323" r:id="rId8"/>
    <p:sldId id="2147483252" r:id="rId9"/>
    <p:sldId id="2147483254" r:id="rId10"/>
    <p:sldId id="2147483259" r:id="rId11"/>
    <p:sldId id="2147483253" r:id="rId12"/>
    <p:sldId id="6184" r:id="rId13"/>
    <p:sldId id="2147483273" r:id="rId14"/>
    <p:sldId id="6310" r:id="rId15"/>
    <p:sldId id="2147483192" r:id="rId16"/>
    <p:sldId id="2147483261" r:id="rId17"/>
    <p:sldId id="2147483263" r:id="rId18"/>
    <p:sldId id="2147483262" r:id="rId19"/>
    <p:sldId id="12335" r:id="rId20"/>
    <p:sldId id="2147483251" r:id="rId21"/>
    <p:sldId id="2147483274" r:id="rId22"/>
    <p:sldId id="12337" r:id="rId23"/>
    <p:sldId id="12338" r:id="rId24"/>
    <p:sldId id="12339" r:id="rId25"/>
    <p:sldId id="6399" r:id="rId26"/>
    <p:sldId id="6400" r:id="rId27"/>
    <p:sldId id="12345" r:id="rId28"/>
    <p:sldId id="12344" r:id="rId29"/>
    <p:sldId id="6407" r:id="rId30"/>
    <p:sldId id="6408" r:id="rId31"/>
    <p:sldId id="6409" r:id="rId32"/>
    <p:sldId id="2147483256" r:id="rId33"/>
    <p:sldId id="12354" r:id="rId34"/>
    <p:sldId id="12355" r:id="rId35"/>
    <p:sldId id="12356" r:id="rId36"/>
    <p:sldId id="12357" r:id="rId37"/>
    <p:sldId id="12358" r:id="rId38"/>
    <p:sldId id="12359" r:id="rId39"/>
    <p:sldId id="12360" r:id="rId40"/>
    <p:sldId id="12361" r:id="rId41"/>
    <p:sldId id="2147483219" r:id="rId42"/>
    <p:sldId id="2147483218" r:id="rId43"/>
    <p:sldId id="2147483220" r:id="rId44"/>
    <p:sldId id="2147483221" r:id="rId45"/>
    <p:sldId id="2147483222" r:id="rId46"/>
    <p:sldId id="2147483223" r:id="rId47"/>
    <p:sldId id="2147483224" r:id="rId48"/>
    <p:sldId id="2147483257" r:id="rId49"/>
    <p:sldId id="2147483225" r:id="rId50"/>
    <p:sldId id="2147483260" r:id="rId51"/>
    <p:sldId id="2147483275" r:id="rId52"/>
    <p:sldId id="2147483276" r:id="rId53"/>
    <p:sldId id="2147483301" r:id="rId54"/>
    <p:sldId id="2147483302" r:id="rId55"/>
    <p:sldId id="2147483303" r:id="rId56"/>
    <p:sldId id="2147483304" r:id="rId57"/>
    <p:sldId id="2147483305" r:id="rId58"/>
    <p:sldId id="2147483306" r:id="rId59"/>
    <p:sldId id="2147483307" r:id="rId60"/>
    <p:sldId id="2147483308" r:id="rId61"/>
    <p:sldId id="2147483309" r:id="rId62"/>
    <p:sldId id="2147483310" r:id="rId63"/>
    <p:sldId id="2147483311" r:id="rId64"/>
    <p:sldId id="12255" r:id="rId65"/>
    <p:sldId id="2147483234" r:id="rId66"/>
    <p:sldId id="2147483235" r:id="rId67"/>
    <p:sldId id="2147483236" r:id="rId68"/>
    <p:sldId id="12313" r:id="rId69"/>
    <p:sldId id="2147483237" r:id="rId70"/>
    <p:sldId id="2147483238" r:id="rId71"/>
    <p:sldId id="2147483239" r:id="rId72"/>
    <p:sldId id="12362" r:id="rId73"/>
    <p:sldId id="12363" r:id="rId74"/>
    <p:sldId id="12364" r:id="rId75"/>
    <p:sldId id="12365" r:id="rId76"/>
    <p:sldId id="2147483207" r:id="rId77"/>
    <p:sldId id="12378" r:id="rId78"/>
    <p:sldId id="12379" r:id="rId79"/>
    <p:sldId id="12381" r:id="rId80"/>
    <p:sldId id="12382" r:id="rId81"/>
    <p:sldId id="2147483208" r:id="rId82"/>
    <p:sldId id="12372" r:id="rId83"/>
    <p:sldId id="12380" r:id="rId84"/>
    <p:sldId id="257" r:id="rId85"/>
    <p:sldId id="258" r:id="rId86"/>
    <p:sldId id="259" r:id="rId87"/>
    <p:sldId id="6429" r:id="rId88"/>
    <p:sldId id="6430" r:id="rId89"/>
    <p:sldId id="2147483213" r:id="rId90"/>
    <p:sldId id="319" r:id="rId91"/>
    <p:sldId id="321" r:id="rId92"/>
    <p:sldId id="325" r:id="rId93"/>
    <p:sldId id="326" r:id="rId94"/>
    <p:sldId id="2147483241" r:id="rId95"/>
    <p:sldId id="2147483242" r:id="rId96"/>
    <p:sldId id="12368" r:id="rId97"/>
    <p:sldId id="2147483204" r:id="rId98"/>
    <p:sldId id="2147483312" r:id="rId99"/>
    <p:sldId id="12367" r:id="rId100"/>
    <p:sldId id="2147483313" r:id="rId101"/>
    <p:sldId id="2147483314" r:id="rId102"/>
    <p:sldId id="2147483315" r:id="rId103"/>
    <p:sldId id="2147483205" r:id="rId104"/>
    <p:sldId id="2147483201" r:id="rId105"/>
    <p:sldId id="2147483202" r:id="rId106"/>
    <p:sldId id="2147483203" r:id="rId107"/>
    <p:sldId id="12370" r:id="rId108"/>
    <p:sldId id="2147483316" r:id="rId109"/>
    <p:sldId id="2147483317" r:id="rId110"/>
    <p:sldId id="2147483318" r:id="rId111"/>
    <p:sldId id="2147483319" r:id="rId112"/>
    <p:sldId id="2147483228" r:id="rId113"/>
    <p:sldId id="2147483229" r:id="rId114"/>
    <p:sldId id="2147483230" r:id="rId115"/>
    <p:sldId id="2147483231" r:id="rId116"/>
    <p:sldId id="2147483243" r:id="rId117"/>
    <p:sldId id="2147483244" r:id="rId118"/>
    <p:sldId id="2147483245" r:id="rId119"/>
    <p:sldId id="2147483248" r:id="rId12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48FC06FB-6407-26FB-6D2A-1E3E7EE0B7F5}" name="Tom Uytterhoeven" initials="TU" userId="S::tom.uytterhoeven@katholiekonderwijs.vlaanderen::491491d8-e5a9-4a51-93b4-98902f785a9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AB2726-3B4E-40F4-9E62-A3E96E36BE14}" v="46" dt="2026-09-03T12:13:30.0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viewProps" Target="viewProps.xml"/><Relationship Id="rId128" Type="http://schemas.microsoft.com/office/2018/10/relationships/authors" Target="author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theme" Target="theme/theme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ijn De Milde" userId="7f15e7b1-c3b1-4f89-a1a9-e01e0c70204a" providerId="ADAL" clId="{57E5D0C3-ACB6-45C1-8261-78DAFA219CAD}"/>
    <pc:docChg chg="custSel addSld delSld modSld">
      <pc:chgData name="Stijn De Milde" userId="7f15e7b1-c3b1-4f89-a1a9-e01e0c70204a" providerId="ADAL" clId="{57E5D0C3-ACB6-45C1-8261-78DAFA219CAD}" dt="2026-09-03T12:48:23.913" v="45" actId="113"/>
      <pc:docMkLst>
        <pc:docMk/>
      </pc:docMkLst>
      <pc:sldChg chg="del">
        <pc:chgData name="Stijn De Milde" userId="7f15e7b1-c3b1-4f89-a1a9-e01e0c70204a" providerId="ADAL" clId="{57E5D0C3-ACB6-45C1-8261-78DAFA219CAD}" dt="2026-09-03T12:11:45.293" v="20" actId="47"/>
        <pc:sldMkLst>
          <pc:docMk/>
          <pc:sldMk cId="3986204670" sldId="4120"/>
        </pc:sldMkLst>
      </pc:sldChg>
      <pc:sldChg chg="modSp mod">
        <pc:chgData name="Stijn De Milde" userId="7f15e7b1-c3b1-4f89-a1a9-e01e0c70204a" providerId="ADAL" clId="{57E5D0C3-ACB6-45C1-8261-78DAFA219CAD}" dt="2026-09-03T12:48:23.913" v="45" actId="113"/>
        <pc:sldMkLst>
          <pc:docMk/>
          <pc:sldMk cId="2989110971" sldId="12266"/>
        </pc:sldMkLst>
        <pc:spChg chg="mod">
          <ac:chgData name="Stijn De Milde" userId="7f15e7b1-c3b1-4f89-a1a9-e01e0c70204a" providerId="ADAL" clId="{57E5D0C3-ACB6-45C1-8261-78DAFA219CAD}" dt="2026-09-03T12:48:23.913" v="45" actId="113"/>
          <ac:spMkLst>
            <pc:docMk/>
            <pc:sldMk cId="2989110971" sldId="12266"/>
            <ac:spMk id="2" creationId="{E78577F3-194C-6052-5862-E85758480787}"/>
          </ac:spMkLst>
        </pc:spChg>
      </pc:sldChg>
      <pc:sldChg chg="modSp mod">
        <pc:chgData name="Stijn De Milde" userId="7f15e7b1-c3b1-4f89-a1a9-e01e0c70204a" providerId="ADAL" clId="{57E5D0C3-ACB6-45C1-8261-78DAFA219CAD}" dt="2026-09-03T12:13:14.016" v="28" actId="20577"/>
        <pc:sldMkLst>
          <pc:docMk/>
          <pc:sldMk cId="2212547070" sldId="12356"/>
        </pc:sldMkLst>
        <pc:spChg chg="mod">
          <ac:chgData name="Stijn De Milde" userId="7f15e7b1-c3b1-4f89-a1a9-e01e0c70204a" providerId="ADAL" clId="{57E5D0C3-ACB6-45C1-8261-78DAFA219CAD}" dt="2026-09-03T12:13:14.016" v="28" actId="20577"/>
          <ac:spMkLst>
            <pc:docMk/>
            <pc:sldMk cId="2212547070" sldId="12356"/>
            <ac:spMk id="3" creationId="{1331A09A-FA93-ABE7-F1E9-C7383A3B48A7}"/>
          </ac:spMkLst>
        </pc:spChg>
      </pc:sldChg>
      <pc:sldChg chg="modSp mod">
        <pc:chgData name="Stijn De Milde" userId="7f15e7b1-c3b1-4f89-a1a9-e01e0c70204a" providerId="ADAL" clId="{57E5D0C3-ACB6-45C1-8261-78DAFA219CAD}" dt="2026-09-03T12:13:18.608" v="32" actId="20577"/>
        <pc:sldMkLst>
          <pc:docMk/>
          <pc:sldMk cId="754882041" sldId="12357"/>
        </pc:sldMkLst>
        <pc:spChg chg="mod">
          <ac:chgData name="Stijn De Milde" userId="7f15e7b1-c3b1-4f89-a1a9-e01e0c70204a" providerId="ADAL" clId="{57E5D0C3-ACB6-45C1-8261-78DAFA219CAD}" dt="2026-09-03T12:13:18.608" v="32" actId="20577"/>
          <ac:spMkLst>
            <pc:docMk/>
            <pc:sldMk cId="754882041" sldId="12357"/>
            <ac:spMk id="9" creationId="{01284779-F62A-B044-7510-39B1DA972D08}"/>
          </ac:spMkLst>
        </pc:spChg>
      </pc:sldChg>
      <pc:sldChg chg="delSp modSp mod">
        <pc:chgData name="Stijn De Milde" userId="7f15e7b1-c3b1-4f89-a1a9-e01e0c70204a" providerId="ADAL" clId="{57E5D0C3-ACB6-45C1-8261-78DAFA219CAD}" dt="2026-09-03T12:13:02.225" v="24" actId="21"/>
        <pc:sldMkLst>
          <pc:docMk/>
          <pc:sldMk cId="1969194279" sldId="12358"/>
        </pc:sldMkLst>
        <pc:spChg chg="del mod">
          <ac:chgData name="Stijn De Milde" userId="7f15e7b1-c3b1-4f89-a1a9-e01e0c70204a" providerId="ADAL" clId="{57E5D0C3-ACB6-45C1-8261-78DAFA219CAD}" dt="2026-09-03T12:13:02.225" v="24" actId="21"/>
          <ac:spMkLst>
            <pc:docMk/>
            <pc:sldMk cId="1969194279" sldId="12358"/>
            <ac:spMk id="8" creationId="{321B733B-C750-367A-3E09-CBC491F0D87D}"/>
          </ac:spMkLst>
        </pc:spChg>
      </pc:sldChg>
      <pc:sldChg chg="modSp mod">
        <pc:chgData name="Stijn De Milde" userId="7f15e7b1-c3b1-4f89-a1a9-e01e0c70204a" providerId="ADAL" clId="{57E5D0C3-ACB6-45C1-8261-78DAFA219CAD}" dt="2026-09-03T12:13:30.090" v="40" actId="20577"/>
        <pc:sldMkLst>
          <pc:docMk/>
          <pc:sldMk cId="1708935844" sldId="12359"/>
        </pc:sldMkLst>
        <pc:spChg chg="mod">
          <ac:chgData name="Stijn De Milde" userId="7f15e7b1-c3b1-4f89-a1a9-e01e0c70204a" providerId="ADAL" clId="{57E5D0C3-ACB6-45C1-8261-78DAFA219CAD}" dt="2026-09-03T12:13:30.090" v="40" actId="20577"/>
          <ac:spMkLst>
            <pc:docMk/>
            <pc:sldMk cId="1708935844" sldId="12359"/>
            <ac:spMk id="8" creationId="{C90908A9-ACD9-44A1-B158-BB50659D8EE1}"/>
          </ac:spMkLst>
        </pc:spChg>
      </pc:sldChg>
      <pc:sldChg chg="modSp mod">
        <pc:chgData name="Stijn De Milde" userId="7f15e7b1-c3b1-4f89-a1a9-e01e0c70204a" providerId="ADAL" clId="{57E5D0C3-ACB6-45C1-8261-78DAFA219CAD}" dt="2026-09-03T12:13:25.702" v="36" actId="20577"/>
        <pc:sldMkLst>
          <pc:docMk/>
          <pc:sldMk cId="3167678683" sldId="12360"/>
        </pc:sldMkLst>
        <pc:spChg chg="mod">
          <ac:chgData name="Stijn De Milde" userId="7f15e7b1-c3b1-4f89-a1a9-e01e0c70204a" providerId="ADAL" clId="{57E5D0C3-ACB6-45C1-8261-78DAFA219CAD}" dt="2026-09-03T12:13:25.702" v="36" actId="20577"/>
          <ac:spMkLst>
            <pc:docMk/>
            <pc:sldMk cId="3167678683" sldId="12360"/>
            <ac:spMk id="5" creationId="{723F98F6-57A5-1AC7-5D6B-DD3D291098BC}"/>
          </ac:spMkLst>
        </pc:spChg>
      </pc:sldChg>
      <pc:sldChg chg="add">
        <pc:chgData name="Stijn De Milde" userId="7f15e7b1-c3b1-4f89-a1a9-e01e0c70204a" providerId="ADAL" clId="{57E5D0C3-ACB6-45C1-8261-78DAFA219CAD}" dt="2026-09-03T08:32:17.099" v="2"/>
        <pc:sldMkLst>
          <pc:docMk/>
          <pc:sldMk cId="3491119760" sldId="2147483228"/>
        </pc:sldMkLst>
      </pc:sldChg>
      <pc:sldChg chg="add">
        <pc:chgData name="Stijn De Milde" userId="7f15e7b1-c3b1-4f89-a1a9-e01e0c70204a" providerId="ADAL" clId="{57E5D0C3-ACB6-45C1-8261-78DAFA219CAD}" dt="2026-09-03T08:32:17.099" v="2"/>
        <pc:sldMkLst>
          <pc:docMk/>
          <pc:sldMk cId="2554398546" sldId="2147483229"/>
        </pc:sldMkLst>
      </pc:sldChg>
      <pc:sldChg chg="add">
        <pc:chgData name="Stijn De Milde" userId="7f15e7b1-c3b1-4f89-a1a9-e01e0c70204a" providerId="ADAL" clId="{57E5D0C3-ACB6-45C1-8261-78DAFA219CAD}" dt="2026-09-03T08:32:17.099" v="2"/>
        <pc:sldMkLst>
          <pc:docMk/>
          <pc:sldMk cId="505375679" sldId="2147483230"/>
        </pc:sldMkLst>
      </pc:sldChg>
      <pc:sldChg chg="add">
        <pc:chgData name="Stijn De Milde" userId="7f15e7b1-c3b1-4f89-a1a9-e01e0c70204a" providerId="ADAL" clId="{57E5D0C3-ACB6-45C1-8261-78DAFA219CAD}" dt="2026-09-03T08:32:17.099" v="2"/>
        <pc:sldMkLst>
          <pc:docMk/>
          <pc:sldMk cId="759503760" sldId="2147483231"/>
        </pc:sldMkLst>
      </pc:sldChg>
      <pc:sldChg chg="modSp mod">
        <pc:chgData name="Stijn De Milde" userId="7f15e7b1-c3b1-4f89-a1a9-e01e0c70204a" providerId="ADAL" clId="{57E5D0C3-ACB6-45C1-8261-78DAFA219CAD}" dt="2026-09-03T12:11:20.831" v="19" actId="20577"/>
        <pc:sldMkLst>
          <pc:docMk/>
          <pc:sldMk cId="2384418667" sldId="2147483252"/>
        </pc:sldMkLst>
        <pc:spChg chg="mod">
          <ac:chgData name="Stijn De Milde" userId="7f15e7b1-c3b1-4f89-a1a9-e01e0c70204a" providerId="ADAL" clId="{57E5D0C3-ACB6-45C1-8261-78DAFA219CAD}" dt="2026-09-03T12:11:20.831" v="19" actId="20577"/>
          <ac:spMkLst>
            <pc:docMk/>
            <pc:sldMk cId="2384418667" sldId="2147483252"/>
            <ac:spMk id="2" creationId="{D62E915E-62B6-6A41-A6E0-5CEAE7FA4396}"/>
          </ac:spMkLst>
        </pc:spChg>
      </pc:sldChg>
      <pc:sldChg chg="del">
        <pc:chgData name="Stijn De Milde" userId="7f15e7b1-c3b1-4f89-a1a9-e01e0c70204a" providerId="ADAL" clId="{57E5D0C3-ACB6-45C1-8261-78DAFA219CAD}" dt="2026-09-03T12:11:47.630" v="21" actId="47"/>
        <pc:sldMkLst>
          <pc:docMk/>
          <pc:sldMk cId="3993399836" sldId="2147483264"/>
        </pc:sldMkLst>
      </pc:sldChg>
      <pc:sldChg chg="add">
        <pc:chgData name="Stijn De Milde" userId="7f15e7b1-c3b1-4f89-a1a9-e01e0c70204a" providerId="ADAL" clId="{57E5D0C3-ACB6-45C1-8261-78DAFA219CAD}" dt="2026-09-03T12:12:10.003" v="22"/>
        <pc:sldMkLst>
          <pc:docMk/>
          <pc:sldMk cId="90227494" sldId="2147483273"/>
        </pc:sldMkLst>
      </pc:sldChg>
      <pc:sldChg chg="addSp modSp">
        <pc:chgData name="Stijn De Milde" userId="7f15e7b1-c3b1-4f89-a1a9-e01e0c70204a" providerId="ADAL" clId="{57E5D0C3-ACB6-45C1-8261-78DAFA219CAD}" dt="2026-09-03T08:23:05.584" v="1" actId="931"/>
        <pc:sldMkLst>
          <pc:docMk/>
          <pc:sldMk cId="2108883123" sldId="2147483275"/>
        </pc:sldMkLst>
        <pc:spChg chg="add mod">
          <ac:chgData name="Stijn De Milde" userId="7f15e7b1-c3b1-4f89-a1a9-e01e0c70204a" providerId="ADAL" clId="{57E5D0C3-ACB6-45C1-8261-78DAFA219CAD}" dt="2026-09-03T08:21:38.913" v="0" actId="767"/>
          <ac:spMkLst>
            <pc:docMk/>
            <pc:sldMk cId="2108883123" sldId="2147483275"/>
            <ac:spMk id="3" creationId="{B5C02907-1C94-2F68-18DC-D9C2B9EF30A5}"/>
          </ac:spMkLst>
        </pc:spChg>
        <pc:picChg chg="add mod">
          <ac:chgData name="Stijn De Milde" userId="7f15e7b1-c3b1-4f89-a1a9-e01e0c70204a" providerId="ADAL" clId="{57E5D0C3-ACB6-45C1-8261-78DAFA219CAD}" dt="2026-09-03T08:23:05.584" v="1" actId="931"/>
          <ac:picMkLst>
            <pc:docMk/>
            <pc:sldMk cId="2108883123" sldId="2147483275"/>
            <ac:picMk id="8" creationId="{6BAB0638-CD1E-C501-9B26-5365B34970D5}"/>
          </ac:picMkLst>
        </pc:picChg>
      </pc:sldChg>
      <pc:sldChg chg="add">
        <pc:chgData name="Stijn De Milde" userId="7f15e7b1-c3b1-4f89-a1a9-e01e0c70204a" providerId="ADAL" clId="{57E5D0C3-ACB6-45C1-8261-78DAFA219CAD}" dt="2026-09-03T08:32:17.099" v="2"/>
        <pc:sldMkLst>
          <pc:docMk/>
          <pc:sldMk cId="2733858527" sldId="2147483316"/>
        </pc:sldMkLst>
      </pc:sldChg>
      <pc:sldChg chg="add">
        <pc:chgData name="Stijn De Milde" userId="7f15e7b1-c3b1-4f89-a1a9-e01e0c70204a" providerId="ADAL" clId="{57E5D0C3-ACB6-45C1-8261-78DAFA219CAD}" dt="2026-09-03T08:32:17.099" v="2"/>
        <pc:sldMkLst>
          <pc:docMk/>
          <pc:sldMk cId="253567892" sldId="2147483317"/>
        </pc:sldMkLst>
      </pc:sldChg>
      <pc:sldChg chg="add">
        <pc:chgData name="Stijn De Milde" userId="7f15e7b1-c3b1-4f89-a1a9-e01e0c70204a" providerId="ADAL" clId="{57E5D0C3-ACB6-45C1-8261-78DAFA219CAD}" dt="2026-09-03T08:32:17.099" v="2"/>
        <pc:sldMkLst>
          <pc:docMk/>
          <pc:sldMk cId="3860849825" sldId="2147483318"/>
        </pc:sldMkLst>
      </pc:sldChg>
      <pc:sldChg chg="add">
        <pc:chgData name="Stijn De Milde" userId="7f15e7b1-c3b1-4f89-a1a9-e01e0c70204a" providerId="ADAL" clId="{57E5D0C3-ACB6-45C1-8261-78DAFA219CAD}" dt="2026-09-03T08:32:17.099" v="2"/>
        <pc:sldMkLst>
          <pc:docMk/>
          <pc:sldMk cId="757491274" sldId="2147483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75653-F546-477E-A487-29B6BFDD761E}" type="datetimeFigureOut">
              <a:rPr lang="nl-BE" smtClean="0"/>
              <a:t>3/09/2026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497CF-EB4E-4B9D-90A3-96DFB1B0968C}" type="slidenum">
              <a:rPr lang="nl-BE" smtClean="0"/>
              <a:t>‹nr.›</a:t>
            </a:fld>
            <a:endParaRPr lang="nl-BE"/>
          </a:p>
        </p:txBody>
      </p:sp>
    </p:spTree>
    <p:extLst>
      <p:ext uri="{BB962C8B-B14F-4D97-AF65-F5344CB8AC3E}">
        <p14:creationId xmlns:p14="http://schemas.microsoft.com/office/powerpoint/2010/main" val="257292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b="0" i="0" kern="1200">
                <a:solidFill>
                  <a:schemeClr val="tx1"/>
                </a:solidFill>
                <a:effectLst/>
                <a:latin typeface="+mn-lt"/>
                <a:ea typeface="+mn-ea"/>
                <a:cs typeface="+mn-cs"/>
              </a:rPr>
              <a:t>Steeds meer kleuterscholen gaan aan de slag met kennisrijke thema's. Dat roept vragen op over de opbouw, de samenhang tussen leerdoelen, de rol van onderzoeksvragen en de concrete uitwerking in de praktijk. Als pedagogisch begeleider is het belangrijk om deze veranderingen niet alleen te kennen, maar ook te kunnen duiden en vertalen naar de context van een schoolteam. </a:t>
            </a:r>
          </a:p>
          <a:p>
            <a:r>
              <a:rPr lang="nl-BE" sz="1200" b="0" i="0" kern="1200">
                <a:solidFill>
                  <a:schemeClr val="tx1"/>
                </a:solidFill>
                <a:effectLst/>
                <a:latin typeface="+mn-lt"/>
                <a:ea typeface="+mn-ea"/>
                <a:cs typeface="+mn-cs"/>
              </a:rPr>
              <a:t>Tijdens dit initiatief versterk je je expertise rond kennisrijke thema's zodat je scholen doelgericht kunt ondersteunen. Je krijgt inzicht in de visie, de bouwstenen en de kwaliteitscriteria van een kennisrijk thema. Daarnaast ontwikkel je handvatten om vragen van leraren en schoolteams te beantwoorden, keuzes te onderbouwen en scholen te begeleiden bij de ontwikkeling en evaluatie van een kennisrijk aanbod in de kleuterklas. </a:t>
            </a:r>
          </a:p>
          <a:p>
            <a:br>
              <a:rPr lang="nl-BE"/>
            </a:b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2</a:t>
            </a:fld>
            <a:endParaRPr lang="nl-BE"/>
          </a:p>
        </p:txBody>
      </p:sp>
    </p:spTree>
    <p:extLst>
      <p:ext uri="{BB962C8B-B14F-4D97-AF65-F5344CB8AC3E}">
        <p14:creationId xmlns:p14="http://schemas.microsoft.com/office/powerpoint/2010/main" val="1209451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Voorbeeld van </a:t>
            </a:r>
            <a:r>
              <a:rPr lang="nl-NL" b="1"/>
              <a:t>een diagonale coherentie: vertrekpunt wetenschap en techniek </a:t>
            </a:r>
            <a:r>
              <a:rPr lang="nl-NL"/>
              <a:t>,relatie tussen organismen, diagonale </a:t>
            </a:r>
            <a:r>
              <a:rPr lang="nl-NL" b="1"/>
              <a:t>coherentie met aardrijkskunde</a:t>
            </a:r>
            <a:r>
              <a:rPr lang="nl-NL"/>
              <a:t>.</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14</a:t>
            </a:fld>
            <a:endParaRPr lang="nl-BE"/>
          </a:p>
        </p:txBody>
      </p:sp>
    </p:spTree>
    <p:extLst>
      <p:ext uri="{BB962C8B-B14F-4D97-AF65-F5344CB8AC3E}">
        <p14:creationId xmlns:p14="http://schemas.microsoft.com/office/powerpoint/2010/main" val="3896083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BDA9-2826-B8E9-1C39-85AD7B02FD0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498CB9E-A18D-D132-1BC3-6E99EFAF2164}"/>
              </a:ext>
            </a:extLst>
          </p:cNvPr>
          <p:cNvSpPr>
            <a:spLocks noGrp="1" noRot="1" noChangeAspect="1"/>
          </p:cNvSpPr>
          <p:nvPr>
            <p:ph type="sldImg"/>
          </p:nvPr>
        </p:nvSpPr>
        <p:spPr>
          <a:xfrm>
            <a:off x="141288" y="768350"/>
            <a:ext cx="6821487" cy="3836988"/>
          </a:xfrm>
        </p:spPr>
      </p:sp>
      <p:sp>
        <p:nvSpPr>
          <p:cNvPr id="3" name="Tijdelijke aanduiding voor notities 2">
            <a:extLst>
              <a:ext uri="{FF2B5EF4-FFF2-40B4-BE49-F238E27FC236}">
                <a16:creationId xmlns:a16="http://schemas.microsoft.com/office/drawing/2014/main" id="{7D93A525-632F-8BCE-EF5B-B1CE507BA4CF}"/>
              </a:ext>
            </a:extLst>
          </p:cNvPr>
          <p:cNvSpPr>
            <a:spLocks noGrp="1"/>
          </p:cNvSpPr>
          <p:nvPr>
            <p:ph type="body" idx="1"/>
          </p:nvPr>
        </p:nvSpPr>
        <p:spPr/>
        <p:txBody>
          <a:bodyPr/>
          <a:lstStyle/>
          <a:p>
            <a:r>
              <a:rPr lang="nl-NL"/>
              <a:t>Bij alles wat we doen, uitwerken,… stellen we ons deze twee vragen. Hiervoor doen we het!!!</a:t>
            </a:r>
          </a:p>
        </p:txBody>
      </p:sp>
      <p:sp>
        <p:nvSpPr>
          <p:cNvPr id="4" name="Tijdelijke aanduiding voor dianummer 3">
            <a:extLst>
              <a:ext uri="{FF2B5EF4-FFF2-40B4-BE49-F238E27FC236}">
                <a16:creationId xmlns:a16="http://schemas.microsoft.com/office/drawing/2014/main" id="{25F6C255-8975-CC05-A9A2-8BDD62751A0F}"/>
              </a:ext>
            </a:extLst>
          </p:cNvPr>
          <p:cNvSpPr>
            <a:spLocks noGrp="1"/>
          </p:cNvSpPr>
          <p:nvPr>
            <p:ph type="sldNum" sz="quarter" idx="5"/>
          </p:nvPr>
        </p:nvSpPr>
        <p:spPr/>
        <p:txBody>
          <a:bodyPr/>
          <a:lstStyle/>
          <a:p>
            <a:fld id="{0B1848F9-22CC-614F-9069-A09DF34FD552}" type="slidenum">
              <a:rPr lang="nl-NL" smtClean="0"/>
              <a:t>16</a:t>
            </a:fld>
            <a:endParaRPr lang="nl-NL"/>
          </a:p>
        </p:txBody>
      </p:sp>
    </p:spTree>
    <p:extLst>
      <p:ext uri="{BB962C8B-B14F-4D97-AF65-F5344CB8AC3E}">
        <p14:creationId xmlns:p14="http://schemas.microsoft.com/office/powerpoint/2010/main" val="512924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We nemen je mee in een aantal belangrijke onderzoeken die toch wel de ogen doen opengaan.</a:t>
            </a:r>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17</a:t>
            </a:fld>
            <a:endParaRPr lang="nl-BE"/>
          </a:p>
        </p:txBody>
      </p:sp>
    </p:spTree>
    <p:extLst>
      <p:ext uri="{BB962C8B-B14F-4D97-AF65-F5344CB8AC3E}">
        <p14:creationId xmlns:p14="http://schemas.microsoft.com/office/powerpoint/2010/main" val="1847470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Van mijn bovenste boekenplank haal ik deze grafiek. Dat is een beroemde grafiek, over de kloof van 30 miljoen woorden.  Deze grafiek telt het aantal woorden dat kinderen horen tussen 0 en 4 jaar. Er blijken gemiddeld genomen opvallende verschillen tussen gezinnen. Groene lijn staat voor kinderen in armoede. Tegen dat e 48 maanden oud of 4 jaar oud zijn, hebben ze net wat meer dan 10 </a:t>
            </a:r>
            <a:r>
              <a:rPr lang="nl-BE" err="1"/>
              <a:t>minljoen</a:t>
            </a:r>
            <a:r>
              <a:rPr lang="nl-BE"/>
              <a:t> woorden gehoord. De gele lijn staat voor kinderen uit gezinnen van bedienden. Jullie kinderen horen daarbij. Meer dan 40 miljoen woorden gemiddeld genomen gehoord. Het verschil in taalaanbod is 30 miljoen woorden! </a:t>
            </a:r>
          </a:p>
          <a:p>
            <a:r>
              <a:rPr lang="nl-BE"/>
              <a:t>Die grafiek is niet uit de duim gezogen, maar gebaseerd op geluidsopnames die door twee onderzoekers in 42 Amerikaanse gezinnen gemaakt werden. En zij zijn dan werkelijk het aantal woorden in het taalaanbod gaan tellen.</a:t>
            </a:r>
          </a:p>
          <a:p>
            <a:r>
              <a:rPr lang="nl-BE"/>
              <a:t>Er is wel kritiek gekomen, die gemiddelden verbergen idd heel wat variatie. Maar de basisbevinding dat er verschillen zijn in het taalaanbod, zeker als we de kwaliteit van dat taalaanbod in beschouwing nemen blijft bestaan.</a:t>
            </a:r>
          </a:p>
          <a:p>
            <a:endParaRPr lang="nl-BE" b="0" i="0">
              <a:solidFill>
                <a:srgbClr val="202122"/>
              </a:solidFill>
              <a:effectLst/>
              <a:latin typeface="Arial" panose="020B0604020202020204" pitchFamily="34" charset="0"/>
            </a:endParaRPr>
          </a:p>
          <a:p>
            <a:r>
              <a:rPr lang="en-US" b="0" i="0">
                <a:solidFill>
                  <a:srgbClr val="202122"/>
                </a:solidFill>
                <a:effectLst/>
                <a:latin typeface="Arial" panose="020B0604020202020204" pitchFamily="34" charset="0"/>
              </a:rPr>
              <a:t>Wist je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er </a:t>
            </a:r>
            <a:r>
              <a:rPr lang="en-US" b="0" i="0" err="1">
                <a:solidFill>
                  <a:srgbClr val="202122"/>
                </a:solidFill>
                <a:effectLst/>
                <a:latin typeface="Arial" panose="020B0604020202020204" pitchFamily="34" charset="0"/>
              </a:rPr>
              <a:t>Amerikaanse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onderzoekers</a:t>
            </a:r>
            <a:r>
              <a:rPr lang="en-US" b="0" i="0">
                <a:solidFill>
                  <a:srgbClr val="202122"/>
                </a:solidFill>
                <a:effectLst/>
                <a:latin typeface="Arial" panose="020B0604020202020204" pitchFamily="34" charset="0"/>
              </a:rPr>
              <a:t> zo </a:t>
            </a:r>
            <a:r>
              <a:rPr lang="en-US" b="0" i="0" err="1">
                <a:solidFill>
                  <a:srgbClr val="202122"/>
                </a:solidFill>
                <a:effectLst/>
                <a:latin typeface="Arial" panose="020B0604020202020204" pitchFamily="34" charset="0"/>
              </a:rPr>
              <a:t>gek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waren</a:t>
            </a:r>
            <a:r>
              <a:rPr lang="en-US" b="0" i="0">
                <a:solidFill>
                  <a:srgbClr val="202122"/>
                </a:solidFill>
                <a:effectLst/>
                <a:latin typeface="Arial" panose="020B0604020202020204" pitchFamily="34" charset="0"/>
              </a:rPr>
              <a:t> om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bij</a:t>
            </a:r>
            <a:r>
              <a:rPr lang="en-US" b="0" i="0">
                <a:solidFill>
                  <a:srgbClr val="202122"/>
                </a:solidFill>
                <a:effectLst/>
                <a:latin typeface="Arial" panose="020B0604020202020204" pitchFamily="34" charset="0"/>
              </a:rPr>
              <a:t> 42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ook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echt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tellen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hoeveel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hoorden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Er </a:t>
            </a:r>
            <a:r>
              <a:rPr lang="en-US" b="0" i="0" err="1">
                <a:solidFill>
                  <a:srgbClr val="202122"/>
                </a:solidFill>
                <a:effectLst/>
                <a:latin typeface="Arial" panose="020B0604020202020204" pitchFamily="34" charset="0"/>
              </a:rPr>
              <a:t>waren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grote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verschillen</a:t>
            </a:r>
            <a:r>
              <a:rPr lang="en-US" b="0" i="0">
                <a:solidFill>
                  <a:srgbClr val="202122"/>
                </a:solidFill>
                <a:effectLst/>
                <a:latin typeface="Arial" panose="020B0604020202020204" pitchFamily="34" charset="0"/>
              </a:rPr>
              <a:t>! In arme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uur</a:t>
            </a:r>
            <a:r>
              <a:rPr lang="en-US" b="0" i="0">
                <a:solidFill>
                  <a:srgbClr val="202122"/>
                </a:solidFill>
                <a:effectLst/>
                <a:latin typeface="Arial" panose="020B0604020202020204" pitchFamily="34" charset="0"/>
              </a:rPr>
              <a:t> maar </a:t>
            </a:r>
            <a:r>
              <a:rPr lang="en-US" b="0" i="0" err="1">
                <a:solidFill>
                  <a:srgbClr val="202122"/>
                </a:solidFill>
                <a:effectLst/>
                <a:latin typeface="Arial" panose="020B0604020202020204" pitchFamily="34" charset="0"/>
              </a:rPr>
              <a:t>iets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meer</a:t>
            </a:r>
            <a:r>
              <a:rPr lang="en-US" b="0" i="0">
                <a:solidFill>
                  <a:srgbClr val="202122"/>
                </a:solidFill>
                <a:effectLst/>
                <a:latin typeface="Arial" panose="020B0604020202020204" pitchFamily="34" charset="0"/>
              </a:rPr>
              <a:t> dan 600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welstelleend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meer</a:t>
            </a:r>
            <a:r>
              <a:rPr lang="en-US" b="0" i="0">
                <a:solidFill>
                  <a:srgbClr val="202122"/>
                </a:solidFill>
                <a:effectLst/>
                <a:latin typeface="Arial" panose="020B0604020202020204" pitchFamily="34" charset="0"/>
              </a:rPr>
              <a:t> dan 2000. Als we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extrapoleren</a:t>
            </a:r>
            <a:r>
              <a:rPr lang="en-US" b="0" i="0">
                <a:solidFill>
                  <a:srgbClr val="202122"/>
                </a:solidFill>
                <a:effectLst/>
                <a:latin typeface="Arial" panose="020B0604020202020204" pitchFamily="34" charset="0"/>
              </a:rPr>
              <a:t> naar het </a:t>
            </a:r>
            <a:r>
              <a:rPr lang="en-US" b="0" i="0" err="1">
                <a:solidFill>
                  <a:srgbClr val="202122"/>
                </a:solidFill>
                <a:effectLst/>
                <a:latin typeface="Arial" panose="020B0604020202020204" pitchFamily="34" charset="0"/>
              </a:rPr>
              <a:t>aantal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terwijl</a:t>
            </a:r>
            <a:r>
              <a:rPr lang="en-US" b="0" i="0">
                <a:solidFill>
                  <a:srgbClr val="202122"/>
                </a:solidFill>
                <a:effectLst/>
                <a:latin typeface="Arial" panose="020B0604020202020204" pitchFamily="34" charset="0"/>
              </a:rPr>
              <a:t> ze </a:t>
            </a:r>
            <a:r>
              <a:rPr lang="en-US" b="0" i="0" err="1">
                <a:solidFill>
                  <a:srgbClr val="202122"/>
                </a:solidFill>
                <a:effectLst/>
                <a:latin typeface="Arial" panose="020B0604020202020204" pitchFamily="34" charset="0"/>
              </a:rPr>
              <a:t>opgroeien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komen</a:t>
            </a:r>
            <a:r>
              <a:rPr lang="en-US" b="0" i="0">
                <a:solidFill>
                  <a:srgbClr val="202122"/>
                </a:solidFill>
                <a:effectLst/>
                <a:latin typeface="Arial" panose="020B0604020202020204" pitchFamily="34" charset="0"/>
              </a:rPr>
              <a:t> we op de </a:t>
            </a:r>
            <a:r>
              <a:rPr lang="en-US" b="0" i="0" err="1">
                <a:solidFill>
                  <a:srgbClr val="202122"/>
                </a:solidFill>
                <a:effectLst/>
                <a:latin typeface="Arial" panose="020B0604020202020204" pitchFamily="34" charset="0"/>
              </a:rPr>
              <a:t>leeftijdvan</a:t>
            </a:r>
            <a:r>
              <a:rPr lang="en-US" b="0" i="0">
                <a:solidFill>
                  <a:srgbClr val="202122"/>
                </a:solidFill>
                <a:effectLst/>
                <a:latin typeface="Arial" panose="020B0604020202020204" pitchFamily="34" charset="0"/>
              </a:rPr>
              <a:t> 4 </a:t>
            </a:r>
            <a:r>
              <a:rPr lang="en-US" b="0" i="0" err="1">
                <a:solidFill>
                  <a:srgbClr val="202122"/>
                </a:solidFill>
                <a:effectLst/>
                <a:latin typeface="Arial" panose="020B0604020202020204" pitchFamily="34" charset="0"/>
              </a:rPr>
              <a:t>jaar</a:t>
            </a:r>
            <a:r>
              <a:rPr lang="en-US" b="0" i="0">
                <a:solidFill>
                  <a:srgbClr val="202122"/>
                </a:solidFill>
                <a:effectLst/>
                <a:latin typeface="Arial" panose="020B0604020202020204" pitchFamily="34" charset="0"/>
              </a:rPr>
              <a:t> aan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verschil</a:t>
            </a:r>
            <a:r>
              <a:rPr lang="en-US" b="0" i="0">
                <a:solidFill>
                  <a:srgbClr val="202122"/>
                </a:solidFill>
                <a:effectLst/>
                <a:latin typeface="Arial" panose="020B0604020202020204" pitchFamily="34" charset="0"/>
              </a:rPr>
              <a:t> van 30 </a:t>
            </a:r>
            <a:r>
              <a:rPr lang="en-US" b="0" i="0" err="1">
                <a:solidFill>
                  <a:srgbClr val="202122"/>
                </a:solidFill>
                <a:effectLst/>
                <a:latin typeface="Arial" panose="020B0604020202020204" pitchFamily="34" charset="0"/>
              </a:rPr>
              <a:t>miljoen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a:t>
            </a:r>
            <a:endParaRPr lang="nl-BE"/>
          </a:p>
          <a:p>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BE"/>
              <a:t>Ik heb ze in het Engels laten staan. Maar ik ga ze even uitleggen voor jullie. De groene lijn staat voor kinderen in armoede. </a:t>
            </a:r>
            <a:r>
              <a:rPr lang="en-US" b="0" i="0">
                <a:solidFill>
                  <a:srgbClr val="202122"/>
                </a:solidFill>
                <a:effectLst/>
                <a:latin typeface="Arial" panose="020B0604020202020204" pitchFamily="34" charset="0"/>
              </a:rPr>
              <a:t>Heb je al </a:t>
            </a:r>
            <a:r>
              <a:rPr lang="en-US" b="0" i="0" err="1">
                <a:solidFill>
                  <a:srgbClr val="202122"/>
                </a:solidFill>
                <a:effectLst/>
                <a:latin typeface="Arial" panose="020B0604020202020204" pitchFamily="34" charset="0"/>
              </a:rPr>
              <a:t>gehoord</a:t>
            </a:r>
            <a:r>
              <a:rPr lang="en-US" b="0" i="0">
                <a:solidFill>
                  <a:srgbClr val="202122"/>
                </a:solidFill>
                <a:effectLst/>
                <a:latin typeface="Arial" panose="020B0604020202020204" pitchFamily="34" charset="0"/>
              </a:rPr>
              <a:t> van de kloof van 30 </a:t>
            </a:r>
            <a:r>
              <a:rPr lang="en-US" b="0" i="0" err="1">
                <a:solidFill>
                  <a:srgbClr val="202122"/>
                </a:solidFill>
                <a:effectLst/>
                <a:latin typeface="Arial" panose="020B0604020202020204" pitchFamily="34" charset="0"/>
              </a:rPr>
              <a:t>miljoen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Wanneer</a:t>
            </a:r>
            <a:r>
              <a:rPr lang="en-US" b="0" i="0">
                <a:solidFill>
                  <a:srgbClr val="202122"/>
                </a:solidFill>
                <a:effectLst/>
                <a:latin typeface="Arial" panose="020B0604020202020204" pitchFamily="34" charset="0"/>
              </a:rPr>
              <a:t> we het </a:t>
            </a:r>
            <a:r>
              <a:rPr lang="en-US" b="0" i="0" err="1">
                <a:solidFill>
                  <a:srgbClr val="202122"/>
                </a:solidFill>
                <a:effectLst/>
                <a:latin typeface="Arial" panose="020B0604020202020204" pitchFamily="34" charset="0"/>
              </a:rPr>
              <a:t>aantal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zouden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tellen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thuis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tussen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hun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geboorte</a:t>
            </a:r>
            <a:r>
              <a:rPr lang="en-US" b="0" i="0">
                <a:solidFill>
                  <a:srgbClr val="202122"/>
                </a:solidFill>
                <a:effectLst/>
                <a:latin typeface="Arial" panose="020B0604020202020204" pitchFamily="34" charset="0"/>
              </a:rPr>
              <a:t> en </a:t>
            </a:r>
            <a:r>
              <a:rPr lang="en-US" b="0" i="0" err="1">
                <a:solidFill>
                  <a:srgbClr val="202122"/>
                </a:solidFill>
                <a:effectLst/>
                <a:latin typeface="Arial" panose="020B0604020202020204" pitchFamily="34" charset="0"/>
              </a:rPr>
              <a:t>hun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vierde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verjaardag</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blijkt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rijke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gemiddeld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genomen</a:t>
            </a:r>
            <a:r>
              <a:rPr lang="en-US" b="0" i="0">
                <a:solidFill>
                  <a:srgbClr val="202122"/>
                </a:solidFill>
                <a:effectLst/>
                <a:latin typeface="Arial" panose="020B0604020202020204" pitchFamily="34" charset="0"/>
              </a:rPr>
              <a:t> 30 </a:t>
            </a:r>
            <a:r>
              <a:rPr lang="en-US" b="0" i="0" err="1">
                <a:solidFill>
                  <a:srgbClr val="202122"/>
                </a:solidFill>
                <a:effectLst/>
                <a:latin typeface="Arial" panose="020B0604020202020204" pitchFamily="34" charset="0"/>
              </a:rPr>
              <a:t>miljoen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meer</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hebben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gehoord</a:t>
            </a:r>
            <a:r>
              <a:rPr lang="en-US" b="0" i="0">
                <a:solidFill>
                  <a:srgbClr val="202122"/>
                </a:solidFill>
                <a:effectLst/>
                <a:latin typeface="Arial" panose="020B0604020202020204" pitchFamily="34" charset="0"/>
              </a:rPr>
              <a:t> dan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uit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arme </a:t>
            </a:r>
            <a:r>
              <a:rPr lang="en-US" b="0" i="0" err="1">
                <a:solidFill>
                  <a:srgbClr val="202122"/>
                </a:solidFill>
                <a:effectLst/>
                <a:latin typeface="Arial" panose="020B0604020202020204" pitchFamily="34" charset="0"/>
              </a:rPr>
              <a:t>periode</a:t>
            </a:r>
            <a:r>
              <a:rPr lang="en-US" b="0" i="0">
                <a:solidFill>
                  <a:srgbClr val="202122"/>
                </a:solidFill>
                <a:effectLs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latin typeface="Arial" panose="020B0604020202020204" pitchFamily="34" charset="0"/>
              </a:rPr>
              <a:t>Dat </a:t>
            </a:r>
            <a:r>
              <a:rPr lang="en-US" b="0" i="0" err="1">
                <a:solidFill>
                  <a:srgbClr val="202122"/>
                </a:solidFill>
                <a:effectLst/>
                <a:latin typeface="Arial" panose="020B0604020202020204" pitchFamily="34" charset="0"/>
              </a:rPr>
              <a:t>berekenden</a:t>
            </a:r>
            <a:r>
              <a:rPr lang="en-US" b="0" i="0">
                <a:solidFill>
                  <a:srgbClr val="202122"/>
                </a:solidFill>
                <a:effectLst/>
                <a:latin typeface="Arial" panose="020B0604020202020204" pitchFamily="34" charset="0"/>
              </a:rPr>
              <a:t> de </a:t>
            </a:r>
            <a:r>
              <a:rPr lang="en-US" b="0" i="0" err="1">
                <a:solidFill>
                  <a:srgbClr val="202122"/>
                </a:solidFill>
                <a:effectLst/>
                <a:latin typeface="Arial" panose="020B0604020202020204" pitchFamily="34" charset="0"/>
              </a:rPr>
              <a:t>onderzoekers</a:t>
            </a:r>
            <a:r>
              <a:rPr lang="en-US" b="0" i="0">
                <a:solidFill>
                  <a:srgbClr val="202122"/>
                </a:solidFill>
                <a:effectLst/>
                <a:latin typeface="Arial" panose="020B0604020202020204" pitchFamily="34" charset="0"/>
              </a:rPr>
              <a:t> Hart &amp; Risley op basis van </a:t>
            </a:r>
            <a:r>
              <a:rPr lang="en-US" b="0" i="0" err="1">
                <a:solidFill>
                  <a:srgbClr val="202122"/>
                </a:solidFill>
                <a:effectLst/>
                <a:latin typeface="Arial" panose="020B0604020202020204" pitchFamily="34" charset="0"/>
              </a:rPr>
              <a:t>geluidsopnames</a:t>
            </a:r>
            <a:r>
              <a:rPr lang="en-US" b="0" i="0">
                <a:solidFill>
                  <a:srgbClr val="202122"/>
                </a:solidFill>
                <a:effectLst/>
                <a:latin typeface="Arial" panose="020B0604020202020204" pitchFamily="34" charset="0"/>
              </a:rPr>
              <a:t> van </a:t>
            </a:r>
            <a:r>
              <a:rPr lang="en-US" b="0" i="0" err="1">
                <a:solidFill>
                  <a:srgbClr val="202122"/>
                </a:solidFill>
                <a:effectLst/>
                <a:latin typeface="Arial" panose="020B0604020202020204" pitchFamily="34" charset="0"/>
              </a:rPr>
              <a:t>gesprekken</a:t>
            </a:r>
            <a:r>
              <a:rPr lang="en-US" b="0" i="0">
                <a:solidFill>
                  <a:srgbClr val="202122"/>
                </a:solidFill>
                <a:effectLst/>
                <a:latin typeface="Arial" panose="020B0604020202020204" pitchFamily="34" charset="0"/>
              </a:rPr>
              <a:t> in 42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Gedurende</a:t>
            </a:r>
            <a:r>
              <a:rPr lang="en-US" b="0" i="0">
                <a:solidFill>
                  <a:srgbClr val="202122"/>
                </a:solidFill>
                <a:effectLst/>
                <a:latin typeface="Arial" panose="020B0604020202020204" pitchFamily="34" charset="0"/>
              </a:rPr>
              <a:t> 2,5 </a:t>
            </a:r>
            <a:r>
              <a:rPr lang="en-US" b="0" i="0" err="1">
                <a:solidFill>
                  <a:srgbClr val="202122"/>
                </a:solidFill>
                <a:effectLst/>
                <a:latin typeface="Arial" panose="020B0604020202020204" pitchFamily="34" charset="0"/>
              </a:rPr>
              <a:t>jaar</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bezochten</a:t>
            </a:r>
            <a:r>
              <a:rPr lang="en-US" b="0" i="0">
                <a:solidFill>
                  <a:srgbClr val="202122"/>
                </a:solidFill>
                <a:effectLst/>
                <a:latin typeface="Arial" panose="020B0604020202020204" pitchFamily="34" charset="0"/>
              </a:rPr>
              <a:t> ze die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maandelijks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uurtje</a:t>
            </a:r>
            <a:r>
              <a:rPr lang="en-US" b="0" i="0">
                <a:solidFill>
                  <a:srgbClr val="202122"/>
                </a:solidFill>
                <a:effectLst/>
                <a:latin typeface="Arial" panose="020B0604020202020204" pitchFamily="34" charset="0"/>
              </a:rPr>
              <a:t> Het </a:t>
            </a:r>
            <a:r>
              <a:rPr lang="en-US" b="0" i="0" err="1">
                <a:solidFill>
                  <a:srgbClr val="202122"/>
                </a:solidFill>
                <a:effectLst/>
                <a:latin typeface="Arial" panose="020B0604020202020204" pitchFamily="34" charset="0"/>
              </a:rPr>
              <a:t>viel</a:t>
            </a:r>
            <a:r>
              <a:rPr lang="en-US" b="0" i="0">
                <a:solidFill>
                  <a:srgbClr val="202122"/>
                </a:solidFill>
                <a:effectLst/>
                <a:latin typeface="Arial" panose="020B0604020202020204" pitchFamily="34" charset="0"/>
              </a:rPr>
              <a:t> hen al </a:t>
            </a:r>
            <a:r>
              <a:rPr lang="en-US" b="0" i="0" err="1">
                <a:solidFill>
                  <a:srgbClr val="202122"/>
                </a:solidFill>
                <a:effectLst/>
                <a:latin typeface="Arial" panose="020B0604020202020204" pitchFamily="34" charset="0"/>
              </a:rPr>
              <a:t>snel</a:t>
            </a:r>
            <a:r>
              <a:rPr lang="en-US" b="0" i="0">
                <a:solidFill>
                  <a:srgbClr val="202122"/>
                </a:solidFill>
                <a:effectLst/>
                <a:latin typeface="Arial" panose="020B0604020202020204" pitchFamily="34" charset="0"/>
              </a:rPr>
              <a:t> op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het </a:t>
            </a:r>
            <a:r>
              <a:rPr lang="en-US" b="0" i="0" err="1">
                <a:solidFill>
                  <a:srgbClr val="202122"/>
                </a:solidFill>
                <a:effectLst/>
                <a:latin typeface="Arial" panose="020B0604020202020204" pitchFamily="34" charset="0"/>
              </a:rPr>
              <a:t>taalaanbod</a:t>
            </a:r>
            <a:r>
              <a:rPr lang="en-US" b="0" i="0">
                <a:solidFill>
                  <a:srgbClr val="202122"/>
                </a:solidFill>
                <a:effectLst/>
                <a:latin typeface="Arial" panose="020B0604020202020204" pitchFamily="34" charset="0"/>
              </a:rPr>
              <a:t> erg </a:t>
            </a:r>
            <a:r>
              <a:rPr lang="en-US" b="0" i="0" err="1">
                <a:solidFill>
                  <a:srgbClr val="202122"/>
                </a:solidFill>
                <a:effectLst/>
                <a:latin typeface="Arial" panose="020B0604020202020204" pitchFamily="34" charset="0"/>
              </a:rPr>
              <a:t>verschilt</a:t>
            </a:r>
            <a:r>
              <a:rPr lang="en-US" b="0" i="0">
                <a:solidFill>
                  <a:srgbClr val="202122"/>
                </a:solidFill>
                <a:effectLst/>
                <a:latin typeface="Arial" panose="020B0604020202020204" pitchFamily="34" charset="0"/>
              </a:rPr>
              <a:t> van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tot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en </a:t>
            </a:r>
            <a:r>
              <a:rPr lang="en-US" b="0" i="0" err="1">
                <a:solidFill>
                  <a:srgbClr val="202122"/>
                </a:solidFill>
                <a:effectLst/>
                <a:latin typeface="Arial" panose="020B0604020202020204" pitchFamily="34" charset="0"/>
              </a:rPr>
              <a:t>samenhangt</a:t>
            </a:r>
            <a:r>
              <a:rPr lang="en-US" b="0" i="0">
                <a:solidFill>
                  <a:srgbClr val="202122"/>
                </a:solidFill>
                <a:effectLst/>
                <a:latin typeface="Arial" panose="020B0604020202020204" pitchFamily="34" charset="0"/>
              </a:rPr>
              <a:t> met de socio-</a:t>
            </a:r>
            <a:r>
              <a:rPr lang="en-US" b="0" i="0" err="1">
                <a:solidFill>
                  <a:srgbClr val="202122"/>
                </a:solidFill>
                <a:effectLst/>
                <a:latin typeface="Arial" panose="020B0604020202020204" pitchFamily="34" charset="0"/>
              </a:rPr>
              <a:t>economische</a:t>
            </a:r>
            <a:r>
              <a:rPr lang="en-US" b="0" i="0">
                <a:solidFill>
                  <a:srgbClr val="202122"/>
                </a:solidFill>
                <a:effectLst/>
                <a:latin typeface="Arial" panose="020B0604020202020204" pitchFamily="34" charset="0"/>
              </a:rPr>
              <a:t> status. En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werd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ook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bevestigd</a:t>
            </a:r>
            <a:r>
              <a:rPr lang="en-US" b="0" i="0">
                <a:solidFill>
                  <a:srgbClr val="202122"/>
                </a:solidFill>
                <a:effectLst/>
                <a:latin typeface="Arial" panose="020B0604020202020204" pitchFamily="34" charset="0"/>
              </a:rPr>
              <a:t> door </a:t>
            </a:r>
            <a:r>
              <a:rPr lang="en-US" b="0" i="0" err="1">
                <a:solidFill>
                  <a:srgbClr val="202122"/>
                </a:solidFill>
                <a:effectLst/>
                <a:latin typeface="Arial" panose="020B0604020202020204" pitchFamily="34" charset="0"/>
              </a:rPr>
              <a:t>hun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tellingen</a:t>
            </a:r>
            <a:r>
              <a:rPr lang="en-US" b="0" i="0">
                <a:solidFill>
                  <a:srgbClr val="202122"/>
                </a:solidFill>
                <a:effectLst/>
                <a:latin typeface="Arial" panose="020B0604020202020204" pitchFamily="34" charset="0"/>
              </a:rPr>
              <a:t> van het </a:t>
            </a:r>
            <a:r>
              <a:rPr lang="en-US" b="0" i="0" err="1">
                <a:solidFill>
                  <a:srgbClr val="202122"/>
                </a:solidFill>
                <a:effectLst/>
                <a:latin typeface="Arial" panose="020B0604020202020204" pitchFamily="34" charset="0"/>
              </a:rPr>
              <a:t>aantal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in het </a:t>
            </a:r>
            <a:r>
              <a:rPr lang="en-US" b="0" i="0" err="1">
                <a:solidFill>
                  <a:srgbClr val="202122"/>
                </a:solidFill>
                <a:effectLst/>
                <a:latin typeface="Arial" panose="020B0604020202020204" pitchFamily="34" charset="0"/>
              </a:rPr>
              <a:t>taalaanbod</a:t>
            </a:r>
            <a:r>
              <a:rPr lang="en-US" b="0" i="0">
                <a:solidFill>
                  <a:srgbClr val="202122"/>
                </a:solidFill>
                <a:effectLs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latin typeface="Arial" panose="020B0604020202020204" pitchFamily="34" charset="0"/>
              </a:rPr>
              <a:t>Er is </a:t>
            </a:r>
            <a:r>
              <a:rPr lang="en-US" b="0" i="0" err="1">
                <a:solidFill>
                  <a:srgbClr val="202122"/>
                </a:solidFill>
                <a:effectLst/>
                <a:latin typeface="Arial" panose="020B0604020202020204" pitchFamily="34" charset="0"/>
              </a:rPr>
              <a:t>felle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kritiek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geweest</a:t>
            </a:r>
            <a:r>
              <a:rPr lang="en-US" b="0" i="0">
                <a:solidFill>
                  <a:srgbClr val="202122"/>
                </a:solidFill>
                <a:effectLst/>
                <a:latin typeface="Arial" panose="020B0604020202020204" pitchFamily="34" charset="0"/>
              </a:rPr>
              <a:t> op </a:t>
            </a:r>
            <a:r>
              <a:rPr lang="en-US" b="0" i="0" err="1">
                <a:solidFill>
                  <a:srgbClr val="202122"/>
                </a:solidFill>
                <a:effectLst/>
                <a:latin typeface="Arial" panose="020B0604020202020204" pitchFamily="34" charset="0"/>
              </a:rPr>
              <a:t>dit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onderzoek</a:t>
            </a:r>
            <a:r>
              <a:rPr lang="en-US" b="0" i="0">
                <a:solidFill>
                  <a:srgbClr val="202122"/>
                </a:solidFill>
                <a:effectLst/>
                <a:latin typeface="Arial" panose="020B0604020202020204" pitchFamily="34" charset="0"/>
              </a:rPr>
              <a:t>. En </a:t>
            </a:r>
            <a:r>
              <a:rPr lang="en-US" b="0" i="0" err="1">
                <a:solidFill>
                  <a:srgbClr val="202122"/>
                </a:solidFill>
                <a:effectLst/>
                <a:latin typeface="Arial" panose="020B0604020202020204" pitchFamily="34" charset="0"/>
              </a:rPr>
              <a:t>inderdaad</a:t>
            </a:r>
            <a:r>
              <a:rPr lang="en-US" b="0" i="0">
                <a:solidFill>
                  <a:srgbClr val="202122"/>
                </a:solidFill>
                <a:effectLst/>
                <a:latin typeface="Arial" panose="020B0604020202020204" pitchFamily="34" charset="0"/>
              </a:rPr>
              <a:t>, er is </a:t>
            </a:r>
            <a:r>
              <a:rPr lang="en-US" b="0" i="0" err="1">
                <a:solidFill>
                  <a:srgbClr val="202122"/>
                </a:solidFill>
                <a:effectLst/>
                <a:latin typeface="Arial" panose="020B0604020202020204" pitchFamily="34" charset="0"/>
              </a:rPr>
              <a:t>binnen</a:t>
            </a:r>
            <a:r>
              <a:rPr lang="en-US" b="0" i="0">
                <a:solidFill>
                  <a:srgbClr val="202122"/>
                </a:solidFill>
                <a:effectLst/>
                <a:latin typeface="Arial" panose="020B0604020202020204" pitchFamily="34" charset="0"/>
              </a:rPr>
              <a:t> de </a:t>
            </a:r>
            <a:r>
              <a:rPr lang="en-US" b="0" i="0" err="1">
                <a:solidFill>
                  <a:srgbClr val="202122"/>
                </a:solidFill>
                <a:effectLst/>
                <a:latin typeface="Arial" panose="020B0604020202020204" pitchFamily="34" charset="0"/>
              </a:rPr>
              <a:t>groep</a:t>
            </a:r>
            <a:r>
              <a:rPr lang="en-US" b="0" i="0">
                <a:solidFill>
                  <a:srgbClr val="202122"/>
                </a:solidFill>
                <a:effectLst/>
                <a:latin typeface="Arial" panose="020B0604020202020204" pitchFamily="34" charset="0"/>
              </a:rPr>
              <a:t> van </a:t>
            </a:r>
            <a:r>
              <a:rPr lang="en-US" b="0" i="0" err="1">
                <a:solidFill>
                  <a:srgbClr val="202122"/>
                </a:solidFill>
                <a:effectLst/>
                <a:latin typeface="Arial" panose="020B0604020202020204" pitchFamily="34" charset="0"/>
              </a:rPr>
              <a:t>lage</a:t>
            </a:r>
            <a:r>
              <a:rPr lang="en-US" b="0" i="0">
                <a:solidFill>
                  <a:srgbClr val="202122"/>
                </a:solidFill>
                <a:effectLst/>
                <a:latin typeface="Arial" panose="020B0604020202020204" pitchFamily="34" charset="0"/>
              </a:rPr>
              <a:t> SES-</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veel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variatie</a:t>
            </a:r>
            <a:r>
              <a:rPr lang="en-US" b="0" i="0">
                <a:solidFill>
                  <a:srgbClr val="202122"/>
                </a:solidFill>
                <a:effectLst/>
                <a:latin typeface="Arial" panose="020B0604020202020204" pitchFamily="34" charset="0"/>
              </a:rPr>
              <a:t>. Maar de </a:t>
            </a:r>
            <a:r>
              <a:rPr lang="en-US" b="0" i="0" err="1">
                <a:solidFill>
                  <a:srgbClr val="202122"/>
                </a:solidFill>
                <a:effectLst/>
                <a:latin typeface="Arial" panose="020B0604020202020204" pitchFamily="34" charset="0"/>
              </a:rPr>
              <a:t>vaststelling</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blijft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overeind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zeker</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voor</a:t>
            </a:r>
            <a:r>
              <a:rPr lang="en-US" b="0" i="0">
                <a:solidFill>
                  <a:srgbClr val="202122"/>
                </a:solidFill>
                <a:effectLst/>
                <a:latin typeface="Arial" panose="020B0604020202020204" pitchFamily="34" charset="0"/>
              </a:rPr>
              <a:t> wat </a:t>
            </a:r>
            <a:r>
              <a:rPr lang="en-US" b="0" i="0" err="1">
                <a:solidFill>
                  <a:srgbClr val="202122"/>
                </a:solidFill>
                <a:effectLst/>
                <a:latin typeface="Arial" panose="020B0604020202020204" pitchFamily="34" charset="0"/>
              </a:rPr>
              <a:t>betreft</a:t>
            </a:r>
            <a:r>
              <a:rPr lang="en-US" b="0" i="0">
                <a:solidFill>
                  <a:srgbClr val="202122"/>
                </a:solidFill>
                <a:effectLst/>
                <a:latin typeface="Arial" panose="020B0604020202020204" pitchFamily="34" charset="0"/>
              </a:rPr>
              <a:t> de </a:t>
            </a:r>
            <a:r>
              <a:rPr lang="en-US" b="0" i="0" err="1">
                <a:solidFill>
                  <a:srgbClr val="202122"/>
                </a:solidFill>
                <a:effectLst/>
                <a:latin typeface="Arial" panose="020B0604020202020204" pitchFamily="34" charset="0"/>
              </a:rPr>
              <a:t>kwaliteit</a:t>
            </a:r>
            <a:r>
              <a:rPr lang="en-US" b="0" i="0">
                <a:solidFill>
                  <a:srgbClr val="202122"/>
                </a:solidFill>
                <a:effectLst/>
                <a:latin typeface="Arial" panose="020B0604020202020204" pitchFamily="34" charset="0"/>
              </a:rPr>
              <a:t> van het </a:t>
            </a:r>
            <a:r>
              <a:rPr lang="en-US" b="0" i="0" err="1">
                <a:solidFill>
                  <a:srgbClr val="202122"/>
                </a:solidFill>
                <a:effectLst/>
                <a:latin typeface="Arial" panose="020B0604020202020204" pitchFamily="34" charset="0"/>
              </a:rPr>
              <a:t>taalaanbod</a:t>
            </a:r>
            <a:r>
              <a:rPr lang="en-US" b="0" i="0">
                <a:solidFill>
                  <a:srgbClr val="202122"/>
                </a:solidFill>
                <a:effectLst/>
                <a:latin typeface="Arial" panose="020B0604020202020204" pitchFamily="34" charset="0"/>
              </a:rPr>
              <a:t>, maar </a:t>
            </a:r>
            <a:r>
              <a:rPr lang="en-US" b="0" i="0" err="1">
                <a:solidFill>
                  <a:srgbClr val="202122"/>
                </a:solidFill>
                <a:effectLst/>
                <a:latin typeface="Arial" panose="020B0604020202020204" pitchFamily="34" charset="0"/>
              </a:rPr>
              <a:t>ook</a:t>
            </a:r>
            <a:r>
              <a:rPr lang="en-US" b="0" i="0">
                <a:solidFill>
                  <a:srgbClr val="202122"/>
                </a:solidFill>
                <a:effectLst/>
                <a:latin typeface="Arial" panose="020B0604020202020204" pitchFamily="34" charset="0"/>
              </a:rPr>
              <a:t> de </a:t>
            </a:r>
            <a:r>
              <a:rPr lang="en-US" b="0" i="0" err="1">
                <a:solidFill>
                  <a:srgbClr val="202122"/>
                </a:solidFill>
                <a:effectLst/>
                <a:latin typeface="Arial" panose="020B0604020202020204" pitchFamily="34" charset="0"/>
              </a:rPr>
              <a:t>kwantiteit</a:t>
            </a:r>
            <a:r>
              <a:rPr lang="en-US" b="0" i="0">
                <a:solidFill>
                  <a:srgbClr val="202122"/>
                </a:solidFill>
                <a:effectLst/>
                <a:latin typeface="Arial" panose="020B0604020202020204" pitchFamily="34" charset="0"/>
              </a:rPr>
              <a:t> is </a:t>
            </a:r>
            <a:r>
              <a:rPr lang="en-US" b="0" i="0" err="1">
                <a:solidFill>
                  <a:srgbClr val="202122"/>
                </a:solidFill>
                <a:effectLst/>
                <a:latin typeface="Arial" panose="020B0604020202020204" pitchFamily="34" charset="0"/>
              </a:rPr>
              <a:t>gemiddeld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genomen</a:t>
            </a:r>
            <a:r>
              <a:rPr lang="en-US" b="0" i="0">
                <a:solidFill>
                  <a:srgbClr val="202122"/>
                </a:solidFill>
                <a:effectLst/>
                <a:latin typeface="Arial" panose="020B0604020202020204" pitchFamily="34" charset="0"/>
              </a:rPr>
              <a:t> minder </a:t>
            </a:r>
            <a:r>
              <a:rPr lang="en-US" b="0" i="0" err="1">
                <a:solidFill>
                  <a:srgbClr val="202122"/>
                </a:solidFill>
                <a:effectLst/>
                <a:latin typeface="Arial" panose="020B0604020202020204" pitchFamily="34" charset="0"/>
              </a:rPr>
              <a:t>goed</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met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lage</a:t>
            </a:r>
            <a:r>
              <a:rPr lang="en-US" b="0" i="0">
                <a:solidFill>
                  <a:srgbClr val="202122"/>
                </a:solidFill>
                <a:effectLst/>
                <a:latin typeface="Arial" panose="020B0604020202020204" pitchFamily="34" charset="0"/>
              </a:rPr>
              <a:t> 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latin typeface="Arial" panose="020B0604020202020204" pitchFamily="34" charset="0"/>
              </a:rPr>
              <a:t>Nu </a:t>
            </a:r>
            <a:r>
              <a:rPr lang="en-US" b="0" i="0" err="1">
                <a:solidFill>
                  <a:srgbClr val="202122"/>
                </a:solidFill>
                <a:effectLst/>
                <a:latin typeface="Arial" panose="020B0604020202020204" pitchFamily="34" charset="0"/>
              </a:rPr>
              <a:t>zouden</a:t>
            </a:r>
            <a:r>
              <a:rPr lang="en-US" b="0" i="0">
                <a:solidFill>
                  <a:srgbClr val="202122"/>
                </a:solidFill>
                <a:effectLst/>
                <a:latin typeface="Arial" panose="020B0604020202020204" pitchFamily="34" charset="0"/>
              </a:rPr>
              <a:t> we daar met </a:t>
            </a:r>
            <a:r>
              <a:rPr lang="en-US" b="0" i="0" err="1">
                <a:solidFill>
                  <a:srgbClr val="202122"/>
                </a:solidFill>
                <a:effectLst/>
                <a:latin typeface="Arial" panose="020B0604020202020204" pitchFamily="34" charset="0"/>
              </a:rPr>
              <a:t>ons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Onderwijs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Antwoord op </a:t>
            </a:r>
            <a:r>
              <a:rPr lang="en-US" b="0" i="0" err="1">
                <a:solidFill>
                  <a:srgbClr val="202122"/>
                </a:solidFill>
                <a:effectLst/>
                <a:latin typeface="Arial" panose="020B0604020202020204" pitchFamily="34" charset="0"/>
              </a:rPr>
              <a:t>moeten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bieden</a:t>
            </a:r>
            <a:r>
              <a:rPr lang="en-US" b="0" i="0">
                <a:solidFill>
                  <a:srgbClr val="202122"/>
                </a:solidFill>
                <a:effectLs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02122"/>
              </a:solidFill>
              <a:effectLst/>
              <a:latin typeface="Arial" panose="020B0604020202020204" pitchFamily="34" charset="0"/>
            </a:endParaRPr>
          </a:p>
          <a:p>
            <a:r>
              <a:rPr lang="nl-BE"/>
              <a:t>Data uit 42 Amerikaanse gezinnen</a:t>
            </a:r>
          </a:p>
          <a:p>
            <a:r>
              <a:rPr lang="nl-BE"/>
              <a:t>9 m tot 3 jaar</a:t>
            </a:r>
          </a:p>
          <a:p>
            <a:r>
              <a:rPr lang="nl-BE" err="1"/>
              <a:t>Monolinguaal</a:t>
            </a:r>
            <a:r>
              <a:rPr lang="nl-BE"/>
              <a:t> (Hart &amp; </a:t>
            </a:r>
            <a:r>
              <a:rPr lang="nl-BE" err="1"/>
              <a:t>Risley</a:t>
            </a:r>
            <a:r>
              <a:rPr lang="nl-BE"/>
              <a:t>, 1992)</a:t>
            </a:r>
          </a:p>
          <a:p>
            <a:r>
              <a:rPr lang="nl-BE"/>
              <a:t>Kritiek, maar basisidee bevestigd.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latin typeface="Arial" panose="020B0604020202020204" pitchFamily="34" charset="0"/>
              </a:rPr>
              <a:t>Dat er </a:t>
            </a:r>
            <a:r>
              <a:rPr lang="en-US" b="0" i="0" err="1">
                <a:solidFill>
                  <a:srgbClr val="202122"/>
                </a:solidFill>
                <a:effectLst/>
                <a:latin typeface="Arial" panose="020B0604020202020204" pitchFamily="34" charset="0"/>
              </a:rPr>
              <a:t>grote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verschillen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zijn</a:t>
            </a:r>
            <a:r>
              <a:rPr lang="en-US" b="0" i="0">
                <a:solidFill>
                  <a:srgbClr val="202122"/>
                </a:solidFill>
                <a:effectLst/>
                <a:latin typeface="Arial" panose="020B0604020202020204" pitchFamily="34" charset="0"/>
              </a:rPr>
              <a:t> in het </a:t>
            </a:r>
            <a:r>
              <a:rPr lang="en-US" b="0" i="0" err="1">
                <a:solidFill>
                  <a:srgbClr val="202122"/>
                </a:solidFill>
                <a:effectLst/>
                <a:latin typeface="Arial" panose="020B0604020202020204" pitchFamily="34" charset="0"/>
              </a:rPr>
              <a:t>taalaanbod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thuis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krijgen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vermoed</a:t>
            </a:r>
            <a:r>
              <a:rPr lang="en-US" b="0" i="0">
                <a:solidFill>
                  <a:srgbClr val="202122"/>
                </a:solidFill>
                <a:effectLst/>
                <a:latin typeface="Arial" panose="020B0604020202020204" pitchFamily="34" charset="0"/>
              </a:rPr>
              <a:t> je </a:t>
            </a:r>
            <a:r>
              <a:rPr lang="en-US" b="0" i="0" err="1">
                <a:solidFill>
                  <a:srgbClr val="202122"/>
                </a:solidFill>
                <a:effectLst/>
                <a:latin typeface="Arial" panose="020B0604020202020204" pitchFamily="34" charset="0"/>
              </a:rPr>
              <a:t>wel</a:t>
            </a:r>
            <a:r>
              <a:rPr lang="en-US" b="0" i="0">
                <a:solidFill>
                  <a:srgbClr val="202122"/>
                </a:solidFill>
                <a:effectLst/>
                <a:latin typeface="Arial" panose="020B0604020202020204" pitchFamily="34" charset="0"/>
              </a:rPr>
              <a:t>. Wist je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er </a:t>
            </a:r>
            <a:r>
              <a:rPr lang="en-US" b="0" i="0" err="1">
                <a:solidFill>
                  <a:srgbClr val="202122"/>
                </a:solidFill>
                <a:effectLst/>
                <a:latin typeface="Arial" panose="020B0604020202020204" pitchFamily="34" charset="0"/>
              </a:rPr>
              <a:t>Amerikaanse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onderzoekers</a:t>
            </a:r>
            <a:r>
              <a:rPr lang="en-US" b="0" i="0">
                <a:solidFill>
                  <a:srgbClr val="202122"/>
                </a:solidFill>
                <a:effectLst/>
                <a:latin typeface="Arial" panose="020B0604020202020204" pitchFamily="34" charset="0"/>
              </a:rPr>
              <a:t> zo </a:t>
            </a:r>
            <a:r>
              <a:rPr lang="en-US" b="0" i="0" err="1">
                <a:solidFill>
                  <a:srgbClr val="202122"/>
                </a:solidFill>
                <a:effectLst/>
                <a:latin typeface="Arial" panose="020B0604020202020204" pitchFamily="34" charset="0"/>
              </a:rPr>
              <a:t>gek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waren</a:t>
            </a:r>
            <a:r>
              <a:rPr lang="en-US" b="0" i="0">
                <a:solidFill>
                  <a:srgbClr val="202122"/>
                </a:solidFill>
                <a:effectLst/>
                <a:latin typeface="Arial" panose="020B0604020202020204" pitchFamily="34" charset="0"/>
              </a:rPr>
              <a:t> om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bij</a:t>
            </a:r>
            <a:r>
              <a:rPr lang="en-US" b="0" i="0">
                <a:solidFill>
                  <a:srgbClr val="202122"/>
                </a:solidFill>
                <a:effectLst/>
                <a:latin typeface="Arial" panose="020B0604020202020204" pitchFamily="34" charset="0"/>
              </a:rPr>
              <a:t> 42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ook</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echt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tellen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hoeveel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hoorden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Er </a:t>
            </a:r>
            <a:r>
              <a:rPr lang="en-US" b="0" i="0" err="1">
                <a:solidFill>
                  <a:srgbClr val="202122"/>
                </a:solidFill>
                <a:effectLst/>
                <a:latin typeface="Arial" panose="020B0604020202020204" pitchFamily="34" charset="0"/>
              </a:rPr>
              <a:t>waren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grote</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verschillen</a:t>
            </a:r>
            <a:r>
              <a:rPr lang="en-US" b="0" i="0">
                <a:solidFill>
                  <a:srgbClr val="202122"/>
                </a:solidFill>
                <a:effectLst/>
                <a:latin typeface="Arial" panose="020B0604020202020204" pitchFamily="34" charset="0"/>
              </a:rPr>
              <a:t>! In arme </a:t>
            </a:r>
            <a:r>
              <a:rPr lang="en-US" b="0" i="0" err="1">
                <a:solidFill>
                  <a:srgbClr val="202122"/>
                </a:solidFill>
                <a:effectLst/>
                <a:latin typeface="Arial" panose="020B0604020202020204" pitchFamily="34" charset="0"/>
              </a:rPr>
              <a:t>gezinnen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uur</a:t>
            </a:r>
            <a:r>
              <a:rPr lang="en-US" b="0" i="0">
                <a:solidFill>
                  <a:srgbClr val="202122"/>
                </a:solidFill>
                <a:effectLst/>
                <a:latin typeface="Arial" panose="020B0604020202020204" pitchFamily="34" charset="0"/>
              </a:rPr>
              <a:t> maar </a:t>
            </a:r>
            <a:r>
              <a:rPr lang="en-US" b="0" i="0" err="1">
                <a:solidFill>
                  <a:srgbClr val="202122"/>
                </a:solidFill>
                <a:effectLst/>
                <a:latin typeface="Arial" panose="020B0604020202020204" pitchFamily="34" charset="0"/>
              </a:rPr>
              <a:t>iets</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meer</a:t>
            </a:r>
            <a:r>
              <a:rPr lang="en-US" b="0" i="0">
                <a:solidFill>
                  <a:srgbClr val="202122"/>
                </a:solidFill>
                <a:effectLst/>
                <a:latin typeface="Arial" panose="020B0604020202020204" pitchFamily="34" charset="0"/>
              </a:rPr>
              <a:t> dan 600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in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welstelleend</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gezin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meer</a:t>
            </a:r>
            <a:r>
              <a:rPr lang="en-US" b="0" i="0">
                <a:solidFill>
                  <a:srgbClr val="202122"/>
                </a:solidFill>
                <a:effectLst/>
                <a:latin typeface="Arial" panose="020B0604020202020204" pitchFamily="34" charset="0"/>
              </a:rPr>
              <a:t> dan 2000. Als we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extrapoleren</a:t>
            </a:r>
            <a:r>
              <a:rPr lang="en-US" b="0" i="0">
                <a:solidFill>
                  <a:srgbClr val="202122"/>
                </a:solidFill>
                <a:effectLst/>
                <a:latin typeface="Arial" panose="020B0604020202020204" pitchFamily="34" charset="0"/>
              </a:rPr>
              <a:t> naar het </a:t>
            </a:r>
            <a:r>
              <a:rPr lang="en-US" b="0" i="0" err="1">
                <a:solidFill>
                  <a:srgbClr val="202122"/>
                </a:solidFill>
                <a:effectLst/>
                <a:latin typeface="Arial" panose="020B0604020202020204" pitchFamily="34" charset="0"/>
              </a:rPr>
              <a:t>aantal</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dat</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kinderen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horen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terwijl</a:t>
            </a:r>
            <a:r>
              <a:rPr lang="en-US" b="0" i="0">
                <a:solidFill>
                  <a:srgbClr val="202122"/>
                </a:solidFill>
                <a:effectLst/>
                <a:latin typeface="Arial" panose="020B0604020202020204" pitchFamily="34" charset="0"/>
              </a:rPr>
              <a:t> ze </a:t>
            </a:r>
            <a:r>
              <a:rPr lang="en-US" b="0" i="0" err="1">
                <a:solidFill>
                  <a:srgbClr val="202122"/>
                </a:solidFill>
                <a:effectLst/>
                <a:latin typeface="Arial" panose="020B0604020202020204" pitchFamily="34" charset="0"/>
              </a:rPr>
              <a:t>opgroeien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komen</a:t>
            </a:r>
            <a:r>
              <a:rPr lang="en-US" b="0" i="0">
                <a:solidFill>
                  <a:srgbClr val="202122"/>
                </a:solidFill>
                <a:effectLst/>
                <a:latin typeface="Arial" panose="020B0604020202020204" pitchFamily="34" charset="0"/>
              </a:rPr>
              <a:t> we op de </a:t>
            </a:r>
            <a:r>
              <a:rPr lang="en-US" b="0" i="0" err="1">
                <a:solidFill>
                  <a:srgbClr val="202122"/>
                </a:solidFill>
                <a:effectLst/>
                <a:latin typeface="Arial" panose="020B0604020202020204" pitchFamily="34" charset="0"/>
              </a:rPr>
              <a:t>leeftijdvan</a:t>
            </a:r>
            <a:r>
              <a:rPr lang="en-US" b="0" i="0">
                <a:solidFill>
                  <a:srgbClr val="202122"/>
                </a:solidFill>
                <a:effectLst/>
                <a:latin typeface="Arial" panose="020B0604020202020204" pitchFamily="34" charset="0"/>
              </a:rPr>
              <a:t> 4 </a:t>
            </a:r>
            <a:r>
              <a:rPr lang="en-US" b="0" i="0" err="1">
                <a:solidFill>
                  <a:srgbClr val="202122"/>
                </a:solidFill>
                <a:effectLst/>
                <a:latin typeface="Arial" panose="020B0604020202020204" pitchFamily="34" charset="0"/>
              </a:rPr>
              <a:t>jaar</a:t>
            </a:r>
            <a:r>
              <a:rPr lang="en-US" b="0" i="0">
                <a:solidFill>
                  <a:srgbClr val="202122"/>
                </a:solidFill>
                <a:effectLst/>
                <a:latin typeface="Arial" panose="020B0604020202020204" pitchFamily="34" charset="0"/>
              </a:rPr>
              <a:t> aan </a:t>
            </a:r>
            <a:r>
              <a:rPr lang="en-US" b="0" i="0" err="1">
                <a:solidFill>
                  <a:srgbClr val="202122"/>
                </a:solidFill>
                <a:effectLst/>
                <a:latin typeface="Arial" panose="020B0604020202020204" pitchFamily="34" charset="0"/>
              </a:rPr>
              <a:t>een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verschil</a:t>
            </a:r>
            <a:r>
              <a:rPr lang="en-US" b="0" i="0">
                <a:solidFill>
                  <a:srgbClr val="202122"/>
                </a:solidFill>
                <a:effectLst/>
                <a:latin typeface="Arial" panose="020B0604020202020204" pitchFamily="34" charset="0"/>
              </a:rPr>
              <a:t> van 30 </a:t>
            </a:r>
            <a:r>
              <a:rPr lang="en-US" b="0" i="0" err="1">
                <a:solidFill>
                  <a:srgbClr val="202122"/>
                </a:solidFill>
                <a:effectLst/>
                <a:latin typeface="Arial" panose="020B0604020202020204" pitchFamily="34" charset="0"/>
              </a:rPr>
              <a:t>miljoen</a:t>
            </a:r>
            <a:r>
              <a:rPr lang="en-US" b="0" i="0">
                <a:solidFill>
                  <a:srgbClr val="202122"/>
                </a:solidFill>
                <a:effectLst/>
                <a:latin typeface="Arial" panose="020B0604020202020204" pitchFamily="34" charset="0"/>
              </a:rPr>
              <a:t> </a:t>
            </a:r>
            <a:r>
              <a:rPr lang="en-US" b="0" i="0" err="1">
                <a:solidFill>
                  <a:srgbClr val="202122"/>
                </a:solidFill>
                <a:effectLst/>
                <a:latin typeface="Arial" panose="020B0604020202020204" pitchFamily="34" charset="0"/>
              </a:rPr>
              <a:t>woorden</a:t>
            </a:r>
            <a:r>
              <a:rPr lang="en-US" b="0" i="0">
                <a:solidFill>
                  <a:srgbClr val="202122"/>
                </a:solidFill>
                <a:effectLst/>
                <a:latin typeface="Arial" panose="020B0604020202020204" pitchFamily="34" charset="0"/>
              </a:rPr>
              <a:t>.</a:t>
            </a:r>
            <a:endParaRPr lang="nl-BE"/>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1297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Het is niet gemakkelijk om in kleuterklassen aan taalstimulering te doen. Onderzoekers stelden vast dat sommige peutertjes … Een krantenkop van enkele jaren geleden.</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1956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BE" sz="1200" b="0" i="0" kern="1200">
                <a:solidFill>
                  <a:schemeClr val="tx1"/>
                </a:solidFill>
                <a:effectLst/>
                <a:latin typeface="+mn-lt"/>
                <a:ea typeface="+mn-ea"/>
                <a:cs typeface="+mn-cs"/>
              </a:rPr>
              <a:t>Het is nu eenmaal niet gemakkelijk om iedereen in het oog te houden. Letterlijk! Onbewuste aandacht wordt getrokken naar kinderen waarvan ze verwachten dat ze iets zullen zeggen…</a:t>
            </a:r>
          </a:p>
          <a:p>
            <a:pPr fontAlgn="base"/>
            <a:r>
              <a:rPr lang="nl-BE" sz="1200" b="0" i="0" kern="1200">
                <a:solidFill>
                  <a:schemeClr val="tx1"/>
                </a:solidFill>
                <a:effectLst/>
                <a:latin typeface="+mn-lt"/>
                <a:ea typeface="+mn-ea"/>
                <a:cs typeface="+mn-cs"/>
              </a:rPr>
              <a:t>Maar naast die bewuste laag er is ook een hele laag van aandacht die niet-intentioneel verloopt. De blik van een leraar wordt voortdurend meegetrokken door verwachtingen, gewoontes en de stroom van de klas. De ogen van de kleuterleerkrachten vertelden ons drie dingen:</a:t>
            </a:r>
          </a:p>
          <a:p>
            <a:pPr fontAlgn="base"/>
            <a:r>
              <a:rPr lang="nl-BE" sz="1200" b="0" i="0" kern="1200">
                <a:solidFill>
                  <a:schemeClr val="tx1"/>
                </a:solidFill>
                <a:effectLst/>
                <a:latin typeface="+mn-lt"/>
                <a:ea typeface="+mn-ea"/>
                <a:cs typeface="+mn-cs"/>
              </a:rPr>
              <a:t>Onbewust gaan leraren kijken naar de kinderen waarvan ze verwachten dat ze iets zullen zeggen.</a:t>
            </a:r>
          </a:p>
          <a:p>
            <a:pPr fontAlgn="base"/>
            <a:r>
              <a:rPr lang="nl-BE" sz="1200" b="0" i="0" kern="1200">
                <a:solidFill>
                  <a:schemeClr val="tx1"/>
                </a:solidFill>
                <a:effectLst/>
                <a:latin typeface="+mn-lt"/>
                <a:ea typeface="+mn-ea"/>
                <a:cs typeface="+mn-cs"/>
              </a:rPr>
              <a:t>Wanneer leraren opkijken naar de groep kinderen, kijken ze instinctief naar enkele ankerpunten in de groep.</a:t>
            </a:r>
          </a:p>
          <a:p>
            <a:pPr fontAlgn="base"/>
            <a:r>
              <a:rPr lang="nl-BE" sz="1200" b="0" i="0" kern="1200">
                <a:solidFill>
                  <a:schemeClr val="tx1"/>
                </a:solidFill>
                <a:effectLst/>
                <a:latin typeface="+mn-lt"/>
                <a:ea typeface="+mn-ea"/>
                <a:cs typeface="+mn-cs"/>
              </a:rPr>
              <a:t>Wanneer leraren de groep aanspreken, worden telkens opnieuw vooral dezelfde kinderen aangekeken.  </a:t>
            </a:r>
          </a:p>
          <a:p>
            <a:pPr fontAlgn="base"/>
            <a:r>
              <a:rPr lang="nl-BE" sz="1200" b="0" i="0" kern="1200">
                <a:solidFill>
                  <a:schemeClr val="tx1"/>
                </a:solidFill>
                <a:effectLst/>
                <a:latin typeface="+mn-lt"/>
                <a:ea typeface="+mn-ea"/>
                <a:cs typeface="+mn-cs"/>
              </a:rPr>
              <a:t>Opvallend vaak zijn dat net de taalsterke kinderen. Niet omdat leraren dat willen. Integendeel. Maar de complexiteit en snelheid van de klas sturen dat automatisch proces.</a:t>
            </a:r>
          </a:p>
          <a:p>
            <a:endParaRPr lang="nl-BE"/>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3592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Een dergelijke aanpak werd in het buitenland reeds uitgetest en onderzocht voor het kleuteronderwijs, in de VS, maar ook Noorwegen. Kennisrijk curriculum met kennisrijke thema’s. Met gunstige resultaten voor de taalontwikkeling.</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5779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25077-C067-5B66-D7C1-2316C1CF4BE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A19611-18E1-6648-AD5C-1C89D858B93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B4F8D35-8749-D16F-6C2B-2CE99F5F1B38}"/>
              </a:ext>
            </a:extLst>
          </p:cNvPr>
          <p:cNvSpPr>
            <a:spLocks noGrp="1"/>
          </p:cNvSpPr>
          <p:nvPr>
            <p:ph type="body" idx="1"/>
          </p:nvPr>
        </p:nvSpPr>
        <p:spPr/>
        <p:txBody>
          <a:bodyPr/>
          <a:lstStyle/>
          <a:p>
            <a:pPr>
              <a:buClr>
                <a:schemeClr val="dk1"/>
              </a:buClr>
              <a:buSzPts val="1200"/>
            </a:pPr>
            <a:r>
              <a:rPr lang="nl-NL"/>
              <a:t>Breder trekken dan enkel taalontwikkeling</a:t>
            </a:r>
          </a:p>
          <a:p>
            <a:pPr>
              <a:buClr>
                <a:schemeClr val="dk1"/>
              </a:buClr>
              <a:buSzPts val="1200"/>
            </a:pPr>
            <a:endParaRPr lang="nl-NL"/>
          </a:p>
          <a:p>
            <a:pPr>
              <a:buClr>
                <a:schemeClr val="dk1"/>
              </a:buClr>
              <a:buSzPts val="1200"/>
            </a:pPr>
            <a:r>
              <a:rPr lang="nl-NL"/>
              <a:t>Dit breder zien ifv brede kennis op de wereld!</a:t>
            </a:r>
          </a:p>
          <a:p>
            <a:pPr>
              <a:buSzPts val="1200"/>
            </a:pPr>
            <a:r>
              <a:rPr lang="nl-NL"/>
              <a:t>De kleuterklasomgeving is niet zo gemakkelijk voor taalstimulering.</a:t>
            </a:r>
          </a:p>
          <a:p>
            <a:pPr marL="0" lvl="0" indent="0" algn="l" rtl="0">
              <a:spcBef>
                <a:spcPts val="0"/>
              </a:spcBef>
              <a:spcAft>
                <a:spcPts val="0"/>
              </a:spcAft>
              <a:buClr>
                <a:schemeClr val="dk1"/>
              </a:buClr>
              <a:buSzPts val="1200"/>
              <a:buFont typeface="Calibri"/>
              <a:buNone/>
            </a:pPr>
            <a:r>
              <a:rPr lang="nl-NL"/>
              <a:t>Nu, dat de kloof soms groeit, heeft ook te maken met hoe taalverwerving, en woordenschatverwering loopt. </a:t>
            </a:r>
          </a:p>
          <a:p>
            <a:pPr marL="0" lvl="0" indent="0" algn="l" rtl="0">
              <a:spcBef>
                <a:spcPts val="0"/>
              </a:spcBef>
              <a:spcAft>
                <a:spcPts val="0"/>
              </a:spcAft>
              <a:buClr>
                <a:schemeClr val="dk1"/>
              </a:buClr>
              <a:buSzPts val="1200"/>
              <a:buFont typeface="Calibri"/>
              <a:buNone/>
            </a:pPr>
            <a:r>
              <a:rPr lang="nl-NL"/>
              <a:t>De woorden in ons geheugen hangen als een spinnenweb aan elkaar vast. Wanneer kinderen een nieuw woord leren, wordt die in dat spinnenweb verbonden met gelijkaardige woorden. Woorden die betekenisverwant zijn.</a:t>
            </a:r>
          </a:p>
          <a:p>
            <a:pPr marL="0" lvl="0" indent="0" algn="l" rtl="0">
              <a:spcBef>
                <a:spcPts val="0"/>
              </a:spcBef>
              <a:spcAft>
                <a:spcPts val="0"/>
              </a:spcAft>
              <a:buClr>
                <a:schemeClr val="dk1"/>
              </a:buClr>
              <a:buSzPts val="1200"/>
              <a:buFont typeface="Calibri"/>
              <a:buNone/>
            </a:pPr>
            <a:r>
              <a:rPr lang="nl-NL"/>
              <a:t>Hoe dikker het web, hoe gemakkelijker nieuwe woorden blijven kleven. </a:t>
            </a:r>
          </a:p>
          <a:p>
            <a:pPr marL="0" lvl="0" indent="0" algn="l" rtl="0">
              <a:spcBef>
                <a:spcPts val="0"/>
              </a:spcBef>
              <a:spcAft>
                <a:spcPts val="0"/>
              </a:spcAft>
              <a:buClr>
                <a:schemeClr val="dk1"/>
              </a:buClr>
              <a:buSzPts val="1200"/>
              <a:buFont typeface="Calibri"/>
              <a:buNone/>
            </a:pPr>
            <a:r>
              <a:rPr lang="nl-NL"/>
              <a:t>Als het web maar dun is, zijn er weinig verbindingen te maken en loopt de woordenschatverwerving daarom wat moeizamer. Dat is iets dat we moeten compenseren in het onderwijs door kinderen met een kleine woordenschat extra taalleerkansen te geven.</a:t>
            </a:r>
          </a:p>
          <a:p>
            <a:endParaRPr lang="en-US">
              <a:ea typeface="Calibri"/>
              <a:cs typeface="Calibri"/>
            </a:endParaRPr>
          </a:p>
        </p:txBody>
      </p:sp>
      <p:sp>
        <p:nvSpPr>
          <p:cNvPr id="4" name="Tijdelijke aanduiding voor dianummer 3">
            <a:extLst>
              <a:ext uri="{FF2B5EF4-FFF2-40B4-BE49-F238E27FC236}">
                <a16:creationId xmlns:a16="http://schemas.microsoft.com/office/drawing/2014/main" id="{25B87CB6-114C-4113-6C88-AC1DDC0B23DF}"/>
              </a:ext>
            </a:extLst>
          </p:cNvPr>
          <p:cNvSpPr>
            <a:spLocks noGrp="1"/>
          </p:cNvSpPr>
          <p:nvPr>
            <p:ph type="sldNum" sz="quarter" idx="5"/>
          </p:nvPr>
        </p:nvSpPr>
        <p:spPr/>
        <p:txBody>
          <a:bodyPr/>
          <a:lstStyle/>
          <a:p>
            <a:fld id="{BF1DEDA5-395F-4385-8399-8E5E35552114}" type="slidenum">
              <a:rPr lang="nl-NL"/>
              <a:t>24</a:t>
            </a:fld>
            <a:endParaRPr lang="nl-NL"/>
          </a:p>
        </p:txBody>
      </p:sp>
    </p:spTree>
    <p:extLst>
      <p:ext uri="{BB962C8B-B14F-4D97-AF65-F5344CB8AC3E}">
        <p14:creationId xmlns:p14="http://schemas.microsoft.com/office/powerpoint/2010/main" val="975817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Laten we maar meteen illustreren welke voordelen dat heeft. </a:t>
            </a:r>
          </a:p>
          <a:p>
            <a:r>
              <a:rPr lang="nl-BE"/>
              <a:t>Stel je, je start met het thema ‘bos’, en jouw kleuterklas is in de </a:t>
            </a:r>
            <a:r>
              <a:rPr lang="nl-BE" err="1"/>
              <a:t>Seefhoek</a:t>
            </a:r>
            <a:r>
              <a:rPr lang="nl-BE"/>
              <a:t> in Antwerpen. Anders dan hier, geen bossen in de buurt.</a:t>
            </a:r>
          </a:p>
          <a:p>
            <a:r>
              <a:rPr lang="nl-BE"/>
              <a:t>Je doet een ervaringsgesprek, en je stelt de vraag LINKS.</a:t>
            </a:r>
          </a:p>
          <a:p>
            <a:endParaRPr lang="nl-BE"/>
          </a:p>
          <a:p>
            <a:r>
              <a:rPr lang="nl-BE"/>
              <a:t>OPLETTEN!!</a:t>
            </a:r>
          </a:p>
          <a:p>
            <a:r>
              <a:rPr lang="nl-BE"/>
              <a:t>Nascholing: voorkennis = op school</a:t>
            </a:r>
          </a:p>
          <a:p>
            <a:r>
              <a:rPr lang="nl-BE"/>
              <a:t>Achtergrondkennis = van thuis uit!</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1063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Hier lang genoeg bij stilstaan – belangrijk voor gelijke kansen – argument voor kennisrijk curriculum</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159FB3-B248-46B7-9A16-8D6C35E227C3}" type="slidenum">
              <a:rPr kumimoji="0" lang="nl-B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3685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Niet alles wat we deden was fout. We doen al heel dingen die nu extra aandacht krijgen maar die toen nog niet onder die noemer stonden of we deden het nog niet volgens de vernieuwde inzichten. </a:t>
            </a:r>
          </a:p>
          <a:p>
            <a:endParaRPr lang="nl-NL"/>
          </a:p>
          <a:p>
            <a:r>
              <a:rPr lang="nl-NL"/>
              <a:t>We weten hoe we een thema moeten uitwerken. We leerden dit jaren geleden. We werken doelgericht en dat zal nu niet anders zijn.</a:t>
            </a:r>
          </a:p>
          <a:p>
            <a:endParaRPr lang="nl-NL"/>
          </a:p>
          <a:p>
            <a:r>
              <a:rPr lang="nl-NL"/>
              <a:t>We zetten in op spelend leren, we gaan dat nog steeds doen met een sterkere focus op meer gerichte instructie en aandacht voor de didactische principes.</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5</a:t>
            </a:fld>
            <a:endParaRPr lang="nl-BE"/>
          </a:p>
        </p:txBody>
      </p:sp>
    </p:spTree>
    <p:extLst>
      <p:ext uri="{BB962C8B-B14F-4D97-AF65-F5344CB8AC3E}">
        <p14:creationId xmlns:p14="http://schemas.microsoft.com/office/powerpoint/2010/main" val="2031029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094D-C92C-B7AA-C6C0-D5E9AF05C3B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45E25ED-676F-F748-19A2-2D6CE7802B5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76662BE-6898-0EF1-D0C1-6085CE7A7949}"/>
              </a:ext>
            </a:extLst>
          </p:cNvPr>
          <p:cNvSpPr>
            <a:spLocks noGrp="1"/>
          </p:cNvSpPr>
          <p:nvPr>
            <p:ph type="body" idx="1"/>
          </p:nvPr>
        </p:nvSpPr>
        <p:spPr/>
        <p:txBody>
          <a:bodyPr/>
          <a:lstStyle/>
          <a:p>
            <a:r>
              <a:rPr lang="nl-NL"/>
              <a:t>We willen met dit leerplan inzetten op een brede persoonsvorming. </a:t>
            </a:r>
            <a:br>
              <a:rPr lang="nl-NL"/>
            </a:br>
            <a:r>
              <a:rPr lang="nl-NL"/>
              <a:t>Dit doen we door een combinatie te maken van de wat van de doelen het waartoe van onze pedagogische visie van het Katholiek Onderwijs Vlaanderen en het hoe van de effectieve didactiek en het klasmanagement. </a:t>
            </a:r>
          </a:p>
          <a:p>
            <a:endParaRPr lang="nl-NL"/>
          </a:p>
        </p:txBody>
      </p:sp>
      <p:sp>
        <p:nvSpPr>
          <p:cNvPr id="4" name="Tijdelijke aanduiding voor dianummer 3">
            <a:extLst>
              <a:ext uri="{FF2B5EF4-FFF2-40B4-BE49-F238E27FC236}">
                <a16:creationId xmlns:a16="http://schemas.microsoft.com/office/drawing/2014/main" id="{8C1FEB8E-5B24-E096-5BA4-AD8BAD5FA0AA}"/>
              </a:ext>
            </a:extLst>
          </p:cNvPr>
          <p:cNvSpPr>
            <a:spLocks noGrp="1"/>
          </p:cNvSpPr>
          <p:nvPr>
            <p:ph type="sldNum" sz="quarter" idx="5"/>
          </p:nvPr>
        </p:nvSpPr>
        <p:spPr/>
        <p:txBody>
          <a:bodyPr/>
          <a:lstStyle/>
          <a:p>
            <a:fld id="{D0291CC0-0E1A-4CDA-8A31-9E65657E837F}" type="slidenum">
              <a:rPr lang="nl-BE" smtClean="0"/>
              <a:t>29</a:t>
            </a:fld>
            <a:endParaRPr lang="nl-BE"/>
          </a:p>
        </p:txBody>
      </p:sp>
    </p:spTree>
    <p:extLst>
      <p:ext uri="{BB962C8B-B14F-4D97-AF65-F5344CB8AC3E}">
        <p14:creationId xmlns:p14="http://schemas.microsoft.com/office/powerpoint/2010/main" val="2149637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Centrale vraag van dit onderdeel: laat een kennisrijk thema nog ruimte voor spel? Het antwoord is volmondig ja — rijke thema's verdringen het spel niet, ze voed</a:t>
            </a:r>
          </a:p>
          <a:p>
            <a:endParaRPr lang="nl-BE"/>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BE"/>
              <a:t>Een groot misverstand met de komst van een kennisrijk curriculum is dat kleuters plots niet zouden of kunnen spelen. Integendeel. Spel is en blijft de motor van ontwikkeling bij kleuters. We zullen dus nog steeds de speelse factor moeten hanteren als we willen dat kennisrijke inhouden landen bij de kleuters.</a:t>
            </a:r>
          </a:p>
          <a:p>
            <a:r>
              <a:rPr lang="nl-BE"/>
              <a:t>en het en maken het inhoudsrijker.</a:t>
            </a:r>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31</a:t>
            </a:fld>
            <a:endParaRPr lang="nl-B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Eerste continuüm: leren in de kleuterklas beweegt tussen speels en serieus. Beide polen zijn waardevol; als leerkracht zoek je voortdurend de balans en verschuif je bewust op dit continuüm naargelang de activiteit.</a:t>
            </a:r>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32</a:t>
            </a:fld>
            <a:endParaRPr lang="nl-B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Tweede continuüm: van </a:t>
            </a:r>
            <a:r>
              <a:rPr lang="nl-BE" err="1"/>
              <a:t>kindinitiatief</a:t>
            </a:r>
            <a:r>
              <a:rPr lang="nl-BE"/>
              <a:t> naar leerkrachtinitiatief.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BE"/>
              <a:t>Een rijk thema gedijt wanneer je afwisselt tussen zelf gericht input en sturing geven en aansluiten bij wat kinderen zelf aanbrengen.</a:t>
            </a:r>
          </a:p>
          <a:p>
            <a:endParaRPr lang="nl-BE"/>
          </a:p>
        </p:txBody>
      </p:sp>
      <p:sp>
        <p:nvSpPr>
          <p:cNvPr id="4" name="Tijdelijke aanduiding voor dianummer 3"/>
          <p:cNvSpPr>
            <a:spLocks noGrp="1"/>
          </p:cNvSpPr>
          <p:nvPr>
            <p:ph type="sldNum" sz="quarter" idx="5"/>
          </p:nvPr>
        </p:nvSpPr>
        <p:spPr/>
        <p:txBody>
          <a:bodyPr/>
          <a:lstStyle/>
          <a:p>
            <a:fld id="{BF1DEDA5-395F-4385-8399-8E5E35552114}" type="slidenum">
              <a:rPr lang="nl-BE" smtClean="0"/>
              <a:t>33</a:t>
            </a:fld>
            <a:endParaRPr lang="nl-BE"/>
          </a:p>
        </p:txBody>
      </p:sp>
    </p:spTree>
    <p:extLst>
      <p:ext uri="{BB962C8B-B14F-4D97-AF65-F5344CB8AC3E}">
        <p14:creationId xmlns:p14="http://schemas.microsoft.com/office/powerpoint/2010/main" val="3176636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Derde continuüm: van incidenteel naar doelgericht leren. Geplande doelen en spontane leermomenten sluiten elkaar niet uit, maar versterken elkaar binnen eenzelfde thema.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a:p>
          <a:p>
            <a:pPr marL="0" marR="0" lvl="0" indent="0" algn="l" defTabSz="914400" rtl="0" eaLnBrk="1" fontAlgn="auto" latinLnBrk="0" hangingPunct="1">
              <a:lnSpc>
                <a:spcPct val="100000"/>
              </a:lnSpc>
              <a:spcBef>
                <a:spcPts val="0"/>
              </a:spcBef>
              <a:spcAft>
                <a:spcPts val="0"/>
              </a:spcAft>
              <a:buClrTx/>
              <a:buSzTx/>
              <a:buFontTx/>
              <a:buNone/>
              <a:tabLst/>
              <a:defRPr/>
            </a:pPr>
            <a:r>
              <a:rPr lang="nl-BE"/>
              <a:t>We zullen wel vanuit een kennisrijk curriculum wat meer kunnen en mogen inzetten op gerichte instructiemomenten. Recent wetenschappelijk onderzoek toont aan dat dit geen nefaste gevolgen heeft voor de ontwikkeling van jonge leerlingen, integendeel zelfs. Door dit regelmatig op een bepaalde manier te doen zorg je voor een duidelijke gestructureerde setting in je klas.</a:t>
            </a:r>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34</a:t>
            </a:fld>
            <a:endParaRPr lang="nl-B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Een thema is pas echt rijk wanneer het doorsijpelt in het vrije spel en de spontane gesprekken van de kinderen — dat is hét teken dat het thema leeft. </a:t>
            </a:r>
          </a:p>
          <a:p>
            <a:endParaRPr lang="nl-BE"/>
          </a:p>
          <a:p>
            <a:r>
              <a:rPr lang="nl-BE"/>
              <a:t>Dus ook bij een kennisrijk thema is het absoluut noodzakelijk om je leerlingen onder te dompelen en vooral te laten beleven en doorleven van de kennisrijke inhouden. </a:t>
            </a:r>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35</a:t>
            </a:fld>
            <a:endParaRPr lang="nl-BE"/>
          </a:p>
        </p:txBody>
      </p:sp>
    </p:spTree>
    <p:extLst>
      <p:ext uri="{BB962C8B-B14F-4D97-AF65-F5344CB8AC3E}">
        <p14:creationId xmlns:p14="http://schemas.microsoft.com/office/powerpoint/2010/main" val="77273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39</a:t>
            </a:fld>
            <a:endParaRPr lang="nl-BE"/>
          </a:p>
        </p:txBody>
      </p:sp>
    </p:spTree>
    <p:extLst>
      <p:ext uri="{BB962C8B-B14F-4D97-AF65-F5344CB8AC3E}">
        <p14:creationId xmlns:p14="http://schemas.microsoft.com/office/powerpoint/2010/main" val="2939684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40</a:t>
            </a:fld>
            <a:endParaRPr lang="nl-BE"/>
          </a:p>
        </p:txBody>
      </p:sp>
    </p:spTree>
    <p:extLst>
      <p:ext uri="{BB962C8B-B14F-4D97-AF65-F5344CB8AC3E}">
        <p14:creationId xmlns:p14="http://schemas.microsoft.com/office/powerpoint/2010/main" val="607830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Welke van deze thema’s is volgens jullie een kennisrijk thema dat wereldkennis kan voeden?</a:t>
            </a:r>
            <a:endParaRPr lang="nl-BE"/>
          </a:p>
        </p:txBody>
      </p:sp>
      <p:sp>
        <p:nvSpPr>
          <p:cNvPr id="4" name="Tijdelijke aanduiding voor dianummer 3"/>
          <p:cNvSpPr>
            <a:spLocks noGrp="1"/>
          </p:cNvSpPr>
          <p:nvPr>
            <p:ph type="sldNum" sz="quarter" idx="5"/>
          </p:nvPr>
        </p:nvSpPr>
        <p:spPr/>
        <p:txBody>
          <a:bodyPr/>
          <a:lstStyle/>
          <a:p>
            <a:fld id="{80159FB3-B248-46B7-9A16-8D6C35E227C3}" type="slidenum">
              <a:rPr lang="nl-BE" smtClean="0"/>
              <a:t>41</a:t>
            </a:fld>
            <a:endParaRPr lang="nl-BE"/>
          </a:p>
        </p:txBody>
      </p:sp>
    </p:spTree>
    <p:extLst>
      <p:ext uri="{BB962C8B-B14F-4D97-AF65-F5344CB8AC3E}">
        <p14:creationId xmlns:p14="http://schemas.microsoft.com/office/powerpoint/2010/main" val="16544138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ea typeface="Calibri"/>
                <a:cs typeface="Calibri"/>
              </a:rPr>
              <a:t>Met de </a:t>
            </a:r>
            <a:r>
              <a:rPr lang="en-US" err="1">
                <a:ea typeface="Calibri"/>
                <a:cs typeface="Calibri"/>
              </a:rPr>
              <a:t>neuzen</a:t>
            </a:r>
            <a:r>
              <a:rPr lang="en-US">
                <a:ea typeface="Calibri"/>
                <a:cs typeface="Calibri"/>
              </a:rPr>
              <a:t> in </a:t>
            </a:r>
            <a:r>
              <a:rPr lang="en-US" err="1">
                <a:ea typeface="Calibri"/>
                <a:cs typeface="Calibri"/>
              </a:rPr>
              <a:t>dezelfde</a:t>
            </a:r>
            <a:r>
              <a:rPr lang="en-US">
                <a:ea typeface="Calibri"/>
                <a:cs typeface="Calibri"/>
              </a:rPr>
              <a:t> </a:t>
            </a:r>
            <a:r>
              <a:rPr lang="en-US" err="1">
                <a:ea typeface="Calibri"/>
                <a:cs typeface="Calibri"/>
              </a:rPr>
              <a:t>richting</a:t>
            </a:r>
            <a:r>
              <a:rPr lang="en-US">
                <a:ea typeface="Calibri"/>
                <a:cs typeface="Calibri"/>
              </a:rPr>
              <a:t>!</a:t>
            </a:r>
            <a:br>
              <a:rPr lang="en-US">
                <a:ea typeface="Calibri"/>
                <a:cs typeface="+mn-lt"/>
              </a:rPr>
            </a:br>
            <a:r>
              <a:rPr lang="en-US">
                <a:ea typeface="Calibri"/>
                <a:cs typeface="Calibri"/>
              </a:rPr>
              <a:t>Meer </a:t>
            </a:r>
            <a:r>
              <a:rPr lang="en-US" err="1">
                <a:ea typeface="Calibri"/>
                <a:cs typeface="Calibri"/>
              </a:rPr>
              <a:t>samenwerking</a:t>
            </a:r>
            <a:r>
              <a:rPr lang="en-US">
                <a:ea typeface="Calibri"/>
                <a:cs typeface="Calibri"/>
              </a:rPr>
              <a:t>, KRT </a:t>
            </a:r>
            <a:r>
              <a:rPr lang="en-US" err="1">
                <a:ea typeface="Calibri"/>
                <a:cs typeface="Calibri"/>
              </a:rPr>
              <a:t>en</a:t>
            </a:r>
            <a:r>
              <a:rPr lang="en-US">
                <a:ea typeface="Calibri"/>
                <a:cs typeface="Calibri"/>
              </a:rPr>
              <a:t> </a:t>
            </a:r>
            <a:r>
              <a:rPr lang="en-US" err="1">
                <a:ea typeface="Calibri"/>
                <a:cs typeface="Calibri"/>
              </a:rPr>
              <a:t>voortbouwen</a:t>
            </a:r>
            <a:r>
              <a:rPr lang="en-US">
                <a:ea typeface="Calibri"/>
                <a:cs typeface="Calibri"/>
              </a:rPr>
              <a:t> op </a:t>
            </a:r>
            <a:r>
              <a:rPr lang="en-US" err="1">
                <a:ea typeface="Calibri"/>
                <a:cs typeface="Calibri"/>
              </a:rPr>
              <a:t>elkaar</a:t>
            </a:r>
            <a:endParaRPr lang="en-US">
              <a:ea typeface="Calibri"/>
              <a:cs typeface="Calibri"/>
            </a:endParaRPr>
          </a:p>
          <a:p>
            <a:r>
              <a:rPr lang="en-US">
                <a:ea typeface="Calibri"/>
                <a:cs typeface="Calibri"/>
              </a:rPr>
              <a:t>Alleen NL Wi </a:t>
            </a:r>
            <a:r>
              <a:rPr lang="en-US" err="1">
                <a:ea typeface="Calibri"/>
                <a:cs typeface="Calibri"/>
              </a:rPr>
              <a:t>en</a:t>
            </a:r>
            <a:r>
              <a:rPr lang="en-US">
                <a:ea typeface="Calibri"/>
                <a:cs typeface="Calibri"/>
              </a:rPr>
              <a:t> WT </a:t>
            </a:r>
            <a:r>
              <a:rPr lang="en-US" err="1">
                <a:ea typeface="Calibri"/>
                <a:cs typeface="Calibri"/>
              </a:rPr>
              <a:t>zijn</a:t>
            </a:r>
            <a:r>
              <a:rPr lang="en-US">
                <a:ea typeface="Calibri"/>
                <a:cs typeface="Calibri"/>
              </a:rPr>
              <a:t> </a:t>
            </a:r>
            <a:r>
              <a:rPr lang="en-US" err="1">
                <a:ea typeface="Calibri"/>
                <a:cs typeface="Calibri"/>
              </a:rPr>
              <a:t>ingediend</a:t>
            </a:r>
            <a:r>
              <a:rPr lang="en-US">
                <a:ea typeface="Calibri"/>
                <a:cs typeface="Calibri"/>
              </a:rPr>
              <a:t> ter </a:t>
            </a:r>
            <a:r>
              <a:rPr lang="en-US" err="1">
                <a:ea typeface="Calibri"/>
                <a:cs typeface="Calibri"/>
              </a:rPr>
              <a:t>goedkeuring</a:t>
            </a:r>
            <a:r>
              <a:rPr lang="en-US">
                <a:ea typeface="Calibri"/>
                <a:cs typeface="Calibri"/>
              </a:rPr>
              <a:t>, </a:t>
            </a:r>
            <a:r>
              <a:rPr lang="en-US" err="1">
                <a:ea typeface="Calibri"/>
                <a:cs typeface="Calibri"/>
              </a:rPr>
              <a:t>worden</a:t>
            </a:r>
            <a:r>
              <a:rPr lang="en-US">
                <a:ea typeface="Calibri"/>
                <a:cs typeface="Calibri"/>
              </a:rPr>
              <a:t> in </a:t>
            </a:r>
            <a:r>
              <a:rPr lang="en-US" err="1">
                <a:ea typeface="Calibri"/>
                <a:cs typeface="Calibri"/>
              </a:rPr>
              <a:t>februari</a:t>
            </a:r>
            <a:r>
              <a:rPr lang="en-US">
                <a:ea typeface="Calibri"/>
                <a:cs typeface="Calibri"/>
              </a:rPr>
              <a:t> </a:t>
            </a:r>
            <a:r>
              <a:rPr lang="en-US" err="1">
                <a:ea typeface="Calibri"/>
                <a:cs typeface="Calibri"/>
              </a:rPr>
              <a:t>gepubliceerd</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43</a:t>
            </a:fld>
            <a:endParaRPr lang="nl-BE"/>
          </a:p>
        </p:txBody>
      </p:sp>
    </p:spTree>
    <p:extLst>
      <p:ext uri="{BB962C8B-B14F-4D97-AF65-F5344CB8AC3E}">
        <p14:creationId xmlns:p14="http://schemas.microsoft.com/office/powerpoint/2010/main" val="1688104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Fiches voor basismaterialen, routinemomenten en terugkerende momenten + doelen die aan bod komen tijdens een kennisrijk thema. Die combinatie zorgt ervoor dat je het ordeningskader kan afdekken en de puzzelstukken kan samenbrengen.</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6</a:t>
            </a:fld>
            <a:endParaRPr lang="nl-BE"/>
          </a:p>
        </p:txBody>
      </p:sp>
    </p:spTree>
    <p:extLst>
      <p:ext uri="{BB962C8B-B14F-4D97-AF65-F5344CB8AC3E}">
        <p14:creationId xmlns:p14="http://schemas.microsoft.com/office/powerpoint/2010/main" val="3535020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29D90-A114-8600-3B43-DB5F3712CB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6BD47C0-01CC-173D-89DC-55D7FBCBDA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13501E-8D22-7754-6FF7-9A51616044D8}"/>
              </a:ext>
            </a:extLst>
          </p:cNvPr>
          <p:cNvSpPr>
            <a:spLocks noGrp="1"/>
          </p:cNvSpPr>
          <p:nvPr>
            <p:ph type="body" idx="1"/>
          </p:nvPr>
        </p:nvSpPr>
        <p:spPr/>
        <p:txBody>
          <a:bodyPr/>
          <a:lstStyle/>
          <a:p>
            <a:r>
              <a:rPr lang="nl-NL"/>
              <a:t>Fiches voor basismaterialen, routinemomenten en terugkerende momenten + doelen die aan bod komen tijdens een kennisrijk thema. Die combinatie zorgt ervoor dat je het ordeningskader kan afdekken en de puzzelstukken kan samenbrengen.</a:t>
            </a:r>
            <a:endParaRPr lang="nl-BE"/>
          </a:p>
        </p:txBody>
      </p:sp>
      <p:sp>
        <p:nvSpPr>
          <p:cNvPr id="4" name="Tijdelijke aanduiding voor dianummer 3">
            <a:extLst>
              <a:ext uri="{FF2B5EF4-FFF2-40B4-BE49-F238E27FC236}">
                <a16:creationId xmlns:a16="http://schemas.microsoft.com/office/drawing/2014/main" id="{7BD74E24-B435-A028-87EE-3F22428957CC}"/>
              </a:ext>
            </a:extLst>
          </p:cNvPr>
          <p:cNvSpPr>
            <a:spLocks noGrp="1"/>
          </p:cNvSpPr>
          <p:nvPr>
            <p:ph type="sldNum" sz="quarter" idx="5"/>
          </p:nvPr>
        </p:nvSpPr>
        <p:spPr/>
        <p:txBody>
          <a:bodyPr/>
          <a:lstStyle/>
          <a:p>
            <a:fld id="{081497CF-EB4E-4B9D-90A3-96DFB1B0968C}" type="slidenum">
              <a:rPr lang="nl-BE" smtClean="0"/>
              <a:t>46</a:t>
            </a:fld>
            <a:endParaRPr lang="nl-BE"/>
          </a:p>
        </p:txBody>
      </p:sp>
    </p:spTree>
    <p:extLst>
      <p:ext uri="{BB962C8B-B14F-4D97-AF65-F5344CB8AC3E}">
        <p14:creationId xmlns:p14="http://schemas.microsoft.com/office/powerpoint/2010/main" val="771981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Leg de twee documenten naast elkaar, je leest de visual in samenhang met de placemat. De visual geeft kort weer waarover het gaat, je kan meer duiding vinden bij hetzelfde symbool en nummer op de placemat.</a:t>
            </a:r>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47</a:t>
            </a:fld>
            <a:endParaRPr lang="nl-NL"/>
          </a:p>
        </p:txBody>
      </p:sp>
    </p:spTree>
    <p:extLst>
      <p:ext uri="{BB962C8B-B14F-4D97-AF65-F5344CB8AC3E}">
        <p14:creationId xmlns:p14="http://schemas.microsoft.com/office/powerpoint/2010/main" val="30695648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a:t>Inhoud niet wijzigen</a:t>
            </a:r>
          </a:p>
          <a:p>
            <a:r>
              <a:rPr lang="nl-NL"/>
              <a:t>Bovenaan, de ondertitel</a:t>
            </a:r>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48</a:t>
            </a:fld>
            <a:endParaRPr lang="nl-NL"/>
          </a:p>
        </p:txBody>
      </p:sp>
    </p:spTree>
    <p:extLst>
      <p:ext uri="{BB962C8B-B14F-4D97-AF65-F5344CB8AC3E}">
        <p14:creationId xmlns:p14="http://schemas.microsoft.com/office/powerpoint/2010/main" val="1933145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49</a:t>
            </a:fld>
            <a:endParaRPr lang="nl-NL"/>
          </a:p>
        </p:txBody>
      </p:sp>
    </p:spTree>
    <p:extLst>
      <p:ext uri="{BB962C8B-B14F-4D97-AF65-F5344CB8AC3E}">
        <p14:creationId xmlns:p14="http://schemas.microsoft.com/office/powerpoint/2010/main" val="926063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50</a:t>
            </a:fld>
            <a:endParaRPr lang="nl-NL"/>
          </a:p>
        </p:txBody>
      </p:sp>
    </p:spTree>
    <p:extLst>
      <p:ext uri="{BB962C8B-B14F-4D97-AF65-F5344CB8AC3E}">
        <p14:creationId xmlns:p14="http://schemas.microsoft.com/office/powerpoint/2010/main" val="1494752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51</a:t>
            </a:fld>
            <a:endParaRPr lang="nl-NL"/>
          </a:p>
        </p:txBody>
      </p:sp>
    </p:spTree>
    <p:extLst>
      <p:ext uri="{BB962C8B-B14F-4D97-AF65-F5344CB8AC3E}">
        <p14:creationId xmlns:p14="http://schemas.microsoft.com/office/powerpoint/2010/main" val="21044016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EC1CF-AB44-7BA0-3833-029495673B6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3842110-2D5D-708B-C75D-6EFAD6F4346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FB381EE-7C52-AFD7-3434-110C27A83F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a:p>
        </p:txBody>
      </p:sp>
      <p:sp>
        <p:nvSpPr>
          <p:cNvPr id="4" name="Tijdelijke aanduiding voor dianummer 3">
            <a:extLst>
              <a:ext uri="{FF2B5EF4-FFF2-40B4-BE49-F238E27FC236}">
                <a16:creationId xmlns:a16="http://schemas.microsoft.com/office/drawing/2014/main" id="{B7B036FA-E259-1DC0-AFC9-5D4121F3D3C5}"/>
              </a:ext>
            </a:extLst>
          </p:cNvPr>
          <p:cNvSpPr>
            <a:spLocks noGrp="1"/>
          </p:cNvSpPr>
          <p:nvPr>
            <p:ph type="sldNum" sz="quarter" idx="5"/>
          </p:nvPr>
        </p:nvSpPr>
        <p:spPr/>
        <p:txBody>
          <a:bodyPr/>
          <a:lstStyle/>
          <a:p>
            <a:fld id="{8FBAEFC8-5941-E043-BFCB-CD411DED989C}" type="slidenum">
              <a:rPr lang="nl-NL" smtClean="0"/>
              <a:t>52</a:t>
            </a:fld>
            <a:endParaRPr lang="nl-NL"/>
          </a:p>
        </p:txBody>
      </p:sp>
    </p:spTree>
    <p:extLst>
      <p:ext uri="{BB962C8B-B14F-4D97-AF65-F5344CB8AC3E}">
        <p14:creationId xmlns:p14="http://schemas.microsoft.com/office/powerpoint/2010/main" val="2778496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53</a:t>
            </a:fld>
            <a:endParaRPr lang="nl-NL"/>
          </a:p>
        </p:txBody>
      </p:sp>
    </p:spTree>
    <p:extLst>
      <p:ext uri="{BB962C8B-B14F-4D97-AF65-F5344CB8AC3E}">
        <p14:creationId xmlns:p14="http://schemas.microsoft.com/office/powerpoint/2010/main" val="25859921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54</a:t>
            </a:fld>
            <a:endParaRPr lang="nl-NL"/>
          </a:p>
        </p:txBody>
      </p:sp>
    </p:spTree>
    <p:extLst>
      <p:ext uri="{BB962C8B-B14F-4D97-AF65-F5344CB8AC3E}">
        <p14:creationId xmlns:p14="http://schemas.microsoft.com/office/powerpoint/2010/main" val="11765518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55</a:t>
            </a:fld>
            <a:endParaRPr lang="nl-NL"/>
          </a:p>
        </p:txBody>
      </p:sp>
    </p:spTree>
    <p:extLst>
      <p:ext uri="{BB962C8B-B14F-4D97-AF65-F5344CB8AC3E}">
        <p14:creationId xmlns:p14="http://schemas.microsoft.com/office/powerpoint/2010/main" val="2598018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frissen even jullie kennis op.</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7</a:t>
            </a:fld>
            <a:endParaRPr lang="nl-BE"/>
          </a:p>
        </p:txBody>
      </p:sp>
    </p:spTree>
    <p:extLst>
      <p:ext uri="{BB962C8B-B14F-4D97-AF65-F5344CB8AC3E}">
        <p14:creationId xmlns:p14="http://schemas.microsoft.com/office/powerpoint/2010/main" val="2424123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56</a:t>
            </a:fld>
            <a:endParaRPr lang="nl-NL"/>
          </a:p>
        </p:txBody>
      </p:sp>
    </p:spTree>
    <p:extLst>
      <p:ext uri="{BB962C8B-B14F-4D97-AF65-F5344CB8AC3E}">
        <p14:creationId xmlns:p14="http://schemas.microsoft.com/office/powerpoint/2010/main" val="494697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57</a:t>
            </a:fld>
            <a:endParaRPr lang="nl-NL"/>
          </a:p>
        </p:txBody>
      </p:sp>
    </p:spTree>
    <p:extLst>
      <p:ext uri="{BB962C8B-B14F-4D97-AF65-F5344CB8AC3E}">
        <p14:creationId xmlns:p14="http://schemas.microsoft.com/office/powerpoint/2010/main" val="761543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58</a:t>
            </a:fld>
            <a:endParaRPr lang="nl-NL"/>
          </a:p>
        </p:txBody>
      </p:sp>
    </p:spTree>
    <p:extLst>
      <p:ext uri="{BB962C8B-B14F-4D97-AF65-F5344CB8AC3E}">
        <p14:creationId xmlns:p14="http://schemas.microsoft.com/office/powerpoint/2010/main" val="26402472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59</a:t>
            </a:fld>
            <a:endParaRPr lang="nl-NL"/>
          </a:p>
        </p:txBody>
      </p:sp>
    </p:spTree>
    <p:extLst>
      <p:ext uri="{BB962C8B-B14F-4D97-AF65-F5344CB8AC3E}">
        <p14:creationId xmlns:p14="http://schemas.microsoft.com/office/powerpoint/2010/main" val="1135073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Deze documenten kunnen een hulp zijn om te komen tot een KRT. </a:t>
            </a:r>
            <a:br>
              <a:rPr lang="nl-NL"/>
            </a:br>
            <a:endParaRPr lang="nl-NL"/>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60</a:t>
            </a:fld>
            <a:endParaRPr lang="nl-NL"/>
          </a:p>
        </p:txBody>
      </p:sp>
    </p:spTree>
    <p:extLst>
      <p:ext uri="{BB962C8B-B14F-4D97-AF65-F5344CB8AC3E}">
        <p14:creationId xmlns:p14="http://schemas.microsoft.com/office/powerpoint/2010/main" val="21146258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C1E32-CCFE-360B-4D1B-E490424B65A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78599A8-1FAC-8DF6-A18E-A235C66BBCD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F26F33-3205-D9C4-EC30-DDC36D747250}"/>
              </a:ext>
            </a:extLst>
          </p:cNvPr>
          <p:cNvSpPr>
            <a:spLocks noGrp="1"/>
          </p:cNvSpPr>
          <p:nvPr>
            <p:ph type="body" idx="1"/>
          </p:nvPr>
        </p:nvSpPr>
        <p:spPr/>
        <p:txBody>
          <a:bodyPr/>
          <a:lstStyle/>
          <a:p>
            <a:r>
              <a:rPr lang="nl-NL"/>
              <a:t>Niets is écht neutraal in onderwijs. Bij alles wat we doen in onderwijs, speelt impliciet een mens- en wereldbeeld mee. Dat is niet onlogisch: onderwijs bereidt in zekere zin de samenleving van morgen voor. Je hoorde al hoe ons leerplan niet alleen volgens de principes van een kennisrijk curriculum is ontwikkeld, maar ook vanuit de levensbeschouwelijke bronnen van katholiek onderwijs. Op het niveau van onze leerlingen vatten we dat in deze </a:t>
            </a:r>
            <a:r>
              <a:rPr lang="nl-NL" sz="1600" b="1" u="sng"/>
              <a:t>vier aspecten:</a:t>
            </a:r>
          </a:p>
          <a:p>
            <a:pPr marL="171450" indent="-171450">
              <a:buFontTx/>
              <a:buChar char="-"/>
            </a:pPr>
            <a:r>
              <a:rPr lang="nl-NL"/>
              <a:t>de wereld leren kennen</a:t>
            </a:r>
          </a:p>
          <a:p>
            <a:pPr marL="171450" indent="-171450">
              <a:buFontTx/>
              <a:buChar char="-"/>
            </a:pPr>
            <a:r>
              <a:rPr lang="nl-NL"/>
              <a:t>verbindend dialogeren</a:t>
            </a:r>
          </a:p>
          <a:p>
            <a:pPr marL="171450" indent="-171450">
              <a:buFontTx/>
              <a:buChar char="-"/>
            </a:pPr>
            <a:r>
              <a:rPr lang="nl-NL"/>
              <a:t>verantwoordelijkheid opnemen voor de wereld</a:t>
            </a:r>
          </a:p>
          <a:p>
            <a:pPr marL="171450" indent="-171450">
              <a:buFontTx/>
              <a:buChar char="-"/>
            </a:pPr>
            <a:r>
              <a:rPr lang="nl-NL"/>
              <a:t>reflecteren</a:t>
            </a:r>
          </a:p>
          <a:p>
            <a:pPr marL="0" indent="0">
              <a:buFontTx/>
              <a:buNone/>
            </a:pPr>
            <a:endParaRPr lang="nl-NL">
              <a:ea typeface="Calibri"/>
              <a:cs typeface="Calibri"/>
            </a:endParaRPr>
          </a:p>
          <a:p>
            <a:r>
              <a:rPr lang="nl-NL"/>
              <a:t>Dit leerplan wil leerlingen vormen tot competente en solidaire mensen die verantwoordelijkheid opnemen en bijdragen aan een rechtvaardige samenleving. </a:t>
            </a:r>
          </a:p>
          <a:p>
            <a:r>
              <a:rPr lang="nl-NL"/>
              <a:t>Dat ondersteunen we in het leerplan door het samenspel tussen vier elementen van </a:t>
            </a:r>
            <a:r>
              <a:rPr lang="nl-NL" err="1"/>
              <a:t>persoonvorming</a:t>
            </a:r>
            <a:r>
              <a:rPr lang="nl-NL"/>
              <a:t>, die we op relevante plaatsen aan de gemeenschappelijke doelen verbinden:</a:t>
            </a: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D033DEC9-BDFA-D724-5AFA-72DA23714CC3}"/>
              </a:ext>
            </a:extLst>
          </p:cNvPr>
          <p:cNvSpPr>
            <a:spLocks noGrp="1"/>
          </p:cNvSpPr>
          <p:nvPr>
            <p:ph type="sldNum" sz="quarter" idx="5"/>
          </p:nvPr>
        </p:nvSpPr>
        <p:spPr/>
        <p:txBody>
          <a:bodyPr/>
          <a:lstStyle/>
          <a:p>
            <a:fld id="{3072BC55-FD00-4953-BF16-15991B6C2CB2}" type="slidenum">
              <a:rPr lang="nl-BE" smtClean="0"/>
              <a:t>62</a:t>
            </a:fld>
            <a:endParaRPr lang="nl-BE"/>
          </a:p>
        </p:txBody>
      </p:sp>
    </p:spTree>
    <p:extLst>
      <p:ext uri="{BB962C8B-B14F-4D97-AF65-F5344CB8AC3E}">
        <p14:creationId xmlns:p14="http://schemas.microsoft.com/office/powerpoint/2010/main" val="35489679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err="1">
                <a:ea typeface="Calibri"/>
                <a:cs typeface="Calibri"/>
              </a:rPr>
              <a:t>Concreet</a:t>
            </a:r>
            <a:endParaRPr lang="en-US" b="1">
              <a:ea typeface="Calibri"/>
              <a:cs typeface="Calibri"/>
            </a:endParaRPr>
          </a:p>
          <a:p>
            <a:pPr marL="171450" indent="-171450">
              <a:buFont typeface="Calibri"/>
              <a:buChar char="-"/>
            </a:pPr>
            <a:r>
              <a:rPr lang="en-US" err="1">
                <a:ea typeface="Calibri"/>
                <a:cs typeface="Calibri"/>
              </a:rPr>
              <a:t>Verkennen</a:t>
            </a:r>
            <a:r>
              <a:rPr lang="en-US">
                <a:ea typeface="Calibri"/>
                <a:cs typeface="Calibri"/>
              </a:rPr>
              <a:t> van </a:t>
            </a:r>
            <a:r>
              <a:rPr lang="en-US" err="1">
                <a:ea typeface="Calibri"/>
                <a:cs typeface="Calibri"/>
              </a:rPr>
              <a:t>fenomenen</a:t>
            </a:r>
            <a:r>
              <a:rPr lang="en-US">
                <a:ea typeface="Calibri"/>
                <a:cs typeface="Calibri"/>
              </a:rPr>
              <a:t> (bv. </a:t>
            </a:r>
            <a:r>
              <a:rPr lang="en-US" err="1">
                <a:ea typeface="Calibri"/>
                <a:cs typeface="Calibri"/>
              </a:rPr>
              <a:t>waterkringloop</a:t>
            </a:r>
            <a:r>
              <a:rPr lang="en-US">
                <a:ea typeface="Calibri"/>
                <a:cs typeface="Calibri"/>
              </a:rPr>
              <a:t>, </a:t>
            </a:r>
            <a:r>
              <a:rPr lang="en-US" err="1">
                <a:ea typeface="Calibri"/>
                <a:cs typeface="Calibri"/>
              </a:rPr>
              <a:t>droogte</a:t>
            </a:r>
            <a:r>
              <a:rPr lang="en-US">
                <a:ea typeface="Calibri"/>
                <a:cs typeface="Calibri"/>
              </a:rPr>
              <a:t>, </a:t>
            </a:r>
            <a:r>
              <a:rPr lang="en-US" err="1">
                <a:ea typeface="Calibri"/>
                <a:cs typeface="Calibri"/>
              </a:rPr>
              <a:t>gebruik</a:t>
            </a:r>
            <a:r>
              <a:rPr lang="en-US">
                <a:ea typeface="Calibri"/>
                <a:cs typeface="Calibri"/>
              </a:rPr>
              <a:t> van water)</a:t>
            </a:r>
          </a:p>
          <a:p>
            <a:pPr marL="171450" indent="-171450">
              <a:buFont typeface="Calibri"/>
              <a:buChar char="-"/>
            </a:pPr>
            <a:r>
              <a:rPr lang="en-US" err="1">
                <a:ea typeface="Calibri"/>
                <a:cs typeface="Calibri"/>
              </a:rPr>
              <a:t>Kennistaal</a:t>
            </a:r>
            <a:r>
              <a:rPr lang="en-US">
                <a:ea typeface="Calibri"/>
                <a:cs typeface="Calibri"/>
              </a:rPr>
              <a:t> </a:t>
            </a:r>
            <a:r>
              <a:rPr lang="en-US" err="1">
                <a:ea typeface="Calibri"/>
                <a:cs typeface="Calibri"/>
              </a:rPr>
              <a:t>expliciet</a:t>
            </a:r>
            <a:r>
              <a:rPr lang="en-US">
                <a:ea typeface="Calibri"/>
                <a:cs typeface="Calibri"/>
              </a:rPr>
              <a:t> </a:t>
            </a:r>
            <a:r>
              <a:rPr lang="en-US" err="1">
                <a:ea typeface="Calibri"/>
                <a:cs typeface="Calibri"/>
              </a:rPr>
              <a:t>aanbrengen</a:t>
            </a:r>
            <a:r>
              <a:rPr lang="en-US">
                <a:ea typeface="Calibri"/>
                <a:cs typeface="Calibri"/>
              </a:rPr>
              <a:t> (bv. dampen, </a:t>
            </a:r>
            <a:r>
              <a:rPr lang="en-US" err="1">
                <a:ea typeface="Calibri"/>
                <a:cs typeface="Calibri"/>
              </a:rPr>
              <a:t>besparen</a:t>
            </a:r>
            <a:r>
              <a:rPr lang="en-US">
                <a:ea typeface="Calibri"/>
                <a:cs typeface="Calibri"/>
              </a:rPr>
              <a:t>, </a:t>
            </a:r>
            <a:r>
              <a:rPr lang="en-US" err="1">
                <a:ea typeface="Calibri"/>
                <a:cs typeface="Calibri"/>
              </a:rPr>
              <a:t>zuiveren</a:t>
            </a:r>
            <a:r>
              <a:rPr lang="en-US">
                <a:ea typeface="Calibri"/>
                <a:cs typeface="Calibri"/>
              </a:rPr>
              <a:t>)</a:t>
            </a:r>
          </a:p>
          <a:p>
            <a:pPr marL="171450" indent="-171450">
              <a:buFont typeface="Calibri"/>
              <a:buChar char="-"/>
            </a:pPr>
            <a:r>
              <a:rPr lang="en-US" err="1">
                <a:ea typeface="Calibri"/>
                <a:cs typeface="Calibri"/>
              </a:rPr>
              <a:t>Waarnemen</a:t>
            </a:r>
            <a:r>
              <a:rPr lang="en-US">
                <a:ea typeface="Calibri"/>
                <a:cs typeface="Calibri"/>
              </a:rPr>
              <a:t>, </a:t>
            </a:r>
            <a:r>
              <a:rPr lang="en-US" err="1">
                <a:ea typeface="Calibri"/>
                <a:cs typeface="Calibri"/>
              </a:rPr>
              <a:t>onderzoeken</a:t>
            </a:r>
            <a:r>
              <a:rPr lang="en-US">
                <a:ea typeface="Calibri"/>
                <a:cs typeface="Calibri"/>
              </a:rPr>
              <a:t>, </a:t>
            </a:r>
            <a:r>
              <a:rPr lang="en-US" err="1">
                <a:ea typeface="Calibri"/>
                <a:cs typeface="Calibri"/>
              </a:rPr>
              <a:t>vergelijken</a:t>
            </a:r>
            <a:endParaRPr lang="en-US">
              <a:ea typeface="Calibri"/>
              <a:cs typeface="Calibri"/>
            </a:endParaRPr>
          </a:p>
          <a:p>
            <a:pPr marL="171450" indent="-171450">
              <a:buFont typeface="Calibri"/>
              <a:buChar char="-"/>
            </a:pPr>
            <a:endParaRPr lang="en-US">
              <a:ea typeface="Calibri"/>
              <a:cs typeface="Calibri"/>
            </a:endParaRPr>
          </a:p>
          <a:p>
            <a:r>
              <a:rPr lang="en-US" b="1" err="1">
                <a:ea typeface="Calibri"/>
                <a:cs typeface="Calibri"/>
              </a:rPr>
              <a:t>Didactische</a:t>
            </a:r>
            <a:r>
              <a:rPr lang="en-US" b="1">
                <a:ea typeface="Calibri"/>
                <a:cs typeface="Calibri"/>
              </a:rPr>
              <a:t> </a:t>
            </a:r>
            <a:r>
              <a:rPr lang="en-US" b="1" err="1">
                <a:ea typeface="Calibri"/>
                <a:cs typeface="Calibri"/>
              </a:rPr>
              <a:t>vertaling</a:t>
            </a:r>
            <a:endParaRPr lang="en-US" b="1">
              <a:ea typeface="Calibri"/>
              <a:cs typeface="Calibri"/>
            </a:endParaRPr>
          </a:p>
          <a:p>
            <a:r>
              <a:rPr lang="nl-NL">
                <a:solidFill>
                  <a:srgbClr val="000000"/>
                </a:solidFill>
              </a:rPr>
              <a:t>👉</a:t>
            </a:r>
            <a:r>
              <a:rPr lang="nl-NL">
                <a:solidFill>
                  <a:srgbClr val="000000"/>
                </a:solidFill>
                <a:ea typeface="Calibri"/>
                <a:cs typeface="Calibri"/>
              </a:rPr>
              <a:t> </a:t>
            </a:r>
            <a:r>
              <a:rPr lang="en-US" b="1">
                <a:solidFill>
                  <a:srgbClr val="4CBCC5"/>
                </a:solidFill>
                <a:ea typeface="Calibri"/>
                <a:cs typeface="Calibri"/>
              </a:rPr>
              <a:t>'Wat </a:t>
            </a:r>
            <a:r>
              <a:rPr lang="en-US" b="1" err="1">
                <a:solidFill>
                  <a:srgbClr val="4CBCC5"/>
                </a:solidFill>
                <a:ea typeface="Calibri"/>
                <a:cs typeface="Calibri"/>
              </a:rPr>
              <a:t>moeten</a:t>
            </a:r>
            <a:r>
              <a:rPr lang="en-US" b="1">
                <a:solidFill>
                  <a:srgbClr val="4CBCC5"/>
                </a:solidFill>
                <a:ea typeface="Calibri"/>
                <a:cs typeface="Calibri"/>
              </a:rPr>
              <a:t> </a:t>
            </a:r>
            <a:r>
              <a:rPr lang="en-US" b="1" err="1">
                <a:solidFill>
                  <a:srgbClr val="4CBCC5"/>
                </a:solidFill>
                <a:ea typeface="Calibri"/>
                <a:cs typeface="Calibri"/>
              </a:rPr>
              <a:t>kinderen</a:t>
            </a:r>
            <a:r>
              <a:rPr lang="en-US" b="1">
                <a:solidFill>
                  <a:srgbClr val="4CBCC5"/>
                </a:solidFill>
                <a:ea typeface="Calibri"/>
                <a:cs typeface="Calibri"/>
              </a:rPr>
              <a:t> </a:t>
            </a:r>
            <a:r>
              <a:rPr lang="en-US" b="1" err="1">
                <a:solidFill>
                  <a:srgbClr val="4CBCC5"/>
                </a:solidFill>
                <a:ea typeface="Calibri"/>
                <a:cs typeface="Calibri"/>
              </a:rPr>
              <a:t>écht</a:t>
            </a:r>
            <a:r>
              <a:rPr lang="en-US" b="1">
                <a:solidFill>
                  <a:srgbClr val="4CBCC5"/>
                </a:solidFill>
                <a:ea typeface="Calibri"/>
                <a:cs typeface="Calibri"/>
              </a:rPr>
              <a:t> </a:t>
            </a:r>
            <a:r>
              <a:rPr lang="en-US" b="1" err="1">
                <a:solidFill>
                  <a:srgbClr val="4CBCC5"/>
                </a:solidFill>
                <a:ea typeface="Calibri"/>
                <a:cs typeface="Calibri"/>
              </a:rPr>
              <a:t>leren</a:t>
            </a:r>
            <a:r>
              <a:rPr lang="en-US" b="1">
                <a:solidFill>
                  <a:srgbClr val="4CBCC5"/>
                </a:solidFill>
                <a:ea typeface="Calibri"/>
                <a:cs typeface="Calibri"/>
              </a:rPr>
              <a:t> </a:t>
            </a:r>
            <a:r>
              <a:rPr lang="en-US" b="1" err="1">
                <a:solidFill>
                  <a:srgbClr val="4CBCC5"/>
                </a:solidFill>
                <a:ea typeface="Calibri"/>
                <a:cs typeface="Calibri"/>
              </a:rPr>
              <a:t>kennen</a:t>
            </a:r>
            <a:r>
              <a:rPr lang="en-US" b="1">
                <a:solidFill>
                  <a:srgbClr val="4CBCC5"/>
                </a:solidFill>
                <a:ea typeface="Calibri"/>
                <a:cs typeface="Calibri"/>
              </a:rPr>
              <a:t> over </a:t>
            </a:r>
            <a:r>
              <a:rPr lang="en-US" b="1" err="1">
                <a:solidFill>
                  <a:srgbClr val="4CBCC5"/>
                </a:solidFill>
                <a:ea typeface="Calibri"/>
                <a:cs typeface="Calibri"/>
              </a:rPr>
              <a:t>dit</a:t>
            </a:r>
            <a:r>
              <a:rPr lang="en-US" b="1">
                <a:solidFill>
                  <a:srgbClr val="4CBCC5"/>
                </a:solidFill>
                <a:ea typeface="Calibri"/>
                <a:cs typeface="Calibri"/>
              </a:rPr>
              <a:t> thema?'</a:t>
            </a:r>
            <a:br>
              <a:rPr lang="en-US" b="1">
                <a:ea typeface="Calibri"/>
                <a:cs typeface="+mn-lt"/>
              </a:rPr>
            </a:br>
            <a:br>
              <a:rPr lang="en-US" b="1">
                <a:ea typeface="Calibri"/>
                <a:cs typeface="+mn-lt"/>
              </a:rPr>
            </a:br>
            <a:r>
              <a:rPr lang="en-US" err="1"/>
              <a:t>Leerlingen</a:t>
            </a:r>
            <a:r>
              <a:rPr lang="en-US"/>
              <a:t> </a:t>
            </a:r>
            <a:r>
              <a:rPr lang="en-US" err="1"/>
              <a:t>leren</a:t>
            </a:r>
            <a:r>
              <a:rPr lang="en-US"/>
              <a:t> over </a:t>
            </a:r>
            <a:r>
              <a:rPr lang="en-US" err="1"/>
              <a:t>hun</a:t>
            </a:r>
            <a:r>
              <a:rPr lang="en-US"/>
              <a:t> eigen </a:t>
            </a:r>
            <a:r>
              <a:rPr lang="en-US" err="1"/>
              <a:t>leefwereld</a:t>
            </a:r>
            <a:r>
              <a:rPr lang="en-US"/>
              <a:t> en de </a:t>
            </a:r>
            <a:r>
              <a:rPr lang="en-US" err="1"/>
              <a:t>ruimere</a:t>
            </a:r>
            <a:r>
              <a:rPr lang="en-US"/>
              <a:t> </a:t>
            </a:r>
            <a:r>
              <a:rPr lang="en-US" err="1"/>
              <a:t>wereld</a:t>
            </a:r>
            <a:r>
              <a:rPr lang="en-US"/>
              <a:t>. Met </a:t>
            </a:r>
            <a:r>
              <a:rPr lang="en-US" err="1"/>
              <a:t>een</a:t>
            </a:r>
            <a:r>
              <a:rPr lang="en-US"/>
              <a:t> </a:t>
            </a:r>
            <a:r>
              <a:rPr lang="en-US" err="1"/>
              <a:t>kritische</a:t>
            </a:r>
            <a:r>
              <a:rPr lang="en-US"/>
              <a:t> </a:t>
            </a:r>
            <a:r>
              <a:rPr lang="en-US" err="1"/>
              <a:t>blik</a:t>
            </a:r>
            <a:r>
              <a:rPr lang="en-US"/>
              <a:t> </a:t>
            </a:r>
            <a:r>
              <a:rPr lang="en-US" err="1"/>
              <a:t>reflecteren</a:t>
            </a:r>
            <a:r>
              <a:rPr lang="en-US"/>
              <a:t> ze </a:t>
            </a:r>
            <a:r>
              <a:rPr lang="en-US" err="1"/>
              <a:t>vervolgens</a:t>
            </a:r>
            <a:r>
              <a:rPr lang="en-US"/>
              <a:t> over de </a:t>
            </a:r>
            <a:r>
              <a:rPr lang="en-US" err="1"/>
              <a:t>wereld</a:t>
            </a:r>
            <a:r>
              <a:rPr lang="en-US"/>
              <a:t>. Ze </a:t>
            </a:r>
            <a:r>
              <a:rPr lang="en-US" err="1"/>
              <a:t>verdiepen</a:t>
            </a:r>
            <a:r>
              <a:rPr lang="en-US"/>
              <a:t> </a:t>
            </a:r>
            <a:r>
              <a:rPr lang="en-US" err="1"/>
              <a:t>zich</a:t>
            </a:r>
            <a:r>
              <a:rPr lang="en-US"/>
              <a:t> </a:t>
            </a:r>
            <a:r>
              <a:rPr lang="en-US" err="1"/>
              <a:t>niet</a:t>
            </a:r>
            <a:r>
              <a:rPr lang="en-US"/>
              <a:t> </a:t>
            </a:r>
            <a:r>
              <a:rPr lang="en-US" err="1"/>
              <a:t>alleen</a:t>
            </a:r>
            <a:r>
              <a:rPr lang="en-US"/>
              <a:t> in details, maar </a:t>
            </a:r>
            <a:r>
              <a:rPr lang="en-US" err="1"/>
              <a:t>plaatsen</a:t>
            </a:r>
            <a:r>
              <a:rPr lang="en-US"/>
              <a:t> het </a:t>
            </a:r>
            <a:r>
              <a:rPr lang="en-US" err="1"/>
              <a:t>geleerde</a:t>
            </a:r>
            <a:r>
              <a:rPr lang="en-US"/>
              <a:t> </a:t>
            </a:r>
            <a:r>
              <a:rPr lang="en-US" err="1"/>
              <a:t>ook</a:t>
            </a:r>
            <a:r>
              <a:rPr lang="en-US"/>
              <a:t> in </a:t>
            </a:r>
            <a:r>
              <a:rPr lang="en-US" err="1"/>
              <a:t>een</a:t>
            </a:r>
            <a:r>
              <a:rPr lang="en-US"/>
              <a:t> </a:t>
            </a:r>
            <a:r>
              <a:rPr lang="en-US" err="1"/>
              <a:t>breder</a:t>
            </a:r>
            <a:r>
              <a:rPr lang="en-US"/>
              <a:t> </a:t>
            </a:r>
            <a:r>
              <a:rPr lang="en-US" err="1"/>
              <a:t>perspectief</a:t>
            </a:r>
            <a:r>
              <a:rPr lang="en-US"/>
              <a:t>.</a:t>
            </a:r>
            <a:endParaRPr lang="en-US" b="1">
              <a:solidFill>
                <a:srgbClr val="4CBCC5"/>
              </a:solidFill>
              <a:ea typeface="Calibri"/>
              <a:cs typeface="Calibri"/>
            </a:endParaRPr>
          </a:p>
          <a:p>
            <a:endParaRPr lang="en-US" b="1">
              <a:ea typeface="Calibri"/>
              <a:cs typeface="+mn-lt"/>
            </a:endParaRPr>
          </a:p>
        </p:txBody>
      </p:sp>
      <p:sp>
        <p:nvSpPr>
          <p:cNvPr id="4" name="Tijdelijke aanduiding voor dianummer 3"/>
          <p:cNvSpPr>
            <a:spLocks noGrp="1"/>
          </p:cNvSpPr>
          <p:nvPr>
            <p:ph type="sldNum" sz="quarter" idx="5"/>
          </p:nvPr>
        </p:nvSpPr>
        <p:spPr/>
        <p:txBody>
          <a:bodyPr/>
          <a:lstStyle/>
          <a:p>
            <a:fld id="{BF1DEDA5-395F-4385-8399-8E5E35552114}" type="slidenum">
              <a:rPr lang="nl-NL"/>
              <a:t>63</a:t>
            </a:fld>
            <a:endParaRPr lang="nl-NL"/>
          </a:p>
        </p:txBody>
      </p:sp>
    </p:spTree>
    <p:extLst>
      <p:ext uri="{BB962C8B-B14F-4D97-AF65-F5344CB8AC3E}">
        <p14:creationId xmlns:p14="http://schemas.microsoft.com/office/powerpoint/2010/main" val="21009649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elke agenda wordt deze activiteit op hetzelfde moment gepland. </a:t>
            </a:r>
            <a:br>
              <a:rPr lang="nl-NL"/>
            </a:br>
            <a:r>
              <a:rPr lang="nl-NL"/>
              <a:t>Je zorgt ervoor dat je leeftijden door elkaar hebt. </a:t>
            </a:r>
          </a:p>
          <a:p>
            <a:r>
              <a:rPr lang="nl-NL"/>
              <a:t>Op die manier kunnen de vier aspecten rijker worden. </a:t>
            </a:r>
          </a:p>
          <a:p>
            <a:endParaRPr lang="nl-NL"/>
          </a:p>
          <a:p>
            <a:r>
              <a:rPr lang="nl-NL"/>
              <a:t>Doe dit enkel voor thema’s die gelijklopend zijn. </a:t>
            </a:r>
            <a:br>
              <a:rPr lang="nl-NL"/>
            </a:br>
            <a:endParaRPr lang="nl-BE"/>
          </a:p>
        </p:txBody>
      </p:sp>
      <p:sp>
        <p:nvSpPr>
          <p:cNvPr id="4" name="Tijdelijke aanduiding voor dianummer 3"/>
          <p:cNvSpPr>
            <a:spLocks noGrp="1"/>
          </p:cNvSpPr>
          <p:nvPr>
            <p:ph type="sldNum" sz="quarter" idx="5"/>
          </p:nvPr>
        </p:nvSpPr>
        <p:spPr/>
        <p:txBody>
          <a:bodyPr/>
          <a:lstStyle/>
          <a:p>
            <a:fld id="{BF1DEDA5-395F-4385-8399-8E5E35552114}" type="slidenum">
              <a:rPr lang="nl-BE" smtClean="0"/>
              <a:t>64</a:t>
            </a:fld>
            <a:endParaRPr lang="nl-BE"/>
          </a:p>
        </p:txBody>
      </p:sp>
    </p:spTree>
    <p:extLst>
      <p:ext uri="{BB962C8B-B14F-4D97-AF65-F5344CB8AC3E}">
        <p14:creationId xmlns:p14="http://schemas.microsoft.com/office/powerpoint/2010/main" val="4340419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ea typeface="Calibri"/>
              <a:cs typeface="Calibri"/>
            </a:endParaRPr>
          </a:p>
          <a:p>
            <a:r>
              <a:rPr lang="nl-NL" b="1">
                <a:ea typeface="Calibri"/>
                <a:cs typeface="Calibri"/>
              </a:rPr>
              <a:t>Concreet:</a:t>
            </a:r>
          </a:p>
          <a:p>
            <a:pPr marL="285750" indent="-285750">
              <a:buFont typeface="Calibri"/>
              <a:buChar char="-"/>
            </a:pPr>
            <a:r>
              <a:rPr lang="nl-NL">
                <a:ea typeface="Calibri"/>
                <a:cs typeface="Calibri"/>
              </a:rPr>
              <a:t>Klassengesprekken: 'Waarom is water belangrijk?'</a:t>
            </a:r>
          </a:p>
          <a:p>
            <a:pPr marL="285750" indent="-285750">
              <a:buFont typeface="Calibri"/>
              <a:buChar char="-"/>
            </a:pPr>
            <a:r>
              <a:rPr lang="nl-NL">
                <a:ea typeface="Calibri"/>
                <a:cs typeface="Calibri"/>
              </a:rPr>
              <a:t>Denken zichtbaar maken (redeneren, verklaren)</a:t>
            </a:r>
          </a:p>
          <a:p>
            <a:pPr marL="285750" indent="-285750">
              <a:buFont typeface="Calibri"/>
              <a:buChar char="-"/>
            </a:pPr>
            <a:r>
              <a:rPr lang="nl-NL">
                <a:ea typeface="Calibri"/>
                <a:cs typeface="Calibri"/>
              </a:rPr>
              <a:t>Samen hypotheses formuleren en bijstellen</a:t>
            </a:r>
          </a:p>
          <a:p>
            <a:pPr marL="285750" indent="-285750">
              <a:buFont typeface="Calibri"/>
              <a:buChar char="-"/>
            </a:pPr>
            <a:r>
              <a:rPr lang="nl-NL">
                <a:ea typeface="Calibri"/>
                <a:cs typeface="Calibri"/>
              </a:rPr>
              <a:t>Woordenschat actief gebruiken in interactie</a:t>
            </a:r>
          </a:p>
          <a:p>
            <a:pPr marL="285750" indent="-285750">
              <a:buFont typeface="Calibri"/>
              <a:buChar char="-"/>
            </a:pPr>
            <a:endParaRPr lang="nl-NL">
              <a:ea typeface="Calibri"/>
              <a:cs typeface="Calibri"/>
            </a:endParaRPr>
          </a:p>
          <a:p>
            <a:r>
              <a:rPr lang="nl-NL" b="1">
                <a:ea typeface="Calibri"/>
                <a:cs typeface="Calibri"/>
              </a:rPr>
              <a:t>Didactische vertaling</a:t>
            </a:r>
          </a:p>
          <a:p>
            <a:r>
              <a:rPr lang="nl-NL"/>
              <a:t>👉</a:t>
            </a:r>
            <a:r>
              <a:rPr lang="nl-NL">
                <a:ea typeface="Calibri"/>
                <a:cs typeface="Calibri"/>
              </a:rPr>
              <a:t> 'Hoe laten we kinderen </a:t>
            </a:r>
            <a:r>
              <a:rPr lang="nl-NL" b="1">
                <a:solidFill>
                  <a:srgbClr val="4CBCC5"/>
                </a:solidFill>
                <a:ea typeface="Calibri"/>
                <a:cs typeface="Calibri"/>
              </a:rPr>
              <a:t>denken met en door taal?</a:t>
            </a:r>
            <a:r>
              <a:rPr lang="nl-NL">
                <a:solidFill>
                  <a:schemeClr val="tx1">
                    <a:lumMod val="76000"/>
                    <a:lumOff val="24000"/>
                  </a:schemeClr>
                </a:solidFill>
                <a:ea typeface="Calibri"/>
                <a:cs typeface="Calibri"/>
              </a:rPr>
              <a:t>'</a:t>
            </a:r>
            <a:br>
              <a:rPr lang="nl-NL">
                <a:ea typeface="Calibri"/>
                <a:cs typeface="+mn-lt"/>
              </a:rPr>
            </a:br>
            <a:br>
              <a:rPr lang="nl-NL">
                <a:ea typeface="Calibri"/>
                <a:cs typeface="+mn-lt"/>
              </a:rPr>
            </a:br>
            <a:r>
              <a:rPr lang="nl-NL"/>
              <a:t>Leerlingen gaan in dialoog met de ander, de ander die per definitie anders is. Diversiteit - en de waardering hiervan - is het uitgangspunt. De veilige context van de school is bij uitstek dé oefenplaats. Verbondenheid draagt bij tot betekenisvol leren.</a:t>
            </a:r>
            <a:endParaRPr lang="nl-NL">
              <a:solidFill>
                <a:srgbClr val="3D3D3D"/>
              </a:solidFill>
              <a:ea typeface="Calibri"/>
              <a:cs typeface="Calibri"/>
            </a:endParaRPr>
          </a:p>
          <a:p>
            <a:endParaRPr lang="nl-NL">
              <a:ea typeface="Calibri"/>
              <a:cs typeface="+mn-lt"/>
            </a:endParaRPr>
          </a:p>
        </p:txBody>
      </p:sp>
      <p:sp>
        <p:nvSpPr>
          <p:cNvPr id="4" name="Tijdelijke aanduiding voor dianummer 3"/>
          <p:cNvSpPr>
            <a:spLocks noGrp="1"/>
          </p:cNvSpPr>
          <p:nvPr>
            <p:ph type="sldNum" sz="quarter" idx="5"/>
          </p:nvPr>
        </p:nvSpPr>
        <p:spPr/>
        <p:txBody>
          <a:bodyPr/>
          <a:lstStyle/>
          <a:p>
            <a:fld id="{5CA8E8BC-CAED-490F-A4D4-CB36D29AD985}" type="slidenum">
              <a:rPr lang="nl-BE" smtClean="0"/>
              <a:t>65</a:t>
            </a:fld>
            <a:endParaRPr lang="nl-BE"/>
          </a:p>
        </p:txBody>
      </p:sp>
    </p:spTree>
    <p:extLst>
      <p:ext uri="{BB962C8B-B14F-4D97-AF65-F5344CB8AC3E}">
        <p14:creationId xmlns:p14="http://schemas.microsoft.com/office/powerpoint/2010/main" val="538291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Verbindend betekent hier: we kunnen allemaal andere meningen hebben, en dat is ok. We zijn allemaal anders. In deze stap is rekening houden met diversiteit altijd heel belangrijk. </a:t>
            </a:r>
            <a:endParaRPr lang="nl-BE"/>
          </a:p>
        </p:txBody>
      </p:sp>
      <p:sp>
        <p:nvSpPr>
          <p:cNvPr id="4" name="Tijdelijke aanduiding voor dianummer 3"/>
          <p:cNvSpPr>
            <a:spLocks noGrp="1"/>
          </p:cNvSpPr>
          <p:nvPr>
            <p:ph type="sldNum" sz="quarter" idx="5"/>
          </p:nvPr>
        </p:nvSpPr>
        <p:spPr/>
        <p:txBody>
          <a:bodyPr/>
          <a:lstStyle/>
          <a:p>
            <a:fld id="{BF1DEDA5-395F-4385-8399-8E5E35552114}" type="slidenum">
              <a:rPr lang="nl-BE" smtClean="0"/>
              <a:t>66</a:t>
            </a:fld>
            <a:endParaRPr lang="nl-BE"/>
          </a:p>
        </p:txBody>
      </p:sp>
    </p:spTree>
    <p:extLst>
      <p:ext uri="{BB962C8B-B14F-4D97-AF65-F5344CB8AC3E}">
        <p14:creationId xmlns:p14="http://schemas.microsoft.com/office/powerpoint/2010/main" val="866528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Calibri"/>
              <a:buNone/>
            </a:pPr>
            <a:r>
              <a:rPr lang="en-US">
                <a:ea typeface="Calibri"/>
                <a:cs typeface="Calibri"/>
              </a:rPr>
              <a:t>Ik neem je </a:t>
            </a:r>
            <a:r>
              <a:rPr lang="en-US" err="1">
                <a:ea typeface="Calibri"/>
                <a:cs typeface="Calibri"/>
              </a:rPr>
              <a:t>kort</a:t>
            </a:r>
            <a:r>
              <a:rPr lang="en-US">
                <a:ea typeface="Calibri"/>
                <a:cs typeface="Calibri"/>
              </a:rPr>
              <a:t> even in </a:t>
            </a:r>
            <a:r>
              <a:rPr lang="en-US" err="1">
                <a:ea typeface="Calibri"/>
                <a:cs typeface="Calibri"/>
              </a:rPr>
              <a:t>deze</a:t>
            </a:r>
            <a:r>
              <a:rPr lang="en-US">
                <a:ea typeface="Calibri"/>
                <a:cs typeface="Calibri"/>
              </a:rPr>
              <a:t> </a:t>
            </a:r>
            <a:r>
              <a:rPr lang="en-US" err="1">
                <a:ea typeface="Calibri"/>
                <a:cs typeface="Calibri"/>
              </a:rPr>
              <a:t>weergave</a:t>
            </a:r>
            <a:r>
              <a:rPr lang="en-US">
                <a:ea typeface="Calibri"/>
                <a:cs typeface="Calibri"/>
              </a:rPr>
              <a:t> van </a:t>
            </a:r>
            <a:r>
              <a:rPr lang="en-US" err="1">
                <a:ea typeface="Calibri"/>
                <a:cs typeface="Calibri"/>
              </a:rPr>
              <a:t>ons</a:t>
            </a:r>
            <a:r>
              <a:rPr lang="en-US">
                <a:ea typeface="Calibri"/>
                <a:cs typeface="Calibri"/>
              </a:rPr>
              <a:t> </a:t>
            </a:r>
            <a:r>
              <a:rPr lang="en-US" err="1">
                <a:ea typeface="Calibri"/>
                <a:cs typeface="Calibri"/>
              </a:rPr>
              <a:t>leerplan</a:t>
            </a:r>
            <a:r>
              <a:rPr lang="en-US">
                <a:ea typeface="Calibri"/>
                <a:cs typeface="Calibri"/>
              </a:rPr>
              <a:t>, je </a:t>
            </a:r>
            <a:r>
              <a:rPr lang="en-US" err="1">
                <a:ea typeface="Calibri"/>
                <a:cs typeface="Calibri"/>
              </a:rPr>
              <a:t>kan</a:t>
            </a:r>
            <a:r>
              <a:rPr lang="en-US">
                <a:ea typeface="Calibri"/>
                <a:cs typeface="Calibri"/>
              </a:rPr>
              <a:t> </a:t>
            </a:r>
            <a:r>
              <a:rPr lang="en-US" err="1">
                <a:ea typeface="Calibri"/>
                <a:cs typeface="Calibri"/>
              </a:rPr>
              <a:t>deze</a:t>
            </a:r>
            <a:r>
              <a:rPr lang="en-US">
                <a:ea typeface="Calibri"/>
                <a:cs typeface="Calibri"/>
              </a:rPr>
              <a:t> </a:t>
            </a:r>
            <a:r>
              <a:rPr lang="en-US" err="1">
                <a:ea typeface="Calibri"/>
                <a:cs typeface="Calibri"/>
              </a:rPr>
              <a:t>uitleg</a:t>
            </a:r>
            <a:r>
              <a:rPr lang="en-US">
                <a:ea typeface="Calibri"/>
                <a:cs typeface="Calibri"/>
              </a:rPr>
              <a:t> </a:t>
            </a:r>
            <a:r>
              <a:rPr lang="en-US" err="1">
                <a:ea typeface="Calibri"/>
                <a:cs typeface="Calibri"/>
              </a:rPr>
              <a:t>ook</a:t>
            </a:r>
            <a:r>
              <a:rPr lang="en-US">
                <a:ea typeface="Calibri"/>
                <a:cs typeface="Calibri"/>
              </a:rPr>
              <a:t> </a:t>
            </a:r>
            <a:r>
              <a:rPr lang="en-US" err="1">
                <a:ea typeface="Calibri"/>
                <a:cs typeface="Calibri"/>
              </a:rPr>
              <a:t>vinden</a:t>
            </a:r>
            <a:r>
              <a:rPr lang="en-US">
                <a:ea typeface="Calibri"/>
                <a:cs typeface="Calibri"/>
              </a:rPr>
              <a:t> op de website. Als je de PPT </a:t>
            </a:r>
            <a:r>
              <a:rPr lang="en-US" err="1">
                <a:ea typeface="Calibri"/>
                <a:cs typeface="Calibri"/>
              </a:rPr>
              <a:t>doorgezonden</a:t>
            </a:r>
            <a:r>
              <a:rPr lang="en-US">
                <a:ea typeface="Calibri"/>
                <a:cs typeface="Calibri"/>
              </a:rPr>
              <a:t> </a:t>
            </a:r>
            <a:r>
              <a:rPr lang="en-US" err="1">
                <a:ea typeface="Calibri"/>
                <a:cs typeface="Calibri"/>
              </a:rPr>
              <a:t>krijgt</a:t>
            </a:r>
            <a:r>
              <a:rPr lang="en-US">
                <a:ea typeface="Calibri"/>
                <a:cs typeface="Calibri"/>
              </a:rPr>
              <a:t> </a:t>
            </a:r>
            <a:r>
              <a:rPr lang="en-US" err="1">
                <a:ea typeface="Calibri"/>
                <a:cs typeface="Calibri"/>
              </a:rPr>
              <a:t>en</a:t>
            </a:r>
            <a:r>
              <a:rPr lang="en-US">
                <a:ea typeface="Calibri"/>
                <a:cs typeface="Calibri"/>
              </a:rPr>
              <a:t> je </a:t>
            </a:r>
            <a:r>
              <a:rPr lang="en-US" err="1">
                <a:ea typeface="Calibri"/>
                <a:cs typeface="Calibri"/>
              </a:rPr>
              <a:t>klikt</a:t>
            </a:r>
            <a:r>
              <a:rPr lang="en-US">
                <a:ea typeface="Calibri"/>
                <a:cs typeface="Calibri"/>
              </a:rPr>
              <a:t> op de link die </a:t>
            </a:r>
            <a:r>
              <a:rPr lang="en-US" err="1">
                <a:ea typeface="Calibri"/>
                <a:cs typeface="Calibri"/>
              </a:rPr>
              <a:t>hierin</a:t>
            </a:r>
            <a:r>
              <a:rPr lang="en-US">
                <a:ea typeface="Calibri"/>
                <a:cs typeface="Calibri"/>
              </a:rPr>
              <a:t> </a:t>
            </a:r>
            <a:r>
              <a:rPr lang="en-US" err="1">
                <a:ea typeface="Calibri"/>
                <a:cs typeface="Calibri"/>
              </a:rPr>
              <a:t>staat</a:t>
            </a:r>
            <a:r>
              <a:rPr lang="en-US">
                <a:ea typeface="Calibri"/>
                <a:cs typeface="Calibri"/>
              </a:rPr>
              <a:t> dan </a:t>
            </a:r>
            <a:r>
              <a:rPr lang="en-US" err="1">
                <a:ea typeface="Calibri"/>
                <a:cs typeface="Calibri"/>
              </a:rPr>
              <a:t>kom</a:t>
            </a:r>
            <a:r>
              <a:rPr lang="en-US">
                <a:ea typeface="Calibri"/>
                <a:cs typeface="Calibri"/>
              </a:rPr>
              <a:t> je </a:t>
            </a:r>
            <a:r>
              <a:rPr lang="en-US" err="1">
                <a:ea typeface="Calibri"/>
                <a:cs typeface="Calibri"/>
              </a:rPr>
              <a:t>automatisch</a:t>
            </a:r>
            <a:r>
              <a:rPr lang="en-US">
                <a:ea typeface="Calibri"/>
                <a:cs typeface="Calibri"/>
              </a:rPr>
              <a:t> </a:t>
            </a:r>
            <a:r>
              <a:rPr lang="en-US" err="1">
                <a:ea typeface="Calibri"/>
                <a:cs typeface="Calibri"/>
              </a:rPr>
              <a:t>terecht</a:t>
            </a:r>
            <a:r>
              <a:rPr lang="en-US">
                <a:ea typeface="Calibri"/>
                <a:cs typeface="Calibri"/>
              </a:rPr>
              <a:t> op de </a:t>
            </a:r>
            <a:r>
              <a:rPr lang="en-US" err="1">
                <a:ea typeface="Calibri"/>
                <a:cs typeface="Calibri"/>
              </a:rPr>
              <a:t>Prosite</a:t>
            </a:r>
            <a:r>
              <a:rPr lang="en-US">
                <a:ea typeface="Calibri"/>
                <a:cs typeface="Calibri"/>
              </a:rPr>
              <a:t> van </a:t>
            </a:r>
            <a:r>
              <a:rPr lang="en-US" err="1">
                <a:ea typeface="Calibri"/>
                <a:cs typeface="Calibri"/>
              </a:rPr>
              <a:t>ons</a:t>
            </a:r>
            <a:r>
              <a:rPr lang="en-US">
                <a:ea typeface="Calibri"/>
                <a:cs typeface="Calibri"/>
              </a:rPr>
              <a:t> huis </a:t>
            </a:r>
            <a:r>
              <a:rPr lang="en-US" err="1">
                <a:ea typeface="Calibri"/>
                <a:cs typeface="Calibri"/>
              </a:rPr>
              <a:t>rond</a:t>
            </a:r>
            <a:r>
              <a:rPr lang="en-US">
                <a:ea typeface="Calibri"/>
                <a:cs typeface="Calibri"/>
              </a:rPr>
              <a:t> het </a:t>
            </a:r>
            <a:r>
              <a:rPr lang="en-US" err="1">
                <a:ea typeface="Calibri"/>
                <a:cs typeface="Calibri"/>
              </a:rPr>
              <a:t>nieuwe</a:t>
            </a:r>
            <a:r>
              <a:rPr lang="en-US">
                <a:ea typeface="Calibri"/>
                <a:cs typeface="Calibri"/>
              </a:rPr>
              <a:t> </a:t>
            </a:r>
            <a:r>
              <a:rPr lang="en-US" err="1">
                <a:ea typeface="Calibri"/>
                <a:cs typeface="Calibri"/>
              </a:rPr>
              <a:t>leerplan</a:t>
            </a:r>
            <a:r>
              <a:rPr lang="en-US">
                <a:ea typeface="Calibri"/>
                <a:cs typeface="Calibri"/>
              </a:rPr>
              <a:t>.</a:t>
            </a:r>
          </a:p>
          <a:p>
            <a:pPr marL="0" indent="0">
              <a:buFont typeface="Calibri"/>
              <a:buNone/>
            </a:pPr>
            <a:endParaRPr lang="en-US">
              <a:ea typeface="Calibri"/>
              <a:cs typeface="Calibri"/>
            </a:endParaRPr>
          </a:p>
          <a:p>
            <a:pPr marL="0" indent="0">
              <a:buFont typeface="Calibri"/>
              <a:buNone/>
            </a:pPr>
            <a:r>
              <a:rPr lang="en-US" b="1" u="sng">
                <a:ea typeface="Calibri"/>
                <a:cs typeface="Calibri"/>
              </a:rPr>
              <a:t>WAT?</a:t>
            </a:r>
          </a:p>
          <a:p>
            <a:pPr marL="171450" indent="-171450">
              <a:buFontTx/>
              <a:buChar char="-"/>
            </a:pPr>
            <a:r>
              <a:rPr lang="en-US">
                <a:ea typeface="Calibri"/>
                <a:cs typeface="Calibri"/>
              </a:rPr>
              <a:t>7 </a:t>
            </a:r>
            <a:r>
              <a:rPr lang="en-US" err="1">
                <a:ea typeface="Calibri"/>
                <a:cs typeface="Calibri"/>
              </a:rPr>
              <a:t>doelensets</a:t>
            </a:r>
            <a:r>
              <a:rPr lang="en-US">
                <a:ea typeface="Calibri"/>
                <a:cs typeface="Calibri"/>
              </a:rPr>
              <a:t> die </a:t>
            </a:r>
            <a:r>
              <a:rPr lang="en-US" err="1">
                <a:ea typeface="Calibri"/>
                <a:cs typeface="Calibri"/>
              </a:rPr>
              <a:t>richting</a:t>
            </a:r>
            <a:r>
              <a:rPr lang="en-US">
                <a:ea typeface="Calibri"/>
                <a:cs typeface="Calibri"/>
              </a:rPr>
              <a:t> </a:t>
            </a:r>
            <a:r>
              <a:rPr lang="en-US" err="1">
                <a:ea typeface="Calibri"/>
                <a:cs typeface="Calibri"/>
              </a:rPr>
              <a:t>geven</a:t>
            </a:r>
            <a:r>
              <a:rPr lang="en-US">
                <a:ea typeface="Calibri"/>
                <a:cs typeface="Calibri"/>
              </a:rPr>
              <a:t>. </a:t>
            </a:r>
            <a:r>
              <a:rPr lang="en-US" err="1">
                <a:ea typeface="Calibri"/>
                <a:cs typeface="Calibri"/>
              </a:rPr>
              <a:t>Opbouw</a:t>
            </a:r>
            <a:r>
              <a:rPr lang="en-US">
                <a:ea typeface="Calibri"/>
                <a:cs typeface="Calibri"/>
              </a:rPr>
              <a:t> </a:t>
            </a:r>
            <a:r>
              <a:rPr lang="en-US" err="1">
                <a:ea typeface="Calibri"/>
                <a:cs typeface="Calibri"/>
              </a:rPr>
              <a:t>voor</a:t>
            </a:r>
            <a:r>
              <a:rPr lang="en-US">
                <a:ea typeface="Calibri"/>
                <a:cs typeface="Calibri"/>
              </a:rPr>
              <a:t> </a:t>
            </a:r>
            <a:r>
              <a:rPr lang="en-US" err="1">
                <a:ea typeface="Calibri"/>
                <a:cs typeface="Calibri"/>
              </a:rPr>
              <a:t>kleuteronderwijs</a:t>
            </a:r>
            <a:r>
              <a:rPr lang="en-US">
                <a:ea typeface="Calibri"/>
                <a:cs typeface="Calibri"/>
              </a:rPr>
              <a:t>: JK – K2 –K3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ea typeface="Calibri"/>
                <a:cs typeface="Calibri"/>
              </a:rPr>
              <a:t>WAARTOE?</a:t>
            </a:r>
            <a:br>
              <a:rPr lang="en-US">
                <a:ea typeface="Calibri"/>
                <a:cs typeface="Calibri"/>
              </a:rPr>
            </a:br>
            <a:r>
              <a:rPr lang="nl-BE"/>
              <a:t>De waartoe van onderwijs in een katholieke school vormt integraal deel van het nieuwe leerplan. Samen met de wat en de hoe krijg je dit mee in de leerroutes, waarover later meer. We zoomen nu eerst in op de waartoe.</a:t>
            </a:r>
            <a:br>
              <a:rPr lang="en-US">
                <a:ea typeface="Calibri"/>
                <a:cs typeface="Calibri"/>
              </a:rPr>
            </a:br>
            <a:r>
              <a:rPr lang="nl-NL"/>
              <a:t>Niets is écht neutraal in onderwijs. Bij alles wat we doen in onderwijs, speelt impliciet een mens- en wereldbeeld mee. Dat is niet onlogisch: onderwijs bereidt in zekere zin de samenleving van morgen voor. Je hoorde al hoe ons leerplan niet alleen volgens de principes van een kennisrijk curriculum is ontwikkeld, maar ook vanuit de levensbeschouwelijke bronnen van katholiek onderwijs. Op het niveau van onze leerlingen vatten we dat in deze vier aspecten:</a:t>
            </a:r>
          </a:p>
          <a:p>
            <a:pPr marL="171450" indent="-171450">
              <a:buFontTx/>
              <a:buChar char="-"/>
            </a:pPr>
            <a:r>
              <a:rPr lang="nl-NL"/>
              <a:t>de wereld leren kennen</a:t>
            </a:r>
          </a:p>
          <a:p>
            <a:pPr marL="171450" indent="-171450">
              <a:buFontTx/>
              <a:buChar char="-"/>
            </a:pPr>
            <a:r>
              <a:rPr lang="nl-NL"/>
              <a:t>verbindend dialogeren</a:t>
            </a:r>
          </a:p>
          <a:p>
            <a:pPr marL="171450" indent="-171450">
              <a:buFontTx/>
              <a:buChar char="-"/>
            </a:pPr>
            <a:r>
              <a:rPr lang="nl-NL"/>
              <a:t>verantwoordelijkheid opnemen voor de wereld</a:t>
            </a:r>
          </a:p>
          <a:p>
            <a:pPr marL="171450" indent="-171450">
              <a:buFontTx/>
              <a:buChar char="-"/>
            </a:pPr>
            <a:r>
              <a:rPr lang="nl-NL"/>
              <a:t>Reflecteren</a:t>
            </a:r>
          </a:p>
          <a:p>
            <a:pPr marL="0" indent="0">
              <a:buFontTx/>
              <a:buNone/>
            </a:pPr>
            <a:r>
              <a:rPr lang="nl-NL" b="1" u="sng"/>
              <a:t>HOE?</a:t>
            </a:r>
          </a:p>
          <a:p>
            <a:pPr marL="171450" indent="-171450">
              <a:buFontTx/>
              <a:buChar char="-"/>
            </a:pPr>
            <a:r>
              <a:rPr lang="nl-NL"/>
              <a:t>Leraar voorop</a:t>
            </a:r>
          </a:p>
          <a:p>
            <a:pPr marL="171450" indent="-171450">
              <a:buFontTx/>
              <a:buChar char="-"/>
            </a:pPr>
            <a:r>
              <a:rPr lang="nl-NL"/>
              <a:t>Effectieve didactiek</a:t>
            </a:r>
          </a:p>
          <a:p>
            <a:pPr marL="171450" indent="-171450">
              <a:buFontTx/>
              <a:buChar char="-"/>
            </a:pPr>
            <a:r>
              <a:rPr lang="nl-NL"/>
              <a:t>Sterk klasmanagement</a:t>
            </a:r>
          </a:p>
          <a:p>
            <a:pPr marL="0" indent="0">
              <a:buFontTx/>
              <a:buNone/>
            </a:pPr>
            <a:r>
              <a:rPr lang="nl-NL" b="1" u="sng"/>
              <a:t>Leerroutes</a:t>
            </a:r>
          </a:p>
          <a:p>
            <a:pPr marL="171450" indent="-171450">
              <a:buFontTx/>
              <a:buChar char="-"/>
            </a:pPr>
            <a:r>
              <a:rPr lang="nl-NL"/>
              <a:t>Samenhang tussen doelen</a:t>
            </a:r>
          </a:p>
          <a:p>
            <a:pPr marL="171450" indent="-171450">
              <a:buFontTx/>
              <a:buChar char="-"/>
            </a:pPr>
            <a:r>
              <a:rPr lang="nl-NL"/>
              <a:t>Verticaal</a:t>
            </a:r>
          </a:p>
          <a:p>
            <a:pPr marL="171450" indent="-171450">
              <a:buFontTx/>
              <a:buChar char="-"/>
            </a:pPr>
            <a:r>
              <a:rPr lang="nl-NL"/>
              <a:t>Horizontaal</a:t>
            </a:r>
          </a:p>
          <a:p>
            <a:pPr marL="171450" indent="-171450">
              <a:buFontTx/>
              <a:buChar char="-"/>
            </a:pPr>
            <a:r>
              <a:rPr lang="nl-NL"/>
              <a:t>Diagonaal</a:t>
            </a:r>
          </a:p>
          <a:p>
            <a:pPr marL="171450" indent="-171450">
              <a:buFontTx/>
              <a:buChar char="-"/>
            </a:pPr>
            <a:r>
              <a:rPr lang="nl-NL"/>
              <a:t>Didactische wenken</a:t>
            </a:r>
          </a:p>
          <a:p>
            <a:pPr marL="171450" indent="-171450">
              <a:buFontTx/>
              <a:buChar char="-"/>
            </a:pPr>
            <a:r>
              <a:rPr lang="nl-NL"/>
              <a:t>Woordenschat</a:t>
            </a:r>
          </a:p>
          <a:p>
            <a:pPr marL="171450" indent="-171450">
              <a:buFontTx/>
              <a:buChar char="-"/>
            </a:pPr>
            <a:r>
              <a:rPr lang="nl-NL"/>
              <a:t>Concretisering van waartoe en hoe</a:t>
            </a:r>
          </a:p>
          <a:p>
            <a:pPr marL="171450" indent="-171450">
              <a:buFontTx/>
              <a:buChar char="-"/>
            </a:pPr>
            <a:r>
              <a:rPr lang="nl-NL"/>
              <a:t>Dynamisch</a:t>
            </a:r>
          </a:p>
          <a:p>
            <a:pPr marL="171450" indent="-171450">
              <a:buFontTx/>
              <a:buChar char="-"/>
            </a:pPr>
            <a:endParaRPr lang="nl-NL"/>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8</a:t>
            </a:fld>
            <a:endParaRPr lang="nl-BE"/>
          </a:p>
        </p:txBody>
      </p:sp>
    </p:spTree>
    <p:extLst>
      <p:ext uri="{BB962C8B-B14F-4D97-AF65-F5344CB8AC3E}">
        <p14:creationId xmlns:p14="http://schemas.microsoft.com/office/powerpoint/2010/main" val="4320222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err="1">
                <a:ea typeface="Calibri"/>
                <a:cs typeface="Calibri"/>
              </a:rPr>
              <a:t>Concreet</a:t>
            </a:r>
            <a:r>
              <a:rPr lang="en-US" b="1">
                <a:ea typeface="Calibri"/>
                <a:cs typeface="Calibri"/>
              </a:rPr>
              <a:t>:</a:t>
            </a:r>
            <a:endParaRPr lang="en-US">
              <a:ea typeface="Calibri"/>
              <a:cs typeface="Calibri"/>
            </a:endParaRPr>
          </a:p>
          <a:p>
            <a:pPr marL="171450" indent="-171450">
              <a:buFont typeface="Calibri"/>
              <a:buChar char="-"/>
            </a:pPr>
            <a:r>
              <a:rPr lang="en-US">
                <a:ea typeface="Calibri"/>
                <a:cs typeface="Calibri"/>
              </a:rPr>
              <a:t>Water </a:t>
            </a:r>
            <a:r>
              <a:rPr lang="en-US" err="1">
                <a:ea typeface="Calibri"/>
                <a:cs typeface="Calibri"/>
              </a:rPr>
              <a:t>besparen</a:t>
            </a:r>
            <a:r>
              <a:rPr lang="en-US">
                <a:ea typeface="Calibri"/>
                <a:cs typeface="Calibri"/>
              </a:rPr>
              <a:t> in de </a:t>
            </a:r>
            <a:r>
              <a:rPr lang="en-US" err="1">
                <a:ea typeface="Calibri"/>
                <a:cs typeface="Calibri"/>
              </a:rPr>
              <a:t>klas</a:t>
            </a:r>
            <a:r>
              <a:rPr lang="en-US">
                <a:ea typeface="Calibri"/>
                <a:cs typeface="Calibri"/>
              </a:rPr>
              <a:t> (</a:t>
            </a:r>
            <a:r>
              <a:rPr lang="en-US" err="1">
                <a:ea typeface="Calibri"/>
                <a:cs typeface="Calibri"/>
              </a:rPr>
              <a:t>kraan</a:t>
            </a:r>
            <a:r>
              <a:rPr lang="en-US">
                <a:ea typeface="Calibri"/>
                <a:cs typeface="Calibri"/>
              </a:rPr>
              <a:t> </a:t>
            </a:r>
            <a:r>
              <a:rPr lang="en-US" err="1">
                <a:ea typeface="Calibri"/>
                <a:cs typeface="Calibri"/>
              </a:rPr>
              <a:t>dicht</a:t>
            </a:r>
            <a:r>
              <a:rPr lang="en-US">
                <a:ea typeface="Calibri"/>
                <a:cs typeface="Calibri"/>
              </a:rPr>
              <a:t>, </a:t>
            </a:r>
            <a:r>
              <a:rPr lang="en-US" err="1">
                <a:ea typeface="Calibri"/>
                <a:cs typeface="Calibri"/>
              </a:rPr>
              <a:t>hergebruik</a:t>
            </a:r>
            <a:r>
              <a:rPr lang="en-US">
                <a:ea typeface="Calibri"/>
                <a:cs typeface="Calibri"/>
              </a:rPr>
              <a:t>)</a:t>
            </a:r>
          </a:p>
          <a:p>
            <a:pPr marL="171450" indent="-171450">
              <a:buFont typeface="Calibri"/>
              <a:buChar char="-"/>
            </a:pPr>
            <a:r>
              <a:rPr lang="en-US" err="1">
                <a:ea typeface="Calibri"/>
                <a:cs typeface="Calibri"/>
              </a:rPr>
              <a:t>Bespreken</a:t>
            </a:r>
            <a:r>
              <a:rPr lang="en-US">
                <a:ea typeface="Calibri"/>
                <a:cs typeface="Calibri"/>
              </a:rPr>
              <a:t> van </a:t>
            </a:r>
            <a:r>
              <a:rPr lang="en-US" err="1">
                <a:ea typeface="Calibri"/>
                <a:cs typeface="Calibri"/>
              </a:rPr>
              <a:t>schaarste</a:t>
            </a:r>
            <a:r>
              <a:rPr lang="en-US">
                <a:ea typeface="Calibri"/>
                <a:cs typeface="Calibri"/>
              </a:rPr>
              <a:t> of </a:t>
            </a:r>
            <a:r>
              <a:rPr lang="en-US" err="1">
                <a:ea typeface="Calibri"/>
                <a:cs typeface="Calibri"/>
              </a:rPr>
              <a:t>ongelijkheid</a:t>
            </a:r>
            <a:endParaRPr lang="en-US">
              <a:ea typeface="Calibri"/>
              <a:cs typeface="Calibri"/>
            </a:endParaRPr>
          </a:p>
          <a:p>
            <a:pPr marL="171450" indent="-171450">
              <a:buFont typeface="Calibri"/>
              <a:buChar char="-"/>
            </a:pPr>
            <a:r>
              <a:rPr lang="en-US">
                <a:ea typeface="Calibri"/>
                <a:cs typeface="Calibri"/>
              </a:rPr>
              <a:t>Kleine </a:t>
            </a:r>
            <a:r>
              <a:rPr lang="en-US" err="1">
                <a:ea typeface="Calibri"/>
                <a:cs typeface="Calibri"/>
              </a:rPr>
              <a:t>acties</a:t>
            </a:r>
            <a:r>
              <a:rPr lang="en-US">
                <a:ea typeface="Calibri"/>
                <a:cs typeface="Calibri"/>
              </a:rPr>
              <a:t> </a:t>
            </a:r>
            <a:r>
              <a:rPr lang="en-US" err="1">
                <a:ea typeface="Calibri"/>
                <a:cs typeface="Calibri"/>
              </a:rPr>
              <a:t>ondernemen</a:t>
            </a:r>
            <a:r>
              <a:rPr lang="en-US">
                <a:ea typeface="Calibri"/>
                <a:cs typeface="Calibri"/>
              </a:rPr>
              <a:t> (poster </a:t>
            </a:r>
            <a:r>
              <a:rPr lang="en-US" err="1">
                <a:ea typeface="Calibri"/>
                <a:cs typeface="Calibri"/>
              </a:rPr>
              <a:t>maken</a:t>
            </a:r>
            <a:r>
              <a:rPr lang="en-US">
                <a:ea typeface="Calibri"/>
                <a:cs typeface="Calibri"/>
              </a:rPr>
              <a:t>, </a:t>
            </a:r>
            <a:r>
              <a:rPr lang="en-US" err="1">
                <a:ea typeface="Calibri"/>
                <a:cs typeface="Calibri"/>
              </a:rPr>
              <a:t>ouders</a:t>
            </a:r>
            <a:r>
              <a:rPr lang="en-US">
                <a:ea typeface="Calibri"/>
                <a:cs typeface="Calibri"/>
              </a:rPr>
              <a:t> </a:t>
            </a:r>
            <a:r>
              <a:rPr lang="en-US" err="1">
                <a:ea typeface="Calibri"/>
                <a:cs typeface="Calibri"/>
              </a:rPr>
              <a:t>informeren</a:t>
            </a:r>
            <a:r>
              <a:rPr lang="en-US">
                <a:ea typeface="Calibri"/>
                <a:cs typeface="Calibri"/>
              </a:rPr>
              <a:t>)</a:t>
            </a:r>
          </a:p>
          <a:p>
            <a:pPr marL="171450" indent="-171450">
              <a:buFont typeface="Calibri"/>
              <a:buChar char="-"/>
            </a:pPr>
            <a:r>
              <a:rPr lang="en-US" err="1">
                <a:ea typeface="Calibri"/>
                <a:cs typeface="Calibri"/>
              </a:rPr>
              <a:t>Situaties</a:t>
            </a:r>
            <a:r>
              <a:rPr lang="en-US">
                <a:ea typeface="Calibri"/>
                <a:cs typeface="Calibri"/>
              </a:rPr>
              <a:t> </a:t>
            </a:r>
            <a:r>
              <a:rPr lang="en-US" err="1">
                <a:ea typeface="Calibri"/>
                <a:cs typeface="Calibri"/>
              </a:rPr>
              <a:t>moreel</a:t>
            </a:r>
            <a:r>
              <a:rPr lang="en-US">
                <a:ea typeface="Calibri"/>
                <a:cs typeface="Calibri"/>
              </a:rPr>
              <a:t> </a:t>
            </a:r>
            <a:r>
              <a:rPr lang="en-US" err="1">
                <a:ea typeface="Calibri"/>
                <a:cs typeface="Calibri"/>
              </a:rPr>
              <a:t>verkennen</a:t>
            </a:r>
            <a:r>
              <a:rPr lang="en-US">
                <a:ea typeface="Calibri"/>
                <a:cs typeface="Calibri"/>
              </a:rPr>
              <a:t> ('Is </a:t>
            </a:r>
            <a:r>
              <a:rPr lang="en-US" err="1">
                <a:ea typeface="Calibri"/>
                <a:cs typeface="Calibri"/>
              </a:rPr>
              <a:t>dat</a:t>
            </a:r>
            <a:r>
              <a:rPr lang="en-US">
                <a:ea typeface="Calibri"/>
                <a:cs typeface="Calibri"/>
              </a:rPr>
              <a:t> </a:t>
            </a:r>
            <a:r>
              <a:rPr lang="en-US" err="1">
                <a:ea typeface="Calibri"/>
                <a:cs typeface="Calibri"/>
              </a:rPr>
              <a:t>eerlijk</a:t>
            </a:r>
            <a:r>
              <a:rPr lang="en-US">
                <a:ea typeface="Calibri"/>
                <a:cs typeface="Calibri"/>
              </a:rPr>
              <a:t>?')</a:t>
            </a:r>
          </a:p>
          <a:p>
            <a:endParaRPr lang="en-US">
              <a:ea typeface="Calibri"/>
              <a:cs typeface="Calibri"/>
            </a:endParaRPr>
          </a:p>
          <a:p>
            <a:r>
              <a:rPr lang="en-US" b="1" err="1">
                <a:ea typeface="Calibri"/>
                <a:cs typeface="Calibri"/>
              </a:rPr>
              <a:t>Didactische</a:t>
            </a:r>
            <a:r>
              <a:rPr lang="en-US" b="1">
                <a:ea typeface="Calibri"/>
                <a:cs typeface="Calibri"/>
              </a:rPr>
              <a:t> </a:t>
            </a:r>
            <a:r>
              <a:rPr lang="en-US" b="1" err="1">
                <a:ea typeface="Calibri"/>
                <a:cs typeface="Calibri"/>
              </a:rPr>
              <a:t>vertaling</a:t>
            </a:r>
            <a:endParaRPr lang="en-US" b="1">
              <a:ea typeface="Calibri"/>
              <a:cs typeface="Calibri"/>
            </a:endParaRPr>
          </a:p>
          <a:p>
            <a:r>
              <a:rPr lang="nl-NL">
                <a:solidFill>
                  <a:srgbClr val="000000"/>
                </a:solidFill>
              </a:rPr>
              <a:t>👉</a:t>
            </a:r>
            <a:r>
              <a:rPr lang="nl-NL">
                <a:solidFill>
                  <a:srgbClr val="000000"/>
                </a:solidFill>
                <a:ea typeface="Calibri"/>
                <a:cs typeface="Calibri"/>
              </a:rPr>
              <a:t> </a:t>
            </a:r>
            <a:r>
              <a:rPr lang="en-US" b="1">
                <a:solidFill>
                  <a:srgbClr val="4CBCC5"/>
                </a:solidFill>
                <a:ea typeface="Calibri"/>
                <a:cs typeface="Calibri"/>
              </a:rPr>
              <a:t>'Wat </a:t>
            </a:r>
            <a:r>
              <a:rPr lang="en-US" b="1" err="1">
                <a:solidFill>
                  <a:srgbClr val="4CBCC5"/>
                </a:solidFill>
                <a:ea typeface="Calibri"/>
                <a:cs typeface="Calibri"/>
              </a:rPr>
              <a:t>betekent</a:t>
            </a:r>
            <a:r>
              <a:rPr lang="en-US" b="1">
                <a:solidFill>
                  <a:srgbClr val="4CBCC5"/>
                </a:solidFill>
                <a:ea typeface="Calibri"/>
                <a:cs typeface="Calibri"/>
              </a:rPr>
              <a:t> </a:t>
            </a:r>
            <a:r>
              <a:rPr lang="en-US" b="1" err="1">
                <a:solidFill>
                  <a:srgbClr val="4CBCC5"/>
                </a:solidFill>
                <a:ea typeface="Calibri"/>
                <a:cs typeface="Calibri"/>
              </a:rPr>
              <a:t>deze</a:t>
            </a:r>
            <a:r>
              <a:rPr lang="en-US" b="1">
                <a:solidFill>
                  <a:srgbClr val="4CBCC5"/>
                </a:solidFill>
                <a:ea typeface="Calibri"/>
                <a:cs typeface="Calibri"/>
              </a:rPr>
              <a:t> </a:t>
            </a:r>
            <a:r>
              <a:rPr lang="en-US" b="1" err="1">
                <a:solidFill>
                  <a:srgbClr val="4CBCC5"/>
                </a:solidFill>
                <a:ea typeface="Calibri"/>
                <a:cs typeface="Calibri"/>
              </a:rPr>
              <a:t>kennis</a:t>
            </a:r>
            <a:r>
              <a:rPr lang="en-US" b="1">
                <a:solidFill>
                  <a:srgbClr val="4CBCC5"/>
                </a:solidFill>
                <a:ea typeface="Calibri"/>
                <a:cs typeface="Calibri"/>
              </a:rPr>
              <a:t> </a:t>
            </a:r>
            <a:r>
              <a:rPr lang="en-US" b="1" err="1">
                <a:solidFill>
                  <a:srgbClr val="4CBCC5"/>
                </a:solidFill>
                <a:ea typeface="Calibri"/>
                <a:cs typeface="Calibri"/>
              </a:rPr>
              <a:t>voor</a:t>
            </a:r>
            <a:r>
              <a:rPr lang="en-US" b="1">
                <a:solidFill>
                  <a:srgbClr val="4CBCC5"/>
                </a:solidFill>
                <a:ea typeface="Calibri"/>
                <a:cs typeface="Calibri"/>
              </a:rPr>
              <a:t> </a:t>
            </a:r>
            <a:r>
              <a:rPr lang="en-US" b="1" err="1">
                <a:solidFill>
                  <a:srgbClr val="4CBCC5"/>
                </a:solidFill>
                <a:ea typeface="Calibri"/>
                <a:cs typeface="Calibri"/>
              </a:rPr>
              <a:t>ons</a:t>
            </a:r>
            <a:r>
              <a:rPr lang="en-US" b="1">
                <a:solidFill>
                  <a:srgbClr val="4CBCC5"/>
                </a:solidFill>
                <a:ea typeface="Calibri"/>
                <a:cs typeface="Calibri"/>
              </a:rPr>
              <a:t> </a:t>
            </a:r>
            <a:r>
              <a:rPr lang="en-US" b="1" err="1">
                <a:solidFill>
                  <a:srgbClr val="4CBCC5"/>
                </a:solidFill>
                <a:ea typeface="Calibri"/>
                <a:cs typeface="Calibri"/>
              </a:rPr>
              <a:t>handelen</a:t>
            </a:r>
            <a:r>
              <a:rPr lang="en-US" b="1">
                <a:solidFill>
                  <a:srgbClr val="4CBCC5"/>
                </a:solidFill>
                <a:ea typeface="Calibri"/>
                <a:cs typeface="Calibri"/>
              </a:rPr>
              <a:t>?'</a:t>
            </a:r>
          </a:p>
          <a:p>
            <a:endParaRPr lang="en-US" b="1"/>
          </a:p>
          <a:p>
            <a:r>
              <a:rPr lang="en-US" err="1"/>
              <a:t>Burgerschap</a:t>
            </a:r>
            <a:r>
              <a:rPr lang="en-US"/>
              <a:t>! </a:t>
            </a:r>
            <a:r>
              <a:rPr lang="en-US" err="1"/>
              <a:t>Zie</a:t>
            </a:r>
            <a:r>
              <a:rPr lang="en-US"/>
              <a:t> </a:t>
            </a:r>
            <a:r>
              <a:rPr lang="en-US" err="1"/>
              <a:t>ook</a:t>
            </a:r>
            <a:r>
              <a:rPr lang="en-US"/>
              <a:t> </a:t>
            </a:r>
            <a:r>
              <a:rPr lang="en-US" err="1"/>
              <a:t>Pro.site</a:t>
            </a:r>
            <a:br>
              <a:rPr lang="en-US">
                <a:cs typeface="+mn-lt"/>
              </a:rPr>
            </a:br>
            <a:br>
              <a:rPr lang="en-US">
                <a:cs typeface="+mn-lt"/>
              </a:rPr>
            </a:br>
            <a:r>
              <a:rPr lang="en-US" err="1"/>
              <a:t>Leerlingen</a:t>
            </a:r>
            <a:r>
              <a:rPr lang="en-US"/>
              <a:t> </a:t>
            </a:r>
            <a:r>
              <a:rPr lang="en-US" err="1"/>
              <a:t>geven</a:t>
            </a:r>
            <a:r>
              <a:rPr lang="en-US"/>
              <a:t> </a:t>
            </a:r>
            <a:r>
              <a:rPr lang="en-US" err="1"/>
              <a:t>zelf</a:t>
            </a:r>
            <a:r>
              <a:rPr lang="en-US"/>
              <a:t> mee de </a:t>
            </a:r>
            <a:r>
              <a:rPr lang="en-US" err="1"/>
              <a:t>wereld</a:t>
            </a:r>
            <a:r>
              <a:rPr lang="en-US"/>
              <a:t> </a:t>
            </a:r>
            <a:r>
              <a:rPr lang="en-US" err="1"/>
              <a:t>vorm</a:t>
            </a:r>
            <a:r>
              <a:rPr lang="en-US"/>
              <a:t>. Ze </a:t>
            </a:r>
            <a:r>
              <a:rPr lang="en-US" err="1"/>
              <a:t>ondernemen</a:t>
            </a:r>
            <a:r>
              <a:rPr lang="en-US"/>
              <a:t> </a:t>
            </a:r>
            <a:r>
              <a:rPr lang="en-US" err="1"/>
              <a:t>actie</a:t>
            </a:r>
            <a:r>
              <a:rPr lang="en-US"/>
              <a:t> en </a:t>
            </a:r>
            <a:r>
              <a:rPr lang="en-US" err="1"/>
              <a:t>zijn</a:t>
            </a:r>
            <a:r>
              <a:rPr lang="en-US"/>
              <a:t> zo mee </a:t>
            </a:r>
            <a:r>
              <a:rPr lang="en-US" err="1"/>
              <a:t>verantwoordelijk</a:t>
            </a:r>
            <a:r>
              <a:rPr lang="en-US"/>
              <a:t>. </a:t>
            </a:r>
            <a:r>
              <a:rPr lang="en-US" err="1"/>
              <a:t>Hiervoor</a:t>
            </a:r>
            <a:r>
              <a:rPr lang="en-US"/>
              <a:t> </a:t>
            </a:r>
            <a:r>
              <a:rPr lang="en-US" err="1"/>
              <a:t>nemen</a:t>
            </a:r>
            <a:r>
              <a:rPr lang="en-US"/>
              <a:t> ze </a:t>
            </a:r>
            <a:r>
              <a:rPr lang="en-US" err="1"/>
              <a:t>deel</a:t>
            </a:r>
            <a:r>
              <a:rPr lang="en-US"/>
              <a:t> aan </a:t>
            </a:r>
            <a:r>
              <a:rPr lang="en-US" err="1"/>
              <a:t>initiatieven</a:t>
            </a:r>
            <a:r>
              <a:rPr lang="en-US"/>
              <a:t> </a:t>
            </a:r>
            <a:r>
              <a:rPr lang="en-US" err="1"/>
              <a:t>binnen</a:t>
            </a:r>
            <a:r>
              <a:rPr lang="en-US"/>
              <a:t> of </a:t>
            </a:r>
            <a:r>
              <a:rPr lang="en-US" err="1"/>
              <a:t>buiten</a:t>
            </a:r>
            <a:r>
              <a:rPr lang="en-US"/>
              <a:t> de school. Actie (</a:t>
            </a:r>
            <a:r>
              <a:rPr lang="en-US" err="1"/>
              <a:t>leren</a:t>
            </a:r>
            <a:r>
              <a:rPr lang="en-US"/>
              <a:t>) </a:t>
            </a:r>
            <a:r>
              <a:rPr lang="en-US" err="1"/>
              <a:t>ondernemen</a:t>
            </a:r>
            <a:r>
              <a:rPr lang="en-US"/>
              <a:t> </a:t>
            </a:r>
            <a:r>
              <a:rPr lang="en-US" err="1"/>
              <a:t>betekent</a:t>
            </a:r>
            <a:r>
              <a:rPr lang="en-US"/>
              <a:t> in de </a:t>
            </a:r>
            <a:r>
              <a:rPr lang="en-US" err="1"/>
              <a:t>eerste</a:t>
            </a:r>
            <a:r>
              <a:rPr lang="en-US"/>
              <a:t> </a:t>
            </a:r>
            <a:r>
              <a:rPr lang="en-US" err="1"/>
              <a:t>plaats</a:t>
            </a:r>
            <a:r>
              <a:rPr lang="en-US"/>
              <a:t> </a:t>
            </a:r>
            <a:r>
              <a:rPr lang="en-US" err="1"/>
              <a:t>weten</a:t>
            </a:r>
            <a:r>
              <a:rPr lang="en-US"/>
              <a:t> wat </a:t>
            </a:r>
            <a:r>
              <a:rPr lang="en-US" err="1"/>
              <a:t>kan</a:t>
            </a:r>
            <a:r>
              <a:rPr lang="en-US"/>
              <a:t> </a:t>
            </a:r>
            <a:r>
              <a:rPr lang="en-US" err="1"/>
              <a:t>doen</a:t>
            </a:r>
            <a:r>
              <a:rPr lang="en-US"/>
              <a:t>, </a:t>
            </a:r>
            <a:r>
              <a:rPr lang="en-US" err="1"/>
              <a:t>bereid</a:t>
            </a:r>
            <a:r>
              <a:rPr lang="en-US"/>
              <a:t> </a:t>
            </a:r>
            <a:r>
              <a:rPr lang="en-US" err="1"/>
              <a:t>zijn</a:t>
            </a:r>
            <a:r>
              <a:rPr lang="en-US"/>
              <a:t> om </a:t>
            </a:r>
            <a:r>
              <a:rPr lang="en-US" err="1"/>
              <a:t>dit</a:t>
            </a:r>
            <a:r>
              <a:rPr lang="en-US"/>
              <a:t> </a:t>
            </a:r>
            <a:r>
              <a:rPr lang="en-US" err="1"/>
              <a:t>te</a:t>
            </a:r>
            <a:r>
              <a:rPr lang="en-US"/>
              <a:t> </a:t>
            </a:r>
            <a:r>
              <a:rPr lang="en-US" err="1"/>
              <a:t>doen</a:t>
            </a:r>
            <a:r>
              <a:rPr lang="en-US"/>
              <a:t>, maar </a:t>
            </a:r>
            <a:r>
              <a:rPr lang="en-US" err="1"/>
              <a:t>ook</a:t>
            </a:r>
            <a:r>
              <a:rPr lang="en-US"/>
              <a:t> de </a:t>
            </a:r>
            <a:r>
              <a:rPr lang="en-US" err="1"/>
              <a:t>vaardigheden</a:t>
            </a:r>
            <a:r>
              <a:rPr lang="en-US"/>
              <a:t> </a:t>
            </a:r>
            <a:r>
              <a:rPr lang="en-US" err="1"/>
              <a:t>ontwikkelen</a:t>
            </a:r>
            <a:r>
              <a:rPr lang="en-US"/>
              <a:t> om </a:t>
            </a:r>
            <a:r>
              <a:rPr lang="en-US" err="1"/>
              <a:t>dit</a:t>
            </a:r>
            <a:r>
              <a:rPr lang="en-US"/>
              <a:t> </a:t>
            </a:r>
            <a:r>
              <a:rPr lang="en-US" err="1"/>
              <a:t>te</a:t>
            </a:r>
            <a:r>
              <a:rPr lang="en-US"/>
              <a:t> </a:t>
            </a:r>
            <a:r>
              <a:rPr lang="en-US" err="1"/>
              <a:t>kunnen</a:t>
            </a:r>
            <a:r>
              <a:rPr lang="en-US"/>
              <a:t> </a:t>
            </a:r>
            <a:r>
              <a:rPr lang="en-US" err="1"/>
              <a:t>én</a:t>
            </a:r>
            <a:r>
              <a:rPr lang="en-US"/>
              <a:t> </a:t>
            </a:r>
            <a:r>
              <a:rPr lang="en-US" err="1"/>
              <a:t>effectief</a:t>
            </a:r>
            <a:r>
              <a:rPr lang="en-US"/>
              <a:t> impact </a:t>
            </a:r>
            <a:r>
              <a:rPr lang="en-US" err="1"/>
              <a:t>te</a:t>
            </a:r>
            <a:r>
              <a:rPr lang="en-US"/>
              <a:t> </a:t>
            </a:r>
            <a:r>
              <a:rPr lang="en-US" err="1"/>
              <a:t>hebben</a:t>
            </a:r>
            <a:r>
              <a:rPr lang="en-US"/>
              <a:t>.</a:t>
            </a:r>
            <a:endParaRPr lang="en-US">
              <a:ea typeface="Calibri"/>
              <a:cs typeface="Calibri"/>
            </a:endParaRPr>
          </a:p>
          <a:p>
            <a:endParaRPr lang="en-US">
              <a:cs typeface="+mn-lt"/>
            </a:endParaRPr>
          </a:p>
        </p:txBody>
      </p:sp>
      <p:sp>
        <p:nvSpPr>
          <p:cNvPr id="4" name="Tijdelijke aanduiding voor dianummer 3"/>
          <p:cNvSpPr>
            <a:spLocks noGrp="1"/>
          </p:cNvSpPr>
          <p:nvPr>
            <p:ph type="sldNum" sz="quarter" idx="5"/>
          </p:nvPr>
        </p:nvSpPr>
        <p:spPr/>
        <p:txBody>
          <a:bodyPr/>
          <a:lstStyle/>
          <a:p>
            <a:fld id="{5CA8E8BC-CAED-490F-A4D4-CB36D29AD985}" type="slidenum">
              <a:rPr lang="nl-BE" smtClean="0"/>
              <a:t>67</a:t>
            </a:fld>
            <a:endParaRPr lang="nl-BE"/>
          </a:p>
        </p:txBody>
      </p:sp>
    </p:spTree>
    <p:extLst>
      <p:ext uri="{BB962C8B-B14F-4D97-AF65-F5344CB8AC3E}">
        <p14:creationId xmlns:p14="http://schemas.microsoft.com/office/powerpoint/2010/main" val="5246827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B858F-9439-0694-C300-5CE900470F3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4C0C86C-0A9A-874E-28CB-E8E48B1B1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AC6CED3-0EA8-F03D-17C4-4B517CA77AFA}"/>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5EE27A98-7B59-8FCD-2958-609DB71137A3}"/>
              </a:ext>
            </a:extLst>
          </p:cNvPr>
          <p:cNvSpPr>
            <a:spLocks noGrp="1"/>
          </p:cNvSpPr>
          <p:nvPr>
            <p:ph type="sldNum" sz="quarter" idx="5"/>
          </p:nvPr>
        </p:nvSpPr>
        <p:spPr/>
        <p:txBody>
          <a:bodyPr/>
          <a:lstStyle/>
          <a:p>
            <a:fld id="{BF1DEDA5-395F-4385-8399-8E5E35552114}" type="slidenum">
              <a:rPr lang="nl-BE" smtClean="0"/>
              <a:t>68</a:t>
            </a:fld>
            <a:endParaRPr lang="nl-BE"/>
          </a:p>
        </p:txBody>
      </p:sp>
    </p:spTree>
    <p:extLst>
      <p:ext uri="{BB962C8B-B14F-4D97-AF65-F5344CB8AC3E}">
        <p14:creationId xmlns:p14="http://schemas.microsoft.com/office/powerpoint/2010/main" val="7963713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B20D9-EE2D-B999-90B3-165EB19C571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18DE370-D094-8F76-C1D5-5F16FDF09F4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654DF52-4AE9-DEA7-EE74-4C9E02479434}"/>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228185FC-6E0A-484A-74A3-51F88347FA0D}"/>
              </a:ext>
            </a:extLst>
          </p:cNvPr>
          <p:cNvSpPr>
            <a:spLocks noGrp="1"/>
          </p:cNvSpPr>
          <p:nvPr>
            <p:ph type="sldNum" sz="quarter" idx="5"/>
          </p:nvPr>
        </p:nvSpPr>
        <p:spPr/>
        <p:txBody>
          <a:bodyPr/>
          <a:lstStyle/>
          <a:p>
            <a:fld id="{BF1DEDA5-395F-4385-8399-8E5E35552114}" type="slidenum">
              <a:rPr lang="nl-BE" smtClean="0"/>
              <a:t>69</a:t>
            </a:fld>
            <a:endParaRPr lang="nl-BE"/>
          </a:p>
        </p:txBody>
      </p:sp>
    </p:spTree>
    <p:extLst>
      <p:ext uri="{BB962C8B-B14F-4D97-AF65-F5344CB8AC3E}">
        <p14:creationId xmlns:p14="http://schemas.microsoft.com/office/powerpoint/2010/main" val="30561023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ea typeface="Calibri"/>
                <a:cs typeface="Calibri"/>
              </a:rPr>
              <a:t>Concreet</a:t>
            </a:r>
          </a:p>
          <a:p>
            <a:pPr marL="285750" indent="-285750">
              <a:buFont typeface="Calibri"/>
              <a:buChar char="-"/>
            </a:pPr>
            <a:r>
              <a:rPr lang="nl-NL">
                <a:ea typeface="Calibri"/>
                <a:cs typeface="Calibri"/>
              </a:rPr>
              <a:t>'Wat wist ik al? Wat weet ik nu?'</a:t>
            </a:r>
          </a:p>
          <a:p>
            <a:pPr marL="285750" indent="-285750">
              <a:buFont typeface="Calibri"/>
              <a:buChar char="-"/>
            </a:pPr>
            <a:r>
              <a:rPr lang="nl-NL" err="1">
                <a:ea typeface="Calibri"/>
                <a:cs typeface="Calibri"/>
              </a:rPr>
              <a:t>Reflectiegsprekken</a:t>
            </a:r>
            <a:r>
              <a:rPr lang="nl-NL">
                <a:ea typeface="Calibri"/>
                <a:cs typeface="Calibri"/>
              </a:rPr>
              <a:t> of visualisaties (tekeningen, schema's)</a:t>
            </a:r>
          </a:p>
          <a:p>
            <a:pPr marL="285750" indent="-285750">
              <a:buFont typeface="Calibri"/>
              <a:buChar char="-"/>
            </a:pPr>
            <a:r>
              <a:rPr lang="nl-NL">
                <a:ea typeface="Calibri"/>
                <a:cs typeface="Calibri"/>
              </a:rPr>
              <a:t>Fouten bespreken en herdenken</a:t>
            </a:r>
          </a:p>
          <a:p>
            <a:pPr marL="285750" indent="-285750">
              <a:buFont typeface="Calibri"/>
              <a:buChar char="-"/>
            </a:pPr>
            <a:r>
              <a:rPr lang="nl-NL">
                <a:ea typeface="Calibri"/>
                <a:cs typeface="Calibri"/>
              </a:rPr>
              <a:t>Terugkijken op acties: 'Heeft ons water besparen gewerkt?'</a:t>
            </a:r>
          </a:p>
          <a:p>
            <a:pPr marL="0" indent="0">
              <a:buFont typeface="Arial"/>
              <a:buNone/>
            </a:pPr>
            <a:br>
              <a:rPr lang="nl-NL">
                <a:ea typeface="Calibri"/>
                <a:cs typeface="+mn-lt"/>
              </a:rPr>
            </a:br>
            <a:r>
              <a:rPr lang="nl-NL"/>
              <a:t>Leerlingen reflecteren kritisch (en creatief) op hun eigen ervaringen. Leren betekent ook tijd nemen om na te denken en stil te staan bij wat er bij jezelf gebeurt, wat je bijdrage aan de wereld is of kan zijn. Maar ook stilstaan bij het waarom van wat je leert: Waarom wil ik een andere wereld, waarom is het voor mij zinvol om hieraan mee te werken, wat doet het met mij en welk effect kan ik hebben of heb ik reeds op anderen?</a:t>
            </a:r>
            <a:endParaRPr lang="nl-NL">
              <a:ea typeface="Calibri"/>
              <a:cs typeface="Calibri"/>
            </a:endParaRPr>
          </a:p>
          <a:p>
            <a:pPr marL="285750" indent="-285750">
              <a:buFont typeface="Calibri"/>
              <a:buChar char="-"/>
            </a:pPr>
            <a:endParaRPr lang="nl-NL">
              <a:ea typeface="Calibri"/>
              <a:cs typeface="+mn-lt"/>
            </a:endParaRPr>
          </a:p>
        </p:txBody>
      </p:sp>
      <p:sp>
        <p:nvSpPr>
          <p:cNvPr id="4" name="Tijdelijke aanduiding voor dianummer 3"/>
          <p:cNvSpPr>
            <a:spLocks noGrp="1"/>
          </p:cNvSpPr>
          <p:nvPr>
            <p:ph type="sldNum" sz="quarter" idx="5"/>
          </p:nvPr>
        </p:nvSpPr>
        <p:spPr/>
        <p:txBody>
          <a:bodyPr/>
          <a:lstStyle/>
          <a:p>
            <a:fld id="{5CA8E8BC-CAED-490F-A4D4-CB36D29AD985}" type="slidenum">
              <a:rPr lang="nl-BE" smtClean="0"/>
              <a:t>70</a:t>
            </a:fld>
            <a:endParaRPr lang="nl-BE"/>
          </a:p>
        </p:txBody>
      </p:sp>
    </p:spTree>
    <p:extLst>
      <p:ext uri="{BB962C8B-B14F-4D97-AF65-F5344CB8AC3E}">
        <p14:creationId xmlns:p14="http://schemas.microsoft.com/office/powerpoint/2010/main" val="26302869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D7A06-7099-AD63-BD01-5B7895255F8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58EFDF1-6730-F853-208B-DBEFC1923DC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AB7BFD5-32E9-3972-AE91-9573ADB9284B}"/>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9B5A6805-AE40-670C-E3AE-DCA612DF8352}"/>
              </a:ext>
            </a:extLst>
          </p:cNvPr>
          <p:cNvSpPr>
            <a:spLocks noGrp="1"/>
          </p:cNvSpPr>
          <p:nvPr>
            <p:ph type="sldNum" sz="quarter" idx="5"/>
          </p:nvPr>
        </p:nvSpPr>
        <p:spPr/>
        <p:txBody>
          <a:bodyPr/>
          <a:lstStyle/>
          <a:p>
            <a:fld id="{BF1DEDA5-395F-4385-8399-8E5E35552114}" type="slidenum">
              <a:rPr lang="nl-BE" smtClean="0"/>
              <a:t>71</a:t>
            </a:fld>
            <a:endParaRPr lang="nl-BE"/>
          </a:p>
        </p:txBody>
      </p:sp>
    </p:spTree>
    <p:extLst>
      <p:ext uri="{BB962C8B-B14F-4D97-AF65-F5344CB8AC3E}">
        <p14:creationId xmlns:p14="http://schemas.microsoft.com/office/powerpoint/2010/main" val="25280794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Sprekersnota:
Onderzoeksvragen en denkvragen zijn geen tegenpolen. Onderzoeksvragen helpen kleuters nieuwe kennis verzamelen en opbouwen. Denkvragen helpen kleuters met die kennis redeneren, verbanden leggen en verklaren. Binnen een kennisrijk thema versterken ze elkaar: voorkennis leidt tot verwondering, onderzoeksvragen bouwen kennis op, en denkvragen verdiepen het begrip.
</a:t>
            </a:r>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Sprekersnota:
Gebruik deze slide om het onderscheid kort en praktisch te maken. Het criterium is niet de vorm van de zin, maar de functie van de vraag. Een denkvraag vraagt kinderen om kennis te gebruiken om te verklaren, voorspellen of verbanden te leggen. Een onderzoeksvraag vraagt kinderen om iets waar te nemen, te vergelijken, te testen of informatie te verzamelen. In een kennisrijk thema heb je beide nodig: onderzoeksvragen bouwen kennis op, denkvragen verdiepen die kennis.
</a:t>
            </a:r>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Sprekersnota:
Deze slide maakt duidelijk dat sterke vragen niet los staan van de opbouw van het thema. Bij de start gebruik je vooral denkvragen om voorkennis en redeneringen zichtbaar te maken. Tijdens het thema gebruik je onderzoeksvragen om kennis op te bouwen via waarnemen, vergelijken en uitproberen. Denkvragen blijven nodig om bevindingen te verklaren en te verbinden met wat kinderen al weten. Aan het einde helpen reflectieve denkvragen om nieuwe kennis te verwoorden en te consolideren.
</a:t>
            </a:r>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Sprekersnota:
Deze slide maakt het onderscheid concreet in een herkenbaar kennisrijk thema. Bij de start roepen denkvragen verwondering en voorkennis op. Tijdens het thema zorgen onderzoeksvragen ervoor dat kinderen waarnemen, vergelijken, testen en gegevens verzamelen. Denkvragen blijven nodig om waarnemingen te verklaren en te verbinden met nieuwe kennis. Op het einde helpt een grote denkvraag om het thema inhoudelijk af te ronden en kinderen hun denken te laten verwoorden.
</a:t>
            </a:r>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met het herkenbare probleem: leerlingen onthouden vaak een losse activiteit of afbeelding, maar zien later niet vanzelf opnieuw de verbinding tussen de kenniselementen.
Een kennismuur maakt het grotere geheel zichtbaar. Ze laat zien hoe voorkennis, nieuwe kennis, herhaling en verdieping met elkaar samenhangen.
Benadruk dat het om langzame kennisopbouw gaat: de muur groeit mee met het thema en blijft beschikbaar als visueel anker.
Kernzin om uit te spreken: “Een kennismuur maakt niet alleen zichtbaar wat we leerden, maar vooral hoe de kennis met elkaar verbonden is.”
</a:t>
            </a:r>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a:t>Inhoud niet wijzigen</a:t>
            </a:r>
          </a:p>
          <a:p>
            <a:endParaRPr lang="nl-NL"/>
          </a:p>
          <a:p>
            <a:r>
              <a:rPr lang="nl-NL"/>
              <a:t>Een ordeningskader geeft overzicht, duidelijkheid en structuur. Het is absoluut niet de bedoeling om hier puzzels van te maken of om dit van buiten te kennen. </a:t>
            </a:r>
          </a:p>
          <a:p>
            <a:endParaRPr lang="nl-BE"/>
          </a:p>
          <a:p>
            <a:r>
              <a:rPr lang="nl-BE"/>
              <a:t>Het schrijfteam heeft een keuze gemaakt om een andere indeling te maken voor het ordeningskader. </a:t>
            </a:r>
          </a:p>
          <a:p>
            <a:endParaRPr lang="nl-BE"/>
          </a:p>
          <a:p>
            <a:r>
              <a:rPr lang="nl-BE"/>
              <a:t>Op de website va de overheid zal je bepaalde disciplines vinden die wij aangepast hebben</a:t>
            </a:r>
          </a:p>
          <a:p>
            <a:pPr marL="171450" indent="-171450">
              <a:buFontTx/>
              <a:buChar char="-"/>
            </a:pPr>
            <a:r>
              <a:rPr lang="nl-BE"/>
              <a:t>Nederlands </a:t>
            </a:r>
            <a:r>
              <a:rPr lang="nl-BE">
                <a:sym typeface="Wingdings" panose="05000000000000000000" pitchFamily="2" charset="2"/>
              </a:rPr>
              <a:t> in ons leerplan is dit Nederlands en communicatie geworden. Waarom de toevoeging voor communicatie? We schrijven een leerplan voor iedereen en sommige leerlingen in onze doelgroepen communiceren op een andere manier.</a:t>
            </a:r>
          </a:p>
          <a:p>
            <a:pPr marL="171450" indent="-171450">
              <a:buFontTx/>
              <a:buChar char="-"/>
            </a:pPr>
            <a:r>
              <a:rPr lang="nl-BE">
                <a:sym typeface="Wingdings" panose="05000000000000000000" pitchFamily="2" charset="2"/>
              </a:rPr>
              <a:t>Lichamelijke opvoeding  lichamelijke opvoeding en motoriek Waarom de toevoeging van motoriek? We schrijven een leerplan voor iedereen en sommige leerlingen in onze doelgroepen hebben andere noden op vlak van motoriek maar we leggen ook de verantwoordelijkheid bij elke leraar. Er zijn bepaalde doelen in deze discipline die ook voor leraren in de klas bestemd zijn. </a:t>
            </a:r>
          </a:p>
          <a:p>
            <a:pPr marL="171450" indent="-171450">
              <a:buFontTx/>
              <a:buChar char="-"/>
            </a:pPr>
            <a:r>
              <a:rPr lang="nl-BE">
                <a:sym typeface="Wingdings" panose="05000000000000000000" pitchFamily="2" charset="2"/>
              </a:rPr>
              <a:t>Attitudes  gezonde en veilige levensstijl/ leren leren/ sociaal en emotioneel leren. Waarom deze indeling? In de discipline attitudes zie je een onsamenhangende verzameling. Wij hebben ervoor gekozen om bepaalde doelen samen te plaatsen en zo proberen we te zorgen voor helderheid en duidelijkheid. </a:t>
            </a:r>
          </a:p>
          <a:p>
            <a:pPr marL="0" indent="0">
              <a:buFontTx/>
              <a:buNone/>
            </a:pPr>
            <a:endParaRPr lang="nl-BE">
              <a:sym typeface="Wingdings" panose="05000000000000000000" pitchFamily="2" charset="2"/>
            </a:endParaRPr>
          </a:p>
          <a:p>
            <a:pPr marL="171450" indent="-171450">
              <a:buFontTx/>
              <a:buChar char="-"/>
            </a:pPr>
            <a:r>
              <a:rPr lang="nl-BE" err="1">
                <a:sym typeface="Wingdings" panose="05000000000000000000" pitchFamily="2" charset="2"/>
              </a:rPr>
              <a:t>RkG</a:t>
            </a:r>
            <a:r>
              <a:rPr lang="nl-BE">
                <a:sym typeface="Wingdings" panose="05000000000000000000" pitchFamily="2" charset="2"/>
              </a:rPr>
              <a:t> is geen discipline bij de overheid, wij nemen de doelen van RKG bewust op ons in leerplan als koepel voor Katholiek Onderwijs Vlaanderen. De doelen voor kleuteronderwijs zullen dit schooljaar nog aangepast worden. </a:t>
            </a:r>
          </a:p>
          <a:p>
            <a:pPr marL="171450" indent="-171450">
              <a:buFontTx/>
              <a:buChar char="-"/>
            </a:pPr>
            <a:r>
              <a:rPr lang="nl-BE">
                <a:sym typeface="Wingdings" panose="05000000000000000000" pitchFamily="2" charset="2"/>
              </a:rPr>
              <a:t>De doelen van RKG voor lager onderwijs behoren toe aan de erkende instantie, dat is een decretale verankering. De doelen voor kleuteronderwijs behoren aan ons toe. We gaan die dus in samenwerking met de erkende instantie herschrijven. </a:t>
            </a:r>
          </a:p>
          <a:p>
            <a:pPr marL="171450" indent="-171450">
              <a:buFontTx/>
              <a:buChar char="-"/>
            </a:pPr>
            <a:endParaRPr lang="nl-BE">
              <a:sym typeface="Wingdings" panose="05000000000000000000" pitchFamily="2" charset="2"/>
            </a:endParaRPr>
          </a:p>
          <a:p>
            <a:pPr marL="0" indent="0">
              <a:buFontTx/>
              <a:buNone/>
            </a:pPr>
            <a:endParaRPr lang="nl-BE">
              <a:sym typeface="Wingdings" panose="05000000000000000000" pitchFamily="2" charset="2"/>
            </a:endParaRPr>
          </a:p>
          <a:p>
            <a:pPr marL="171450" indent="-171450">
              <a:buFontTx/>
              <a:buChar char="-"/>
            </a:pPr>
            <a:endParaRPr lang="nl-NL"/>
          </a:p>
        </p:txBody>
      </p:sp>
      <p:sp>
        <p:nvSpPr>
          <p:cNvPr id="4" name="Tijdelijke aanduiding voor dianummer 3"/>
          <p:cNvSpPr>
            <a:spLocks noGrp="1"/>
          </p:cNvSpPr>
          <p:nvPr>
            <p:ph type="sldNum" sz="quarter" idx="5"/>
          </p:nvPr>
        </p:nvSpPr>
        <p:spPr/>
        <p:txBody>
          <a:bodyPr/>
          <a:lstStyle/>
          <a:p>
            <a:fld id="{8FBAEFC8-5941-E043-BFCB-CD411DED989C}" type="slidenum">
              <a:rPr lang="nl-NL" smtClean="0"/>
              <a:t>9</a:t>
            </a:fld>
            <a:endParaRPr lang="nl-NL"/>
          </a:p>
        </p:txBody>
      </p:sp>
    </p:spTree>
    <p:extLst>
      <p:ext uri="{BB962C8B-B14F-4D97-AF65-F5344CB8AC3E}">
        <p14:creationId xmlns:p14="http://schemas.microsoft.com/office/powerpoint/2010/main" val="1423386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Een kennismuur is een collectieve conceptmap: </a:t>
            </a:r>
            <a:r>
              <a:rPr lang="en-US" err="1"/>
              <a:t>begrippen</a:t>
            </a:r>
            <a:r>
              <a:rPr lang="en-US"/>
              <a:t>, beelden, schema’s en eerder geleerde concepten worden doelgericht met elkaar verbonden.
De leerkracht bouwt de muur niet vooraf volledig op. Nieuwe elementen worden samen met de leerlingen geplaatst. De leerkracht denkt hardop: waar hoort dit, waarom hier en met welke eerdere kennis hangt dit samen?
Gebruik de muur doorheen de lessen: activeer voorkennis, wijs terug naar eerdere begrippen, laat leerlingen relaties verwoorden en voeg pas daarna nieuwe elementen toe.
Kernboodschap: “De kennismuur is geen eindproduct. Ze is een werkend onderdeel van de kennisles.”
</a:t>
            </a:r>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Maak het onderscheid scherp: een kennismuur is geen decoratie, themaposter of verzameling losse feitjes.
Niet-relevante visuele materialen kunnen afleiden. Selecteer daarom alleen elementen die rechtstreeks verbonden zijn met de </a:t>
            </a:r>
            <a:r>
              <a:rPr lang="en-US" err="1"/>
              <a:t>doelen</a:t>
            </a:r>
            <a:r>
              <a:rPr lang="en-US"/>
              <a:t> </a:t>
            </a:r>
            <a:r>
              <a:rPr lang="en-US" err="1"/>
              <a:t>en</a:t>
            </a:r>
            <a:r>
              <a:rPr lang="en-US"/>
              <a:t> </a:t>
            </a:r>
            <a:r>
              <a:rPr lang="en-US" err="1"/>
              <a:t>concepten</a:t>
            </a:r>
            <a:r>
              <a:rPr lang="en-US"/>
              <a:t> van het thema.
Een kant-en-klare muur die na schooltijd wordt opgehangen, nodigt leerlingen minder uit tot actieve verwerking. De gezamenlijke opbouw is essentieel.
Gebruik de vuistregel onderaan de slide als beslisvraag bij elk nieuw element.
</a:t>
            </a:r>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Gebruik deze zes bewegingen als vaste routine. Niet elke stap hoeft even lang te duren, maar de volgorde helpt om de kennismuur te verbinden met de kennisles.
Stap 1: herhaal via de muur wat nodig is voor de nieuwe les. </a:t>
            </a:r>
          </a:p>
          <a:p>
            <a:endParaRPr lang="en-US"/>
          </a:p>
          <a:p>
            <a:r>
              <a:rPr lang="en-US"/>
              <a:t>Stap 2: geef expliciete instructie; de muur staat dan niet centraal. </a:t>
            </a:r>
          </a:p>
          <a:p>
            <a:endParaRPr lang="en-US"/>
          </a:p>
          <a:p>
            <a:r>
              <a:rPr lang="en-US"/>
              <a:t>Stap 3: plaats daarna de kernbegrippen samen met de leerlingen.
Stap 4 en 5: maak verbindingen zichtbaar en breng een herkenbare structuur aan, bijvoorbeeld volgorde, hiërarchie, oorzaak en gevolg of overeenkomsten en verschillen.
Stap 6: laat leerlingen, wanneer er ruimte is, extra verbindingen leggen met andere kennis binnen het thema of met eerdere thema’s.
Praktische start: selecteer vooraf de belangrijkste kennisdoelen en kernconcepten, hou de vorm rustig, gebruik bekende klasroutines en bespreek de opbouw regelmatig in het leerteam.
Afsluitende boodschap: begin niet met de ambitie om een perfecte muur te maken. Begin met één thema en leg de nadruk op het gesprek dat je met leerlingen over de kennis voert.
</a:t>
            </a:r>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b="0" kern="1200">
                <a:solidFill>
                  <a:schemeClr val="tx1"/>
                </a:solidFill>
                <a:effectLst/>
                <a:latin typeface="+mn-lt"/>
                <a:ea typeface="+mn-ea"/>
                <a:cs typeface="+mn-cs"/>
              </a:rPr>
              <a:t>We gaan even dieper in op </a:t>
            </a:r>
            <a:r>
              <a:rPr lang="nl-BE" sz="1200" b="1" kern="1200">
                <a:solidFill>
                  <a:schemeClr val="tx1"/>
                </a:solidFill>
                <a:effectLst/>
                <a:latin typeface="+mn-lt"/>
                <a:ea typeface="+mn-ea"/>
                <a:cs typeface="+mn-cs"/>
              </a:rPr>
              <a:t>school-en instructietaal</a:t>
            </a:r>
            <a:endParaRPr lang="nl-BE" sz="1200" kern="1200">
              <a:solidFill>
                <a:schemeClr val="tx1"/>
              </a:solidFill>
              <a:effectLst/>
              <a:latin typeface="+mn-lt"/>
              <a:ea typeface="+mn-ea"/>
              <a:cs typeface="+mn-cs"/>
            </a:endParaRPr>
          </a:p>
          <a:p>
            <a:r>
              <a:rPr lang="nl-BE" sz="1200" b="1" kern="1200">
                <a:solidFill>
                  <a:schemeClr val="tx1"/>
                </a:solidFill>
                <a:effectLst/>
                <a:latin typeface="+mn-lt"/>
                <a:ea typeface="+mn-ea"/>
                <a:cs typeface="+mn-cs"/>
              </a:rPr>
              <a:t>Wat betekent dat nu? </a:t>
            </a:r>
            <a:r>
              <a:rPr lang="nl-BE" sz="1200" kern="1200">
                <a:solidFill>
                  <a:schemeClr val="tx1"/>
                </a:solidFill>
                <a:effectLst/>
                <a:latin typeface="+mn-lt"/>
                <a:ea typeface="+mn-ea"/>
                <a:cs typeface="+mn-cs"/>
              </a:rPr>
              <a:t>Zowel in kleuter als in de lagere school?</a:t>
            </a:r>
          </a:p>
          <a:p>
            <a:r>
              <a:rPr lang="nl-BE" sz="1200" kern="1200">
                <a:solidFill>
                  <a:schemeClr val="tx1"/>
                </a:solidFill>
                <a:effectLst/>
                <a:latin typeface="+mn-lt"/>
                <a:ea typeface="+mn-ea"/>
                <a:cs typeface="+mn-cs"/>
              </a:rPr>
              <a:t>Wel dat zijn woorden die we kunnen gebruiken in verschillende contexten.</a:t>
            </a:r>
          </a:p>
          <a:p>
            <a:endParaRPr lang="nl-BE"/>
          </a:p>
          <a:p>
            <a:r>
              <a:rPr lang="nl-BE" sz="1200" kern="1200">
                <a:solidFill>
                  <a:schemeClr val="tx1"/>
                </a:solidFill>
                <a:effectLst/>
                <a:latin typeface="+mn-lt"/>
                <a:ea typeface="+mn-ea"/>
                <a:cs typeface="+mn-cs"/>
              </a:rPr>
              <a:t>Die zijn nodig om instructies te begrijpen om verbanden te leggen en om…</a:t>
            </a:r>
          </a:p>
          <a:p>
            <a:r>
              <a:rPr lang="nl-BE" sz="1200" kern="1200">
                <a:solidFill>
                  <a:schemeClr val="tx1"/>
                </a:solidFill>
                <a:effectLst/>
                <a:latin typeface="+mn-lt"/>
                <a:ea typeface="+mn-ea"/>
                <a:cs typeface="+mn-cs"/>
              </a:rPr>
              <a:t>Komen niet vaak voor buiten de schoolcontext , het is dus nodig dat we daar binnen </a:t>
            </a:r>
          </a:p>
          <a:p>
            <a:r>
              <a:rPr lang="nl-BE" sz="1200" kern="1200">
                <a:solidFill>
                  <a:schemeClr val="tx1"/>
                </a:solidFill>
                <a:effectLst/>
                <a:latin typeface="+mn-lt"/>
                <a:ea typeface="+mn-ea"/>
                <a:cs typeface="+mn-cs"/>
              </a:rPr>
              <a:t>de school extra aandacht voor hebben nodig dat we expliciet daaraan werken.</a:t>
            </a:r>
          </a:p>
          <a:p>
            <a:endParaRPr lang="nl-BE" sz="1200" kern="1200">
              <a:solidFill>
                <a:schemeClr val="tx1"/>
              </a:solidFill>
              <a:effectLst/>
              <a:latin typeface="+mn-lt"/>
              <a:ea typeface="+mn-ea"/>
              <a:cs typeface="+mn-cs"/>
            </a:endParaRPr>
          </a:p>
          <a:p>
            <a:r>
              <a:rPr lang="nl-BE" sz="1200" b="0" kern="1200">
                <a:solidFill>
                  <a:schemeClr val="tx1"/>
                </a:solidFill>
                <a:effectLst/>
                <a:latin typeface="+mn-lt"/>
                <a:ea typeface="+mn-ea"/>
                <a:cs typeface="+mn-cs"/>
              </a:rPr>
              <a:t>We hebben </a:t>
            </a:r>
            <a:r>
              <a:rPr lang="nl-BE" sz="1200" b="1" u="sng" kern="1200">
                <a:solidFill>
                  <a:schemeClr val="tx1"/>
                </a:solidFill>
                <a:effectLst/>
                <a:latin typeface="+mn-lt"/>
                <a:ea typeface="+mn-ea"/>
                <a:cs typeface="+mn-cs"/>
              </a:rPr>
              <a:t>een overzicht </a:t>
            </a:r>
            <a:r>
              <a:rPr lang="nl-BE" sz="1200" b="0" kern="1200">
                <a:solidFill>
                  <a:schemeClr val="tx1"/>
                </a:solidFill>
                <a:effectLst/>
                <a:latin typeface="+mn-lt"/>
                <a:ea typeface="+mn-ea"/>
                <a:cs typeface="+mn-cs"/>
              </a:rPr>
              <a:t>gemaakt </a:t>
            </a:r>
            <a:r>
              <a:rPr lang="nl-BE" sz="1200" b="1" u="sng" kern="1200">
                <a:solidFill>
                  <a:schemeClr val="tx1"/>
                </a:solidFill>
                <a:effectLst/>
                <a:latin typeface="+mn-lt"/>
                <a:ea typeface="+mn-ea"/>
                <a:cs typeface="+mn-cs"/>
              </a:rPr>
              <a:t>van veel voorkomende school- en instructietaal</a:t>
            </a:r>
            <a:r>
              <a:rPr lang="nl-BE" sz="1200" b="1" kern="1200">
                <a:solidFill>
                  <a:schemeClr val="tx1"/>
                </a:solidFill>
                <a:effectLst/>
                <a:latin typeface="+mn-lt"/>
                <a:ea typeface="+mn-ea"/>
                <a:cs typeface="+mn-cs"/>
              </a:rPr>
              <a:t>.</a:t>
            </a:r>
            <a:endParaRPr lang="nl-BE" sz="1200" kern="1200">
              <a:solidFill>
                <a:schemeClr val="tx1"/>
              </a:solidFill>
              <a:effectLst/>
              <a:latin typeface="+mn-lt"/>
              <a:ea typeface="+mn-ea"/>
              <a:cs typeface="+mn-cs"/>
            </a:endParaRPr>
          </a:p>
          <a:p>
            <a:r>
              <a:rPr lang="nl-BE" sz="1200" b="0" kern="1200">
                <a:solidFill>
                  <a:schemeClr val="tx1"/>
                </a:solidFill>
                <a:effectLst/>
                <a:latin typeface="+mn-lt"/>
                <a:ea typeface="+mn-ea"/>
                <a:cs typeface="+mn-cs"/>
              </a:rPr>
              <a:t>We kunnen die woorden indelen, </a:t>
            </a:r>
            <a:r>
              <a:rPr lang="nl-BE" sz="1200" b="1" kern="1200">
                <a:solidFill>
                  <a:schemeClr val="tx1"/>
                </a:solidFill>
                <a:effectLst/>
                <a:latin typeface="+mn-lt"/>
                <a:ea typeface="+mn-ea"/>
                <a:cs typeface="+mn-cs"/>
              </a:rPr>
              <a:t>we hebben 3 groepen gemaakt:</a:t>
            </a:r>
          </a:p>
          <a:p>
            <a:endParaRPr lang="nl-BE" sz="1200" b="1" kern="1200">
              <a:solidFill>
                <a:schemeClr val="tx1"/>
              </a:solidFill>
              <a:effectLst/>
              <a:latin typeface="+mn-lt"/>
              <a:ea typeface="+mn-ea"/>
              <a:cs typeface="+mn-cs"/>
            </a:endParaRPr>
          </a:p>
          <a:p>
            <a:r>
              <a:rPr lang="nl-BE" sz="1200" b="1" kern="1200">
                <a:solidFill>
                  <a:schemeClr val="tx1"/>
                </a:solidFill>
                <a:effectLst/>
                <a:latin typeface="+mn-lt"/>
                <a:ea typeface="+mn-ea"/>
                <a:cs typeface="+mn-cs"/>
              </a:rPr>
              <a:t>1/ </a:t>
            </a:r>
            <a:r>
              <a:rPr lang="nl-BE" sz="1200" b="0" kern="1200">
                <a:solidFill>
                  <a:schemeClr val="tx1"/>
                </a:solidFill>
                <a:effectLst/>
                <a:latin typeface="+mn-lt"/>
                <a:ea typeface="+mn-ea"/>
                <a:cs typeface="+mn-cs"/>
              </a:rPr>
              <a:t> </a:t>
            </a:r>
            <a:r>
              <a:rPr lang="nl-BE" sz="1200" b="1" u="sng" kern="1200">
                <a:solidFill>
                  <a:schemeClr val="tx1"/>
                </a:solidFill>
                <a:effectLst/>
                <a:latin typeface="+mn-lt"/>
                <a:ea typeface="+mn-ea"/>
                <a:cs typeface="+mn-cs"/>
              </a:rPr>
              <a:t>instructiewerkwoorden</a:t>
            </a:r>
            <a:r>
              <a:rPr lang="nl-BE" sz="1200" b="0" kern="1200">
                <a:solidFill>
                  <a:schemeClr val="tx1"/>
                </a:solidFill>
                <a:effectLst/>
                <a:latin typeface="+mn-lt"/>
                <a:ea typeface="+mn-ea"/>
                <a:cs typeface="+mn-cs"/>
              </a:rPr>
              <a:t> </a:t>
            </a:r>
          </a:p>
          <a:p>
            <a:r>
              <a:rPr lang="nl-BE" sz="1200" b="0" kern="1200">
                <a:solidFill>
                  <a:schemeClr val="tx1"/>
                </a:solidFill>
                <a:effectLst/>
                <a:latin typeface="+mn-lt"/>
                <a:ea typeface="+mn-ea"/>
                <a:cs typeface="+mn-cs"/>
              </a:rPr>
              <a:t>Maar als je vb. </a:t>
            </a:r>
            <a:r>
              <a:rPr lang="nl-BE" sz="1200" b="1" kern="1200">
                <a:solidFill>
                  <a:schemeClr val="tx1"/>
                </a:solidFill>
                <a:effectLst/>
                <a:latin typeface="+mn-lt"/>
                <a:ea typeface="+mn-ea"/>
                <a:cs typeface="+mn-cs"/>
              </a:rPr>
              <a:t>het instructiewerkwoord ‘vergelijken’ hebt, dan heb je ook de vergelijking </a:t>
            </a:r>
            <a:r>
              <a:rPr lang="nl-BE" sz="1200" b="0" kern="1200">
                <a:solidFill>
                  <a:schemeClr val="tx1"/>
                </a:solidFill>
                <a:effectLst/>
                <a:latin typeface="+mn-lt"/>
                <a:ea typeface="+mn-ea"/>
                <a:cs typeface="+mn-cs"/>
              </a:rPr>
              <a:t>.</a:t>
            </a:r>
          </a:p>
          <a:p>
            <a:r>
              <a:rPr lang="nl-BE" sz="1200" b="0" kern="1200">
                <a:solidFill>
                  <a:schemeClr val="tx1"/>
                </a:solidFill>
                <a:effectLst/>
                <a:latin typeface="+mn-lt"/>
                <a:ea typeface="+mn-ea"/>
                <a:cs typeface="+mn-cs"/>
              </a:rPr>
              <a:t>Dus konden we ons niet alleen beperken tot die werkwoorden.</a:t>
            </a:r>
          </a:p>
          <a:p>
            <a:r>
              <a:rPr lang="nl-BE" sz="1200" b="0" kern="1200">
                <a:solidFill>
                  <a:schemeClr val="tx1"/>
                </a:solidFill>
                <a:effectLst/>
                <a:highlight>
                  <a:srgbClr val="FFFF00"/>
                </a:highlight>
                <a:latin typeface="+mn-lt"/>
                <a:ea typeface="+mn-ea"/>
                <a:cs typeface="+mn-cs"/>
              </a:rPr>
              <a:t>W</a:t>
            </a:r>
            <a:r>
              <a:rPr lang="nl-BE" sz="1200" b="1" kern="1200">
                <a:solidFill>
                  <a:schemeClr val="tx1"/>
                </a:solidFill>
                <a:effectLst/>
                <a:highlight>
                  <a:srgbClr val="FFFF00"/>
                </a:highlight>
                <a:latin typeface="+mn-lt"/>
                <a:ea typeface="+mn-ea"/>
                <a:cs typeface="+mn-cs"/>
              </a:rPr>
              <a:t>e kozen dus voor :    </a:t>
            </a:r>
            <a:r>
              <a:rPr lang="nl-BE" sz="1200" b="1" i="1" u="sng" kern="1200">
                <a:solidFill>
                  <a:schemeClr val="tx1"/>
                </a:solidFill>
                <a:effectLst/>
                <a:highlight>
                  <a:srgbClr val="FFFF00"/>
                </a:highlight>
                <a:latin typeface="+mn-lt"/>
                <a:ea typeface="+mn-ea"/>
                <a:cs typeface="+mn-cs"/>
              </a:rPr>
              <a:t>“instructiewerkwoorden en aanverwante begrippen” </a:t>
            </a:r>
            <a:r>
              <a:rPr lang="nl-BE" sz="1200" b="1" kern="1200">
                <a:solidFill>
                  <a:schemeClr val="tx1"/>
                </a:solidFill>
                <a:effectLst/>
                <a:highlight>
                  <a:srgbClr val="FFFF00"/>
                </a:highligh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kern="1200">
                <a:solidFill>
                  <a:schemeClr val="tx1"/>
                </a:solidFill>
                <a:effectLst/>
                <a:highlight>
                  <a:srgbClr val="FFFF00"/>
                </a:highlight>
                <a:latin typeface="+mn-lt"/>
                <a:ea typeface="+mn-ea"/>
                <a:cs typeface="+mn-cs"/>
              </a:rPr>
              <a:t>vb. </a:t>
            </a:r>
            <a:r>
              <a:rPr lang="nl-BE" sz="1200" b="1" kern="1200">
                <a:solidFill>
                  <a:schemeClr val="tx1"/>
                </a:solidFill>
                <a:effectLst/>
                <a:latin typeface="+mn-lt"/>
                <a:ea typeface="+mn-ea"/>
                <a:cs typeface="+mn-cs"/>
              </a:rPr>
              <a:t>Vergelijken- vergelijking</a:t>
            </a:r>
            <a:endParaRPr lang="nl-BE" sz="1200" kern="1200">
              <a:solidFill>
                <a:schemeClr val="tx1"/>
              </a:solidFill>
              <a:effectLst/>
              <a:latin typeface="+mn-lt"/>
              <a:ea typeface="+mn-ea"/>
              <a:cs typeface="+mn-cs"/>
            </a:endParaRPr>
          </a:p>
          <a:p>
            <a:endParaRPr lang="nl-BE" sz="1200" b="1" kern="1200">
              <a:solidFill>
                <a:schemeClr val="tx1"/>
              </a:solidFill>
              <a:effectLst/>
              <a:highlight>
                <a:srgbClr val="FF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kern="1200">
                <a:solidFill>
                  <a:schemeClr val="tx1"/>
                </a:solidFill>
                <a:effectLst/>
                <a:highlight>
                  <a:srgbClr val="FFFF00"/>
                </a:highlight>
                <a:latin typeface="+mn-lt"/>
                <a:ea typeface="+mn-ea"/>
                <a:cs typeface="+mn-cs"/>
              </a:rPr>
              <a:t>2/ </a:t>
            </a:r>
            <a:r>
              <a:rPr lang="nl-BE" sz="1200" b="1" u="sng" kern="1200">
                <a:solidFill>
                  <a:schemeClr val="tx1"/>
                </a:solidFill>
                <a:effectLst/>
                <a:latin typeface="+mn-lt"/>
                <a:ea typeface="+mn-ea"/>
                <a:cs typeface="+mn-cs"/>
              </a:rPr>
              <a:t>de </a:t>
            </a:r>
            <a:r>
              <a:rPr lang="nl-BE" sz="1200" b="1" u="sng" kern="1200" err="1">
                <a:solidFill>
                  <a:schemeClr val="tx1"/>
                </a:solidFill>
                <a:effectLst/>
                <a:latin typeface="+mn-lt"/>
                <a:ea typeface="+mn-ea"/>
                <a:cs typeface="+mn-cs"/>
              </a:rPr>
              <a:t>structuuraanduiders</a:t>
            </a:r>
            <a:r>
              <a:rPr lang="nl-BE" sz="1200" b="1" kern="1200">
                <a:solidFill>
                  <a:schemeClr val="tx1"/>
                </a:solidFill>
                <a:effectLst/>
                <a:latin typeface="+mn-lt"/>
                <a:ea typeface="+mn-ea"/>
                <a:cs typeface="+mn-cs"/>
              </a:rPr>
              <a:t>:  </a:t>
            </a:r>
            <a:r>
              <a:rPr lang="nl-BE" sz="1200" kern="1200">
                <a:solidFill>
                  <a:schemeClr val="tx1"/>
                </a:solidFill>
                <a:effectLst/>
                <a:latin typeface="+mn-lt"/>
                <a:ea typeface="+mn-ea"/>
                <a:cs typeface="+mn-cs"/>
              </a:rPr>
              <a:t>dat zijn de</a:t>
            </a:r>
            <a:r>
              <a:rPr lang="nl-BE" sz="1200" b="1" kern="1200">
                <a:solidFill>
                  <a:schemeClr val="tx1"/>
                </a:solidFill>
                <a:effectLst/>
                <a:latin typeface="+mn-lt"/>
                <a:ea typeface="+mn-ea"/>
                <a:cs typeface="+mn-cs"/>
              </a:rPr>
              <a:t> verwijs-, verbindings- en signaalwoorden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b="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kern="1200">
                <a:solidFill>
                  <a:schemeClr val="tx1"/>
                </a:solidFill>
                <a:effectLst/>
                <a:latin typeface="+mn-lt"/>
                <a:ea typeface="+mn-ea"/>
                <a:cs typeface="+mn-cs"/>
              </a:rPr>
              <a:t>3/ </a:t>
            </a:r>
            <a:r>
              <a:rPr lang="nl-BE" sz="1200" b="1" u="sng" kern="1200">
                <a:solidFill>
                  <a:schemeClr val="tx1"/>
                </a:solidFill>
                <a:effectLst/>
                <a:latin typeface="+mn-lt"/>
                <a:ea typeface="+mn-ea"/>
                <a:cs typeface="+mn-cs"/>
              </a:rPr>
              <a:t>Schooltaalbegrippen</a:t>
            </a:r>
            <a:endParaRPr lang="nl-BE" sz="1200" u="sng" kern="1200">
              <a:solidFill>
                <a:schemeClr val="tx1"/>
              </a:solidFill>
              <a:effectLst/>
              <a:latin typeface="+mn-lt"/>
              <a:ea typeface="+mn-ea"/>
              <a:cs typeface="+mn-cs"/>
            </a:endParaRPr>
          </a:p>
          <a:p>
            <a:r>
              <a:rPr lang="nl-BE" sz="1200" kern="1200">
                <a:solidFill>
                  <a:schemeClr val="tx1"/>
                </a:solidFill>
                <a:effectLst/>
                <a:latin typeface="+mn-lt"/>
                <a:ea typeface="+mn-ea"/>
                <a:cs typeface="+mn-cs"/>
              </a:rPr>
              <a:t>Ook die lijst hebben we met jullie gedeeld en kun je nu in de map terugvinden.</a:t>
            </a:r>
          </a:p>
          <a:p>
            <a:r>
              <a:rPr lang="nl-BE" sz="1200" kern="1200">
                <a:solidFill>
                  <a:schemeClr val="tx1"/>
                </a:solidFill>
                <a:effectLst/>
                <a:latin typeface="+mn-lt"/>
                <a:ea typeface="+mn-ea"/>
                <a:cs typeface="+mn-cs"/>
              </a:rPr>
              <a:t>Lijst bekijken.</a:t>
            </a:r>
          </a:p>
          <a:p>
            <a:r>
              <a:rPr lang="nl-BE" sz="1200" kern="1200">
                <a:solidFill>
                  <a:schemeClr val="tx1"/>
                </a:solidFill>
                <a:effectLst/>
                <a:latin typeface="+mn-lt"/>
                <a:ea typeface="+mn-ea"/>
                <a:cs typeface="+mn-cs"/>
              </a:rPr>
              <a:t>Dat je weet wat er staat en welke woorden daarmee bedoeld worden.</a:t>
            </a:r>
          </a:p>
          <a:p>
            <a:endParaRPr lang="nl-BE" sz="1200" b="1" kern="1200">
              <a:solidFill>
                <a:schemeClr val="tx1"/>
              </a:solidFill>
              <a:effectLst/>
              <a:latin typeface="+mn-lt"/>
              <a:ea typeface="+mn-ea"/>
              <a:cs typeface="+mn-cs"/>
            </a:endParaRPr>
          </a:p>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86</a:t>
            </a:fld>
            <a:endParaRPr lang="nl-BE"/>
          </a:p>
        </p:txBody>
      </p:sp>
    </p:spTree>
    <p:extLst>
      <p:ext uri="{BB962C8B-B14F-4D97-AF65-F5344CB8AC3E}">
        <p14:creationId xmlns:p14="http://schemas.microsoft.com/office/powerpoint/2010/main" val="39962780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b="1" u="sng" kern="1200">
                <a:solidFill>
                  <a:schemeClr val="tx1"/>
                </a:solidFill>
                <a:effectLst/>
                <a:latin typeface="+mn-lt"/>
                <a:ea typeface="+mn-ea"/>
                <a:cs typeface="+mn-cs"/>
              </a:rPr>
              <a:t>Hoe gaan we de lijsten nu gebruiken?</a:t>
            </a:r>
          </a:p>
          <a:p>
            <a:r>
              <a:rPr lang="nl-BE" sz="1200" b="1" u="none" kern="1200">
                <a:solidFill>
                  <a:schemeClr val="tx1"/>
                </a:solidFill>
                <a:effectLst/>
                <a:latin typeface="+mn-lt"/>
                <a:ea typeface="+mn-ea"/>
                <a:cs typeface="+mn-cs"/>
              </a:rPr>
              <a:t>Neem er even uw stappenplan bij!</a:t>
            </a:r>
          </a:p>
          <a:p>
            <a:endParaRPr lang="nl-BE" sz="1200" u="none" kern="1200">
              <a:solidFill>
                <a:schemeClr val="tx1"/>
              </a:solidFill>
              <a:effectLst/>
              <a:latin typeface="+mn-lt"/>
              <a:ea typeface="+mn-ea"/>
              <a:cs typeface="+mn-cs"/>
            </a:endParaRPr>
          </a:p>
          <a:p>
            <a:r>
              <a:rPr lang="nl-BE" sz="1200" b="1" kern="1200">
                <a:solidFill>
                  <a:schemeClr val="tx1"/>
                </a:solidFill>
                <a:effectLst/>
                <a:latin typeface="+mn-lt"/>
                <a:ea typeface="+mn-ea"/>
                <a:cs typeface="+mn-cs"/>
              </a:rPr>
              <a:t>Er is een soort van stappenplan gemaakt.</a:t>
            </a:r>
          </a:p>
          <a:p>
            <a:r>
              <a:rPr lang="nl-BE" sz="1200" kern="1200">
                <a:solidFill>
                  <a:schemeClr val="tx1"/>
                </a:solidFill>
                <a:effectLst/>
                <a:latin typeface="+mn-lt"/>
                <a:ea typeface="+mn-ea"/>
                <a:cs typeface="+mn-cs"/>
              </a:rPr>
              <a:t>Stap 1  Vertrek ALTIJD vanuit uw leerplandoel.</a:t>
            </a:r>
          </a:p>
          <a:p>
            <a:r>
              <a:rPr lang="nl-BE" sz="1200" kern="1200">
                <a:solidFill>
                  <a:schemeClr val="tx1"/>
                </a:solidFill>
                <a:effectLst/>
                <a:latin typeface="+mn-lt"/>
                <a:ea typeface="+mn-ea"/>
                <a:cs typeface="+mn-cs"/>
              </a:rPr>
              <a:t>Vb. 2</a:t>
            </a:r>
            <a:r>
              <a:rPr lang="nl-BE" sz="1200" kern="1200" baseline="30000">
                <a:solidFill>
                  <a:schemeClr val="tx1"/>
                </a:solidFill>
                <a:effectLst/>
                <a:latin typeface="+mn-lt"/>
                <a:ea typeface="+mn-ea"/>
                <a:cs typeface="+mn-cs"/>
              </a:rPr>
              <a:t>de</a:t>
            </a:r>
            <a:r>
              <a:rPr lang="nl-BE" sz="1200" kern="1200">
                <a:solidFill>
                  <a:schemeClr val="tx1"/>
                </a:solidFill>
                <a:effectLst/>
                <a:latin typeface="+mn-lt"/>
                <a:ea typeface="+mn-ea"/>
                <a:cs typeface="+mn-cs"/>
              </a:rPr>
              <a:t> kleuterklas </a:t>
            </a:r>
          </a:p>
          <a:p>
            <a:r>
              <a:rPr lang="nl-BE" sz="1200" kern="1200">
                <a:solidFill>
                  <a:schemeClr val="tx1"/>
                </a:solidFill>
                <a:effectLst/>
                <a:latin typeface="+mn-lt"/>
                <a:ea typeface="+mn-ea"/>
                <a:cs typeface="+mn-cs"/>
              </a:rPr>
              <a:t>De </a:t>
            </a:r>
            <a:r>
              <a:rPr lang="nl-BE" sz="1200" kern="1200" err="1">
                <a:solidFill>
                  <a:schemeClr val="tx1"/>
                </a:solidFill>
                <a:effectLst/>
                <a:latin typeface="+mn-lt"/>
                <a:ea typeface="+mn-ea"/>
                <a:cs typeface="+mn-cs"/>
              </a:rPr>
              <a:t>lln</a:t>
            </a:r>
            <a:r>
              <a:rPr lang="nl-BE" sz="1200" kern="1200">
                <a:solidFill>
                  <a:schemeClr val="tx1"/>
                </a:solidFill>
                <a:effectLst/>
                <a:latin typeface="+mn-lt"/>
                <a:ea typeface="+mn-ea"/>
                <a:cs typeface="+mn-cs"/>
              </a:rPr>
              <a:t> kennen de begrippen de tanden, …</a:t>
            </a:r>
          </a:p>
          <a:p>
            <a:r>
              <a:rPr lang="nl-BE" sz="1200" kern="1200">
                <a:solidFill>
                  <a:schemeClr val="tx1"/>
                </a:solidFill>
                <a:effectLst/>
                <a:latin typeface="+mn-lt"/>
                <a:ea typeface="+mn-ea"/>
                <a:cs typeface="+mn-cs"/>
              </a:rPr>
              <a:t>Ze kennen…</a:t>
            </a:r>
          </a:p>
          <a:p>
            <a:r>
              <a:rPr lang="nl-BE" sz="1200" kern="1200">
                <a:solidFill>
                  <a:schemeClr val="tx1"/>
                </a:solidFill>
                <a:effectLst/>
                <a:latin typeface="+mn-lt"/>
                <a:ea typeface="+mn-ea"/>
                <a:cs typeface="+mn-cs"/>
              </a:rPr>
              <a:t>Ze ….</a:t>
            </a:r>
          </a:p>
          <a:p>
            <a:r>
              <a:rPr lang="nl-BE" sz="1200" kern="1200">
                <a:solidFill>
                  <a:schemeClr val="tx1"/>
                </a:solidFill>
                <a:effectLst/>
                <a:latin typeface="+mn-lt"/>
                <a:ea typeface="+mn-ea"/>
                <a:cs typeface="+mn-cs"/>
              </a:rPr>
              <a:t>….</a:t>
            </a:r>
          </a:p>
          <a:p>
            <a:r>
              <a:rPr lang="nl-BE" sz="1200" b="1" kern="1200">
                <a:solidFill>
                  <a:schemeClr val="tx1"/>
                </a:solidFill>
                <a:effectLst/>
                <a:latin typeface="+mn-lt"/>
                <a:ea typeface="+mn-ea"/>
                <a:cs typeface="+mn-cs"/>
              </a:rPr>
              <a:t>Dat zijn mijn doelen.</a:t>
            </a:r>
          </a:p>
          <a:p>
            <a:r>
              <a:rPr lang="nl-BE" sz="1200" kern="1200">
                <a:solidFill>
                  <a:schemeClr val="tx1"/>
                </a:solidFill>
                <a:effectLst/>
                <a:latin typeface="+mn-lt"/>
                <a:ea typeface="+mn-ea"/>
                <a:cs typeface="+mn-cs"/>
              </a:rPr>
              <a:t>Wanneer ik ga kijken naar die  woordenlijst dan zie ik die woorden inderdaad ook staan .</a:t>
            </a:r>
          </a:p>
          <a:p>
            <a:r>
              <a:rPr lang="nl-BE" sz="1200" kern="1200">
                <a:solidFill>
                  <a:schemeClr val="tx1"/>
                </a:solidFill>
                <a:effectLst/>
                <a:latin typeface="+mn-lt"/>
                <a:ea typeface="+mn-ea"/>
                <a:cs typeface="+mn-cs"/>
              </a:rPr>
              <a:t>Ik kan hier ook uit afleiden :  de JK hebben de woorden het hoofd… ook al geleerd.</a:t>
            </a:r>
          </a:p>
          <a:p>
            <a:r>
              <a:rPr lang="nl-BE" sz="1200" kern="1200">
                <a:solidFill>
                  <a:schemeClr val="tx1"/>
                </a:solidFill>
                <a:effectLst/>
                <a:latin typeface="+mn-lt"/>
                <a:ea typeface="+mn-ea"/>
                <a:cs typeface="+mn-cs"/>
              </a:rPr>
              <a:t>Als ik dan verder ga naar mijn 3</a:t>
            </a:r>
            <a:r>
              <a:rPr lang="nl-BE" sz="1200" kern="1200" baseline="30000">
                <a:solidFill>
                  <a:schemeClr val="tx1"/>
                </a:solidFill>
                <a:effectLst/>
                <a:latin typeface="+mn-lt"/>
                <a:ea typeface="+mn-ea"/>
                <a:cs typeface="+mn-cs"/>
              </a:rPr>
              <a:t>de</a:t>
            </a:r>
            <a:r>
              <a:rPr lang="nl-BE" sz="1200" kern="1200">
                <a:solidFill>
                  <a:schemeClr val="tx1"/>
                </a:solidFill>
                <a:effectLst/>
                <a:latin typeface="+mn-lt"/>
                <a:ea typeface="+mn-ea"/>
                <a:cs typeface="+mn-cs"/>
              </a:rPr>
              <a:t> kleuter dan zie ik dat </a:t>
            </a:r>
            <a:r>
              <a:rPr lang="nl-BE" sz="1200" b="1" kern="1200">
                <a:solidFill>
                  <a:schemeClr val="tx1"/>
                </a:solidFill>
                <a:effectLst/>
                <a:latin typeface="+mn-lt"/>
                <a:ea typeface="+mn-ea"/>
                <a:cs typeface="+mn-cs"/>
              </a:rPr>
              <a:t>“de spieren” </a:t>
            </a:r>
            <a:r>
              <a:rPr lang="nl-BE" sz="1200" kern="1200">
                <a:solidFill>
                  <a:schemeClr val="tx1"/>
                </a:solidFill>
                <a:effectLst/>
                <a:latin typeface="+mn-lt"/>
                <a:ea typeface="+mn-ea"/>
                <a:cs typeface="+mn-cs"/>
              </a:rPr>
              <a:t>…;</a:t>
            </a:r>
          </a:p>
          <a:p>
            <a:r>
              <a:rPr lang="nl-BE" sz="1200" kern="1200">
                <a:solidFill>
                  <a:schemeClr val="tx1"/>
                </a:solidFill>
                <a:effectLst/>
                <a:latin typeface="+mn-lt"/>
                <a:ea typeface="+mn-ea"/>
                <a:cs typeface="+mn-cs"/>
              </a:rPr>
              <a:t>Bij L1 Het woord ‘de melktanden’ is een woord dat ze nog niet zelf moeten kennen, kunnen  uitspreken  </a:t>
            </a:r>
          </a:p>
          <a:p>
            <a:r>
              <a:rPr lang="nl-BE" sz="1200" kern="1200">
                <a:solidFill>
                  <a:schemeClr val="tx1"/>
                </a:solidFill>
                <a:effectLst/>
                <a:latin typeface="+mn-lt"/>
                <a:ea typeface="+mn-ea"/>
                <a:cs typeface="+mn-cs"/>
              </a:rPr>
              <a:t>zelf kunnen gebruiken maar ik ga het als leraar zelf al wel gebruiken zodat ze het al vaak horen. …</a:t>
            </a:r>
          </a:p>
          <a:p>
            <a:endParaRPr lang="nl-BE"/>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87</a:t>
            </a:fld>
            <a:endParaRPr lang="nl-BE"/>
          </a:p>
        </p:txBody>
      </p:sp>
    </p:spTree>
    <p:extLst>
      <p:ext uri="{BB962C8B-B14F-4D97-AF65-F5344CB8AC3E}">
        <p14:creationId xmlns:p14="http://schemas.microsoft.com/office/powerpoint/2010/main" val="3993454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C6DAD-1FFD-055B-8A37-076DE1A2EB5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31FCD4B-1428-DD4E-278E-3E5527C7029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3A08F1E-5C50-FDA2-1FA9-637E6CFCEC00}"/>
              </a:ext>
            </a:extLst>
          </p:cNvPr>
          <p:cNvSpPr>
            <a:spLocks noGrp="1"/>
          </p:cNvSpPr>
          <p:nvPr>
            <p:ph type="body" idx="1"/>
          </p:nvPr>
        </p:nvSpPr>
        <p:spPr/>
        <p:txBody>
          <a:bodyPr/>
          <a:lstStyle/>
          <a:p>
            <a:r>
              <a:rPr lang="nl-BE" sz="1200" kern="1200">
                <a:solidFill>
                  <a:schemeClr val="tx1"/>
                </a:solidFill>
                <a:effectLst/>
                <a:latin typeface="+mn-lt"/>
                <a:ea typeface="+mn-ea"/>
                <a:cs typeface="+mn-cs"/>
              </a:rPr>
              <a:t>Wat willen we dan doen als ze het gezien hebben?</a:t>
            </a:r>
          </a:p>
          <a:p>
            <a:r>
              <a:rPr lang="nl-BE" sz="1200" b="1" kern="1200">
                <a:solidFill>
                  <a:schemeClr val="tx1"/>
                </a:solidFill>
                <a:effectLst/>
                <a:latin typeface="+mn-lt"/>
                <a:ea typeface="+mn-ea"/>
                <a:cs typeface="+mn-cs"/>
              </a:rPr>
              <a:t>We willen een kennisschema opbouwen.</a:t>
            </a:r>
            <a:endParaRPr lang="nl-BE" sz="1200" kern="1200">
              <a:solidFill>
                <a:schemeClr val="tx1"/>
              </a:solidFill>
              <a:effectLst/>
              <a:latin typeface="+mn-lt"/>
              <a:ea typeface="+mn-ea"/>
              <a:cs typeface="+mn-cs"/>
            </a:endParaRPr>
          </a:p>
          <a:p>
            <a:r>
              <a:rPr lang="nl-BE" sz="1200" b="1" kern="1200">
                <a:solidFill>
                  <a:schemeClr val="tx1"/>
                </a:solidFill>
                <a:effectLst/>
                <a:latin typeface="+mn-lt"/>
                <a:ea typeface="+mn-ea"/>
                <a:cs typeface="+mn-cs"/>
              </a:rPr>
              <a:t> </a:t>
            </a:r>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Hier zie je een knipsel uit de Pro-site van effectieve didactiek , </a:t>
            </a:r>
            <a:endParaRPr lang="nl-BE"/>
          </a:p>
        </p:txBody>
      </p:sp>
      <p:sp>
        <p:nvSpPr>
          <p:cNvPr id="4" name="Tijdelijke aanduiding voor dianummer 3">
            <a:extLst>
              <a:ext uri="{FF2B5EF4-FFF2-40B4-BE49-F238E27FC236}">
                <a16:creationId xmlns:a16="http://schemas.microsoft.com/office/drawing/2014/main" id="{759902B7-F7BF-188C-CC13-3E2D8A0AE2F7}"/>
              </a:ext>
            </a:extLst>
          </p:cNvPr>
          <p:cNvSpPr>
            <a:spLocks noGrp="1"/>
          </p:cNvSpPr>
          <p:nvPr>
            <p:ph type="sldNum" sz="quarter" idx="5"/>
          </p:nvPr>
        </p:nvSpPr>
        <p:spPr/>
        <p:txBody>
          <a:bodyPr/>
          <a:lstStyle/>
          <a:p>
            <a:fld id="{3072BC55-FD00-4953-BF16-15991B6C2CB2}" type="slidenum">
              <a:rPr lang="nl-BE" smtClean="0"/>
              <a:t>88</a:t>
            </a:fld>
            <a:endParaRPr lang="nl-BE"/>
          </a:p>
        </p:txBody>
      </p:sp>
    </p:spTree>
    <p:extLst>
      <p:ext uri="{BB962C8B-B14F-4D97-AF65-F5344CB8AC3E}">
        <p14:creationId xmlns:p14="http://schemas.microsoft.com/office/powerpoint/2010/main" val="20100138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A615-3E22-8E4A-D910-CF1BA337DF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C72D0B3-86ED-FE14-0485-DD73B3FE9E2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6222878-5603-4322-6A66-B006F73FA9FD}"/>
              </a:ext>
            </a:extLst>
          </p:cNvPr>
          <p:cNvSpPr>
            <a:spLocks noGrp="1"/>
          </p:cNvSpPr>
          <p:nvPr>
            <p:ph type="body" idx="1"/>
          </p:nvPr>
        </p:nvSpPr>
        <p:spPr/>
        <p:txBody>
          <a:bodyPr/>
          <a:lstStyle/>
          <a:p>
            <a:r>
              <a:rPr lang="nl-BE" sz="1200" b="1" kern="1200">
                <a:solidFill>
                  <a:schemeClr val="tx1"/>
                </a:solidFill>
                <a:effectLst/>
                <a:latin typeface="+mn-lt"/>
                <a:ea typeface="+mn-ea"/>
                <a:cs typeface="+mn-cs"/>
              </a:rPr>
              <a:t>Zo’n kennisschema hoe kan dat er uit zien?</a:t>
            </a:r>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We gaan begrippen verbinden met elkaar, we gaan nadenken over eigenschappen, onderdelen, voorbeelden, tegenvoorbeelden, enz.</a:t>
            </a:r>
          </a:p>
          <a:p>
            <a:r>
              <a:rPr lang="nl-BE" sz="1200" kern="1200">
                <a:solidFill>
                  <a:schemeClr val="tx1"/>
                </a:solidFill>
                <a:effectLst/>
                <a:latin typeface="+mn-lt"/>
                <a:ea typeface="+mn-ea"/>
                <a:cs typeface="+mn-cs"/>
              </a:rPr>
              <a:t>Je gaat bepalen </a:t>
            </a:r>
            <a:r>
              <a:rPr lang="nl-BE" sz="1200" b="1" kern="1200">
                <a:solidFill>
                  <a:schemeClr val="tx1"/>
                </a:solidFill>
                <a:effectLst/>
                <a:latin typeface="+mn-lt"/>
                <a:ea typeface="+mn-ea"/>
                <a:cs typeface="+mn-cs"/>
              </a:rPr>
              <a:t>welke school-en instructietaal leerlingen nodig hebben</a:t>
            </a:r>
            <a:r>
              <a:rPr lang="nl-BE" sz="1200" kern="1200">
                <a:solidFill>
                  <a:schemeClr val="tx1"/>
                </a:solidFill>
                <a:effectLst/>
                <a:latin typeface="+mn-lt"/>
                <a:ea typeface="+mn-ea"/>
                <a:cs typeface="+mn-cs"/>
              </a:rPr>
              <a:t> om die leerinhoud te gaan begrijpen.</a:t>
            </a:r>
          </a:p>
          <a:p>
            <a:endParaRPr lang="nl-BE" sz="1200" b="1" u="sng" kern="1200">
              <a:solidFill>
                <a:schemeClr val="tx1"/>
              </a:solidFill>
              <a:effectLst/>
              <a:latin typeface="+mn-lt"/>
              <a:ea typeface="+mn-ea"/>
              <a:cs typeface="+mn-cs"/>
            </a:endParaRPr>
          </a:p>
          <a:p>
            <a:r>
              <a:rPr lang="nl-BE" sz="1200" b="1" u="sng" kern="1200">
                <a:solidFill>
                  <a:schemeClr val="tx1"/>
                </a:solidFill>
                <a:effectLst/>
                <a:latin typeface="+mn-lt"/>
                <a:ea typeface="+mn-ea"/>
                <a:cs typeface="+mn-cs"/>
              </a:rPr>
              <a:t>HOE GA JE DAT DOEN ?</a:t>
            </a:r>
            <a:endParaRPr lang="nl-BE" sz="1200" kern="1200">
              <a:solidFill>
                <a:schemeClr val="tx1"/>
              </a:solidFill>
              <a:effectLst/>
              <a:latin typeface="+mn-lt"/>
              <a:ea typeface="+mn-ea"/>
              <a:cs typeface="+mn-cs"/>
            </a:endParaRPr>
          </a:p>
          <a:p>
            <a:r>
              <a:rPr lang="nl-BE" sz="1200" b="0" i="1" u="none" kern="1200">
                <a:solidFill>
                  <a:schemeClr val="tx1"/>
                </a:solidFill>
                <a:effectLst/>
                <a:latin typeface="+mn-lt"/>
                <a:ea typeface="+mn-ea"/>
                <a:cs typeface="+mn-cs"/>
              </a:rPr>
              <a:t>Vertrek eerst vanuit uw leerplandoelen en alle andere werkwoorden die daar in staan en vul dan aan met </a:t>
            </a:r>
          </a:p>
          <a:p>
            <a:r>
              <a:rPr lang="nl-BE" sz="1200" b="0" i="1" u="none" kern="1200">
                <a:solidFill>
                  <a:schemeClr val="tx1"/>
                </a:solidFill>
                <a:effectLst/>
                <a:latin typeface="+mn-lt"/>
                <a:ea typeface="+mn-ea"/>
                <a:cs typeface="+mn-cs"/>
              </a:rPr>
              <a:t>relevante school-en instructietaal die in het overzicht staat.</a:t>
            </a:r>
          </a:p>
          <a:p>
            <a:r>
              <a:rPr lang="nl-BE" sz="1200" b="0" i="1" u="none" kern="1200">
                <a:solidFill>
                  <a:schemeClr val="tx1"/>
                </a:solidFill>
                <a:effectLst/>
                <a:latin typeface="+mn-lt"/>
                <a:ea typeface="+mn-ea"/>
                <a:cs typeface="+mn-cs"/>
              </a:rPr>
              <a:t>En dan kun je uiteraard nog aanvullen met andere woorden.</a:t>
            </a:r>
          </a:p>
          <a:p>
            <a:r>
              <a:rPr lang="nl-BE" sz="1200" b="0" i="1" u="none" kern="1200">
                <a:solidFill>
                  <a:schemeClr val="tx1"/>
                </a:solidFill>
                <a:effectLst/>
                <a:latin typeface="+mn-lt"/>
                <a:ea typeface="+mn-ea"/>
                <a:cs typeface="+mn-cs"/>
              </a:rPr>
              <a:t>We gaan ons niet beperken tot die lijsten, maar andere woorden die relevant zijn om dat kennisschema op te bouwen.</a:t>
            </a:r>
          </a:p>
          <a:p>
            <a:r>
              <a:rPr lang="nl-BE" sz="1200" b="0" i="1" u="none" kern="1200">
                <a:solidFill>
                  <a:schemeClr val="tx1"/>
                </a:solidFill>
                <a:effectLst/>
                <a:latin typeface="+mn-lt"/>
                <a:ea typeface="+mn-ea"/>
                <a:cs typeface="+mn-cs"/>
              </a:rPr>
              <a:t> </a:t>
            </a:r>
          </a:p>
          <a:p>
            <a:r>
              <a:rPr lang="nl-BE" sz="1200" b="1" kern="1200">
                <a:solidFill>
                  <a:schemeClr val="tx1"/>
                </a:solidFill>
                <a:effectLst/>
                <a:latin typeface="+mn-lt"/>
                <a:ea typeface="+mn-ea"/>
                <a:cs typeface="+mn-cs"/>
              </a:rPr>
              <a:t>Wat zijn interessante woorden?</a:t>
            </a:r>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Uiteraard woorddeel, rijm, klank, de letter maar </a:t>
            </a:r>
          </a:p>
          <a:p>
            <a:r>
              <a:rPr lang="nl-BE" sz="1200" kern="1200">
                <a:solidFill>
                  <a:schemeClr val="tx1"/>
                </a:solidFill>
                <a:effectLst/>
                <a:latin typeface="+mn-lt"/>
                <a:ea typeface="+mn-ea"/>
                <a:cs typeface="+mn-cs"/>
              </a:rPr>
              <a:t>Maar ook nazeggen.</a:t>
            </a:r>
          </a:p>
          <a:p>
            <a:r>
              <a:rPr lang="nl-BE" sz="1200" kern="1200">
                <a:solidFill>
                  <a:schemeClr val="tx1"/>
                </a:solidFill>
                <a:effectLst/>
                <a:latin typeface="+mn-lt"/>
                <a:ea typeface="+mn-ea"/>
                <a:cs typeface="+mn-cs"/>
              </a:rPr>
              <a:t>Een klank tussen andere klanken herkennen.</a:t>
            </a:r>
          </a:p>
          <a:p>
            <a:r>
              <a:rPr lang="nl-BE" sz="1200" kern="1200">
                <a:solidFill>
                  <a:schemeClr val="tx1"/>
                </a:solidFill>
                <a:effectLst/>
                <a:latin typeface="+mn-lt"/>
                <a:ea typeface="+mn-ea"/>
                <a:cs typeface="+mn-cs"/>
              </a:rPr>
              <a:t>Zoeken in nieuwe woorden</a:t>
            </a:r>
          </a:p>
          <a:p>
            <a:r>
              <a:rPr lang="nl-BE" sz="1200" kern="1200">
                <a:solidFill>
                  <a:schemeClr val="tx1"/>
                </a:solidFill>
                <a:effectLst/>
                <a:latin typeface="+mn-lt"/>
                <a:ea typeface="+mn-ea"/>
                <a:cs typeface="+mn-cs"/>
              </a:rPr>
              <a:t>Klanken die corresponderen met letters.</a:t>
            </a:r>
          </a:p>
          <a:p>
            <a:endParaRPr lang="nl-BE" sz="1200" kern="1200">
              <a:solidFill>
                <a:schemeClr val="tx1"/>
              </a:solidFill>
              <a:effectLst/>
              <a:latin typeface="+mn-lt"/>
              <a:ea typeface="+mn-ea"/>
              <a:cs typeface="+mn-cs"/>
            </a:endParaRPr>
          </a:p>
          <a:p>
            <a:r>
              <a:rPr lang="nl-BE" sz="1200" kern="1200">
                <a:solidFill>
                  <a:schemeClr val="tx1"/>
                </a:solidFill>
                <a:effectLst/>
                <a:latin typeface="+mn-lt"/>
                <a:ea typeface="+mn-ea"/>
                <a:cs typeface="+mn-cs"/>
              </a:rPr>
              <a:t>Dus in die leerplandoelen zitten ook heel wat school-en instructietaalwoorden</a:t>
            </a:r>
          </a:p>
          <a:p>
            <a:r>
              <a:rPr lang="nl-BE" sz="1200" kern="1200">
                <a:solidFill>
                  <a:schemeClr val="tx1"/>
                </a:solidFill>
                <a:effectLst/>
                <a:latin typeface="+mn-lt"/>
                <a:ea typeface="+mn-ea"/>
                <a:cs typeface="+mn-cs"/>
              </a:rPr>
              <a:t>die je al kan gebruiken. Dus ga niet direct naar die lijst maar kijk goed naar de doelen.</a:t>
            </a:r>
          </a:p>
          <a:p>
            <a:r>
              <a:rPr lang="nl-BE" sz="1200" kern="1200">
                <a:solidFill>
                  <a:schemeClr val="tx1"/>
                </a:solidFill>
                <a:effectLst/>
                <a:latin typeface="+mn-lt"/>
                <a:ea typeface="+mn-ea"/>
                <a:cs typeface="+mn-cs"/>
              </a:rPr>
              <a:t>Lees die goed en analyseer die.</a:t>
            </a:r>
          </a:p>
          <a:p>
            <a:endParaRPr lang="nl-BE" sz="1200" kern="1200">
              <a:solidFill>
                <a:schemeClr val="tx1"/>
              </a:solidFill>
              <a:effectLst/>
              <a:latin typeface="+mn-lt"/>
              <a:ea typeface="+mn-ea"/>
              <a:cs typeface="+mn-cs"/>
            </a:endParaRPr>
          </a:p>
          <a:p>
            <a:endParaRPr lang="nl-BE"/>
          </a:p>
        </p:txBody>
      </p:sp>
      <p:sp>
        <p:nvSpPr>
          <p:cNvPr id="4" name="Tijdelijke aanduiding voor dianummer 3">
            <a:extLst>
              <a:ext uri="{FF2B5EF4-FFF2-40B4-BE49-F238E27FC236}">
                <a16:creationId xmlns:a16="http://schemas.microsoft.com/office/drawing/2014/main" id="{FA1CDDE3-DBA4-61EC-E218-CC9A2F5AB056}"/>
              </a:ext>
            </a:extLst>
          </p:cNvPr>
          <p:cNvSpPr>
            <a:spLocks noGrp="1"/>
          </p:cNvSpPr>
          <p:nvPr>
            <p:ph type="sldNum" sz="quarter" idx="5"/>
          </p:nvPr>
        </p:nvSpPr>
        <p:spPr/>
        <p:txBody>
          <a:bodyPr/>
          <a:lstStyle/>
          <a:p>
            <a:fld id="{3072BC55-FD00-4953-BF16-15991B6C2CB2}" type="slidenum">
              <a:rPr lang="nl-BE" smtClean="0"/>
              <a:t>89</a:t>
            </a:fld>
            <a:endParaRPr lang="nl-BE"/>
          </a:p>
        </p:txBody>
      </p:sp>
    </p:spTree>
    <p:extLst>
      <p:ext uri="{BB962C8B-B14F-4D97-AF65-F5344CB8AC3E}">
        <p14:creationId xmlns:p14="http://schemas.microsoft.com/office/powerpoint/2010/main" val="5967371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In een kennisrijk thema en evengoed in een thema zoals de gouden weken komen de dingen samen. Je combineert de verschillende disciplines vanuit de principes van effectieve didactiek en de verschillende vakspecifieke didactiek om te komen tot een samenhangend geheel.</a:t>
            </a:r>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91</a:t>
            </a:fld>
            <a:endParaRPr lang="nl-BE"/>
          </a:p>
        </p:txBody>
      </p:sp>
    </p:spTree>
    <p:extLst>
      <p:ext uri="{BB962C8B-B14F-4D97-AF65-F5344CB8AC3E}">
        <p14:creationId xmlns:p14="http://schemas.microsoft.com/office/powerpoint/2010/main" val="33236402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Ook voor leerlingen in het buitengewoon onderwijs maar evengoed voor leerlingen in het reguliere onderwijs met een IAC of waar leraren werken vanuit HPW is een kennisrijk thema een mogelijke leerroute. In de volgende dia’s staat er wat er tot nu al voor handen kan zijn. We moeten dit nog verder verfijnen de komende weken. </a:t>
            </a:r>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103</a:t>
            </a:fld>
            <a:endParaRPr lang="nl-BE"/>
          </a:p>
        </p:txBody>
      </p:sp>
    </p:spTree>
    <p:extLst>
      <p:ext uri="{BB962C8B-B14F-4D97-AF65-F5344CB8AC3E}">
        <p14:creationId xmlns:p14="http://schemas.microsoft.com/office/powerpoint/2010/main" val="19009630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5 fasen van handelingsplanmatig werken op drie niveaus. </a:t>
            </a:r>
            <a:br>
              <a:rPr lang="nl-NL"/>
            </a:br>
            <a:r>
              <a:rPr lang="nl-NL"/>
              <a:t>Op schoolniveau te vergelijken met de pdca-cyclus van kwaliteitsvol onderwijs</a:t>
            </a:r>
            <a:endParaRPr lang="en-US"/>
          </a:p>
          <a:p>
            <a:endParaRPr lang="nl-NL"/>
          </a:p>
          <a:p>
            <a:r>
              <a:rPr lang="nl-NL"/>
              <a:t>Sel/ Leren leren/ Ned en communicatie is de saus over alles.</a:t>
            </a:r>
            <a:endParaRPr lang="en-US"/>
          </a:p>
          <a:p>
            <a:r>
              <a:rPr lang="nl-NL"/>
              <a:t>Dit zijn voor hen de zaakvakken waaruit ze zullen vertrekken.</a:t>
            </a:r>
            <a:endParaRPr lang="en-US"/>
          </a:p>
          <a:p>
            <a:endParaRPr lang="nl-NL"/>
          </a:p>
          <a:p>
            <a:r>
              <a:rPr lang="nl-NL"/>
              <a:t>Aansluiten bij de ontwikkeling van de leerlingen.</a:t>
            </a:r>
            <a:endParaRPr lang="en-US"/>
          </a:p>
          <a:p>
            <a:endParaRPr lang="nl-NL"/>
          </a:p>
          <a:p>
            <a:r>
              <a:rPr lang="nl-NL"/>
              <a:t>Groep lln ontwikkelingsniveau heeft van 18m dan ga je doelen kiezen uit F2, de voorkennis zit in F1 en het vervolg in F3</a:t>
            </a:r>
            <a:endParaRPr lang="en-US"/>
          </a:p>
          <a:p>
            <a:endParaRPr lang="nl-BE"/>
          </a:p>
          <a:p>
            <a:endParaRPr lang="en-US">
              <a:latin typeface="Calibri"/>
              <a:ea typeface="Calibri"/>
              <a:cs typeface="Calibri"/>
            </a:endParaRPr>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104</a:t>
            </a:fld>
            <a:endParaRPr lang="nl-BE"/>
          </a:p>
        </p:txBody>
      </p:sp>
    </p:spTree>
    <p:extLst>
      <p:ext uri="{BB962C8B-B14F-4D97-AF65-F5344CB8AC3E}">
        <p14:creationId xmlns:p14="http://schemas.microsoft.com/office/powerpoint/2010/main" val="40595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De structuur van het leerplan is dit.</a:t>
            </a:r>
            <a:endParaRPr lang="nl-BE"/>
          </a:p>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a:t>
            </a:fld>
            <a:endParaRPr lang="nl-BE"/>
          </a:p>
        </p:txBody>
      </p:sp>
    </p:spTree>
    <p:extLst>
      <p:ext uri="{BB962C8B-B14F-4D97-AF65-F5344CB8AC3E}">
        <p14:creationId xmlns:p14="http://schemas.microsoft.com/office/powerpoint/2010/main" val="9507449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maken de link met de andere puzzelstukken, ken je die nog? Kan je die nog opsommen? We voegen er een laag aan toe. Er komt een extra puzzelstukje bij.</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105</a:t>
            </a:fld>
            <a:endParaRPr lang="nl-BE"/>
          </a:p>
        </p:txBody>
      </p:sp>
    </p:spTree>
    <p:extLst>
      <p:ext uri="{BB962C8B-B14F-4D97-AF65-F5344CB8AC3E}">
        <p14:creationId xmlns:p14="http://schemas.microsoft.com/office/powerpoint/2010/main" val="15459420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betekent dit dan voor kennisrijke thema’s? </a:t>
            </a:r>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106</a:t>
            </a:fld>
            <a:endParaRPr lang="nl-BE"/>
          </a:p>
        </p:txBody>
      </p:sp>
    </p:spTree>
    <p:extLst>
      <p:ext uri="{BB962C8B-B14F-4D97-AF65-F5344CB8AC3E}">
        <p14:creationId xmlns:p14="http://schemas.microsoft.com/office/powerpoint/2010/main" val="34398521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t>Voor  </a:t>
            </a:r>
            <a:r>
              <a:rPr lang="nl-NL" b="1" err="1"/>
              <a:t>buo</a:t>
            </a:r>
            <a:r>
              <a:rPr lang="nl-NL" b="1"/>
              <a:t>, </a:t>
            </a:r>
            <a:r>
              <a:rPr lang="nl-NL" b="1" err="1"/>
              <a:t>lln</a:t>
            </a:r>
            <a:r>
              <a:rPr lang="nl-NL" b="1"/>
              <a:t> met IAC (decretaal bepaald voor deze 2 groepen) </a:t>
            </a:r>
            <a:r>
              <a:rPr lang="nl-NL"/>
              <a:t>of bijkomende zorgnoden, blijft </a:t>
            </a:r>
            <a:r>
              <a:rPr lang="nl-NL" b="1"/>
              <a:t>handelingsplanmatig werken de motor van onze werkingen</a:t>
            </a:r>
            <a:r>
              <a:rPr lang="nl-NL"/>
              <a:t>; (voor de eerste twee groepen decretaal bepaald, voor de </a:t>
            </a:r>
            <a:r>
              <a:rPr lang="nl-NL" err="1"/>
              <a:t>lln</a:t>
            </a:r>
            <a:r>
              <a:rPr lang="nl-NL"/>
              <a:t> die GC volgen met extra </a:t>
            </a:r>
            <a:r>
              <a:rPr lang="nl-NL" err="1"/>
              <a:t>soob</a:t>
            </a:r>
            <a:r>
              <a:rPr lang="nl-NL"/>
              <a:t>, raden we het aan)</a:t>
            </a:r>
          </a:p>
          <a:p>
            <a:br>
              <a:rPr lang="nl-NL">
                <a:cs typeface="+mn-lt"/>
              </a:rPr>
            </a:br>
            <a:r>
              <a:rPr lang="nl-NL"/>
              <a:t>We verbinden met de verschillende fasen de elementen van de visie, opbouw en samenhang van </a:t>
            </a:r>
            <a:r>
              <a:rPr lang="nl-NL" err="1"/>
              <a:t>op.stap</a:t>
            </a:r>
            <a:r>
              <a:rPr lang="nl-NL"/>
              <a:t>; </a:t>
            </a:r>
          </a:p>
          <a:p>
            <a:br>
              <a:rPr lang="nl-NL">
                <a:cs typeface="+mn-lt"/>
              </a:rPr>
            </a:br>
            <a:r>
              <a:rPr lang="nl-NL"/>
              <a:t>We verbinden </a:t>
            </a:r>
            <a:r>
              <a:rPr lang="nl-NL" b="1"/>
              <a:t>brede persoonsvorming met de beginsituatieanalyse </a:t>
            </a:r>
            <a:r>
              <a:rPr lang="nl-NL"/>
              <a:t>waar we de leerlingen met al zijn talenten, mogelijkheden en drempels in kaart brengen vanuit verschillende invalshoeken en met verschillende onderwijsprofessionals, elk met eigen bril, knowhow. Op.stap wil dit brede </a:t>
            </a:r>
            <a:r>
              <a:rPr lang="nl-NL" b="1"/>
              <a:t>beeld ondersteunen en mee taal geven doorheen de verschillende disciplines en routedoelensets</a:t>
            </a:r>
            <a:r>
              <a:rPr lang="nl-NL"/>
              <a:t>. </a:t>
            </a:r>
            <a:br>
              <a:rPr lang="nl-NL">
                <a:cs typeface="+mn-lt"/>
              </a:rPr>
            </a:br>
            <a:r>
              <a:rPr lang="nl-NL" err="1"/>
              <a:t>Vnuit</a:t>
            </a:r>
            <a:r>
              <a:rPr lang="nl-NL"/>
              <a:t> de brede beeld van de leerling/ de groep, gaan </a:t>
            </a:r>
            <a:r>
              <a:rPr lang="nl-NL" b="1"/>
              <a:t>we focussen op de </a:t>
            </a:r>
            <a:r>
              <a:rPr lang="nl-NL" b="1" err="1"/>
              <a:t>soob</a:t>
            </a:r>
            <a:r>
              <a:rPr lang="nl-NL" b="1"/>
              <a:t> die komen boven drijven</a:t>
            </a:r>
            <a:r>
              <a:rPr lang="nl-NL"/>
              <a:t>. Zij geven richting aan waar we voor deze leerling/groep of subgroep bijkomend op willen inzetten </a:t>
            </a:r>
            <a:r>
              <a:rPr lang="nl-NL" err="1"/>
              <a:t>ifv</a:t>
            </a:r>
            <a:r>
              <a:rPr lang="nl-NL"/>
              <a:t> leren en participeren, in functie van verder ontwikkelen. </a:t>
            </a:r>
          </a:p>
          <a:p>
            <a:endParaRPr lang="nl-NL"/>
          </a:p>
          <a:p>
            <a:r>
              <a:rPr lang="nl-NL" b="1"/>
              <a:t>We selecteren in de routedoelensets waarbinnen we een antwoord op de </a:t>
            </a:r>
            <a:r>
              <a:rPr lang="nl-NL" b="1" err="1"/>
              <a:t>soob</a:t>
            </a:r>
            <a:r>
              <a:rPr lang="nl-NL" b="1"/>
              <a:t> kunnen vinden; </a:t>
            </a:r>
          </a:p>
          <a:p>
            <a:br>
              <a:rPr lang="nl-NL">
                <a:cs typeface="+mn-lt"/>
              </a:rPr>
            </a:br>
            <a:r>
              <a:rPr lang="nl-NL" b="1"/>
              <a:t>In de </a:t>
            </a:r>
            <a:r>
              <a:rPr lang="nl-NL" b="1" err="1"/>
              <a:t>voorbereidingfase</a:t>
            </a:r>
            <a:r>
              <a:rPr lang="nl-NL" b="1"/>
              <a:t> en uitvoeringsfase </a:t>
            </a:r>
            <a:r>
              <a:rPr lang="nl-NL"/>
              <a:t>werken we uit hoe we de doelenselectie willen nastreven binnen de context van de groep voor de verschillende leerlingen. </a:t>
            </a:r>
            <a:r>
              <a:rPr lang="nl-NL" b="1"/>
              <a:t>De elementen van Effectieve didactiek en goed </a:t>
            </a:r>
            <a:r>
              <a:rPr lang="nl-NL" b="1" err="1"/>
              <a:t>klasmanangement</a:t>
            </a:r>
            <a:r>
              <a:rPr lang="nl-NL" b="1"/>
              <a:t> inspireren ons om dit aanbod uit te werken samen met de waartoe van Op.stap en het eigen pedagogisch project </a:t>
            </a:r>
            <a:r>
              <a:rPr lang="nl-NL"/>
              <a:t>. In voorbereidingsfase en uitvoeringsfase gaan we kleinere rondjes draaien om op les- en activiteitenniveau de doelen eventueel nog concreter op lesniveau/</a:t>
            </a:r>
            <a:r>
              <a:rPr lang="nl-NL" err="1"/>
              <a:t>leerlingniveau</a:t>
            </a:r>
            <a:r>
              <a:rPr lang="nl-NL"/>
              <a:t> uit te werken, vordering op te volgen en doelen te evalueren.; </a:t>
            </a:r>
            <a:endParaRPr lang="nl-NL">
              <a:ea typeface="Calibri"/>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107</a:t>
            </a:fld>
            <a:endParaRPr lang="nl-BE"/>
          </a:p>
        </p:txBody>
      </p:sp>
    </p:spTree>
    <p:extLst>
      <p:ext uri="{BB962C8B-B14F-4D97-AF65-F5344CB8AC3E}">
        <p14:creationId xmlns:p14="http://schemas.microsoft.com/office/powerpoint/2010/main" val="5080492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a:t>Voor  </a:t>
            </a:r>
            <a:r>
              <a:rPr lang="nl-NL" b="1" err="1"/>
              <a:t>buo</a:t>
            </a:r>
            <a:r>
              <a:rPr lang="nl-NL" b="1"/>
              <a:t>, </a:t>
            </a:r>
            <a:r>
              <a:rPr lang="nl-NL" b="1" err="1"/>
              <a:t>lln</a:t>
            </a:r>
            <a:r>
              <a:rPr lang="nl-NL" b="1"/>
              <a:t> met IAC (decretaal bepaald voor deze 2 groepen) </a:t>
            </a:r>
            <a:r>
              <a:rPr lang="nl-NL"/>
              <a:t>of bijkomende zorgnoden, blijft </a:t>
            </a:r>
            <a:r>
              <a:rPr lang="nl-NL" b="1"/>
              <a:t>handelingsplanmatig werken de motor van onze werkingen</a:t>
            </a:r>
            <a:r>
              <a:rPr lang="nl-NL"/>
              <a:t>; (voor de eerste twee groepen decretaal bepaald, voor de </a:t>
            </a:r>
            <a:r>
              <a:rPr lang="nl-NL" err="1"/>
              <a:t>lln</a:t>
            </a:r>
            <a:r>
              <a:rPr lang="nl-NL"/>
              <a:t> die GC volgen met extra </a:t>
            </a:r>
            <a:r>
              <a:rPr lang="nl-NL" err="1"/>
              <a:t>soob</a:t>
            </a:r>
            <a:r>
              <a:rPr lang="nl-NL"/>
              <a:t>, raden we het aan)</a:t>
            </a:r>
          </a:p>
          <a:p>
            <a:br>
              <a:rPr lang="nl-NL">
                <a:cs typeface="+mn-lt"/>
              </a:rPr>
            </a:br>
            <a:r>
              <a:rPr lang="nl-NL"/>
              <a:t>We verbinden met de verschillende fasen de elementen van de visie, opbouw en samenhang van </a:t>
            </a:r>
            <a:r>
              <a:rPr lang="nl-NL" err="1"/>
              <a:t>op.stap</a:t>
            </a:r>
            <a:r>
              <a:rPr lang="nl-NL"/>
              <a:t>; </a:t>
            </a:r>
          </a:p>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108</a:t>
            </a:fld>
            <a:endParaRPr lang="nl-BE"/>
          </a:p>
        </p:txBody>
      </p:sp>
    </p:spTree>
    <p:extLst>
      <p:ext uri="{BB962C8B-B14F-4D97-AF65-F5344CB8AC3E}">
        <p14:creationId xmlns:p14="http://schemas.microsoft.com/office/powerpoint/2010/main" val="76702008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109</a:t>
            </a:fld>
            <a:endParaRPr lang="nl-BE"/>
          </a:p>
        </p:txBody>
      </p:sp>
    </p:spTree>
    <p:extLst>
      <p:ext uri="{BB962C8B-B14F-4D97-AF65-F5344CB8AC3E}">
        <p14:creationId xmlns:p14="http://schemas.microsoft.com/office/powerpoint/2010/main" val="36218111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110</a:t>
            </a:fld>
            <a:endParaRPr lang="nl-BE"/>
          </a:p>
        </p:txBody>
      </p:sp>
    </p:spTree>
    <p:extLst>
      <p:ext uri="{BB962C8B-B14F-4D97-AF65-F5344CB8AC3E}">
        <p14:creationId xmlns:p14="http://schemas.microsoft.com/office/powerpoint/2010/main" val="23515082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111</a:t>
            </a:fld>
            <a:endParaRPr lang="nl-BE"/>
          </a:p>
        </p:txBody>
      </p:sp>
    </p:spTree>
    <p:extLst>
      <p:ext uri="{BB962C8B-B14F-4D97-AF65-F5344CB8AC3E}">
        <p14:creationId xmlns:p14="http://schemas.microsoft.com/office/powerpoint/2010/main" val="1484590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noProof="0">
                <a:ea typeface="Calibri"/>
                <a:cs typeface="Calibri"/>
              </a:rPr>
              <a:t>7 doelensets die richting geven. Opbouw voor kleuteronderwijs: JK – K2 –K3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noProof="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b="1" u="sng" noProof="0">
                <a:ea typeface="Calibri"/>
                <a:cs typeface="Calibri"/>
              </a:rPr>
              <a:t>Belangrijk om mee te geven: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noProof="0">
                <a:ea typeface="Calibri"/>
                <a:cs typeface="Calibri"/>
              </a:rPr>
              <a:t>De G-routedoelen en de Z-routedoelen zijn geformuleerd als de leerlingen kennen, kunnen, weten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noProof="0">
                <a:ea typeface="Calibri"/>
                <a:cs typeface="Calibri"/>
              </a:rPr>
              <a:t>Alle Andere routedoelen zijn geformuleerd als de leerling kent, kan, weet, verkent, ontwikkelt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noProof="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noProof="0">
                <a:ea typeface="Calibri"/>
                <a:cs typeface="Calibri"/>
              </a:rPr>
              <a:t>Dit zegt iets over het karakter van deze Andere routedoelensets. Die zet je in op de individueel niveau en zet je pas in nadat je opmerkt en ziet dat de G-routedoelen of Z-Routedoelen niet haalbaar of onvoldoende zijn.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noProof="0">
                <a:ea typeface="Calibri"/>
                <a:cs typeface="Calibri"/>
              </a:rPr>
              <a:t>Je gaat dus op klasniveau geen doelen kiezen uit die andere routedoelensets, je zal die kiezen </a:t>
            </a:r>
            <a:r>
              <a:rPr lang="nl-BE" noProof="0" err="1">
                <a:ea typeface="Calibri"/>
                <a:cs typeface="Calibri"/>
              </a:rPr>
              <a:t>i.k.v</a:t>
            </a:r>
            <a:r>
              <a:rPr lang="nl-BE" noProof="0">
                <a:ea typeface="Calibri"/>
                <a:cs typeface="Calibri"/>
              </a:rPr>
              <a:t>. IAC of HPW. Die andere routedoelensets verschijnen dus niet automatisch in een fiche voor je activiteiten, hoeken, routinemomenten of terugkerende momenten.</a:t>
            </a:r>
          </a:p>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11</a:t>
            </a:fld>
            <a:endParaRPr lang="nl-BE"/>
          </a:p>
        </p:txBody>
      </p:sp>
    </p:spTree>
    <p:extLst>
      <p:ext uri="{BB962C8B-B14F-4D97-AF65-F5344CB8AC3E}">
        <p14:creationId xmlns:p14="http://schemas.microsoft.com/office/powerpoint/2010/main" val="167109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Verticale coherentie zie je in de tool als voor en na</a:t>
            </a:r>
          </a:p>
          <a:p>
            <a:r>
              <a:rPr lang="nl-NL"/>
              <a:t>Verplicht samen: deze neem je altijd samen mee, die zijn onlosmakelijk met elkaar verbonden</a:t>
            </a:r>
          </a:p>
          <a:p>
            <a:endParaRPr lang="nl-NL"/>
          </a:p>
          <a:p>
            <a:r>
              <a:rPr lang="nl-NL" b="1"/>
              <a:t>Verticale coherentie </a:t>
            </a:r>
            <a:r>
              <a:rPr lang="nl-NL"/>
              <a:t>zie je in de tool als </a:t>
            </a:r>
            <a:r>
              <a:rPr lang="nl-NL" b="1"/>
              <a:t>voor en na</a:t>
            </a:r>
          </a:p>
          <a:p>
            <a:r>
              <a:rPr lang="nl-NL" b="1"/>
              <a:t>Verplicht samen</a:t>
            </a:r>
            <a:r>
              <a:rPr lang="nl-NL"/>
              <a:t>: deze neem je altijd samen mee, die zijn </a:t>
            </a:r>
            <a:r>
              <a:rPr lang="nl-NL" b="1"/>
              <a:t>onlosmakelijk met elkaar verbonden. </a:t>
            </a:r>
            <a:r>
              <a:rPr lang="nl-NL" b="0"/>
              <a:t>Zo hebben we er niet zo veel opgenomen in het leerplan, ze zijn eerder de uitzondering!</a:t>
            </a:r>
          </a:p>
          <a:p>
            <a:endParaRPr lang="nl-NL" b="0"/>
          </a:p>
          <a:p>
            <a:r>
              <a:rPr lang="nl-NL" b="0"/>
              <a:t>Dit voorbeeld vertrekt van 3.1.GK3.1 De leerlingen kennen het volgende begrip met betrekking tot organismen: de insecten. Dit doel heeft een verplicht samen met 3.2. GK 3.1, in de volgende slides zie je dat als ik naar dat doel navigeer ik de omgekeerde beweging ook te zien krijg.</a:t>
            </a:r>
            <a:endParaRPr lang="nl-BE" b="0"/>
          </a:p>
          <a:p>
            <a:endParaRPr lang="nl-BE"/>
          </a:p>
        </p:txBody>
      </p:sp>
      <p:sp>
        <p:nvSpPr>
          <p:cNvPr id="4" name="Tijdelijke aanduiding voor dianummer 3"/>
          <p:cNvSpPr>
            <a:spLocks noGrp="1"/>
          </p:cNvSpPr>
          <p:nvPr>
            <p:ph type="sldNum" sz="quarter" idx="5"/>
          </p:nvPr>
        </p:nvSpPr>
        <p:spPr/>
        <p:txBody>
          <a:bodyPr/>
          <a:lstStyle/>
          <a:p>
            <a:fld id="{081497CF-EB4E-4B9D-90A3-96DFB1B0968C}" type="slidenum">
              <a:rPr lang="nl-BE" smtClean="0"/>
              <a:t>12</a:t>
            </a:fld>
            <a:endParaRPr lang="nl-BE"/>
          </a:p>
        </p:txBody>
      </p:sp>
    </p:spTree>
    <p:extLst>
      <p:ext uri="{BB962C8B-B14F-4D97-AF65-F5344CB8AC3E}">
        <p14:creationId xmlns:p14="http://schemas.microsoft.com/office/powerpoint/2010/main" val="17219724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twitter.com/KathOndVla" TargetMode="External"/><Relationship Id="rId13"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hyperlink" Target="https://pro.katholiekonderwijs.vlaanderen/" TargetMode="External"/><Relationship Id="rId2" Type="http://schemas.openxmlformats.org/officeDocument/2006/relationships/hyperlink" Target="https://www.facebook.com/KatholiekOnderwijsVlaanderen/" TargetMode="External"/><Relationship Id="rId1" Type="http://schemas.openxmlformats.org/officeDocument/2006/relationships/slideMaster" Target="../slideMasters/slideMaster1.xml"/><Relationship Id="rId6" Type="http://schemas.openxmlformats.org/officeDocument/2006/relationships/hyperlink" Target="https://www.linkedin.com/company/katholiekonderwijsvlaanderen/" TargetMode="External"/><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hyperlink" Target="https://www.katholiekonderwijs.vlaanderen/" TargetMode="External"/><Relationship Id="rId4" Type="http://schemas.openxmlformats.org/officeDocument/2006/relationships/hyperlink" Target="https://www.instagram.com/kathondvla" TargetMode="External"/><Relationship Id="rId9" Type="http://schemas.openxmlformats.org/officeDocument/2006/relationships/image" Target="../media/image14.jpeg"/><Relationship Id="rId14" Type="http://schemas.openxmlformats.org/officeDocument/2006/relationships/hyperlink" Target="https://www.youtube.com/@kathondvla"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eldia">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393B1DDF-82B4-6CBB-CD08-A10D6033126B}"/>
              </a:ext>
            </a:extLst>
          </p:cNvPr>
          <p:cNvPicPr>
            <a:picLocks noChangeAspect="1"/>
          </p:cNvPicPr>
          <p:nvPr/>
        </p:nvPicPr>
        <p:blipFill>
          <a:blip r:embed="rId2"/>
          <a:srcRect t="-10630" r="29851" b="10630"/>
          <a:stretch>
            <a:fillRect/>
          </a:stretch>
        </p:blipFill>
        <p:spPr>
          <a:xfrm>
            <a:off x="9505950" y="-515413"/>
            <a:ext cx="2686050" cy="7373413"/>
          </a:xfrm>
          <a:prstGeom prst="rect">
            <a:avLst/>
          </a:prstGeom>
        </p:spPr>
      </p:pic>
      <p:pic>
        <p:nvPicPr>
          <p:cNvPr id="3" name="Afbeelding 2">
            <a:extLst>
              <a:ext uri="{FF2B5EF4-FFF2-40B4-BE49-F238E27FC236}">
                <a16:creationId xmlns:a16="http://schemas.microsoft.com/office/drawing/2014/main" id="{43CC96B8-9774-A520-55A1-87CA40279FC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6688" y="5711190"/>
            <a:ext cx="2204720" cy="975360"/>
          </a:xfrm>
          <a:prstGeom prst="rect">
            <a:avLst/>
          </a:prstGeom>
        </p:spPr>
      </p:pic>
      <p:pic>
        <p:nvPicPr>
          <p:cNvPr id="5" name="Graphic 4">
            <a:extLst>
              <a:ext uri="{FF2B5EF4-FFF2-40B4-BE49-F238E27FC236}">
                <a16:creationId xmlns:a16="http://schemas.microsoft.com/office/drawing/2014/main" id="{AA6C648D-D5E0-B41D-9FD4-F4B85DEB149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87016" y="1867871"/>
            <a:ext cx="11017968" cy="3122258"/>
          </a:xfrm>
          <a:prstGeom prst="rect">
            <a:avLst/>
          </a:prstGeom>
        </p:spPr>
      </p:pic>
    </p:spTree>
    <p:extLst>
      <p:ext uri="{BB962C8B-B14F-4D97-AF65-F5344CB8AC3E}">
        <p14:creationId xmlns:p14="http://schemas.microsoft.com/office/powerpoint/2010/main" val="1283003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8C4289DF-E660-51F7-607F-AF25C00F863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86688" y="5711190"/>
            <a:ext cx="2204720" cy="975360"/>
          </a:xfrm>
          <a:prstGeom prst="rect">
            <a:avLst/>
          </a:prstGeom>
        </p:spPr>
      </p:pic>
    </p:spTree>
    <p:extLst>
      <p:ext uri="{BB962C8B-B14F-4D97-AF65-F5344CB8AC3E}">
        <p14:creationId xmlns:p14="http://schemas.microsoft.com/office/powerpoint/2010/main" val="139824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8628CB9-7E6F-BE34-CCEC-64FADF0336E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68428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419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Lee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187A673-F41E-073E-C1A8-310F5942B3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2444" y="6042001"/>
            <a:ext cx="2209802" cy="626211"/>
          </a:xfrm>
          <a:prstGeom prst="rect">
            <a:avLst/>
          </a:prstGeom>
        </p:spPr>
      </p:pic>
    </p:spTree>
    <p:extLst>
      <p:ext uri="{BB962C8B-B14F-4D97-AF65-F5344CB8AC3E}">
        <p14:creationId xmlns:p14="http://schemas.microsoft.com/office/powerpoint/2010/main" val="1071234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1" name="Vrije vorm: vorm 30">
            <a:extLst>
              <a:ext uri="{FF2B5EF4-FFF2-40B4-BE49-F238E27FC236}">
                <a16:creationId xmlns:a16="http://schemas.microsoft.com/office/drawing/2014/main" id="{99D4DD7C-8151-3883-040A-F59E0685B768}"/>
              </a:ext>
            </a:extLst>
          </p:cNvPr>
          <p:cNvSpPr/>
          <p:nvPr/>
        </p:nvSpPr>
        <p:spPr>
          <a:xfrm>
            <a:off x="1618231" y="1421296"/>
            <a:ext cx="9324752" cy="4611756"/>
          </a:xfrm>
          <a:custGeom>
            <a:avLst/>
            <a:gdLst>
              <a:gd name="connsiteX0" fmla="*/ 6357557 w 7042023"/>
              <a:gd name="connsiteY0" fmla="*/ 3679412 h 3679412"/>
              <a:gd name="connsiteX1" fmla="*/ 684467 w 7042023"/>
              <a:gd name="connsiteY1" fmla="*/ 3679412 h 3679412"/>
              <a:gd name="connsiteX2" fmla="*/ 0 w 7042023"/>
              <a:gd name="connsiteY2" fmla="*/ 2994946 h 3679412"/>
              <a:gd name="connsiteX3" fmla="*/ 0 w 7042023"/>
              <a:gd name="connsiteY3" fmla="*/ 763905 h 3679412"/>
              <a:gd name="connsiteX4" fmla="*/ 57150 w 7042023"/>
              <a:gd name="connsiteY4" fmla="*/ 763905 h 3679412"/>
              <a:gd name="connsiteX5" fmla="*/ 57150 w 7042023"/>
              <a:gd name="connsiteY5" fmla="*/ 2994946 h 3679412"/>
              <a:gd name="connsiteX6" fmla="*/ 684467 w 7042023"/>
              <a:gd name="connsiteY6" fmla="*/ 3622262 h 3679412"/>
              <a:gd name="connsiteX7" fmla="*/ 6357652 w 7042023"/>
              <a:gd name="connsiteY7" fmla="*/ 3622262 h 3679412"/>
              <a:gd name="connsiteX8" fmla="*/ 6984969 w 7042023"/>
              <a:gd name="connsiteY8" fmla="*/ 2994946 h 3679412"/>
              <a:gd name="connsiteX9" fmla="*/ 6984969 w 7042023"/>
              <a:gd name="connsiteY9" fmla="*/ 684466 h 3679412"/>
              <a:gd name="connsiteX10" fmla="*/ 6357652 w 7042023"/>
              <a:gd name="connsiteY10" fmla="*/ 57150 h 3679412"/>
              <a:gd name="connsiteX11" fmla="*/ 1460564 w 7042023"/>
              <a:gd name="connsiteY11" fmla="*/ 57150 h 3679412"/>
              <a:gd name="connsiteX12" fmla="*/ 1460564 w 7042023"/>
              <a:gd name="connsiteY12" fmla="*/ 0 h 3679412"/>
              <a:gd name="connsiteX13" fmla="*/ 6357557 w 7042023"/>
              <a:gd name="connsiteY13" fmla="*/ 0 h 3679412"/>
              <a:gd name="connsiteX14" fmla="*/ 7042023 w 7042023"/>
              <a:gd name="connsiteY14" fmla="*/ 684466 h 3679412"/>
              <a:gd name="connsiteX15" fmla="*/ 7042023 w 7042023"/>
              <a:gd name="connsiteY15" fmla="*/ 2994946 h 3679412"/>
              <a:gd name="connsiteX16" fmla="*/ 6357557 w 7042023"/>
              <a:gd name="connsiteY16" fmla="*/ 3679412 h 36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42023" h="3679412">
                <a:moveTo>
                  <a:pt x="6357557" y="3679412"/>
                </a:moveTo>
                <a:lnTo>
                  <a:pt x="684467" y="3679412"/>
                </a:lnTo>
                <a:cubicBezTo>
                  <a:pt x="307086" y="3679412"/>
                  <a:pt x="0" y="3372326"/>
                  <a:pt x="0" y="2994946"/>
                </a:cubicBezTo>
                <a:lnTo>
                  <a:pt x="0" y="763905"/>
                </a:lnTo>
                <a:lnTo>
                  <a:pt x="57150" y="763905"/>
                </a:lnTo>
                <a:lnTo>
                  <a:pt x="57150" y="2994946"/>
                </a:lnTo>
                <a:cubicBezTo>
                  <a:pt x="57150" y="3340799"/>
                  <a:pt x="338519" y="3622262"/>
                  <a:pt x="684467" y="3622262"/>
                </a:cubicBezTo>
                <a:lnTo>
                  <a:pt x="6357652" y="3622262"/>
                </a:lnTo>
                <a:cubicBezTo>
                  <a:pt x="6703505" y="3622262"/>
                  <a:pt x="6984969" y="3340894"/>
                  <a:pt x="6984969" y="2994946"/>
                </a:cubicBezTo>
                <a:lnTo>
                  <a:pt x="6984969" y="684466"/>
                </a:lnTo>
                <a:cubicBezTo>
                  <a:pt x="6984969" y="338614"/>
                  <a:pt x="6703600" y="57150"/>
                  <a:pt x="6357652" y="57150"/>
                </a:cubicBezTo>
                <a:lnTo>
                  <a:pt x="1460564" y="57150"/>
                </a:lnTo>
                <a:lnTo>
                  <a:pt x="1460564" y="0"/>
                </a:lnTo>
                <a:lnTo>
                  <a:pt x="6357557" y="0"/>
                </a:lnTo>
                <a:cubicBezTo>
                  <a:pt x="6734937" y="0"/>
                  <a:pt x="7042023" y="306991"/>
                  <a:pt x="7042023" y="684466"/>
                </a:cubicBezTo>
                <a:lnTo>
                  <a:pt x="7042023" y="2994946"/>
                </a:lnTo>
                <a:cubicBezTo>
                  <a:pt x="7042023" y="3372326"/>
                  <a:pt x="6734937" y="3679412"/>
                  <a:pt x="6357557" y="3679412"/>
                </a:cubicBezTo>
                <a:close/>
              </a:path>
            </a:pathLst>
          </a:custGeom>
          <a:solidFill>
            <a:srgbClr val="4CBCC5"/>
          </a:solidFill>
          <a:ln w="0" cap="flat">
            <a:noFill/>
            <a:prstDash val="solid"/>
            <a:miter/>
          </a:ln>
        </p:spPr>
        <p:txBody>
          <a:bodyPr rtlCol="0" anchor="ctr"/>
          <a:lstStyle/>
          <a:p>
            <a:endParaRPr lang="nl-BE"/>
          </a:p>
        </p:txBody>
      </p:sp>
      <p:sp>
        <p:nvSpPr>
          <p:cNvPr id="34" name="Tijdelijke aanduiding voor tekst 33">
            <a:extLst>
              <a:ext uri="{FF2B5EF4-FFF2-40B4-BE49-F238E27FC236}">
                <a16:creationId xmlns:a16="http://schemas.microsoft.com/office/drawing/2014/main" id="{3BCD951C-6BD9-B406-D5E9-9DBF75EF90D1}"/>
              </a:ext>
            </a:extLst>
          </p:cNvPr>
          <p:cNvSpPr>
            <a:spLocks noGrp="1"/>
          </p:cNvSpPr>
          <p:nvPr>
            <p:ph type="body" sz="quarter" idx="10" hasCustomPrompt="1"/>
          </p:nvPr>
        </p:nvSpPr>
        <p:spPr>
          <a:xfrm>
            <a:off x="2216150" y="1768475"/>
            <a:ext cx="8061325" cy="3956050"/>
          </a:xfrm>
        </p:spPr>
        <p:txBody>
          <a:bodyPr>
            <a:normAutofit/>
          </a:bodyPr>
          <a:lstStyle>
            <a:lvl1pPr marL="0" indent="0" algn="ctr">
              <a:buNone/>
              <a:defRPr sz="3600">
                <a:latin typeface="Poppins ExtraBold" panose="00000900000000000000" pitchFamily="2" charset="0"/>
                <a:cs typeface="Poppins ExtraBold" panose="00000900000000000000" pitchFamily="2" charset="0"/>
              </a:defRPr>
            </a:lvl1pPr>
          </a:lstStyle>
          <a:p>
            <a:pPr lvl="0"/>
            <a:r>
              <a:rPr lang="nl-NL"/>
              <a:t>Zet hier een quote</a:t>
            </a:r>
          </a:p>
        </p:txBody>
      </p:sp>
      <p:sp>
        <p:nvSpPr>
          <p:cNvPr id="6" name="Rechthoek 5">
            <a:extLst>
              <a:ext uri="{FF2B5EF4-FFF2-40B4-BE49-F238E27FC236}">
                <a16:creationId xmlns:a16="http://schemas.microsoft.com/office/drawing/2014/main" id="{24B11C2A-39B1-8042-8294-59F95469BCA1}"/>
              </a:ext>
            </a:extLst>
          </p:cNvPr>
          <p:cNvSpPr/>
          <p:nvPr/>
        </p:nvSpPr>
        <p:spPr>
          <a:xfrm>
            <a:off x="1249017" y="85725"/>
            <a:ext cx="2340705" cy="450892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nl-NL" sz="28700" b="1" cap="none" spc="0">
                <a:ln/>
                <a:solidFill>
                  <a:schemeClr val="accent4"/>
                </a:solidFill>
                <a:effectLst/>
              </a:rPr>
              <a:t>“</a:t>
            </a:r>
          </a:p>
        </p:txBody>
      </p:sp>
    </p:spTree>
    <p:extLst>
      <p:ext uri="{BB962C8B-B14F-4D97-AF65-F5344CB8AC3E}">
        <p14:creationId xmlns:p14="http://schemas.microsoft.com/office/powerpoint/2010/main" val="414996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met afbeeldin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D2A68C2A-B007-F12D-E4BA-3355F79F9AF3}"/>
              </a:ext>
            </a:extLst>
          </p:cNvPr>
          <p:cNvSpPr>
            <a:spLocks noGrp="1" noRot="1" noMove="1" noResize="1" noEditPoints="1" noAdjustHandles="1" noChangeArrowheads="1" noChangeShapeType="1"/>
          </p:cNvSpPr>
          <p:nvPr>
            <p:ph type="pic" sz="quarter" idx="11" hasCustomPrompt="1"/>
          </p:nvPr>
        </p:nvSpPr>
        <p:spPr>
          <a:xfrm>
            <a:off x="-7938" y="179388"/>
            <a:ext cx="12199938" cy="4449762"/>
          </a:xfrm>
        </p:spPr>
        <p:txBody>
          <a:bodyPr/>
          <a:lstStyle>
            <a:lvl1pPr>
              <a:defRPr/>
            </a:lvl1pPr>
          </a:lstStyle>
          <a:p>
            <a:r>
              <a:rPr lang="nl-BE"/>
              <a:t>Plaats hier je afbeelding</a:t>
            </a:r>
          </a:p>
        </p:txBody>
      </p:sp>
      <p:sp>
        <p:nvSpPr>
          <p:cNvPr id="2" name="Rechthoek 1">
            <a:extLst>
              <a:ext uri="{FF2B5EF4-FFF2-40B4-BE49-F238E27FC236}">
                <a16:creationId xmlns:a16="http://schemas.microsoft.com/office/drawing/2014/main" id="{327DF45D-CEE8-E027-5958-4E60095D0A49}"/>
              </a:ext>
            </a:extLst>
          </p:cNvPr>
          <p:cNvSpPr>
            <a:spLocks noGrp="1" noRot="1" noMove="1" noResize="1" noEditPoints="1" noAdjustHandles="1" noChangeArrowheads="1" noChangeShapeType="1"/>
          </p:cNvSpPr>
          <p:nvPr/>
        </p:nvSpPr>
        <p:spPr>
          <a:xfrm>
            <a:off x="-7979" y="4647414"/>
            <a:ext cx="12199979" cy="2210586"/>
          </a:xfrm>
          <a:prstGeom prst="rect">
            <a:avLst/>
          </a:prstGeom>
          <a:solidFill>
            <a:srgbClr val="2D3E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Tijdelijke aanduiding voor tekst 33">
            <a:extLst>
              <a:ext uri="{FF2B5EF4-FFF2-40B4-BE49-F238E27FC236}">
                <a16:creationId xmlns:a16="http://schemas.microsoft.com/office/drawing/2014/main" id="{3BCD951C-6BD9-B406-D5E9-9DBF75EF90D1}"/>
              </a:ext>
            </a:extLst>
          </p:cNvPr>
          <p:cNvSpPr>
            <a:spLocks noGrp="1"/>
          </p:cNvSpPr>
          <p:nvPr>
            <p:ph type="body" sz="quarter" idx="10" hasCustomPrompt="1"/>
          </p:nvPr>
        </p:nvSpPr>
        <p:spPr>
          <a:xfrm>
            <a:off x="603315" y="2991574"/>
            <a:ext cx="10426045" cy="3343238"/>
          </a:xfrm>
          <a:prstGeom prst="roundRect">
            <a:avLst>
              <a:gd name="adj" fmla="val 11874"/>
            </a:avLst>
          </a:prstGeom>
          <a:solidFill>
            <a:schemeClr val="bg1"/>
          </a:solidFill>
        </p:spPr>
        <p:txBody>
          <a:bodyPr>
            <a:normAutofit/>
          </a:bodyPr>
          <a:lstStyle>
            <a:lvl1pPr marL="0" indent="0" algn="ctr">
              <a:buNone/>
              <a:defRPr sz="3600">
                <a:latin typeface="Poppins ExtraBold" panose="00000900000000000000" pitchFamily="2" charset="0"/>
                <a:cs typeface="Poppins ExtraBold" panose="00000900000000000000" pitchFamily="2" charset="0"/>
              </a:defRPr>
            </a:lvl1pPr>
          </a:lstStyle>
          <a:p>
            <a:pPr lvl="0"/>
            <a:r>
              <a:rPr lang="nl-NL"/>
              <a:t>Zet hier een quote</a:t>
            </a:r>
          </a:p>
        </p:txBody>
      </p:sp>
      <p:sp>
        <p:nvSpPr>
          <p:cNvPr id="8" name="Rechthoek 7">
            <a:extLst>
              <a:ext uri="{FF2B5EF4-FFF2-40B4-BE49-F238E27FC236}">
                <a16:creationId xmlns:a16="http://schemas.microsoft.com/office/drawing/2014/main" id="{9F885A47-5B4B-9C05-2EF4-BD2CD1A82093}"/>
              </a:ext>
            </a:extLst>
          </p:cNvPr>
          <p:cNvSpPr/>
          <p:nvPr/>
        </p:nvSpPr>
        <p:spPr>
          <a:xfrm>
            <a:off x="689811" y="2674753"/>
            <a:ext cx="1221809" cy="221599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nl-NL" sz="13800" b="1" cap="none" spc="0">
                <a:ln/>
                <a:solidFill>
                  <a:schemeClr val="accent4"/>
                </a:solidFill>
                <a:effectLst/>
              </a:rPr>
              <a:t>“</a:t>
            </a:r>
          </a:p>
        </p:txBody>
      </p:sp>
    </p:spTree>
    <p:extLst>
      <p:ext uri="{BB962C8B-B14F-4D97-AF65-F5344CB8AC3E}">
        <p14:creationId xmlns:p14="http://schemas.microsoft.com/office/powerpoint/2010/main" val="3238409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egin: gsm">
    <p:bg>
      <p:bgPr>
        <a:blipFill dpi="0" rotWithShape="1">
          <a:blip r:embed="rId2" cstate="print">
            <a:lum/>
            <a:extLst>
              <a:ext uri="{28A0092B-C50C-407E-A947-70E740481C1C}">
                <a14:useLocalDpi xmlns:a14="http://schemas.microsoft.com/office/drawing/2010/main" val="0"/>
              </a:ext>
            </a:extLst>
          </a:blip>
          <a:srcRect/>
          <a:stretch>
            <a:fillRect t="2000"/>
          </a:stretch>
        </a:blipFill>
        <a:effectLst/>
      </p:bgPr>
    </p:bg>
    <p:spTree>
      <p:nvGrpSpPr>
        <p:cNvPr id="1" name=""/>
        <p:cNvGrpSpPr/>
        <p:nvPr/>
      </p:nvGrpSpPr>
      <p:grpSpPr>
        <a:xfrm>
          <a:off x="0" y="0"/>
          <a:ext cx="0" cy="0"/>
          <a:chOff x="0" y="0"/>
          <a:chExt cx="0" cy="0"/>
        </a:xfrm>
      </p:grpSpPr>
      <p:sp>
        <p:nvSpPr>
          <p:cNvPr id="6" name="Tekstvak 5"/>
          <p:cNvSpPr txBox="1">
            <a:spLocks/>
          </p:cNvSpPr>
          <p:nvPr/>
        </p:nvSpPr>
        <p:spPr>
          <a:xfrm>
            <a:off x="798445" y="768613"/>
            <a:ext cx="10814755" cy="2585323"/>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Roboto" pitchFamily="2" charset="0"/>
                <a:ea typeface="Roboto" pitchFamily="2" charset="0"/>
                <a:cs typeface="+mn-cs"/>
              </a:rPr>
              <a:t>Mag ik jouw </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Roboto" pitchFamily="2" charset="0"/>
                <a:ea typeface="Roboto" pitchFamily="2" charset="0"/>
                <a:cs typeface="+mn-cs"/>
              </a:rPr>
              <a:t>onverdeelde </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1" i="0" u="none" strike="noStrike" kern="0" cap="none" spc="0" normalizeH="0" baseline="0" noProof="0">
                <a:ln>
                  <a:noFill/>
                </a:ln>
                <a:solidFill>
                  <a:srgbClr val="4CBCC5"/>
                </a:solidFill>
                <a:effectLst>
                  <a:outerShdw blurRad="38100" dist="38100" dir="2700000" algn="tl">
                    <a:srgbClr val="000000">
                      <a:alpha val="43137"/>
                    </a:srgbClr>
                  </a:outerShdw>
                </a:effectLst>
                <a:uLnTx/>
                <a:uFillTx/>
                <a:latin typeface="Roboto" pitchFamily="2" charset="0"/>
                <a:ea typeface="Roboto" pitchFamily="2" charset="0"/>
                <a:cs typeface="+mn-cs"/>
              </a:rPr>
              <a:t>aandacht</a:t>
            </a:r>
            <a:r>
              <a:rPr kumimoji="0" lang="nl-BE" sz="5400" b="0" i="0" u="none" strike="noStrike" kern="0" cap="none" spc="0" normalizeH="0" baseline="0" noProof="0">
                <a:ln>
                  <a:noFill/>
                </a:ln>
                <a:solidFill>
                  <a:srgbClr val="4CBCC5"/>
                </a:solidFill>
                <a:effectLst>
                  <a:outerShdw blurRad="38100" dist="38100" dir="2700000" algn="tl">
                    <a:srgbClr val="000000">
                      <a:alpha val="43137"/>
                    </a:srgbClr>
                  </a:outerShdw>
                </a:effectLst>
                <a:uLnTx/>
                <a:uFillTx/>
                <a:latin typeface="Roboto" pitchFamily="2" charset="0"/>
                <a:ea typeface="Roboto" pitchFamily="2" charset="0"/>
                <a:cs typeface="+mn-cs"/>
              </a:rPr>
              <a:t>?</a:t>
            </a:r>
          </a:p>
        </p:txBody>
      </p:sp>
      <p:pic>
        <p:nvPicPr>
          <p:cNvPr id="17" name="Graphic 16">
            <a:extLst>
              <a:ext uri="{FF2B5EF4-FFF2-40B4-BE49-F238E27FC236}">
                <a16:creationId xmlns:a16="http://schemas.microsoft.com/office/drawing/2014/main" id="{5437C2A8-E8BE-02A5-C8D9-0A70B465BF86}"/>
              </a:ext>
            </a:extLst>
          </p:cNvPr>
          <p:cNvPicPr>
            <a:picLocks noGrp="1" noRot="1" noChangeAspect="1" noMove="1" noResize="1" noEditPoints="1" noAdjustHandles="1" noChangeArrowheads="1" noChangeShapeType="1" noCrop="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p:blipFill>
        <p:spPr>
          <a:xfrm rot="21260283">
            <a:off x="5125365" y="1866412"/>
            <a:ext cx="1938068" cy="1938068"/>
          </a:xfrm>
          <a:prstGeom prst="rect">
            <a:avLst/>
          </a:prstGeom>
        </p:spPr>
      </p:pic>
      <p:pic>
        <p:nvPicPr>
          <p:cNvPr id="2" name="Graphic 1">
            <a:extLst>
              <a:ext uri="{FF2B5EF4-FFF2-40B4-BE49-F238E27FC236}">
                <a16:creationId xmlns:a16="http://schemas.microsoft.com/office/drawing/2014/main" id="{56DE0023-C295-D600-8DD0-F2ADCDBEE29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1263355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auz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echthoek: afgeronde hoeken 4"/>
          <p:cNvSpPr>
            <a:spLocks noGrp="1" noRot="1" noMove="1" noResize="1" noEditPoints="1" noAdjustHandles="1" noChangeArrowheads="1" noChangeShapeType="1"/>
          </p:cNvSpPr>
          <p:nvPr/>
        </p:nvSpPr>
        <p:spPr>
          <a:xfrm rot="16200000" flipH="1" flipV="1">
            <a:off x="9127909" y="83026"/>
            <a:ext cx="910758" cy="4773488"/>
          </a:xfrm>
          <a:prstGeom prst="round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7315200" y="1915771"/>
            <a:ext cx="4542183" cy="1107996"/>
          </a:xfrm>
          <a:prstGeom prst="rect">
            <a:avLst/>
          </a:prstGeom>
          <a:noFill/>
        </p:spPr>
        <p:txBody>
          <a:bodyPr wrap="square" rtlCol="0">
            <a:spAutoFit/>
          </a:bodyPr>
          <a:lstStyle/>
          <a:p>
            <a:pPr algn="ctr"/>
            <a:r>
              <a:rPr lang="nl-BE" sz="6600" b="0">
                <a:solidFill>
                  <a:schemeClr val="bg1"/>
                </a:solidFill>
                <a:latin typeface="Poppins ExtraBold" panose="00000900000000000000" pitchFamily="2" charset="0"/>
                <a:cs typeface="Poppins ExtraBold" panose="00000900000000000000" pitchFamily="2" charset="0"/>
              </a:rPr>
              <a:t>Pauze</a:t>
            </a:r>
          </a:p>
        </p:txBody>
      </p:sp>
      <p:sp>
        <p:nvSpPr>
          <p:cNvPr id="8" name="Tijdelijke aanduiding voor tekst 7">
            <a:extLst>
              <a:ext uri="{FF2B5EF4-FFF2-40B4-BE49-F238E27FC236}">
                <a16:creationId xmlns:a16="http://schemas.microsoft.com/office/drawing/2014/main" id="{785A5B33-F0A9-EEF9-34BD-C3C0AB8D8619}"/>
              </a:ext>
            </a:extLst>
          </p:cNvPr>
          <p:cNvSpPr>
            <a:spLocks noGrp="1"/>
          </p:cNvSpPr>
          <p:nvPr>
            <p:ph type="body" sz="quarter" idx="10" hasCustomPrompt="1"/>
          </p:nvPr>
        </p:nvSpPr>
        <p:spPr>
          <a:xfrm>
            <a:off x="7622899" y="3059481"/>
            <a:ext cx="4044950" cy="1817687"/>
          </a:xfrm>
        </p:spPr>
        <p:txBody>
          <a:bodyPr>
            <a:normAutofit/>
          </a:bodyPr>
          <a:lstStyle>
            <a:lvl1pPr marL="0" indent="0" algn="ctr">
              <a:buNone/>
              <a:defRPr sz="3600" b="1">
                <a:solidFill>
                  <a:schemeClr val="bg1"/>
                </a:solidFill>
              </a:defRPr>
            </a:lvl1pPr>
          </a:lstStyle>
          <a:p>
            <a:pPr lvl="0"/>
            <a:r>
              <a:rPr lang="nl-NL"/>
              <a:t>van … minuten</a:t>
            </a:r>
          </a:p>
        </p:txBody>
      </p:sp>
      <p:pic>
        <p:nvPicPr>
          <p:cNvPr id="4" name="Graphic 3">
            <a:extLst>
              <a:ext uri="{FF2B5EF4-FFF2-40B4-BE49-F238E27FC236}">
                <a16:creationId xmlns:a16="http://schemas.microsoft.com/office/drawing/2014/main" id="{2F1D5BD6-CFE0-C411-A578-2C4D3CE6C0F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33218" y="287244"/>
            <a:ext cx="2209802" cy="626211"/>
          </a:xfrm>
          <a:prstGeom prst="rect">
            <a:avLst/>
          </a:prstGeom>
        </p:spPr>
      </p:pic>
    </p:spTree>
    <p:extLst>
      <p:ext uri="{BB962C8B-B14F-4D97-AF65-F5344CB8AC3E}">
        <p14:creationId xmlns:p14="http://schemas.microsoft.com/office/powerpoint/2010/main" val="1112993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auz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6" name="Groep 5"/>
          <p:cNvGrpSpPr>
            <a:grpSpLocks noGrp="1" noUngrp="1" noRot="1" noMove="1" noResize="1"/>
          </p:cNvGrpSpPr>
          <p:nvPr/>
        </p:nvGrpSpPr>
        <p:grpSpPr>
          <a:xfrm>
            <a:off x="386394" y="4050398"/>
            <a:ext cx="3847678" cy="1505576"/>
            <a:chOff x="899025" y="1384133"/>
            <a:chExt cx="5061508" cy="2027934"/>
          </a:xfrm>
          <a:solidFill>
            <a:srgbClr val="57C3CB"/>
          </a:solidFill>
        </p:grpSpPr>
        <p:sp>
          <p:nvSpPr>
            <p:cNvPr id="5" name="Rechthoek: afgeronde hoeken 4"/>
            <p:cNvSpPr>
              <a:spLocks noGrp="1" noRot="1" noMove="1" noResize="1" noEditPoints="1" noAdjustHandles="1" noChangeArrowheads="1" noChangeShapeType="1"/>
            </p:cNvSpPr>
            <p:nvPr/>
          </p:nvSpPr>
          <p:spPr>
            <a:xfrm rot="16200000" flipH="1" flipV="1">
              <a:off x="2415812" y="-132654"/>
              <a:ext cx="2027934" cy="506150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1617133" y="1674824"/>
              <a:ext cx="4343400" cy="1107996"/>
            </a:xfrm>
            <a:prstGeom prst="rect">
              <a:avLst/>
            </a:prstGeom>
            <a:grpFill/>
          </p:spPr>
          <p:txBody>
            <a:bodyPr wrap="square" rtlCol="0">
              <a:spAutoFit/>
            </a:bodyPr>
            <a:lstStyle/>
            <a:p>
              <a:r>
                <a:rPr lang="nl-BE" sz="6600" b="0">
                  <a:solidFill>
                    <a:schemeClr val="bg1"/>
                  </a:solidFill>
                  <a:latin typeface="Poppins ExtraBold" panose="00000900000000000000" pitchFamily="2" charset="0"/>
                  <a:cs typeface="Poppins ExtraBold" panose="00000900000000000000" pitchFamily="2" charset="0"/>
                </a:rPr>
                <a:t>Pauze</a:t>
              </a:r>
            </a:p>
          </p:txBody>
        </p:sp>
      </p:grpSp>
      <p:sp>
        <p:nvSpPr>
          <p:cNvPr id="8" name="Tijdelijke aanduiding voor tekst 7">
            <a:extLst>
              <a:ext uri="{FF2B5EF4-FFF2-40B4-BE49-F238E27FC236}">
                <a16:creationId xmlns:a16="http://schemas.microsoft.com/office/drawing/2014/main" id="{5E59E5B9-B58D-DC67-42F3-08CDF5F70F1F}"/>
              </a:ext>
            </a:extLst>
          </p:cNvPr>
          <p:cNvSpPr>
            <a:spLocks noGrp="1"/>
          </p:cNvSpPr>
          <p:nvPr>
            <p:ph type="body" sz="quarter" idx="10" hasCustomPrompt="1"/>
          </p:nvPr>
        </p:nvSpPr>
        <p:spPr>
          <a:xfrm>
            <a:off x="4071924" y="4677510"/>
            <a:ext cx="4044950" cy="1817687"/>
          </a:xfrm>
        </p:spPr>
        <p:txBody>
          <a:bodyPr>
            <a:normAutofit/>
          </a:bodyPr>
          <a:lstStyle>
            <a:lvl1pPr marL="0" indent="0" algn="ctr">
              <a:buNone/>
              <a:defRPr sz="3600" b="1">
                <a:solidFill>
                  <a:schemeClr val="bg1"/>
                </a:solidFill>
              </a:defRPr>
            </a:lvl1pPr>
          </a:lstStyle>
          <a:p>
            <a:pPr lvl="0"/>
            <a:r>
              <a:rPr lang="nl-NL"/>
              <a:t>van … minuten</a:t>
            </a:r>
          </a:p>
        </p:txBody>
      </p:sp>
      <p:pic>
        <p:nvPicPr>
          <p:cNvPr id="4" name="Graphic 3">
            <a:extLst>
              <a:ext uri="{FF2B5EF4-FFF2-40B4-BE49-F238E27FC236}">
                <a16:creationId xmlns:a16="http://schemas.microsoft.com/office/drawing/2014/main" id="{F09FE58B-8759-D9BB-5715-55DE0BC9B7B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33218" y="287244"/>
            <a:ext cx="2209802" cy="626211"/>
          </a:xfrm>
          <a:prstGeom prst="rect">
            <a:avLst/>
          </a:prstGeom>
        </p:spPr>
      </p:pic>
    </p:spTree>
    <p:extLst>
      <p:ext uri="{BB962C8B-B14F-4D97-AF65-F5344CB8AC3E}">
        <p14:creationId xmlns:p14="http://schemas.microsoft.com/office/powerpoint/2010/main" val="3278745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unch">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echthoek: afgeronde hoeken 4"/>
          <p:cNvSpPr>
            <a:spLocks noGrp="1" noRot="1" noMove="1" noResize="1" noEditPoints="1" noAdjustHandles="1" noChangeArrowheads="1" noChangeShapeType="1"/>
          </p:cNvSpPr>
          <p:nvPr/>
        </p:nvSpPr>
        <p:spPr>
          <a:xfrm rot="16200000" flipH="1" flipV="1">
            <a:off x="5069267" y="-760960"/>
            <a:ext cx="1107996" cy="5791200"/>
          </a:xfrm>
          <a:prstGeom prst="round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4109159" y="1581691"/>
            <a:ext cx="579120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6600" b="0">
                <a:solidFill>
                  <a:schemeClr val="bg1"/>
                </a:solidFill>
                <a:latin typeface="Poppins ExtraBold" panose="00000900000000000000" pitchFamily="2" charset="0"/>
                <a:cs typeface="Poppins ExtraBold" panose="00000900000000000000" pitchFamily="2" charset="0"/>
              </a:rPr>
              <a:t>Lunch</a:t>
            </a:r>
            <a:endParaRPr lang="nl-BE" sz="6600" b="1">
              <a:solidFill>
                <a:schemeClr val="bg1"/>
              </a:solidFill>
              <a:latin typeface="Poppins" panose="00000500000000000000" pitchFamily="2" charset="0"/>
              <a:cs typeface="Poppins" panose="00000500000000000000" pitchFamily="2" charset="0"/>
            </a:endParaRPr>
          </a:p>
        </p:txBody>
      </p:sp>
      <p:pic>
        <p:nvPicPr>
          <p:cNvPr id="4" name="Graphic 3">
            <a:extLst>
              <a:ext uri="{FF2B5EF4-FFF2-40B4-BE49-F238E27FC236}">
                <a16:creationId xmlns:a16="http://schemas.microsoft.com/office/drawing/2014/main" id="{0BE68998-6F2C-3C32-40BE-3733D2BE90B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192519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82F5FE88-8A4A-AB8B-3C4C-3ECBB7ECBDC1}"/>
              </a:ext>
            </a:extLst>
          </p:cNvPr>
          <p:cNvPicPr>
            <a:picLocks noChangeAspect="1"/>
          </p:cNvPicPr>
          <p:nvPr/>
        </p:nvPicPr>
        <p:blipFill>
          <a:blip r:embed="rId2"/>
          <a:srcRect l="10802" t="21913" r="15169" b="36446"/>
          <a:stretch>
            <a:fillRect/>
          </a:stretch>
        </p:blipFill>
        <p:spPr>
          <a:xfrm>
            <a:off x="0" y="162232"/>
            <a:ext cx="12192001" cy="6695767"/>
          </a:xfrm>
          <a:prstGeom prst="rect">
            <a:avLst/>
          </a:prstGeom>
        </p:spPr>
      </p:pic>
      <p:pic>
        <p:nvPicPr>
          <p:cNvPr id="11" name="Afbeelding 10">
            <a:extLst>
              <a:ext uri="{FF2B5EF4-FFF2-40B4-BE49-F238E27FC236}">
                <a16:creationId xmlns:a16="http://schemas.microsoft.com/office/drawing/2014/main" id="{393B1DDF-82B4-6CBB-CD08-A10D6033126B}"/>
              </a:ext>
            </a:extLst>
          </p:cNvPr>
          <p:cNvPicPr>
            <a:picLocks noChangeAspect="1"/>
          </p:cNvPicPr>
          <p:nvPr/>
        </p:nvPicPr>
        <p:blipFill>
          <a:blip r:embed="rId3"/>
          <a:srcRect t="-10630" r="29851" b="10630"/>
          <a:stretch>
            <a:fillRect/>
          </a:stretch>
        </p:blipFill>
        <p:spPr>
          <a:xfrm>
            <a:off x="9505950" y="-515413"/>
            <a:ext cx="2686050" cy="7373413"/>
          </a:xfrm>
          <a:prstGeom prst="rect">
            <a:avLst/>
          </a:prstGeom>
        </p:spPr>
      </p:pic>
      <p:sp>
        <p:nvSpPr>
          <p:cNvPr id="7" name="Ondertitel 2">
            <a:extLst>
              <a:ext uri="{FF2B5EF4-FFF2-40B4-BE49-F238E27FC236}">
                <a16:creationId xmlns:a16="http://schemas.microsoft.com/office/drawing/2014/main" id="{65550227-3B69-4ED6-B2B7-782A18AF07E0}"/>
              </a:ext>
            </a:extLst>
          </p:cNvPr>
          <p:cNvSpPr>
            <a:spLocks noGrp="1"/>
          </p:cNvSpPr>
          <p:nvPr>
            <p:ph type="subTitle" idx="1" hasCustomPrompt="1"/>
          </p:nvPr>
        </p:nvSpPr>
        <p:spPr>
          <a:xfrm>
            <a:off x="2332811" y="3419091"/>
            <a:ext cx="7476225" cy="1206630"/>
          </a:xfrm>
          <a:noFill/>
          <a:ln>
            <a:solidFill>
              <a:schemeClr val="lt1">
                <a:hueOff val="0"/>
                <a:satOff val="0"/>
                <a:lumOff val="0"/>
              </a:schemeClr>
            </a:solidFill>
          </a:ln>
        </p:spPr>
        <p:txBody>
          <a:bodyPr>
            <a:normAutofit/>
          </a:bodyPr>
          <a:lstStyle>
            <a:lvl1pPr marL="0" indent="0" algn="ctr">
              <a:buNone/>
              <a:defRPr sz="2100" b="0">
                <a:solidFill>
                  <a:schemeClr val="tx1"/>
                </a:solidFill>
                <a:latin typeface="Roboto" pitchFamily="2" charset="0"/>
                <a:ea typeface="Roboto" pitchFamily="2" charset="0"/>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Beschrijf in 140 tekens waarover je presentatie gaat</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p:ph type="title" hasCustomPrompt="1"/>
          </p:nvPr>
        </p:nvSpPr>
        <p:spPr>
          <a:xfrm>
            <a:off x="2357887" y="2081472"/>
            <a:ext cx="7476225" cy="1143000"/>
          </a:xfrm>
          <a:ln>
            <a:solidFill>
              <a:schemeClr val="lt1">
                <a:hueOff val="0"/>
                <a:satOff val="0"/>
                <a:lumOff val="0"/>
              </a:schemeClr>
            </a:solidFill>
          </a:ln>
        </p:spPr>
        <p:txBody>
          <a:bodyPr>
            <a:normAutofit/>
          </a:bodyPr>
          <a:lstStyle>
            <a:lvl1pPr algn="ctr">
              <a:defRPr sz="3600">
                <a:solidFill>
                  <a:schemeClr val="tx1"/>
                </a:solidFill>
                <a:latin typeface="Poppins ExtraBold" panose="00000900000000000000" pitchFamily="2" charset="0"/>
                <a:ea typeface="Roboto Bk" pitchFamily="2" charset="0"/>
                <a:cs typeface="Poppins ExtraBold" panose="00000900000000000000" pitchFamily="2" charset="0"/>
              </a:defRPr>
            </a:lvl1pPr>
          </a:lstStyle>
          <a:p>
            <a:r>
              <a:rPr lang="nl-NL"/>
              <a:t>Schrijf hier je pakkende titel</a:t>
            </a:r>
            <a:endParaRPr lang="nl-BE"/>
          </a:p>
        </p:txBody>
      </p:sp>
      <p:pic>
        <p:nvPicPr>
          <p:cNvPr id="15" name="Afbeelding 14">
            <a:extLst>
              <a:ext uri="{FF2B5EF4-FFF2-40B4-BE49-F238E27FC236}">
                <a16:creationId xmlns:a16="http://schemas.microsoft.com/office/drawing/2014/main" id="{F17BFCA5-6CD2-8DA2-6EFB-FE66E6CD34E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248325" y="5580104"/>
            <a:ext cx="2204720" cy="975360"/>
          </a:xfrm>
          <a:prstGeom prst="rect">
            <a:avLst/>
          </a:prstGeom>
        </p:spPr>
      </p:pic>
      <p:pic>
        <p:nvPicPr>
          <p:cNvPr id="2" name="Graphic 1">
            <a:extLst>
              <a:ext uri="{FF2B5EF4-FFF2-40B4-BE49-F238E27FC236}">
                <a16:creationId xmlns:a16="http://schemas.microsoft.com/office/drawing/2014/main" id="{FE3F8E69-70D2-268D-C968-F367E3F3247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49062" y="5550132"/>
            <a:ext cx="3547662" cy="1005332"/>
          </a:xfrm>
          <a:prstGeom prst="rect">
            <a:avLst/>
          </a:prstGeom>
        </p:spPr>
      </p:pic>
    </p:spTree>
    <p:extLst>
      <p:ext uri="{BB962C8B-B14F-4D97-AF65-F5344CB8AC3E}">
        <p14:creationId xmlns:p14="http://schemas.microsoft.com/office/powerpoint/2010/main" val="37361000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amenvatting">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4E63E14-F94E-FB86-6121-D57B340A0E55}"/>
              </a:ext>
            </a:extLst>
          </p:cNvPr>
          <p:cNvSpPr>
            <a:spLocks noGrp="1"/>
          </p:cNvSpPr>
          <p:nvPr>
            <p:ph type="body" sz="quarter" idx="10" hasCustomPrompt="1"/>
          </p:nvPr>
        </p:nvSpPr>
        <p:spPr>
          <a:xfrm>
            <a:off x="319177" y="1121557"/>
            <a:ext cx="9799638" cy="5021262"/>
          </a:xfrm>
        </p:spPr>
        <p:txBody>
          <a:bodyPr/>
          <a:lstStyle/>
          <a:p>
            <a:pPr lvl="0"/>
            <a:r>
              <a:rPr lang="nl-NL"/>
              <a:t>Noteer hier de belangrijkste zaken uit je presentatie. Wat moeten mensen zeker onthouden hebben?</a:t>
            </a:r>
          </a:p>
        </p:txBody>
      </p:sp>
      <p:sp>
        <p:nvSpPr>
          <p:cNvPr id="4" name="Titel 13">
            <a:extLst>
              <a:ext uri="{FF2B5EF4-FFF2-40B4-BE49-F238E27FC236}">
                <a16:creationId xmlns:a16="http://schemas.microsoft.com/office/drawing/2014/main" id="{E861B17C-3043-8C7E-ABAA-528B0E09E915}"/>
              </a:ext>
            </a:extLst>
          </p:cNvPr>
          <p:cNvSpPr>
            <a:spLocks noGrp="1"/>
          </p:cNvSpPr>
          <p:nvPr>
            <p:ph type="title" hasCustomPrompt="1"/>
          </p:nvPr>
        </p:nvSpPr>
        <p:spPr>
          <a:xfrm>
            <a:off x="319177" y="473076"/>
            <a:ext cx="9799638" cy="648481"/>
          </a:xfrm>
          <a:noFill/>
          <a:ln>
            <a:noFill/>
          </a:ln>
        </p:spPr>
        <p:txBody>
          <a:bodyPr>
            <a:noAutofit/>
          </a:bodyPr>
          <a:lstStyle>
            <a:lvl1pPr>
              <a:defRPr lang="nl-BE" sz="3600" kern="1200" dirty="0">
                <a:solidFill>
                  <a:srgbClr val="2D3E4E"/>
                </a:solidFill>
                <a:latin typeface="Poppins ExtraBold" panose="00000900000000000000" pitchFamily="2" charset="0"/>
                <a:ea typeface="Roboto Bk" pitchFamily="2" charset="0"/>
                <a:cs typeface="Poppins ExtraBold" panose="00000900000000000000" pitchFamily="2" charset="0"/>
              </a:defRPr>
            </a:lvl1pPr>
          </a:lstStyle>
          <a:p>
            <a:pPr marL="0" lvl="0" indent="0" algn="l" defTabSz="685783" rtl="0" eaLnBrk="1" latinLnBrk="0" hangingPunct="1">
              <a:spcBef>
                <a:spcPct val="20000"/>
              </a:spcBef>
              <a:buClrTx/>
              <a:buFont typeface="Arial" pitchFamily="34" charset="0"/>
              <a:buNone/>
            </a:pPr>
            <a:r>
              <a:rPr lang="nl-NL"/>
              <a:t>Samenvatting</a:t>
            </a:r>
            <a:endParaRPr lang="nl-BE"/>
          </a:p>
        </p:txBody>
      </p:sp>
      <p:pic>
        <p:nvPicPr>
          <p:cNvPr id="3" name="Graphic 2">
            <a:extLst>
              <a:ext uri="{FF2B5EF4-FFF2-40B4-BE49-F238E27FC236}">
                <a16:creationId xmlns:a16="http://schemas.microsoft.com/office/drawing/2014/main" id="{EEB460D0-81F9-8188-DB1A-0AF1A1609B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1973074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Vragen?">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Tekstvak 5"/>
          <p:cNvSpPr txBox="1">
            <a:spLocks noGrp="1" noRot="1" noMove="1" noResize="1" noEditPoints="1" noAdjustHandles="1" noChangeArrowheads="1" noChangeShapeType="1"/>
          </p:cNvSpPr>
          <p:nvPr/>
        </p:nvSpPr>
        <p:spPr>
          <a:xfrm>
            <a:off x="4575032" y="1560218"/>
            <a:ext cx="6668701" cy="1446550"/>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88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Poppins ExtraBold" panose="00000900000000000000" pitchFamily="2" charset="0"/>
                <a:ea typeface="Roboto Bk" pitchFamily="2" charset="0"/>
                <a:cs typeface="Poppins ExtraBold" panose="00000900000000000000" pitchFamily="2" charset="0"/>
              </a:rPr>
              <a:t>Vragen?</a:t>
            </a:r>
          </a:p>
        </p:txBody>
      </p:sp>
    </p:spTree>
    <p:extLst>
      <p:ext uri="{BB962C8B-B14F-4D97-AF65-F5344CB8AC3E}">
        <p14:creationId xmlns:p14="http://schemas.microsoft.com/office/powerpoint/2010/main" val="625522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edankt">
    <p:bg>
      <p:bgPr>
        <a:solidFill>
          <a:schemeClr val="bg1"/>
        </a:solidFill>
        <a:effectLst/>
      </p:bgPr>
    </p:bg>
    <p:spTree>
      <p:nvGrpSpPr>
        <p:cNvPr id="1" name=""/>
        <p:cNvGrpSpPr/>
        <p:nvPr/>
      </p:nvGrpSpPr>
      <p:grpSpPr>
        <a:xfrm>
          <a:off x="0" y="0"/>
          <a:ext cx="0" cy="0"/>
          <a:chOff x="0" y="0"/>
          <a:chExt cx="0" cy="0"/>
        </a:xfrm>
      </p:grpSpPr>
      <p:sp>
        <p:nvSpPr>
          <p:cNvPr id="6" name="Tekstvak 5"/>
          <p:cNvSpPr txBox="1">
            <a:spLocks/>
          </p:cNvSpPr>
          <p:nvPr/>
        </p:nvSpPr>
        <p:spPr>
          <a:xfrm>
            <a:off x="2584956" y="2113592"/>
            <a:ext cx="6668701" cy="1862048"/>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11500" b="0" i="0" u="none" strike="noStrike" kern="0" cap="none" spc="0" normalizeH="0" baseline="0" noProof="0">
                <a:ln>
                  <a:noFill/>
                </a:ln>
                <a:solidFill>
                  <a:srgbClr val="4CBCC5"/>
                </a:solidFill>
                <a:effectLst>
                  <a:outerShdw blurRad="38100" dist="38100" dir="2700000" algn="tl">
                    <a:srgbClr val="000000">
                      <a:alpha val="43137"/>
                    </a:srgbClr>
                  </a:outerShdw>
                </a:effectLst>
                <a:uLnTx/>
                <a:uFillTx/>
                <a:latin typeface="Poppins ExtraBold" panose="00000900000000000000" pitchFamily="2" charset="0"/>
                <a:ea typeface="Roboto Bk" pitchFamily="2" charset="0"/>
                <a:cs typeface="Poppins ExtraBold" panose="00000900000000000000" pitchFamily="2" charset="0"/>
              </a:rPr>
              <a:t>Bedankt</a:t>
            </a:r>
          </a:p>
        </p:txBody>
      </p:sp>
    </p:spTree>
    <p:extLst>
      <p:ext uri="{BB962C8B-B14F-4D97-AF65-F5344CB8AC3E}">
        <p14:creationId xmlns:p14="http://schemas.microsoft.com/office/powerpoint/2010/main" val="1472294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ociale media">
    <p:bg>
      <p:bgPr>
        <a:solidFill>
          <a:schemeClr val="bg1"/>
        </a:solidFill>
        <a:effectLst/>
      </p:bgPr>
    </p:bg>
    <p:spTree>
      <p:nvGrpSpPr>
        <p:cNvPr id="1" name=""/>
        <p:cNvGrpSpPr/>
        <p:nvPr/>
      </p:nvGrpSpPr>
      <p:grpSpPr>
        <a:xfrm>
          <a:off x="0" y="0"/>
          <a:ext cx="0" cy="0"/>
          <a:chOff x="0" y="0"/>
          <a:chExt cx="0" cy="0"/>
        </a:xfrm>
      </p:grpSpPr>
      <p:pic>
        <p:nvPicPr>
          <p:cNvPr id="6" name="Afbeelding 5">
            <a:hlinkClick r:id="rId2"/>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37254" y="4253955"/>
            <a:ext cx="627641" cy="627641"/>
          </a:xfrm>
          <a:prstGeom prst="rect">
            <a:avLst/>
          </a:prstGeom>
        </p:spPr>
      </p:pic>
      <p:sp>
        <p:nvSpPr>
          <p:cNvPr id="9" name="Rechthoek 8"/>
          <p:cNvSpPr>
            <a:spLocks/>
          </p:cNvSpPr>
          <p:nvPr/>
        </p:nvSpPr>
        <p:spPr>
          <a:xfrm>
            <a:off x="-16373" y="4998127"/>
            <a:ext cx="3203409" cy="338554"/>
          </a:xfrm>
          <a:prstGeom prst="rect">
            <a:avLst/>
          </a:prstGeom>
        </p:spPr>
        <p:txBody>
          <a:bodyPr wrap="square">
            <a:spAutoFit/>
          </a:bodyPr>
          <a:lstStyle/>
          <a:p>
            <a:pPr algn="ctr"/>
            <a:r>
              <a:rPr lang="nl-BE" sz="1600" u="none">
                <a:solidFill>
                  <a:schemeClr val="tx1"/>
                </a:solidFill>
                <a:latin typeface="Roboto" pitchFamily="2" charset="0"/>
                <a:ea typeface="Roboto" pitchFamily="2" charset="0"/>
                <a:cs typeface="Poppins" panose="00000500000000000000" pitchFamily="2" charset="0"/>
              </a:rPr>
              <a:t>/</a:t>
            </a:r>
            <a:r>
              <a:rPr lang="nl-BE" sz="1600" u="none" err="1">
                <a:solidFill>
                  <a:schemeClr val="tx1"/>
                </a:solidFill>
                <a:latin typeface="Roboto" pitchFamily="2" charset="0"/>
                <a:ea typeface="Roboto" pitchFamily="2" charset="0"/>
                <a:cs typeface="Poppins" panose="00000500000000000000" pitchFamily="2" charset="0"/>
              </a:rPr>
              <a:t>KatholiekOnderwijsVlaanderen</a:t>
            </a:r>
            <a:endParaRPr lang="nl-BE" sz="1600" u="none">
              <a:solidFill>
                <a:schemeClr val="tx1"/>
              </a:solidFill>
              <a:latin typeface="Roboto" pitchFamily="2" charset="0"/>
              <a:ea typeface="Roboto" pitchFamily="2" charset="0"/>
              <a:cs typeface="Poppins" panose="00000500000000000000" pitchFamily="2" charset="0"/>
            </a:endParaRPr>
          </a:p>
        </p:txBody>
      </p:sp>
      <p:pic>
        <p:nvPicPr>
          <p:cNvPr id="1030" name="Picture 6">
            <a:hlinkClick r:id="rId4"/>
            <a:extLst>
              <a:ext uri="{FF2B5EF4-FFF2-40B4-BE49-F238E27FC236}">
                <a16:creationId xmlns:a16="http://schemas.microsoft.com/office/drawing/2014/main" id="{1B79DBB6-784E-49D9-AD9F-EF7F84BE002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329" b="-6926"/>
          <a:stretch/>
        </p:blipFill>
        <p:spPr bwMode="auto">
          <a:xfrm>
            <a:off x="10743077" y="4253955"/>
            <a:ext cx="746371" cy="807993"/>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a:spLocks/>
          </p:cNvSpPr>
          <p:nvPr/>
        </p:nvSpPr>
        <p:spPr>
          <a:xfrm>
            <a:off x="10337539" y="4998127"/>
            <a:ext cx="1456661" cy="338554"/>
          </a:xfrm>
          <a:prstGeom prst="rect">
            <a:avLst/>
          </a:prstGeom>
        </p:spPr>
        <p:txBody>
          <a:bodyPr wrap="square">
            <a:spAutoFit/>
          </a:bodyPr>
          <a:lstStyle/>
          <a:p>
            <a:pPr algn="ctr"/>
            <a:r>
              <a:rPr lang="nl-BE" sz="1600">
                <a:solidFill>
                  <a:schemeClr val="tx1"/>
                </a:solidFill>
                <a:latin typeface="Roboto" pitchFamily="2" charset="0"/>
                <a:ea typeface="Roboto" pitchFamily="2" charset="0"/>
                <a:cs typeface="Poppins" panose="00000500000000000000" pitchFamily="2" charset="0"/>
              </a:rPr>
              <a:t>/kathondvla</a:t>
            </a:r>
            <a:endParaRPr lang="nl-BE" sz="1400">
              <a:solidFill>
                <a:schemeClr val="tx1"/>
              </a:solidFill>
              <a:latin typeface="Roboto" pitchFamily="2" charset="0"/>
              <a:ea typeface="Roboto" pitchFamily="2" charset="0"/>
              <a:cs typeface="Poppins" panose="00000500000000000000" pitchFamily="2" charset="0"/>
            </a:endParaRPr>
          </a:p>
        </p:txBody>
      </p:sp>
      <p:sp>
        <p:nvSpPr>
          <p:cNvPr id="11" name="Rechthoek 10">
            <a:extLst>
              <a:ext uri="{FF2B5EF4-FFF2-40B4-BE49-F238E27FC236}">
                <a16:creationId xmlns:a16="http://schemas.microsoft.com/office/drawing/2014/main" id="{8A6E0076-844B-4A37-9AEE-9DCE3488E361}"/>
              </a:ext>
            </a:extLst>
          </p:cNvPr>
          <p:cNvSpPr>
            <a:spLocks/>
          </p:cNvSpPr>
          <p:nvPr/>
        </p:nvSpPr>
        <p:spPr>
          <a:xfrm>
            <a:off x="3671080" y="4998127"/>
            <a:ext cx="6096002" cy="584775"/>
          </a:xfrm>
          <a:prstGeom prst="rect">
            <a:avLst/>
          </a:prstGeom>
        </p:spPr>
        <p:txBody>
          <a:bodyPr wrap="square">
            <a:spAutoFit/>
          </a:bodyPr>
          <a:lstStyle/>
          <a:p>
            <a:pPr algn="ctr"/>
            <a:r>
              <a:rPr lang="nl-BE" sz="1600" u="none" kern="1200">
                <a:solidFill>
                  <a:schemeClr val="tx1"/>
                </a:solidFill>
                <a:effectLst/>
                <a:latin typeface="Roboto" pitchFamily="2" charset="0"/>
                <a:ea typeface="Roboto" pitchFamily="2" charset="0"/>
                <a:cs typeface="Poppins" panose="00000500000000000000" pitchFamily="2" charset="0"/>
              </a:rPr>
              <a:t>/company</a:t>
            </a:r>
            <a:br>
              <a:rPr lang="nl-BE" sz="1600" u="none" kern="1200">
                <a:solidFill>
                  <a:schemeClr val="tx1"/>
                </a:solidFill>
                <a:effectLst/>
                <a:latin typeface="Roboto" pitchFamily="2" charset="0"/>
                <a:ea typeface="Roboto" pitchFamily="2" charset="0"/>
                <a:cs typeface="Poppins" panose="00000500000000000000" pitchFamily="2" charset="0"/>
              </a:rPr>
            </a:br>
            <a:r>
              <a:rPr lang="nl-BE" sz="1600" u="none" kern="1200">
                <a:solidFill>
                  <a:schemeClr val="tx1"/>
                </a:solidFill>
                <a:effectLst/>
                <a:latin typeface="Roboto" pitchFamily="2" charset="0"/>
                <a:ea typeface="Roboto" pitchFamily="2" charset="0"/>
                <a:cs typeface="Poppins" panose="00000500000000000000" pitchFamily="2" charset="0"/>
              </a:rPr>
              <a:t>/</a:t>
            </a:r>
            <a:r>
              <a:rPr lang="nl-BE" sz="1600" u="none" kern="1200" err="1">
                <a:solidFill>
                  <a:schemeClr val="tx1"/>
                </a:solidFill>
                <a:effectLst/>
                <a:latin typeface="Roboto" pitchFamily="2" charset="0"/>
                <a:ea typeface="Roboto" pitchFamily="2" charset="0"/>
                <a:cs typeface="Poppins" panose="00000500000000000000" pitchFamily="2" charset="0"/>
              </a:rPr>
              <a:t>katholiekonderwijsvlaanderen</a:t>
            </a:r>
            <a:r>
              <a:rPr lang="nl-BE" sz="1600" u="none">
                <a:solidFill>
                  <a:schemeClr val="tx1"/>
                </a:solidFill>
                <a:latin typeface="Roboto" pitchFamily="2" charset="0"/>
                <a:ea typeface="Roboto" pitchFamily="2" charset="0"/>
                <a:cs typeface="Poppins" panose="00000500000000000000" pitchFamily="2" charset="0"/>
              </a:rPr>
              <a:t> </a:t>
            </a:r>
          </a:p>
        </p:txBody>
      </p:sp>
      <p:pic>
        <p:nvPicPr>
          <p:cNvPr id="1026" name="Picture 2">
            <a:hlinkClick r:id="rId6"/>
            <a:extLst>
              <a:ext uri="{FF2B5EF4-FFF2-40B4-BE49-F238E27FC236}">
                <a16:creationId xmlns:a16="http://schemas.microsoft.com/office/drawing/2014/main" id="{59E90341-9754-44A6-BBCB-9D966075B74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bwMode="auto">
          <a:xfrm>
            <a:off x="6391803" y="4253955"/>
            <a:ext cx="670903" cy="670903"/>
          </a:xfrm>
          <a:prstGeom prst="rect">
            <a:avLst/>
          </a:prstGeom>
          <a:noFill/>
          <a:extLst>
            <a:ext uri="{909E8E84-426E-40DD-AFC4-6F175D3DCCD1}">
              <a14:hiddenFill xmlns:a14="http://schemas.microsoft.com/office/drawing/2010/main">
                <a:solidFill>
                  <a:srgbClr val="FFFFFF"/>
                </a:solidFill>
              </a14:hiddenFill>
            </a:ext>
          </a:extLst>
        </p:spPr>
      </p:pic>
      <p:sp>
        <p:nvSpPr>
          <p:cNvPr id="15" name="Rechthoek 14">
            <a:extLst>
              <a:ext uri="{FF2B5EF4-FFF2-40B4-BE49-F238E27FC236}">
                <a16:creationId xmlns:a16="http://schemas.microsoft.com/office/drawing/2014/main" id="{ACB0E945-1A3D-41B0-810B-F52973500D8D}"/>
              </a:ext>
            </a:extLst>
          </p:cNvPr>
          <p:cNvSpPr>
            <a:spLocks/>
          </p:cNvSpPr>
          <p:nvPr/>
        </p:nvSpPr>
        <p:spPr>
          <a:xfrm>
            <a:off x="1263776" y="4998127"/>
            <a:ext cx="5619788" cy="954107"/>
          </a:xfrm>
          <a:prstGeom prst="rect">
            <a:avLst/>
          </a:prstGeom>
        </p:spPr>
        <p:txBody>
          <a:bodyPr wrap="square">
            <a:spAutoFit/>
          </a:bodyPr>
          <a:lstStyle/>
          <a:p>
            <a:pPr algn="ctr"/>
            <a:r>
              <a:rPr lang="nl-BE" sz="1600">
                <a:solidFill>
                  <a:schemeClr val="tx1"/>
                </a:solidFill>
                <a:latin typeface="Roboto" pitchFamily="2" charset="0"/>
                <a:ea typeface="Roboto" pitchFamily="2" charset="0"/>
                <a:cs typeface="Poppins" panose="00000500000000000000" pitchFamily="2" charset="0"/>
              </a:rPr>
              <a:t>/KathOndVla</a:t>
            </a:r>
          </a:p>
          <a:p>
            <a:pPr algn="ctr"/>
            <a:br>
              <a:rPr lang="nl-BE" sz="1600">
                <a:latin typeface="Roboto" pitchFamily="2" charset="0"/>
                <a:ea typeface="Roboto" pitchFamily="2" charset="0"/>
                <a:cs typeface="Poppins" panose="00000500000000000000" pitchFamily="2" charset="0"/>
              </a:rPr>
            </a:br>
            <a:endParaRPr lang="nl-BE" sz="800">
              <a:latin typeface="Roboto" pitchFamily="2" charset="0"/>
              <a:ea typeface="Roboto" pitchFamily="2" charset="0"/>
              <a:cs typeface="Poppins" panose="00000500000000000000" pitchFamily="2" charset="0"/>
            </a:endParaRPr>
          </a:p>
          <a:p>
            <a:pPr algn="ctr"/>
            <a:r>
              <a:rPr lang="nl-BE" sz="1600">
                <a:solidFill>
                  <a:schemeClr val="tx1"/>
                </a:solidFill>
                <a:latin typeface="Roboto" pitchFamily="2" charset="0"/>
                <a:ea typeface="Roboto" pitchFamily="2" charset="0"/>
                <a:cs typeface="Poppins" panose="00000500000000000000" pitchFamily="2" charset="0"/>
              </a:rPr>
              <a:t>/</a:t>
            </a:r>
            <a:r>
              <a:rPr lang="nl-BE" sz="1600" err="1">
                <a:solidFill>
                  <a:schemeClr val="tx1"/>
                </a:solidFill>
                <a:latin typeface="Roboto" pitchFamily="2" charset="0"/>
                <a:ea typeface="Roboto" pitchFamily="2" charset="0"/>
                <a:cs typeface="Poppins" panose="00000500000000000000" pitchFamily="2" charset="0"/>
              </a:rPr>
              <a:t>BoeveLieven</a:t>
            </a:r>
            <a:endParaRPr lang="nl-BE" sz="1600">
              <a:solidFill>
                <a:schemeClr val="tx1"/>
              </a:solidFill>
              <a:latin typeface="Roboto" pitchFamily="2" charset="0"/>
              <a:ea typeface="Roboto" pitchFamily="2" charset="0"/>
              <a:cs typeface="Poppins" panose="00000500000000000000" pitchFamily="2" charset="0"/>
            </a:endParaRPr>
          </a:p>
        </p:txBody>
      </p:sp>
      <p:pic>
        <p:nvPicPr>
          <p:cNvPr id="17" name="Picture 2">
            <a:hlinkClick r:id="rId8"/>
            <a:extLst>
              <a:ext uri="{FF2B5EF4-FFF2-40B4-BE49-F238E27FC236}">
                <a16:creationId xmlns:a16="http://schemas.microsoft.com/office/drawing/2014/main" id="{0C1FA4A8-24AF-C937-3FB4-B1B1AC1F60B7}"/>
              </a:ext>
            </a:extLst>
          </p:cNvPr>
          <p:cNvPicPr>
            <a:picLocks noChangeAspect="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3666406" y="4253955"/>
            <a:ext cx="972434" cy="840982"/>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2" name="Tekstvak 21">
            <a:extLst>
              <a:ext uri="{FF2B5EF4-FFF2-40B4-BE49-F238E27FC236}">
                <a16:creationId xmlns:a16="http://schemas.microsoft.com/office/drawing/2014/main" id="{A13FE2EA-66DA-46BA-2CEF-DFD997901751}"/>
              </a:ext>
            </a:extLst>
          </p:cNvPr>
          <p:cNvSpPr txBox="1">
            <a:spLocks/>
          </p:cNvSpPr>
          <p:nvPr/>
        </p:nvSpPr>
        <p:spPr>
          <a:xfrm>
            <a:off x="507058" y="1018325"/>
            <a:ext cx="11174682" cy="830997"/>
          </a:xfrm>
          <a:prstGeom prst="rect">
            <a:avLst/>
          </a:prstGeom>
          <a:noFill/>
        </p:spPr>
        <p:txBody>
          <a:bodyPr wrap="square" rtlCol="0">
            <a:spAutoFit/>
          </a:bodyPr>
          <a:lstStyle/>
          <a:p>
            <a:pPr algn="ctr"/>
            <a:r>
              <a:rPr lang="nl-NL" sz="4800" cap="none" baseline="0">
                <a:latin typeface="Poppins ExtraBold" panose="00000900000000000000" pitchFamily="2" charset="0"/>
                <a:ea typeface="Roboto Bk" pitchFamily="2" charset="0"/>
                <a:cs typeface="Poppins ExtraBold" panose="00000900000000000000" pitchFamily="2" charset="0"/>
              </a:rPr>
              <a:t>Ontdek onze </a:t>
            </a:r>
            <a:r>
              <a:rPr lang="nl-NL" sz="4800" cap="none" baseline="0">
                <a:solidFill>
                  <a:srgbClr val="4CBCC5"/>
                </a:solidFill>
                <a:latin typeface="Poppins ExtraBold" panose="00000900000000000000" pitchFamily="2" charset="0"/>
                <a:ea typeface="Roboto Bk" pitchFamily="2" charset="0"/>
                <a:cs typeface="Poppins ExtraBold" panose="00000900000000000000" pitchFamily="2" charset="0"/>
              </a:rPr>
              <a:t>digitale</a:t>
            </a:r>
            <a:r>
              <a:rPr lang="nl-NL" sz="4800" cap="none" baseline="0">
                <a:latin typeface="Poppins ExtraBold" panose="00000900000000000000" pitchFamily="2" charset="0"/>
                <a:ea typeface="Roboto Bk" pitchFamily="2" charset="0"/>
                <a:cs typeface="Poppins ExtraBold" panose="00000900000000000000" pitchFamily="2" charset="0"/>
              </a:rPr>
              <a:t> kanalen</a:t>
            </a:r>
            <a:endParaRPr lang="nl-BE" sz="4800" cap="none" baseline="0">
              <a:latin typeface="Poppins ExtraBold" panose="00000900000000000000" pitchFamily="2" charset="0"/>
              <a:ea typeface="Roboto Bk" pitchFamily="2" charset="0"/>
              <a:cs typeface="Poppins ExtraBold" panose="00000900000000000000" pitchFamily="2" charset="0"/>
            </a:endParaRPr>
          </a:p>
        </p:txBody>
      </p:sp>
      <p:pic>
        <p:nvPicPr>
          <p:cNvPr id="3" name="Afbeelding 2">
            <a:hlinkClick r:id="rId10"/>
            <a:extLst>
              <a:ext uri="{FF2B5EF4-FFF2-40B4-BE49-F238E27FC236}">
                <a16:creationId xmlns:a16="http://schemas.microsoft.com/office/drawing/2014/main" id="{CB61BF02-74F2-823C-AFCD-215A5881FA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2982241" y="2193962"/>
            <a:ext cx="737281" cy="720000"/>
          </a:xfrm>
          <a:prstGeom prst="rect">
            <a:avLst/>
          </a:prstGeom>
        </p:spPr>
      </p:pic>
      <p:sp>
        <p:nvSpPr>
          <p:cNvPr id="4" name="Rechthoek 3">
            <a:extLst>
              <a:ext uri="{FF2B5EF4-FFF2-40B4-BE49-F238E27FC236}">
                <a16:creationId xmlns:a16="http://schemas.microsoft.com/office/drawing/2014/main" id="{F0AC7912-5B4F-CEBB-854D-FAA8F18FF560}"/>
              </a:ext>
            </a:extLst>
          </p:cNvPr>
          <p:cNvSpPr>
            <a:spLocks/>
          </p:cNvSpPr>
          <p:nvPr/>
        </p:nvSpPr>
        <p:spPr>
          <a:xfrm>
            <a:off x="486168" y="2963107"/>
            <a:ext cx="5619789" cy="584775"/>
          </a:xfrm>
          <a:prstGeom prst="rect">
            <a:avLst/>
          </a:prstGeom>
        </p:spPr>
        <p:txBody>
          <a:bodyPr wrap="square">
            <a:spAutoFit/>
          </a:bodyPr>
          <a:lstStyle/>
          <a:p>
            <a:pPr algn="ctr"/>
            <a:r>
              <a:rPr lang="nl-BE" sz="1600" u="none" baseline="0">
                <a:solidFill>
                  <a:schemeClr val="tx1"/>
                </a:solidFill>
                <a:latin typeface="Roboto" pitchFamily="2" charset="0"/>
                <a:ea typeface="Roboto" pitchFamily="2" charset="0"/>
                <a:cs typeface="Times New Roman" panose="02020603050405020304" pitchFamily="18" charset="0"/>
              </a:rPr>
              <a:t>voor het brede publiek</a:t>
            </a:r>
          </a:p>
          <a:p>
            <a:pPr algn="ctr"/>
            <a:r>
              <a:rPr lang="nl-BE" sz="1600" u="none" baseline="0">
                <a:solidFill>
                  <a:schemeClr val="tx1"/>
                </a:solidFill>
                <a:latin typeface="Roboto" pitchFamily="2" charset="0"/>
                <a:ea typeface="Roboto" pitchFamily="2" charset="0"/>
                <a:cs typeface="Times New Roman" panose="02020603050405020304" pitchFamily="18" charset="0"/>
              </a:rPr>
              <a:t>www.katholiekonderwijs.vlaanderen</a:t>
            </a:r>
            <a:endParaRPr lang="nl-BE" sz="1600" u="none" baseline="0">
              <a:solidFill>
                <a:schemeClr val="tx1"/>
              </a:solidFill>
              <a:latin typeface="Roboto" pitchFamily="2" charset="0"/>
              <a:ea typeface="Roboto" pitchFamily="2" charset="0"/>
            </a:endParaRPr>
          </a:p>
        </p:txBody>
      </p:sp>
      <p:sp>
        <p:nvSpPr>
          <p:cNvPr id="5" name="Rechthoek 4">
            <a:extLst>
              <a:ext uri="{FF2B5EF4-FFF2-40B4-BE49-F238E27FC236}">
                <a16:creationId xmlns:a16="http://schemas.microsoft.com/office/drawing/2014/main" id="{3F40ECF3-62D5-3981-C6D8-73ACFDB80F7F}"/>
              </a:ext>
            </a:extLst>
          </p:cNvPr>
          <p:cNvSpPr>
            <a:spLocks/>
          </p:cNvSpPr>
          <p:nvPr/>
        </p:nvSpPr>
        <p:spPr>
          <a:xfrm>
            <a:off x="6391803" y="2963107"/>
            <a:ext cx="6096002" cy="584775"/>
          </a:xfrm>
          <a:prstGeom prst="rect">
            <a:avLst/>
          </a:prstGeom>
        </p:spPr>
        <p:txBody>
          <a:bodyPr wrap="square">
            <a:spAutoFit/>
          </a:bodyPr>
          <a:lstStyle/>
          <a:p>
            <a:pPr algn="ctr"/>
            <a:r>
              <a:rPr lang="nl-BE" sz="1600" u="none" kern="1200">
                <a:solidFill>
                  <a:schemeClr val="tx1"/>
                </a:solidFill>
                <a:effectLst/>
                <a:latin typeface="Roboto" pitchFamily="2" charset="0"/>
                <a:ea typeface="Roboto" pitchFamily="2" charset="0"/>
                <a:cs typeface="Poppins" panose="00000500000000000000" pitchFamily="2" charset="0"/>
              </a:rPr>
              <a:t>voor de professional</a:t>
            </a:r>
          </a:p>
          <a:p>
            <a:pPr algn="ctr"/>
            <a:r>
              <a:rPr lang="nl-BE" sz="1600" u="none" kern="1200" err="1">
                <a:solidFill>
                  <a:schemeClr val="tx1"/>
                </a:solidFill>
                <a:effectLst/>
                <a:latin typeface="Roboto" pitchFamily="2" charset="0"/>
                <a:ea typeface="Roboto" pitchFamily="2" charset="0"/>
                <a:cs typeface="Poppins" panose="00000500000000000000" pitchFamily="2" charset="0"/>
              </a:rPr>
              <a:t>pro.katholiekonderwijs.vlaanderen</a:t>
            </a:r>
            <a:endParaRPr lang="nl-BE" sz="1600" u="none">
              <a:solidFill>
                <a:schemeClr val="tx1"/>
              </a:solidFill>
              <a:latin typeface="Roboto" pitchFamily="2" charset="0"/>
              <a:ea typeface="Roboto" pitchFamily="2" charset="0"/>
              <a:cs typeface="Poppins" panose="00000500000000000000" pitchFamily="2" charset="0"/>
            </a:endParaRPr>
          </a:p>
        </p:txBody>
      </p:sp>
      <p:pic>
        <p:nvPicPr>
          <p:cNvPr id="18" name="Picture 2">
            <a:hlinkClick r:id="rId12"/>
            <a:extLst>
              <a:ext uri="{FF2B5EF4-FFF2-40B4-BE49-F238E27FC236}">
                <a16:creationId xmlns:a16="http://schemas.microsoft.com/office/drawing/2014/main" id="{E9AC2120-083A-33BB-F3E1-A3A07B9A6E46}"/>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bwMode="auto">
          <a:xfrm>
            <a:off x="8806744" y="2193962"/>
            <a:ext cx="737281" cy="72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a:hlinkClick r:id="rId14"/>
            <a:extLst>
              <a:ext uri="{FF2B5EF4-FFF2-40B4-BE49-F238E27FC236}">
                <a16:creationId xmlns:a16="http://schemas.microsoft.com/office/drawing/2014/main" id="{D2870F98-FA15-11AF-1B90-B5512A3B1C01}"/>
              </a:ext>
            </a:extLst>
          </p:cNvPr>
          <p:cNvPicPr>
            <a:picLocks noChangeAspect="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3530" t="-6869" r="-9756" b="-15796"/>
          <a:stretch/>
        </p:blipFill>
        <p:spPr bwMode="auto">
          <a:xfrm>
            <a:off x="8488725" y="3950038"/>
            <a:ext cx="1254794" cy="1278735"/>
          </a:xfrm>
          <a:prstGeom prst="rect">
            <a:avLst/>
          </a:prstGeom>
          <a:noFill/>
          <a:extLst>
            <a:ext uri="{909E8E84-426E-40DD-AFC4-6F175D3DCCD1}">
              <a14:hiddenFill xmlns:a14="http://schemas.microsoft.com/office/drawing/2010/main">
                <a:solidFill>
                  <a:srgbClr val="FFFFFF"/>
                </a:solidFill>
              </a14:hiddenFill>
            </a:ext>
          </a:extLst>
        </p:spPr>
      </p:pic>
      <p:sp>
        <p:nvSpPr>
          <p:cNvPr id="20" name="Rechthoek 19">
            <a:extLst>
              <a:ext uri="{FF2B5EF4-FFF2-40B4-BE49-F238E27FC236}">
                <a16:creationId xmlns:a16="http://schemas.microsoft.com/office/drawing/2014/main" id="{E920A4AD-3557-663B-9360-DDB87D679421}"/>
              </a:ext>
            </a:extLst>
          </p:cNvPr>
          <p:cNvSpPr>
            <a:spLocks/>
          </p:cNvSpPr>
          <p:nvPr/>
        </p:nvSpPr>
        <p:spPr>
          <a:xfrm>
            <a:off x="8195872" y="4998127"/>
            <a:ext cx="1825829" cy="338554"/>
          </a:xfrm>
          <a:prstGeom prst="rect">
            <a:avLst/>
          </a:prstGeom>
        </p:spPr>
        <p:txBody>
          <a:bodyPr wrap="square">
            <a:spAutoFit/>
          </a:bodyPr>
          <a:lstStyle/>
          <a:p>
            <a:pPr algn="ctr"/>
            <a:r>
              <a:rPr lang="nl-BE" sz="1600">
                <a:solidFill>
                  <a:schemeClr val="tx1"/>
                </a:solidFill>
                <a:latin typeface="Roboto" pitchFamily="2" charset="0"/>
                <a:ea typeface="Roboto" pitchFamily="2" charset="0"/>
                <a:cs typeface="Poppins" panose="00000500000000000000" pitchFamily="2" charset="0"/>
              </a:rPr>
              <a:t>/@kathondvla</a:t>
            </a:r>
            <a:endParaRPr lang="nl-BE" sz="1400">
              <a:solidFill>
                <a:schemeClr val="tx1"/>
              </a:solidFill>
              <a:latin typeface="Roboto" pitchFamily="2" charset="0"/>
              <a:ea typeface="Roboto" pitchFamily="2" charset="0"/>
              <a:cs typeface="Poppins" panose="00000500000000000000" pitchFamily="2" charset="0"/>
            </a:endParaRPr>
          </a:p>
        </p:txBody>
      </p:sp>
    </p:spTree>
    <p:extLst>
      <p:ext uri="{BB962C8B-B14F-4D97-AF65-F5344CB8AC3E}">
        <p14:creationId xmlns:p14="http://schemas.microsoft.com/office/powerpoint/2010/main" val="42224932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ndere professionaliseringen promoten">
    <p:bg>
      <p:bgPr>
        <a:solidFill>
          <a:schemeClr val="bg1"/>
        </a:solidFill>
        <a:effectLst/>
      </p:bgPr>
    </p:bg>
    <p:spTree>
      <p:nvGrpSpPr>
        <p:cNvPr id="1" name=""/>
        <p:cNvGrpSpPr/>
        <p:nvPr/>
      </p:nvGrpSpPr>
      <p:grpSpPr>
        <a:xfrm>
          <a:off x="0" y="0"/>
          <a:ext cx="0" cy="0"/>
          <a:chOff x="0" y="0"/>
          <a:chExt cx="0" cy="0"/>
        </a:xfrm>
      </p:grpSpPr>
      <p:sp>
        <p:nvSpPr>
          <p:cNvPr id="22" name="Tekstvak 21">
            <a:extLst>
              <a:ext uri="{FF2B5EF4-FFF2-40B4-BE49-F238E27FC236}">
                <a16:creationId xmlns:a16="http://schemas.microsoft.com/office/drawing/2014/main" id="{A13FE2EA-66DA-46BA-2CEF-DFD997901751}"/>
              </a:ext>
            </a:extLst>
          </p:cNvPr>
          <p:cNvSpPr txBox="1">
            <a:spLocks/>
          </p:cNvSpPr>
          <p:nvPr/>
        </p:nvSpPr>
        <p:spPr>
          <a:xfrm>
            <a:off x="486168" y="754330"/>
            <a:ext cx="11174682" cy="830997"/>
          </a:xfrm>
          <a:prstGeom prst="rect">
            <a:avLst/>
          </a:prstGeom>
          <a:noFill/>
        </p:spPr>
        <p:txBody>
          <a:bodyPr wrap="square" rtlCol="0">
            <a:spAutoFit/>
          </a:bodyPr>
          <a:lstStyle/>
          <a:p>
            <a:pPr algn="l"/>
            <a:r>
              <a:rPr lang="nl-NL" sz="4800" cap="none" baseline="0">
                <a:latin typeface="Poppins ExtraBold" panose="00000900000000000000" pitchFamily="2" charset="0"/>
                <a:ea typeface="Roboto Bk" pitchFamily="2" charset="0"/>
                <a:cs typeface="Poppins ExtraBold" panose="00000900000000000000" pitchFamily="2" charset="0"/>
              </a:rPr>
              <a:t>Ook </a:t>
            </a:r>
            <a:r>
              <a:rPr lang="nl-NL" sz="4800" cap="none" baseline="0">
                <a:solidFill>
                  <a:srgbClr val="4CBCC5"/>
                </a:solidFill>
                <a:latin typeface="Poppins ExtraBold" panose="00000900000000000000" pitchFamily="2" charset="0"/>
                <a:ea typeface="Roboto Bk" pitchFamily="2" charset="0"/>
                <a:cs typeface="Poppins ExtraBold" panose="00000900000000000000" pitchFamily="2" charset="0"/>
              </a:rPr>
              <a:t>interessant</a:t>
            </a:r>
            <a:r>
              <a:rPr lang="nl-NL" sz="4800" cap="none" baseline="0">
                <a:latin typeface="Poppins ExtraBold" panose="00000900000000000000" pitchFamily="2" charset="0"/>
                <a:ea typeface="Roboto Bk" pitchFamily="2" charset="0"/>
                <a:cs typeface="Poppins ExtraBold" panose="00000900000000000000" pitchFamily="2" charset="0"/>
              </a:rPr>
              <a:t> voor jou</a:t>
            </a:r>
            <a:endParaRPr lang="nl-BE" sz="4800" cap="none" baseline="0">
              <a:latin typeface="Poppins ExtraBold" panose="00000900000000000000" pitchFamily="2" charset="0"/>
              <a:ea typeface="Roboto Bk" pitchFamily="2" charset="0"/>
              <a:cs typeface="Poppins ExtraBold" panose="00000900000000000000" pitchFamily="2" charset="0"/>
            </a:endParaRPr>
          </a:p>
        </p:txBody>
      </p:sp>
      <p:sp>
        <p:nvSpPr>
          <p:cNvPr id="8" name="Tijdelijke aanduiding voor tekst 7">
            <a:extLst>
              <a:ext uri="{FF2B5EF4-FFF2-40B4-BE49-F238E27FC236}">
                <a16:creationId xmlns:a16="http://schemas.microsoft.com/office/drawing/2014/main" id="{B473C13B-97FE-6CCE-F782-0295927D2B36}"/>
              </a:ext>
            </a:extLst>
          </p:cNvPr>
          <p:cNvSpPr>
            <a:spLocks noGrp="1"/>
          </p:cNvSpPr>
          <p:nvPr>
            <p:ph type="body" sz="quarter" idx="10" hasCustomPrompt="1"/>
          </p:nvPr>
        </p:nvSpPr>
        <p:spPr>
          <a:xfrm>
            <a:off x="2375555" y="1677971"/>
            <a:ext cx="7749520" cy="4006867"/>
          </a:xfrm>
        </p:spPr>
        <p:txBody>
          <a:bodyPr/>
          <a:lstStyle/>
          <a:p>
            <a:pPr lvl="0"/>
            <a:r>
              <a:rPr lang="nl-NL" b="0" i="0">
                <a:solidFill>
                  <a:srgbClr val="242424"/>
                </a:solidFill>
                <a:effectLst/>
                <a:latin typeface="Calibri" panose="020F0502020204030204" pitchFamily="34" charset="0"/>
              </a:rPr>
              <a:t>Noteer hier </a:t>
            </a:r>
            <a:r>
              <a:rPr lang="nl-NL" b="0" i="0" err="1">
                <a:solidFill>
                  <a:srgbClr val="242424"/>
                </a:solidFill>
                <a:effectLst/>
                <a:latin typeface="Calibri" panose="020F0502020204030204" pitchFamily="34" charset="0"/>
              </a:rPr>
              <a:t>profesionaliseringen</a:t>
            </a:r>
            <a:r>
              <a:rPr lang="nl-NL" b="0" i="0">
                <a:solidFill>
                  <a:srgbClr val="242424"/>
                </a:solidFill>
                <a:effectLst/>
                <a:latin typeface="Calibri" panose="020F0502020204030204" pitchFamily="34" charset="0"/>
              </a:rPr>
              <a:t>, nascholingen, lerende netwerken … die ook interessant zijn voor je doelgroep/aanwezigen.</a:t>
            </a:r>
            <a:endParaRPr lang="nl-BE"/>
          </a:p>
        </p:txBody>
      </p:sp>
    </p:spTree>
    <p:extLst>
      <p:ext uri="{BB962C8B-B14F-4D97-AF65-F5344CB8AC3E}">
        <p14:creationId xmlns:p14="http://schemas.microsoft.com/office/powerpoint/2010/main" val="141907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conen, nummering, logo’s">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3C01FD5A-6BD9-B664-0286-CF50BDF1FEB0}"/>
              </a:ext>
            </a:extLst>
          </p:cNvPr>
          <p:cNvSpPr txBox="1"/>
          <p:nvPr/>
        </p:nvSpPr>
        <p:spPr>
          <a:xfrm>
            <a:off x="319176" y="405442"/>
            <a:ext cx="9799637" cy="707886"/>
          </a:xfrm>
          <a:prstGeom prst="rect">
            <a:avLst/>
          </a:prstGeom>
          <a:noFill/>
        </p:spPr>
        <p:txBody>
          <a:bodyPr wrap="square" rtlCol="0">
            <a:spAutoFit/>
          </a:bodyPr>
          <a:lstStyle/>
          <a:p>
            <a:r>
              <a:rPr lang="nl-BE" sz="4000">
                <a:latin typeface="Poppins ExtraBold" panose="00000900000000000000" pitchFamily="2" charset="0"/>
                <a:cs typeface="Poppins ExtraBold" panose="00000900000000000000" pitchFamily="2" charset="0"/>
              </a:rPr>
              <a:t>Iconen, nummering, logo’s</a:t>
            </a:r>
            <a:endParaRPr lang="nl-BE">
              <a:latin typeface="Poppins ExtraBold" panose="00000900000000000000" pitchFamily="2" charset="0"/>
              <a:cs typeface="Poppins ExtraBold" panose="00000900000000000000" pitchFamily="2" charset="0"/>
            </a:endParaRPr>
          </a:p>
        </p:txBody>
      </p:sp>
      <p:sp>
        <p:nvSpPr>
          <p:cNvPr id="5" name="Tijdelijke aanduiding voor tekst 4">
            <a:extLst>
              <a:ext uri="{FF2B5EF4-FFF2-40B4-BE49-F238E27FC236}">
                <a16:creationId xmlns:a16="http://schemas.microsoft.com/office/drawing/2014/main" id="{34E63E14-F94E-FB86-6121-D57B340A0E55}"/>
              </a:ext>
            </a:extLst>
          </p:cNvPr>
          <p:cNvSpPr>
            <a:spLocks noGrp="1"/>
          </p:cNvSpPr>
          <p:nvPr>
            <p:ph type="body" sz="quarter" idx="10" hasCustomPrompt="1"/>
          </p:nvPr>
        </p:nvSpPr>
        <p:spPr>
          <a:xfrm>
            <a:off x="319177" y="1121557"/>
            <a:ext cx="9799638" cy="5021262"/>
          </a:xfrm>
        </p:spPr>
        <p:txBody>
          <a:bodyPr/>
          <a:lstStyle/>
          <a:p>
            <a:pPr lvl="0"/>
            <a:r>
              <a:rPr lang="nl-NL" b="0" i="0">
                <a:solidFill>
                  <a:srgbClr val="242424"/>
                </a:solidFill>
                <a:effectLst/>
                <a:latin typeface="Calibri" panose="020F0502020204030204" pitchFamily="34" charset="0"/>
              </a:rPr>
              <a:t>Voeg op deze slide de </a:t>
            </a:r>
            <a:r>
              <a:rPr lang="nl-NL" b="1" i="0">
                <a:solidFill>
                  <a:srgbClr val="242424"/>
                </a:solidFill>
                <a:effectLst/>
                <a:latin typeface="Calibri" panose="020F0502020204030204" pitchFamily="34" charset="0"/>
              </a:rPr>
              <a:t>titels</a:t>
            </a:r>
            <a:r>
              <a:rPr lang="nl-NL" b="0" i="0">
                <a:solidFill>
                  <a:srgbClr val="242424"/>
                </a:solidFill>
                <a:effectLst/>
                <a:latin typeface="Calibri" panose="020F0502020204030204" pitchFamily="34" charset="0"/>
              </a:rPr>
              <a:t> van je presentatie toe, zodat er een </a:t>
            </a:r>
            <a:r>
              <a:rPr lang="nl-NL" b="1" i="0">
                <a:solidFill>
                  <a:srgbClr val="242424"/>
                </a:solidFill>
                <a:effectLst/>
                <a:latin typeface="Calibri" panose="020F0502020204030204" pitchFamily="34" charset="0"/>
              </a:rPr>
              <a:t>overzicht</a:t>
            </a:r>
            <a:r>
              <a:rPr lang="nl-NL" b="0" i="0">
                <a:solidFill>
                  <a:srgbClr val="242424"/>
                </a:solidFill>
                <a:effectLst/>
                <a:latin typeface="Calibri" panose="020F0502020204030204" pitchFamily="34" charset="0"/>
              </a:rPr>
              <a:t> is.</a:t>
            </a:r>
            <a:endParaRPr lang="nl-NL"/>
          </a:p>
        </p:txBody>
      </p:sp>
    </p:spTree>
    <p:extLst>
      <p:ext uri="{BB962C8B-B14F-4D97-AF65-F5344CB8AC3E}">
        <p14:creationId xmlns:p14="http://schemas.microsoft.com/office/powerpoint/2010/main" val="5665714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3324DF5-8F70-4496-816F-69435E7D0DB2}" type="datetimeFigureOut">
              <a:rPr lang="nl-BE" smtClean="0"/>
              <a:t>3/09/2026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57651440-BE82-4129-84FF-4362AD1AEC7C}" type="slidenum">
              <a:rPr lang="nl-BE" smtClean="0"/>
              <a:t>‹nr.›</a:t>
            </a:fld>
            <a:endParaRPr lang="nl-BE"/>
          </a:p>
        </p:txBody>
      </p:sp>
    </p:spTree>
    <p:extLst>
      <p:ext uri="{BB962C8B-B14F-4D97-AF65-F5344CB8AC3E}">
        <p14:creationId xmlns:p14="http://schemas.microsoft.com/office/powerpoint/2010/main" val="2067476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33324DF5-8F70-4496-816F-69435E7D0DB2}" type="datetimeFigureOut">
              <a:rPr lang="nl-BE" smtClean="0"/>
              <a:t>3/09/2026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57651440-BE82-4129-84FF-4362AD1AEC7C}" type="slidenum">
              <a:rPr lang="nl-BE" smtClean="0"/>
              <a:t>‹nr.›</a:t>
            </a:fld>
            <a:endParaRPr lang="nl-BE"/>
          </a:p>
        </p:txBody>
      </p:sp>
    </p:spTree>
    <p:extLst>
      <p:ext uri="{BB962C8B-B14F-4D97-AF65-F5344CB8AC3E}">
        <p14:creationId xmlns:p14="http://schemas.microsoft.com/office/powerpoint/2010/main" val="2072196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9ED4C-6069-64D0-FB9D-6F1D903E2DE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7D0950F-F2CA-A89C-0526-B99210434A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82FC214B-CB6F-BA86-F4C5-D4949CBC8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698E64C-8B85-FC11-D726-07D67DAA6C13}"/>
              </a:ext>
            </a:extLst>
          </p:cNvPr>
          <p:cNvSpPr>
            <a:spLocks noGrp="1"/>
          </p:cNvSpPr>
          <p:nvPr>
            <p:ph type="dt" sz="half" idx="10"/>
          </p:nvPr>
        </p:nvSpPr>
        <p:spPr/>
        <p:txBody>
          <a:bodyPr/>
          <a:lstStyle/>
          <a:p>
            <a:fld id="{0F9A3ABB-A538-4C07-9171-97538D044D05}" type="datetimeFigureOut">
              <a:rPr lang="nl-BE" smtClean="0"/>
              <a:t>3/09/2026</a:t>
            </a:fld>
            <a:endParaRPr lang="nl-BE"/>
          </a:p>
        </p:txBody>
      </p:sp>
      <p:sp>
        <p:nvSpPr>
          <p:cNvPr id="6" name="Tijdelijke aanduiding voor voettekst 5">
            <a:extLst>
              <a:ext uri="{FF2B5EF4-FFF2-40B4-BE49-F238E27FC236}">
                <a16:creationId xmlns:a16="http://schemas.microsoft.com/office/drawing/2014/main" id="{CBCC0FBF-A56E-B276-23EC-31F48F88412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88CC3FA-45CD-3920-CE65-AF63C2D46B1C}"/>
              </a:ext>
            </a:extLst>
          </p:cNvPr>
          <p:cNvSpPr>
            <a:spLocks noGrp="1"/>
          </p:cNvSpPr>
          <p:nvPr>
            <p:ph type="sldNum" sz="quarter" idx="12"/>
          </p:nvPr>
        </p:nvSpPr>
        <p:spPr/>
        <p:txBody>
          <a:bodyPr/>
          <a:lstStyle/>
          <a:p>
            <a:fld id="{AFC92C51-E511-4502-B6E6-D082DE729D5D}" type="slidenum">
              <a:rPr lang="nl-BE" smtClean="0"/>
              <a:t>‹nr.›</a:t>
            </a:fld>
            <a:endParaRPr lang="nl-BE"/>
          </a:p>
        </p:txBody>
      </p:sp>
      <p:grpSp>
        <p:nvGrpSpPr>
          <p:cNvPr id="8" name="Groep 7">
            <a:extLst>
              <a:ext uri="{FF2B5EF4-FFF2-40B4-BE49-F238E27FC236}">
                <a16:creationId xmlns:a16="http://schemas.microsoft.com/office/drawing/2014/main" id="{49AA040D-8CB9-F9B4-E673-995A2D018362}"/>
              </a:ext>
            </a:extLst>
          </p:cNvPr>
          <p:cNvGrpSpPr/>
          <p:nvPr userDrawn="1"/>
        </p:nvGrpSpPr>
        <p:grpSpPr>
          <a:xfrm>
            <a:off x="-1" y="0"/>
            <a:ext cx="149469" cy="6858000"/>
            <a:chOff x="-1" y="0"/>
            <a:chExt cx="149469" cy="6858000"/>
          </a:xfrm>
        </p:grpSpPr>
        <p:sp>
          <p:nvSpPr>
            <p:cNvPr id="9" name="Rechthoek 8">
              <a:extLst>
                <a:ext uri="{FF2B5EF4-FFF2-40B4-BE49-F238E27FC236}">
                  <a16:creationId xmlns:a16="http://schemas.microsoft.com/office/drawing/2014/main" id="{D99E1EDE-E964-4D81-CB31-076BC4888DD6}"/>
                </a:ext>
              </a:extLst>
            </p:cNvPr>
            <p:cNvSpPr/>
            <p:nvPr userDrawn="1"/>
          </p:nvSpPr>
          <p:spPr>
            <a:xfrm>
              <a:off x="0" y="0"/>
              <a:ext cx="140677" cy="1122363"/>
            </a:xfrm>
            <a:prstGeom prst="rect">
              <a:avLst/>
            </a:prstGeom>
            <a:solidFill>
              <a:srgbClr val="009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077B8A5B-A124-14A5-30FC-6BC96E3DC9A9}"/>
                </a:ext>
              </a:extLst>
            </p:cNvPr>
            <p:cNvSpPr/>
            <p:nvPr userDrawn="1"/>
          </p:nvSpPr>
          <p:spPr>
            <a:xfrm>
              <a:off x="0" y="1122363"/>
              <a:ext cx="140677" cy="1122363"/>
            </a:xfrm>
            <a:prstGeom prst="rect">
              <a:avLst/>
            </a:prstGeom>
            <a:solidFill>
              <a:srgbClr val="E600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794EBC13-288A-D208-DF34-4338978CEE81}"/>
                </a:ext>
              </a:extLst>
            </p:cNvPr>
            <p:cNvSpPr/>
            <p:nvPr userDrawn="1"/>
          </p:nvSpPr>
          <p:spPr>
            <a:xfrm>
              <a:off x="-1" y="2244726"/>
              <a:ext cx="140677" cy="1122363"/>
            </a:xfrm>
            <a:prstGeom prst="rect">
              <a:avLst/>
            </a:prstGeom>
            <a:solidFill>
              <a:srgbClr val="FFE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Rechthoek 11">
              <a:extLst>
                <a:ext uri="{FF2B5EF4-FFF2-40B4-BE49-F238E27FC236}">
                  <a16:creationId xmlns:a16="http://schemas.microsoft.com/office/drawing/2014/main" id="{81F52ADF-2347-686D-E77E-5CD49F77D35A}"/>
                </a:ext>
              </a:extLst>
            </p:cNvPr>
            <p:cNvSpPr/>
            <p:nvPr userDrawn="1"/>
          </p:nvSpPr>
          <p:spPr>
            <a:xfrm>
              <a:off x="8791" y="3367089"/>
              <a:ext cx="140677" cy="1122363"/>
            </a:xfrm>
            <a:prstGeom prst="rect">
              <a:avLst/>
            </a:prstGeom>
            <a:solidFill>
              <a:srgbClr val="CD17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417E5EDE-D9D4-12E8-BB12-C51B421732F3}"/>
                </a:ext>
              </a:extLst>
            </p:cNvPr>
            <p:cNvSpPr/>
            <p:nvPr userDrawn="1"/>
          </p:nvSpPr>
          <p:spPr>
            <a:xfrm>
              <a:off x="8791" y="4489452"/>
              <a:ext cx="140677" cy="1122363"/>
            </a:xfrm>
            <a:prstGeom prst="rect">
              <a:avLst/>
            </a:prstGeom>
            <a:solidFill>
              <a:srgbClr val="3FA5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67305278-220F-3935-2E46-4A927BE4CAE3}"/>
                </a:ext>
              </a:extLst>
            </p:cNvPr>
            <p:cNvSpPr/>
            <p:nvPr userDrawn="1"/>
          </p:nvSpPr>
          <p:spPr>
            <a:xfrm>
              <a:off x="8791" y="5607904"/>
              <a:ext cx="140677" cy="1250096"/>
            </a:xfrm>
            <a:prstGeom prst="rect">
              <a:avLst/>
            </a:prstGeom>
            <a:solidFill>
              <a:srgbClr val="B02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468695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0107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hou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4E63E14-F94E-FB86-6121-D57B340A0E55}"/>
              </a:ext>
            </a:extLst>
          </p:cNvPr>
          <p:cNvSpPr>
            <a:spLocks noGrp="1"/>
          </p:cNvSpPr>
          <p:nvPr>
            <p:ph type="body" sz="quarter" idx="10" hasCustomPrompt="1"/>
          </p:nvPr>
        </p:nvSpPr>
        <p:spPr>
          <a:xfrm>
            <a:off x="319177" y="1121557"/>
            <a:ext cx="9799638" cy="5021262"/>
          </a:xfrm>
        </p:spPr>
        <p:txBody>
          <a:bodyPr/>
          <a:lstStyle/>
          <a:p>
            <a:pPr lvl="0"/>
            <a:r>
              <a:rPr lang="nl-NL" b="0" i="0">
                <a:solidFill>
                  <a:srgbClr val="242424"/>
                </a:solidFill>
                <a:effectLst/>
                <a:latin typeface="Calibri" panose="020F0502020204030204" pitchFamily="34" charset="0"/>
              </a:rPr>
              <a:t>Voeg op deze slide de </a:t>
            </a:r>
            <a:r>
              <a:rPr lang="nl-NL" b="1" i="0">
                <a:solidFill>
                  <a:srgbClr val="242424"/>
                </a:solidFill>
                <a:effectLst/>
                <a:latin typeface="Calibri" panose="020F0502020204030204" pitchFamily="34" charset="0"/>
              </a:rPr>
              <a:t>titels</a:t>
            </a:r>
            <a:r>
              <a:rPr lang="nl-NL" b="0" i="0">
                <a:solidFill>
                  <a:srgbClr val="242424"/>
                </a:solidFill>
                <a:effectLst/>
                <a:latin typeface="Calibri" panose="020F0502020204030204" pitchFamily="34" charset="0"/>
              </a:rPr>
              <a:t> van je presentatie toe, zodat er een </a:t>
            </a:r>
            <a:r>
              <a:rPr lang="nl-NL" b="1" i="0">
                <a:solidFill>
                  <a:srgbClr val="242424"/>
                </a:solidFill>
                <a:effectLst/>
                <a:latin typeface="Calibri" panose="020F0502020204030204" pitchFamily="34" charset="0"/>
              </a:rPr>
              <a:t>overzicht</a:t>
            </a:r>
            <a:r>
              <a:rPr lang="nl-NL" b="0" i="0">
                <a:solidFill>
                  <a:srgbClr val="242424"/>
                </a:solidFill>
                <a:effectLst/>
                <a:latin typeface="Calibri" panose="020F0502020204030204" pitchFamily="34" charset="0"/>
              </a:rPr>
              <a:t> is.</a:t>
            </a:r>
            <a:endParaRPr lang="nl-NL"/>
          </a:p>
        </p:txBody>
      </p:sp>
      <p:sp>
        <p:nvSpPr>
          <p:cNvPr id="13" name="Titel 13">
            <a:extLst>
              <a:ext uri="{FF2B5EF4-FFF2-40B4-BE49-F238E27FC236}">
                <a16:creationId xmlns:a16="http://schemas.microsoft.com/office/drawing/2014/main" id="{E861B17C-3043-8C7E-ABAA-528B0E09E915}"/>
              </a:ext>
            </a:extLst>
          </p:cNvPr>
          <p:cNvSpPr>
            <a:spLocks noGrp="1"/>
          </p:cNvSpPr>
          <p:nvPr>
            <p:ph type="title" hasCustomPrompt="1"/>
          </p:nvPr>
        </p:nvSpPr>
        <p:spPr>
          <a:xfrm>
            <a:off x="319177" y="473076"/>
            <a:ext cx="9799638" cy="648481"/>
          </a:xfrm>
          <a:noFill/>
          <a:ln>
            <a:noFill/>
          </a:ln>
        </p:spPr>
        <p:txBody>
          <a:bodyPr>
            <a:noAutofit/>
          </a:bodyPr>
          <a:lstStyle>
            <a:lvl1pPr>
              <a:defRPr lang="nl-BE" sz="3600" kern="1200" dirty="0">
                <a:solidFill>
                  <a:srgbClr val="2D3E4E"/>
                </a:solidFill>
                <a:latin typeface="Poppins ExtraBold" panose="00000900000000000000" pitchFamily="2" charset="0"/>
                <a:ea typeface="Roboto Bk" pitchFamily="2" charset="0"/>
                <a:cs typeface="Poppins ExtraBold" panose="00000900000000000000" pitchFamily="2" charset="0"/>
              </a:defRPr>
            </a:lvl1pPr>
          </a:lstStyle>
          <a:p>
            <a:pPr marL="0" lvl="0" indent="0" algn="l" defTabSz="685783" rtl="0" eaLnBrk="1" latinLnBrk="0" hangingPunct="1">
              <a:spcBef>
                <a:spcPct val="20000"/>
              </a:spcBef>
              <a:buClrTx/>
              <a:buFont typeface="Arial" pitchFamily="34" charset="0"/>
              <a:buNone/>
            </a:pPr>
            <a:r>
              <a:rPr lang="nl-NL"/>
              <a:t>Inhoud</a:t>
            </a:r>
            <a:endParaRPr lang="nl-BE"/>
          </a:p>
        </p:txBody>
      </p:sp>
      <p:pic>
        <p:nvPicPr>
          <p:cNvPr id="3" name="Graphic 2">
            <a:extLst>
              <a:ext uri="{FF2B5EF4-FFF2-40B4-BE49-F238E27FC236}">
                <a16:creationId xmlns:a16="http://schemas.microsoft.com/office/drawing/2014/main" id="{A45F4D08-19BE-9A8E-87B5-411BEC9C695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14895453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33324DF5-8F70-4496-816F-69435E7D0DB2}" type="datetimeFigureOut">
              <a:rPr lang="nl-BE" smtClean="0"/>
              <a:t>3/09/2026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57651440-BE82-4129-84FF-4362AD1AEC7C}" type="slidenum">
              <a:rPr lang="nl-BE" smtClean="0"/>
              <a:t>‹nr.›</a:t>
            </a:fld>
            <a:endParaRPr lang="nl-BE"/>
          </a:p>
        </p:txBody>
      </p:sp>
    </p:spTree>
    <p:extLst>
      <p:ext uri="{BB962C8B-B14F-4D97-AF65-F5344CB8AC3E}">
        <p14:creationId xmlns:p14="http://schemas.microsoft.com/office/powerpoint/2010/main" val="17268585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egin: gsm">
    <p:bg>
      <p:bgPr>
        <a:blipFill dpi="0" rotWithShape="1">
          <a:blip r:embed="rId2" cstate="print">
            <a:lum/>
            <a:extLst>
              <a:ext uri="{28A0092B-C50C-407E-A947-70E740481C1C}">
                <a14:useLocalDpi xmlns:a14="http://schemas.microsoft.com/office/drawing/2010/main" val="0"/>
              </a:ext>
            </a:extLst>
          </a:blip>
          <a:srcRect/>
          <a:stretch>
            <a:fillRect t="2000"/>
          </a:stretch>
        </a:blipFill>
        <a:effectLst/>
      </p:bgPr>
    </p:bg>
    <p:spTree>
      <p:nvGrpSpPr>
        <p:cNvPr id="1" name=""/>
        <p:cNvGrpSpPr/>
        <p:nvPr/>
      </p:nvGrpSpPr>
      <p:grpSpPr>
        <a:xfrm>
          <a:off x="0" y="0"/>
          <a:ext cx="0" cy="0"/>
          <a:chOff x="0" y="0"/>
          <a:chExt cx="0" cy="0"/>
        </a:xfrm>
      </p:grpSpPr>
      <p:sp>
        <p:nvSpPr>
          <p:cNvPr id="6" name="Tekstvak 5"/>
          <p:cNvSpPr txBox="1">
            <a:spLocks/>
          </p:cNvSpPr>
          <p:nvPr/>
        </p:nvSpPr>
        <p:spPr>
          <a:xfrm>
            <a:off x="798445" y="768613"/>
            <a:ext cx="10814755" cy="2585323"/>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Roboto" pitchFamily="2" charset="0"/>
                <a:ea typeface="Roboto" pitchFamily="2" charset="0"/>
                <a:cs typeface="+mn-cs"/>
              </a:rPr>
              <a:t>Mag ik jouw </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Roboto" pitchFamily="2" charset="0"/>
                <a:ea typeface="Roboto" pitchFamily="2" charset="0"/>
                <a:cs typeface="+mn-cs"/>
              </a:rPr>
              <a:t>onverdeelde </a:t>
            </a:r>
          </a:p>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5400" b="1" i="0" u="none" strike="noStrike" kern="0" cap="none" spc="0" normalizeH="0" baseline="0" noProof="0">
                <a:ln>
                  <a:noFill/>
                </a:ln>
                <a:solidFill>
                  <a:srgbClr val="4CBCC5"/>
                </a:solidFill>
                <a:effectLst>
                  <a:outerShdw blurRad="38100" dist="38100" dir="2700000" algn="tl">
                    <a:srgbClr val="000000">
                      <a:alpha val="43137"/>
                    </a:srgbClr>
                  </a:outerShdw>
                </a:effectLst>
                <a:uLnTx/>
                <a:uFillTx/>
                <a:latin typeface="Roboto" pitchFamily="2" charset="0"/>
                <a:ea typeface="Roboto" pitchFamily="2" charset="0"/>
                <a:cs typeface="+mn-cs"/>
              </a:rPr>
              <a:t>aandacht</a:t>
            </a:r>
            <a:r>
              <a:rPr kumimoji="0" lang="nl-BE" sz="5400" b="0" i="0" u="none" strike="noStrike" kern="0" cap="none" spc="0" normalizeH="0" baseline="0" noProof="0">
                <a:ln>
                  <a:noFill/>
                </a:ln>
                <a:solidFill>
                  <a:srgbClr val="4CBCC5"/>
                </a:solidFill>
                <a:effectLst>
                  <a:outerShdw blurRad="38100" dist="38100" dir="2700000" algn="tl">
                    <a:srgbClr val="000000">
                      <a:alpha val="43137"/>
                    </a:srgbClr>
                  </a:outerShdw>
                </a:effectLst>
                <a:uLnTx/>
                <a:uFillTx/>
                <a:latin typeface="Roboto" pitchFamily="2" charset="0"/>
                <a:ea typeface="Roboto" pitchFamily="2" charset="0"/>
                <a:cs typeface="+mn-cs"/>
              </a:rPr>
              <a:t>?</a:t>
            </a:r>
          </a:p>
        </p:txBody>
      </p:sp>
      <p:pic>
        <p:nvPicPr>
          <p:cNvPr id="17" name="Graphic 16">
            <a:extLst>
              <a:ext uri="{FF2B5EF4-FFF2-40B4-BE49-F238E27FC236}">
                <a16:creationId xmlns:a16="http://schemas.microsoft.com/office/drawing/2014/main" id="{5437C2A8-E8BE-02A5-C8D9-0A70B465BF86}"/>
              </a:ext>
            </a:extLst>
          </p:cNvPr>
          <p:cNvPicPr>
            <a:picLocks noGrp="1" noRot="1" noChangeAspect="1" noMove="1" noResize="1" noEditPoints="1" noAdjustHandles="1" noChangeArrowheads="1" noChangeShapeType="1" noCrop="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p:blipFill>
        <p:spPr>
          <a:xfrm rot="21260283">
            <a:off x="5125365" y="1866412"/>
            <a:ext cx="1938068" cy="1938068"/>
          </a:xfrm>
          <a:prstGeom prst="rect">
            <a:avLst/>
          </a:prstGeom>
        </p:spPr>
      </p:pic>
      <p:pic>
        <p:nvPicPr>
          <p:cNvPr id="3" name="Graphic 2">
            <a:extLst>
              <a:ext uri="{FF2B5EF4-FFF2-40B4-BE49-F238E27FC236}">
                <a16:creationId xmlns:a16="http://schemas.microsoft.com/office/drawing/2014/main" id="{E4CB73D7-BF98-34B4-A1FA-2A3C14D58AB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16489348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uz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echthoek: afgeronde hoeken 4"/>
          <p:cNvSpPr>
            <a:spLocks noGrp="1" noRot="1" noMove="1" noResize="1" noEditPoints="1" noAdjustHandles="1" noChangeArrowheads="1" noChangeShapeType="1"/>
          </p:cNvSpPr>
          <p:nvPr/>
        </p:nvSpPr>
        <p:spPr>
          <a:xfrm rot="16200000" flipH="1" flipV="1">
            <a:off x="9127909" y="83026"/>
            <a:ext cx="910758" cy="4773488"/>
          </a:xfrm>
          <a:prstGeom prst="round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7315200" y="1915771"/>
            <a:ext cx="4542183" cy="1107996"/>
          </a:xfrm>
          <a:prstGeom prst="rect">
            <a:avLst/>
          </a:prstGeom>
          <a:noFill/>
        </p:spPr>
        <p:txBody>
          <a:bodyPr wrap="square" rtlCol="0">
            <a:spAutoFit/>
          </a:bodyPr>
          <a:lstStyle/>
          <a:p>
            <a:pPr algn="ctr"/>
            <a:r>
              <a:rPr lang="nl-BE" sz="6600" b="0">
                <a:solidFill>
                  <a:schemeClr val="bg1"/>
                </a:solidFill>
                <a:latin typeface="Poppins ExtraBold" panose="00000900000000000000" pitchFamily="2" charset="0"/>
                <a:cs typeface="Poppins ExtraBold" panose="00000900000000000000" pitchFamily="2" charset="0"/>
              </a:rPr>
              <a:t>Pauze</a:t>
            </a:r>
          </a:p>
        </p:txBody>
      </p:sp>
      <p:sp>
        <p:nvSpPr>
          <p:cNvPr id="8" name="Tijdelijke aanduiding voor tekst 7">
            <a:extLst>
              <a:ext uri="{FF2B5EF4-FFF2-40B4-BE49-F238E27FC236}">
                <a16:creationId xmlns:a16="http://schemas.microsoft.com/office/drawing/2014/main" id="{785A5B33-F0A9-EEF9-34BD-C3C0AB8D8619}"/>
              </a:ext>
            </a:extLst>
          </p:cNvPr>
          <p:cNvSpPr>
            <a:spLocks noGrp="1"/>
          </p:cNvSpPr>
          <p:nvPr>
            <p:ph type="body" sz="quarter" idx="10" hasCustomPrompt="1"/>
          </p:nvPr>
        </p:nvSpPr>
        <p:spPr>
          <a:xfrm>
            <a:off x="7622899" y="3059481"/>
            <a:ext cx="4044950" cy="1817687"/>
          </a:xfrm>
        </p:spPr>
        <p:txBody>
          <a:bodyPr>
            <a:normAutofit/>
          </a:bodyPr>
          <a:lstStyle>
            <a:lvl1pPr marL="0" indent="0" algn="ctr">
              <a:buNone/>
              <a:defRPr sz="3600" b="1">
                <a:solidFill>
                  <a:schemeClr val="bg1"/>
                </a:solidFill>
              </a:defRPr>
            </a:lvl1pPr>
          </a:lstStyle>
          <a:p>
            <a:pPr lvl="0"/>
            <a:r>
              <a:rPr lang="nl-NL"/>
              <a:t>van … minuten</a:t>
            </a:r>
          </a:p>
        </p:txBody>
      </p:sp>
      <p:pic>
        <p:nvPicPr>
          <p:cNvPr id="4" name="Graphic 3">
            <a:extLst>
              <a:ext uri="{FF2B5EF4-FFF2-40B4-BE49-F238E27FC236}">
                <a16:creationId xmlns:a16="http://schemas.microsoft.com/office/drawing/2014/main" id="{DE7E0960-5D58-06DA-51E5-5D5032760C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33218" y="287244"/>
            <a:ext cx="2209802" cy="626211"/>
          </a:xfrm>
          <a:prstGeom prst="rect">
            <a:avLst/>
          </a:prstGeom>
        </p:spPr>
      </p:pic>
    </p:spTree>
    <p:extLst>
      <p:ext uri="{BB962C8B-B14F-4D97-AF65-F5344CB8AC3E}">
        <p14:creationId xmlns:p14="http://schemas.microsoft.com/office/powerpoint/2010/main" val="20218588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uze_2">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6" name="Groep 5"/>
          <p:cNvGrpSpPr>
            <a:grpSpLocks noGrp="1" noUngrp="1" noRot="1" noMove="1" noResize="1"/>
          </p:cNvGrpSpPr>
          <p:nvPr/>
        </p:nvGrpSpPr>
        <p:grpSpPr>
          <a:xfrm>
            <a:off x="386394" y="4050398"/>
            <a:ext cx="3847678" cy="1505576"/>
            <a:chOff x="899025" y="1384133"/>
            <a:chExt cx="5061508" cy="2027934"/>
          </a:xfrm>
          <a:solidFill>
            <a:srgbClr val="57C3CB"/>
          </a:solidFill>
        </p:grpSpPr>
        <p:sp>
          <p:nvSpPr>
            <p:cNvPr id="5" name="Rechthoek: afgeronde hoeken 4"/>
            <p:cNvSpPr>
              <a:spLocks noGrp="1" noRot="1" noMove="1" noResize="1" noEditPoints="1" noAdjustHandles="1" noChangeArrowheads="1" noChangeShapeType="1"/>
            </p:cNvSpPr>
            <p:nvPr/>
          </p:nvSpPr>
          <p:spPr>
            <a:xfrm rot="16200000" flipH="1" flipV="1">
              <a:off x="2415812" y="-132654"/>
              <a:ext cx="2027934" cy="506150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1617133" y="1674824"/>
              <a:ext cx="4343400" cy="1107996"/>
            </a:xfrm>
            <a:prstGeom prst="rect">
              <a:avLst/>
            </a:prstGeom>
            <a:grpFill/>
          </p:spPr>
          <p:txBody>
            <a:bodyPr wrap="square" rtlCol="0">
              <a:spAutoFit/>
            </a:bodyPr>
            <a:lstStyle/>
            <a:p>
              <a:r>
                <a:rPr lang="nl-BE" sz="6600" b="0">
                  <a:solidFill>
                    <a:schemeClr val="bg1"/>
                  </a:solidFill>
                  <a:latin typeface="Poppins ExtraBold" panose="00000900000000000000" pitchFamily="2" charset="0"/>
                  <a:cs typeface="Poppins ExtraBold" panose="00000900000000000000" pitchFamily="2" charset="0"/>
                </a:rPr>
                <a:t>Pauze</a:t>
              </a:r>
            </a:p>
          </p:txBody>
        </p:sp>
      </p:grpSp>
      <p:sp>
        <p:nvSpPr>
          <p:cNvPr id="8" name="Tijdelijke aanduiding voor tekst 7">
            <a:extLst>
              <a:ext uri="{FF2B5EF4-FFF2-40B4-BE49-F238E27FC236}">
                <a16:creationId xmlns:a16="http://schemas.microsoft.com/office/drawing/2014/main" id="{5E59E5B9-B58D-DC67-42F3-08CDF5F70F1F}"/>
              </a:ext>
            </a:extLst>
          </p:cNvPr>
          <p:cNvSpPr>
            <a:spLocks noGrp="1"/>
          </p:cNvSpPr>
          <p:nvPr>
            <p:ph type="body" sz="quarter" idx="10" hasCustomPrompt="1"/>
          </p:nvPr>
        </p:nvSpPr>
        <p:spPr>
          <a:xfrm>
            <a:off x="4071924" y="4677510"/>
            <a:ext cx="4044950" cy="1817687"/>
          </a:xfrm>
        </p:spPr>
        <p:txBody>
          <a:bodyPr>
            <a:normAutofit/>
          </a:bodyPr>
          <a:lstStyle>
            <a:lvl1pPr marL="0" indent="0" algn="ctr">
              <a:buNone/>
              <a:defRPr sz="3600" b="1">
                <a:solidFill>
                  <a:schemeClr val="bg1"/>
                </a:solidFill>
              </a:defRPr>
            </a:lvl1pPr>
          </a:lstStyle>
          <a:p>
            <a:pPr lvl="0"/>
            <a:r>
              <a:rPr lang="nl-NL"/>
              <a:t>van … minuten</a:t>
            </a:r>
          </a:p>
        </p:txBody>
      </p:sp>
      <p:pic>
        <p:nvPicPr>
          <p:cNvPr id="4" name="Graphic 3">
            <a:extLst>
              <a:ext uri="{FF2B5EF4-FFF2-40B4-BE49-F238E27FC236}">
                <a16:creationId xmlns:a16="http://schemas.microsoft.com/office/drawing/2014/main" id="{B6B89834-9B71-9120-20D9-0B921E4559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33218" y="287244"/>
            <a:ext cx="2209802" cy="626211"/>
          </a:xfrm>
          <a:prstGeom prst="rect">
            <a:avLst/>
          </a:prstGeom>
        </p:spPr>
      </p:pic>
    </p:spTree>
    <p:extLst>
      <p:ext uri="{BB962C8B-B14F-4D97-AF65-F5344CB8AC3E}">
        <p14:creationId xmlns:p14="http://schemas.microsoft.com/office/powerpoint/2010/main" val="32496730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unch">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 name="Rechthoek: afgeronde hoeken 4"/>
          <p:cNvSpPr>
            <a:spLocks noGrp="1" noRot="1" noMove="1" noResize="1" noEditPoints="1" noAdjustHandles="1" noChangeArrowheads="1" noChangeShapeType="1"/>
          </p:cNvSpPr>
          <p:nvPr/>
        </p:nvSpPr>
        <p:spPr>
          <a:xfrm rot="16200000" flipH="1" flipV="1">
            <a:off x="5069267" y="-760960"/>
            <a:ext cx="1107996" cy="5791200"/>
          </a:xfrm>
          <a:prstGeom prst="round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a:spLocks noGrp="1" noRot="1" noMove="1" noResize="1" noEditPoints="1" noAdjustHandles="1" noChangeArrowheads="1" noChangeShapeType="1"/>
          </p:cNvSpPr>
          <p:nvPr/>
        </p:nvSpPr>
        <p:spPr>
          <a:xfrm>
            <a:off x="4109159" y="1581691"/>
            <a:ext cx="579120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6600" b="0">
                <a:solidFill>
                  <a:schemeClr val="bg1"/>
                </a:solidFill>
                <a:latin typeface="Poppins ExtraBold" panose="00000900000000000000" pitchFamily="2" charset="0"/>
                <a:cs typeface="Poppins ExtraBold" panose="00000900000000000000" pitchFamily="2" charset="0"/>
              </a:rPr>
              <a:t>Lunch</a:t>
            </a:r>
            <a:endParaRPr lang="nl-BE" sz="6600" b="1">
              <a:solidFill>
                <a:schemeClr val="bg1"/>
              </a:solidFill>
              <a:latin typeface="Poppins" panose="00000500000000000000" pitchFamily="2" charset="0"/>
              <a:cs typeface="Poppins" panose="00000500000000000000" pitchFamily="2" charset="0"/>
            </a:endParaRPr>
          </a:p>
        </p:txBody>
      </p:sp>
      <p:pic>
        <p:nvPicPr>
          <p:cNvPr id="4" name="Graphic 3">
            <a:extLst>
              <a:ext uri="{FF2B5EF4-FFF2-40B4-BE49-F238E27FC236}">
                <a16:creationId xmlns:a16="http://schemas.microsoft.com/office/drawing/2014/main" id="{47174118-1AA6-AB03-F7AD-A31171E8E06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863036" y="6071818"/>
            <a:ext cx="2209802" cy="626211"/>
          </a:xfrm>
          <a:prstGeom prst="rect">
            <a:avLst/>
          </a:prstGeom>
        </p:spPr>
      </p:pic>
    </p:spTree>
    <p:extLst>
      <p:ext uri="{BB962C8B-B14F-4D97-AF65-F5344CB8AC3E}">
        <p14:creationId xmlns:p14="http://schemas.microsoft.com/office/powerpoint/2010/main" val="2402063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Vragen?">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Tekstvak 5"/>
          <p:cNvSpPr txBox="1">
            <a:spLocks noGrp="1" noRot="1" noMove="1" noResize="1" noEditPoints="1" noAdjustHandles="1" noChangeArrowheads="1" noChangeShapeType="1"/>
          </p:cNvSpPr>
          <p:nvPr/>
        </p:nvSpPr>
        <p:spPr>
          <a:xfrm>
            <a:off x="4575032" y="1560218"/>
            <a:ext cx="6668701" cy="1446550"/>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88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Poppins ExtraBold" panose="00000900000000000000" pitchFamily="2" charset="0"/>
                <a:ea typeface="Roboto Bk" pitchFamily="2" charset="0"/>
                <a:cs typeface="Poppins ExtraBold" panose="00000900000000000000" pitchFamily="2" charset="0"/>
              </a:rPr>
              <a:t>Vragen?</a:t>
            </a:r>
          </a:p>
        </p:txBody>
      </p:sp>
    </p:spTree>
    <p:extLst>
      <p:ext uri="{BB962C8B-B14F-4D97-AF65-F5344CB8AC3E}">
        <p14:creationId xmlns:p14="http://schemas.microsoft.com/office/powerpoint/2010/main" val="2093670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nderdeel presentatie">
    <p:bg>
      <p:bgPr>
        <a:solidFill>
          <a:schemeClr val="bg1"/>
        </a:solidFill>
        <a:effectLst/>
      </p:bgPr>
    </p:bg>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C4620826-5859-898D-9BFD-E8F9BB331650}"/>
              </a:ext>
            </a:extLst>
          </p:cNvPr>
          <p:cNvSpPr>
            <a:spLocks noGrp="1"/>
          </p:cNvSpPr>
          <p:nvPr>
            <p:ph type="title" hasCustomPrompt="1"/>
          </p:nvPr>
        </p:nvSpPr>
        <p:spPr>
          <a:xfrm>
            <a:off x="1251493" y="2780519"/>
            <a:ext cx="9941608" cy="648481"/>
          </a:xfrm>
          <a:noFill/>
          <a:ln>
            <a:noFill/>
          </a:ln>
        </p:spPr>
        <p:txBody>
          <a:bodyPr>
            <a:noAutofit/>
          </a:bodyPr>
          <a:lstStyle>
            <a:lvl1pPr>
              <a:defRPr lang="nl-BE" sz="3600" kern="1200" dirty="0">
                <a:solidFill>
                  <a:srgbClr val="4CBCC5"/>
                </a:solidFill>
                <a:latin typeface="Poppins ExtraBold" panose="00000900000000000000" pitchFamily="2" charset="0"/>
                <a:ea typeface="Roboto Bk" pitchFamily="2" charset="0"/>
                <a:cs typeface="Poppins ExtraBold" panose="00000900000000000000" pitchFamily="2" charset="0"/>
              </a:defRPr>
            </a:lvl1pPr>
          </a:lstStyle>
          <a:p>
            <a:pPr marL="0" lvl="0" indent="0" algn="l" defTabSz="685783" rtl="0" eaLnBrk="1" latinLnBrk="0" hangingPunct="1">
              <a:spcBef>
                <a:spcPct val="20000"/>
              </a:spcBef>
              <a:buClrTx/>
              <a:buFont typeface="Arial" pitchFamily="34" charset="0"/>
              <a:buNone/>
            </a:pPr>
            <a:r>
              <a:rPr lang="nl-NL"/>
              <a:t>Titel van dit onderdeel van je presentatie</a:t>
            </a:r>
            <a:endParaRPr lang="nl-BE"/>
          </a:p>
        </p:txBody>
      </p:sp>
      <p:sp>
        <p:nvSpPr>
          <p:cNvPr id="19" name="Tijdelijke aanduiding voor tekst 18">
            <a:extLst>
              <a:ext uri="{FF2B5EF4-FFF2-40B4-BE49-F238E27FC236}">
                <a16:creationId xmlns:a16="http://schemas.microsoft.com/office/drawing/2014/main" id="{38DBC7CF-4BA6-5D48-378C-7C304F8BEBDF}"/>
              </a:ext>
            </a:extLst>
          </p:cNvPr>
          <p:cNvSpPr>
            <a:spLocks noGrp="1"/>
          </p:cNvSpPr>
          <p:nvPr>
            <p:ph type="body" sz="quarter" idx="12" hasCustomPrompt="1"/>
          </p:nvPr>
        </p:nvSpPr>
        <p:spPr>
          <a:xfrm>
            <a:off x="1254125" y="3441309"/>
            <a:ext cx="9944100" cy="2405063"/>
          </a:xfrm>
          <a:solidFill>
            <a:srgbClr val="DEF3F4"/>
          </a:solidFill>
        </p:spPr>
        <p:txBody>
          <a:bodyPr>
            <a:normAutofit/>
          </a:bodyPr>
          <a:lstStyle>
            <a:lvl1pPr marL="0" indent="0">
              <a:buNone/>
              <a:defRPr sz="2800">
                <a:solidFill>
                  <a:srgbClr val="2D3E4E"/>
                </a:solidFill>
                <a:latin typeface="Poppins" panose="00000500000000000000" pitchFamily="2" charset="0"/>
                <a:ea typeface="Roboto Bk" pitchFamily="2" charset="0"/>
                <a:cs typeface="Poppins" panose="00000500000000000000" pitchFamily="2" charset="0"/>
              </a:defRPr>
            </a:lvl1pPr>
          </a:lstStyle>
          <a:p>
            <a:pPr lvl="0"/>
            <a:r>
              <a:rPr lang="nl-NL"/>
              <a:t>Vat kort samen wat er in dit onderdeel van je presentatie volgt</a:t>
            </a:r>
          </a:p>
        </p:txBody>
      </p:sp>
    </p:spTree>
    <p:extLst>
      <p:ext uri="{BB962C8B-B14F-4D97-AF65-F5344CB8AC3E}">
        <p14:creationId xmlns:p14="http://schemas.microsoft.com/office/powerpoint/2010/main" val="1114368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kst">
    <p:spTree>
      <p:nvGrpSpPr>
        <p:cNvPr id="1" name=""/>
        <p:cNvGrpSpPr/>
        <p:nvPr/>
      </p:nvGrpSpPr>
      <p:grpSpPr>
        <a:xfrm>
          <a:off x="0" y="0"/>
          <a:ext cx="0" cy="0"/>
          <a:chOff x="0" y="0"/>
          <a:chExt cx="0" cy="0"/>
        </a:xfrm>
      </p:grpSpPr>
      <p:sp>
        <p:nvSpPr>
          <p:cNvPr id="12" name="Titel 1"/>
          <p:cNvSpPr>
            <a:spLocks noGrp="1"/>
          </p:cNvSpPr>
          <p:nvPr>
            <p:ph type="title" hasCustomPrompt="1"/>
          </p:nvPr>
        </p:nvSpPr>
        <p:spPr>
          <a:xfrm>
            <a:off x="212848" y="180000"/>
            <a:ext cx="9902892" cy="1143000"/>
          </a:xfrm>
        </p:spPr>
        <p:txBody>
          <a:bodyPr>
            <a:normAutofit/>
          </a:bodyPr>
          <a:lstStyle>
            <a:lvl1pPr>
              <a:defRPr sz="3200">
                <a:solidFill>
                  <a:srgbClr val="2D3E4E"/>
                </a:solidFill>
              </a:defRPr>
            </a:lvl1pPr>
          </a:lstStyle>
          <a:p>
            <a:r>
              <a:rPr lang="nl-NL"/>
              <a:t>Typ hier een duidelijke titel</a:t>
            </a:r>
            <a:endParaRPr lang="nl-BE"/>
          </a:p>
        </p:txBody>
      </p:sp>
      <p:sp>
        <p:nvSpPr>
          <p:cNvPr id="5" name="Tijdelijke aanduiding voor tekst 4">
            <a:extLst>
              <a:ext uri="{FF2B5EF4-FFF2-40B4-BE49-F238E27FC236}">
                <a16:creationId xmlns:a16="http://schemas.microsoft.com/office/drawing/2014/main" id="{43B91BBB-316A-A3B6-4CAD-BDE52062A082}"/>
              </a:ext>
            </a:extLst>
          </p:cNvPr>
          <p:cNvSpPr>
            <a:spLocks noGrp="1"/>
          </p:cNvSpPr>
          <p:nvPr>
            <p:ph type="body" sz="quarter" idx="10" hasCustomPrompt="1"/>
          </p:nvPr>
        </p:nvSpPr>
        <p:spPr>
          <a:xfrm>
            <a:off x="2673626" y="1523929"/>
            <a:ext cx="7378700" cy="3963988"/>
          </a:xfrm>
        </p:spPr>
        <p:txBody>
          <a:bodyPr/>
          <a:lstStyle>
            <a:lvl1pPr>
              <a:defRPr/>
            </a:lvl1pPr>
          </a:lstStyle>
          <a:p>
            <a:pPr lvl="0"/>
            <a:r>
              <a:rPr lang="nl-NL"/>
              <a:t>Noteer hier je belangrijkste items in </a:t>
            </a:r>
            <a:r>
              <a:rPr lang="nl-NL" err="1"/>
              <a:t>bullets</a:t>
            </a:r>
            <a:r>
              <a:rPr lang="nl-NL"/>
              <a:t> (en vertel de rest)</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23399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kst + afbeeldin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46A0613-2DAC-E67F-10EE-5E54907967D7}"/>
              </a:ext>
            </a:extLst>
          </p:cNvPr>
          <p:cNvSpPr>
            <a:spLocks noGrp="1"/>
          </p:cNvSpPr>
          <p:nvPr>
            <p:ph idx="10" hasCustomPrompt="1"/>
          </p:nvPr>
        </p:nvSpPr>
        <p:spPr>
          <a:xfrm>
            <a:off x="5928235" y="742844"/>
            <a:ext cx="4740965" cy="5372311"/>
          </a:xfrm>
        </p:spPr>
        <p:txBody>
          <a:bodyPr/>
          <a:lstStyle>
            <a:lvl1pPr marL="0" indent="0">
              <a:buClrTx/>
              <a:buNone/>
              <a:defRPr>
                <a:solidFill>
                  <a:srgbClr val="2D3E4E"/>
                </a:solidFill>
                <a:latin typeface="Roboto" pitchFamily="2" charset="0"/>
                <a:ea typeface="Roboto" pitchFamily="2" charset="0"/>
                <a:cs typeface="Arial" pitchFamily="34" charset="0"/>
              </a:defRPr>
            </a:lvl1pPr>
            <a:lvl2pPr marL="557199" indent="-214308" algn="l">
              <a:buClr>
                <a:srgbClr val="BF18B3"/>
              </a:buClr>
              <a:defRPr lang="nl-NL" sz="2100" kern="1200" dirty="0" smtClean="0">
                <a:solidFill>
                  <a:srgbClr val="B22A89"/>
                </a:solidFill>
                <a:latin typeface="Roboto" pitchFamily="2" charset="0"/>
                <a:ea typeface="Roboto" pitchFamily="2" charset="0"/>
                <a:cs typeface="+mn-cs"/>
              </a:defRPr>
            </a:lvl2pPr>
            <a:lvl3pPr marL="857228" indent="-171446">
              <a:buClr>
                <a:srgbClr val="F18E00"/>
              </a:buClr>
              <a:defRPr lang="nl-NL" sz="1800" kern="1200" dirty="0" smtClean="0">
                <a:solidFill>
                  <a:srgbClr val="2D3E4E"/>
                </a:solidFill>
                <a:latin typeface="Roboto" pitchFamily="2" charset="0"/>
                <a:ea typeface="Roboto" pitchFamily="2" charset="0"/>
                <a:cs typeface="+mn-cs"/>
              </a:defRPr>
            </a:lvl3pPr>
            <a:lvl4pPr>
              <a:buClr>
                <a:schemeClr val="tx1"/>
              </a:buClr>
              <a:defRPr>
                <a:solidFill>
                  <a:srgbClr val="2D3E4E"/>
                </a:solidFill>
                <a:latin typeface="Roboto" pitchFamily="2" charset="0"/>
                <a:ea typeface="Roboto" pitchFamily="2" charset="0"/>
                <a:cs typeface="Arial" pitchFamily="34" charset="0"/>
              </a:defRPr>
            </a:lvl4pPr>
            <a:lvl5pPr marL="1543012" indent="-171446">
              <a:buClr>
                <a:srgbClr val="BF18B3"/>
              </a:buClr>
              <a:defRPr lang="nl-BE" sz="1500" kern="1200" dirty="0">
                <a:solidFill>
                  <a:srgbClr val="2D3E4E"/>
                </a:solidFill>
                <a:latin typeface="Roboto" pitchFamily="2" charset="0"/>
                <a:ea typeface="Roboto" pitchFamily="2" charset="0"/>
                <a:cs typeface="+mn-cs"/>
              </a:defRPr>
            </a:lvl5pPr>
          </a:lstStyle>
          <a:p>
            <a:pPr lvl="0"/>
            <a:r>
              <a:rPr lang="nl-NL"/>
              <a:t>Zet hier een afbeelding die je tekst ondersteunt</a:t>
            </a:r>
          </a:p>
        </p:txBody>
      </p:sp>
      <p:sp>
        <p:nvSpPr>
          <p:cNvPr id="5" name="Tijdelijke aanduiding voor tekst 4">
            <a:extLst>
              <a:ext uri="{FF2B5EF4-FFF2-40B4-BE49-F238E27FC236}">
                <a16:creationId xmlns:a16="http://schemas.microsoft.com/office/drawing/2014/main" id="{8907D5A8-FA16-7402-F6D0-641E620008BA}"/>
              </a:ext>
            </a:extLst>
          </p:cNvPr>
          <p:cNvSpPr>
            <a:spLocks noGrp="1"/>
          </p:cNvSpPr>
          <p:nvPr>
            <p:ph type="body" sz="quarter" idx="11" hasCustomPrompt="1"/>
          </p:nvPr>
        </p:nvSpPr>
        <p:spPr>
          <a:xfrm>
            <a:off x="603250" y="742738"/>
            <a:ext cx="5056188" cy="5372312"/>
          </a:xfrm>
        </p:spPr>
        <p:txBody>
          <a:bodyPr/>
          <a:lstStyle/>
          <a:p>
            <a:pPr lvl="0"/>
            <a:r>
              <a:rPr lang="nl-NL"/>
              <a:t>Noteer hier je belangrijkste items in </a:t>
            </a:r>
            <a:r>
              <a:rPr lang="nl-NL" err="1"/>
              <a:t>bullets</a:t>
            </a:r>
            <a:r>
              <a:rPr lang="nl-NL"/>
              <a:t> (en vertel de rest)</a:t>
            </a:r>
          </a:p>
        </p:txBody>
      </p:sp>
    </p:spTree>
    <p:extLst>
      <p:ext uri="{BB962C8B-B14F-4D97-AF65-F5344CB8AC3E}">
        <p14:creationId xmlns:p14="http://schemas.microsoft.com/office/powerpoint/2010/main" val="285430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fbeelding">
    <p:spTree>
      <p:nvGrpSpPr>
        <p:cNvPr id="1" name=""/>
        <p:cNvGrpSpPr/>
        <p:nvPr/>
      </p:nvGrpSpPr>
      <p:grpSpPr>
        <a:xfrm>
          <a:off x="0" y="0"/>
          <a:ext cx="0" cy="0"/>
          <a:chOff x="0" y="0"/>
          <a:chExt cx="0" cy="0"/>
        </a:xfrm>
      </p:grpSpPr>
      <p:sp>
        <p:nvSpPr>
          <p:cNvPr id="13" name="Tijdelijke aanduiding voor inhoud 2"/>
          <p:cNvSpPr>
            <a:spLocks noGrp="1"/>
          </p:cNvSpPr>
          <p:nvPr>
            <p:ph idx="1" hasCustomPrompt="1"/>
          </p:nvPr>
        </p:nvSpPr>
        <p:spPr>
          <a:xfrm>
            <a:off x="457200" y="439947"/>
            <a:ext cx="10714008" cy="6133381"/>
          </a:xfrm>
          <a:prstGeom prst="roundRect">
            <a:avLst>
              <a:gd name="adj" fmla="val 5447"/>
            </a:avLst>
          </a:prstGeom>
          <a:solidFill>
            <a:schemeClr val="bg1"/>
          </a:solidFill>
          <a:effectLst>
            <a:outerShdw blurRad="50800" dist="38100" dir="2700000" sx="102000" sy="102000" algn="tl" rotWithShape="0">
              <a:prstClr val="black">
                <a:alpha val="40000"/>
              </a:prstClr>
            </a:outerShdw>
          </a:effectLst>
        </p:spPr>
        <p:txBody>
          <a:bodyPr/>
          <a:lstStyle>
            <a:lvl1pPr marL="0" indent="0">
              <a:buClrTx/>
              <a:buNone/>
              <a:defRPr>
                <a:solidFill>
                  <a:srgbClr val="2D3E4E"/>
                </a:solidFill>
                <a:latin typeface="Roboto" pitchFamily="2" charset="0"/>
                <a:ea typeface="Roboto" pitchFamily="2" charset="0"/>
                <a:cs typeface="Arial" pitchFamily="34" charset="0"/>
              </a:defRPr>
            </a:lvl1pPr>
            <a:lvl2pPr marL="557199" indent="-214308" algn="l">
              <a:buClr>
                <a:srgbClr val="BF18B3"/>
              </a:buClr>
              <a:defRPr lang="nl-NL" sz="2100" kern="1200" dirty="0" smtClean="0">
                <a:solidFill>
                  <a:srgbClr val="B22A89"/>
                </a:solidFill>
                <a:latin typeface="Roboto" pitchFamily="2" charset="0"/>
                <a:ea typeface="Roboto" pitchFamily="2" charset="0"/>
                <a:cs typeface="+mn-cs"/>
              </a:defRPr>
            </a:lvl2pPr>
            <a:lvl3pPr marL="857228" indent="-171446">
              <a:buClr>
                <a:srgbClr val="F18E00"/>
              </a:buClr>
              <a:defRPr lang="nl-NL" sz="1800" kern="1200" dirty="0" smtClean="0">
                <a:solidFill>
                  <a:srgbClr val="2D3E4E"/>
                </a:solidFill>
                <a:latin typeface="Roboto" pitchFamily="2" charset="0"/>
                <a:ea typeface="Roboto" pitchFamily="2" charset="0"/>
                <a:cs typeface="+mn-cs"/>
              </a:defRPr>
            </a:lvl3pPr>
            <a:lvl4pPr>
              <a:buClr>
                <a:schemeClr val="tx1"/>
              </a:buClr>
              <a:defRPr>
                <a:solidFill>
                  <a:srgbClr val="2D3E4E"/>
                </a:solidFill>
                <a:latin typeface="Roboto" pitchFamily="2" charset="0"/>
                <a:ea typeface="Roboto" pitchFamily="2" charset="0"/>
                <a:cs typeface="Arial" pitchFamily="34" charset="0"/>
              </a:defRPr>
            </a:lvl4pPr>
            <a:lvl5pPr marL="1543012" indent="-171446">
              <a:buClr>
                <a:srgbClr val="BF18B3"/>
              </a:buClr>
              <a:defRPr lang="nl-BE" sz="1500" kern="1200" dirty="0">
                <a:solidFill>
                  <a:srgbClr val="2D3E4E"/>
                </a:solidFill>
                <a:latin typeface="Roboto" pitchFamily="2" charset="0"/>
                <a:ea typeface="Roboto" pitchFamily="2" charset="0"/>
                <a:cs typeface="+mn-cs"/>
              </a:defRPr>
            </a:lvl5pPr>
          </a:lstStyle>
          <a:p>
            <a:pPr lvl="0"/>
            <a:r>
              <a:rPr lang="nl-NL"/>
              <a:t>Zet hier je afbeelding</a:t>
            </a:r>
          </a:p>
        </p:txBody>
      </p:sp>
    </p:spTree>
    <p:extLst>
      <p:ext uri="{BB962C8B-B14F-4D97-AF65-F5344CB8AC3E}">
        <p14:creationId xmlns:p14="http://schemas.microsoft.com/office/powerpoint/2010/main" val="654316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8907D5A8-FA16-7402-F6D0-641E620008BA}"/>
              </a:ext>
            </a:extLst>
          </p:cNvPr>
          <p:cNvSpPr>
            <a:spLocks noGrp="1"/>
          </p:cNvSpPr>
          <p:nvPr>
            <p:ph type="body" sz="quarter" idx="11" hasCustomPrompt="1"/>
          </p:nvPr>
        </p:nvSpPr>
        <p:spPr>
          <a:xfrm>
            <a:off x="603250" y="742738"/>
            <a:ext cx="5056188" cy="5372312"/>
          </a:xfrm>
        </p:spPr>
        <p:txBody>
          <a:bodyPr/>
          <a:lstStyle/>
          <a:p>
            <a:pPr lvl="0"/>
            <a:r>
              <a:rPr lang="nl-NL"/>
              <a:t>Noteer hier je belangrijkste items in </a:t>
            </a:r>
            <a:r>
              <a:rPr lang="nl-NL" err="1"/>
              <a:t>bullets</a:t>
            </a:r>
            <a:r>
              <a:rPr lang="nl-NL"/>
              <a:t> (en vertel de rest)</a:t>
            </a:r>
          </a:p>
        </p:txBody>
      </p:sp>
      <p:sp>
        <p:nvSpPr>
          <p:cNvPr id="4" name="Tijdelijke aanduiding voor tekst 4">
            <a:extLst>
              <a:ext uri="{FF2B5EF4-FFF2-40B4-BE49-F238E27FC236}">
                <a16:creationId xmlns:a16="http://schemas.microsoft.com/office/drawing/2014/main" id="{A74F469D-EA25-AF43-5F92-8CB069D10A17}"/>
              </a:ext>
            </a:extLst>
          </p:cNvPr>
          <p:cNvSpPr>
            <a:spLocks noGrp="1"/>
          </p:cNvSpPr>
          <p:nvPr>
            <p:ph type="body" sz="quarter" idx="12" hasCustomPrompt="1"/>
          </p:nvPr>
        </p:nvSpPr>
        <p:spPr>
          <a:xfrm>
            <a:off x="5898644" y="742738"/>
            <a:ext cx="5056188" cy="5372312"/>
          </a:xfrm>
        </p:spPr>
        <p:txBody>
          <a:bodyPr/>
          <a:lstStyle/>
          <a:p>
            <a:pPr lvl="0"/>
            <a:r>
              <a:rPr lang="nl-NL"/>
              <a:t>Noteer hier je belangrijkste items in </a:t>
            </a:r>
            <a:r>
              <a:rPr lang="nl-NL" err="1"/>
              <a:t>bullets</a:t>
            </a:r>
            <a:r>
              <a:rPr lang="nl-NL"/>
              <a:t> (en vertel de rest)</a:t>
            </a:r>
          </a:p>
        </p:txBody>
      </p:sp>
    </p:spTree>
    <p:extLst>
      <p:ext uri="{BB962C8B-B14F-4D97-AF65-F5344CB8AC3E}">
        <p14:creationId xmlns:p14="http://schemas.microsoft.com/office/powerpoint/2010/main" val="156047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mgekeerd">
    <p:spTree>
      <p:nvGrpSpPr>
        <p:cNvPr id="1" name=""/>
        <p:cNvGrpSpPr/>
        <p:nvPr/>
      </p:nvGrpSpPr>
      <p:grpSpPr>
        <a:xfrm>
          <a:off x="0" y="0"/>
          <a:ext cx="0" cy="0"/>
          <a:chOff x="0" y="0"/>
          <a:chExt cx="0" cy="0"/>
        </a:xfrm>
      </p:grpSpPr>
      <p:sp>
        <p:nvSpPr>
          <p:cNvPr id="12" name="Titel 1"/>
          <p:cNvSpPr>
            <a:spLocks noGrp="1"/>
          </p:cNvSpPr>
          <p:nvPr>
            <p:ph type="title" hasCustomPrompt="1"/>
          </p:nvPr>
        </p:nvSpPr>
        <p:spPr>
          <a:xfrm>
            <a:off x="212846" y="5610639"/>
            <a:ext cx="9902892" cy="1143000"/>
          </a:xfrm>
        </p:spPr>
        <p:txBody>
          <a:bodyPr>
            <a:normAutofit/>
          </a:bodyPr>
          <a:lstStyle>
            <a:lvl1pPr>
              <a:defRPr sz="3200">
                <a:solidFill>
                  <a:srgbClr val="2D3E4E"/>
                </a:solidFill>
              </a:defRPr>
            </a:lvl1pPr>
          </a:lstStyle>
          <a:p>
            <a:r>
              <a:rPr lang="nl-NL"/>
              <a:t>Maak hier je concluderend punt</a:t>
            </a:r>
            <a:endParaRPr lang="nl-BE"/>
          </a:p>
        </p:txBody>
      </p:sp>
      <p:sp>
        <p:nvSpPr>
          <p:cNvPr id="13" name="Tijdelijke aanduiding voor inhoud 2"/>
          <p:cNvSpPr>
            <a:spLocks noGrp="1"/>
          </p:cNvSpPr>
          <p:nvPr>
            <p:ph idx="1" hasCustomPrompt="1"/>
          </p:nvPr>
        </p:nvSpPr>
        <p:spPr>
          <a:xfrm>
            <a:off x="2673626" y="575035"/>
            <a:ext cx="7442112" cy="4931243"/>
          </a:xfrm>
        </p:spPr>
        <p:txBody>
          <a:bodyPr/>
          <a:lstStyle>
            <a:lvl1pPr>
              <a:buClrTx/>
              <a:defRPr>
                <a:solidFill>
                  <a:srgbClr val="2D3E4E"/>
                </a:solidFill>
                <a:latin typeface="Roboto" pitchFamily="2" charset="0"/>
                <a:ea typeface="Roboto" pitchFamily="2" charset="0"/>
                <a:cs typeface="Arial" pitchFamily="34" charset="0"/>
              </a:defRPr>
            </a:lvl1pPr>
            <a:lvl2pPr marL="557199" indent="-214308" algn="l">
              <a:buClr>
                <a:srgbClr val="BF18B3"/>
              </a:buClr>
              <a:defRPr lang="nl-NL" sz="2100" kern="1200" dirty="0" smtClean="0">
                <a:solidFill>
                  <a:srgbClr val="B22A89"/>
                </a:solidFill>
                <a:latin typeface="Roboto" pitchFamily="2" charset="0"/>
                <a:ea typeface="Roboto" pitchFamily="2" charset="0"/>
                <a:cs typeface="+mn-cs"/>
              </a:defRPr>
            </a:lvl2pPr>
            <a:lvl3pPr marL="857228" indent="-171446">
              <a:buClr>
                <a:srgbClr val="F18E00"/>
              </a:buClr>
              <a:defRPr lang="nl-NL" sz="1800" kern="1200" dirty="0" smtClean="0">
                <a:solidFill>
                  <a:srgbClr val="2D3E4E"/>
                </a:solidFill>
                <a:latin typeface="Roboto" pitchFamily="2" charset="0"/>
                <a:ea typeface="Roboto" pitchFamily="2" charset="0"/>
                <a:cs typeface="+mn-cs"/>
              </a:defRPr>
            </a:lvl3pPr>
            <a:lvl4pPr>
              <a:buClr>
                <a:schemeClr val="tx1"/>
              </a:buClr>
              <a:defRPr>
                <a:solidFill>
                  <a:srgbClr val="2D3E4E"/>
                </a:solidFill>
                <a:latin typeface="Roboto" pitchFamily="2" charset="0"/>
                <a:ea typeface="Roboto" pitchFamily="2" charset="0"/>
                <a:cs typeface="Arial" pitchFamily="34" charset="0"/>
              </a:defRPr>
            </a:lvl4pPr>
            <a:lvl5pPr marL="1543012" indent="-171446">
              <a:buClr>
                <a:srgbClr val="BF18B3"/>
              </a:buClr>
              <a:defRPr lang="nl-BE" sz="1500" kern="1200" dirty="0">
                <a:solidFill>
                  <a:srgbClr val="2D3E4E"/>
                </a:solidFill>
                <a:latin typeface="Roboto" pitchFamily="2" charset="0"/>
                <a:ea typeface="Roboto" pitchFamily="2" charset="0"/>
                <a:cs typeface="+mn-cs"/>
              </a:defRPr>
            </a:lvl5pPr>
          </a:lstStyle>
          <a:p>
            <a:pPr lvl="0"/>
            <a:r>
              <a:rPr lang="nl-NL"/>
              <a:t>Noteer hier je belangrijkste items in </a:t>
            </a:r>
            <a:r>
              <a:rPr lang="nl-NL" err="1"/>
              <a:t>bullets</a:t>
            </a:r>
            <a:r>
              <a:rPr lang="nl-NL"/>
              <a:t> (en vertel de rest)</a:t>
            </a:r>
          </a:p>
        </p:txBody>
      </p:sp>
    </p:spTree>
    <p:extLst>
      <p:ext uri="{BB962C8B-B14F-4D97-AF65-F5344CB8AC3E}">
        <p14:creationId xmlns:p14="http://schemas.microsoft.com/office/powerpoint/2010/main" val="481477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2.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8B6FBAC-2759-BA64-1410-76495EE17615}"/>
              </a:ext>
            </a:extLst>
          </p:cNvPr>
          <p:cNvPicPr>
            <a:picLocks noChangeAspect="1"/>
          </p:cNvPicPr>
          <p:nvPr/>
        </p:nvPicPr>
        <p:blipFill>
          <a:blip r:embed="rId32"/>
          <a:srcRect t="-10630" r="29851" b="14125"/>
          <a:stretch>
            <a:fillRect/>
          </a:stretch>
        </p:blipFill>
        <p:spPr>
          <a:xfrm>
            <a:off x="9505950" y="-257707"/>
            <a:ext cx="2686050" cy="7115707"/>
          </a:xfrm>
          <a:prstGeom prst="rect">
            <a:avLst/>
          </a:prstGeom>
        </p:spPr>
      </p:pic>
      <p:sp>
        <p:nvSpPr>
          <p:cNvPr id="2" name="Tijdelijke aanduiding voor titel 1"/>
          <p:cNvSpPr>
            <a:spLocks noGrp="1"/>
          </p:cNvSpPr>
          <p:nvPr>
            <p:ph type="title"/>
          </p:nvPr>
        </p:nvSpPr>
        <p:spPr>
          <a:xfrm>
            <a:off x="635866"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635866"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9027736" y="6356357"/>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51CA7B-7381-F44A-BB50-58DFDDC49042}" type="datetimeFigureOut">
              <a:rPr lang="nl-NL" smtClean="0"/>
              <a:t>3-9-2026</a:t>
            </a:fld>
            <a:endParaRPr lang="nl-NL"/>
          </a:p>
        </p:txBody>
      </p:sp>
      <p:grpSp>
        <p:nvGrpSpPr>
          <p:cNvPr id="6" name="Groep 5">
            <a:extLst>
              <a:ext uri="{FF2B5EF4-FFF2-40B4-BE49-F238E27FC236}">
                <a16:creationId xmlns:a16="http://schemas.microsoft.com/office/drawing/2014/main" id="{421A3934-62D6-E4EC-E5E1-7348FAA802D9}"/>
              </a:ext>
            </a:extLst>
          </p:cNvPr>
          <p:cNvGrpSpPr/>
          <p:nvPr/>
        </p:nvGrpSpPr>
        <p:grpSpPr>
          <a:xfrm rot="5400000">
            <a:off x="6010275" y="-6025073"/>
            <a:ext cx="171450" cy="12192000"/>
            <a:chOff x="-285750" y="0"/>
            <a:chExt cx="571500" cy="6858000"/>
          </a:xfrm>
        </p:grpSpPr>
        <p:sp>
          <p:nvSpPr>
            <p:cNvPr id="7" name="Rechthoek 6">
              <a:extLst>
                <a:ext uri="{FF2B5EF4-FFF2-40B4-BE49-F238E27FC236}">
                  <a16:creationId xmlns:a16="http://schemas.microsoft.com/office/drawing/2014/main" id="{A5AFD87C-9972-34E8-A0F5-DCFF7F76E4E8}"/>
                </a:ext>
              </a:extLst>
            </p:cNvPr>
            <p:cNvSpPr/>
            <p:nvPr/>
          </p:nvSpPr>
          <p:spPr>
            <a:xfrm>
              <a:off x="-285750" y="0"/>
              <a:ext cx="571500" cy="3429000"/>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58CBEDA-A776-7CAC-FEC1-9BEAAF0AE4BA}"/>
                </a:ext>
              </a:extLst>
            </p:cNvPr>
            <p:cNvSpPr/>
            <p:nvPr/>
          </p:nvSpPr>
          <p:spPr>
            <a:xfrm>
              <a:off x="-285750" y="3429000"/>
              <a:ext cx="571500" cy="3429000"/>
            </a:xfrm>
            <a:prstGeom prst="rect">
              <a:avLst/>
            </a:prstGeom>
            <a:solidFill>
              <a:srgbClr val="2D3E4E"/>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298107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92" r:id="rId26"/>
    <p:sldLayoutId id="2147483693" r:id="rId27"/>
    <p:sldLayoutId id="2147483694" r:id="rId28"/>
    <p:sldLayoutId id="2147483695" r:id="rId29"/>
    <p:sldLayoutId id="2147483697" r:id="rId30"/>
  </p:sldLayoutIdLst>
  <p:txStyles>
    <p:titleStyle>
      <a:lvl1pPr algn="l" defTabSz="685783" rtl="0" eaLnBrk="1" latinLnBrk="0" hangingPunct="1">
        <a:spcBef>
          <a:spcPct val="0"/>
        </a:spcBef>
        <a:buNone/>
        <a:defRPr kumimoji="0" lang="nl-BE" sz="2400" b="0" kern="1200" cap="none" baseline="0" dirty="0" smtClean="0">
          <a:solidFill>
            <a:srgbClr val="2D3E4E"/>
          </a:solidFill>
          <a:effectLst/>
          <a:latin typeface="Poppins ExtraBold" panose="00000900000000000000" pitchFamily="2" charset="0"/>
          <a:ea typeface="Roboto" pitchFamily="2" charset="0"/>
          <a:cs typeface="Poppins ExtraBold" panose="00000900000000000000" pitchFamily="2"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Roboto" pitchFamily="2" charset="0"/>
          <a:ea typeface="Roboto" pitchFamily="2" charset="0"/>
          <a:cs typeface="+mn-cs"/>
        </a:defRPr>
      </a:lvl1pPr>
      <a:lvl2pPr marL="685791" indent="-342900" algn="l" defTabSz="685783" rtl="0" eaLnBrk="1" latinLnBrk="0" hangingPunct="1">
        <a:spcBef>
          <a:spcPct val="20000"/>
        </a:spcBef>
        <a:buClr>
          <a:srgbClr val="4CBCC5"/>
        </a:buClr>
        <a:buFont typeface="Arial" panose="020B0604020202020204" pitchFamily="34" charset="0"/>
        <a:buChar char="•"/>
        <a:defRPr sz="2100" kern="1200">
          <a:solidFill>
            <a:srgbClr val="4CBCC5"/>
          </a:solidFill>
          <a:latin typeface="Roboto" pitchFamily="2" charset="0"/>
          <a:ea typeface="Roboto" pitchFamily="2" charset="0"/>
          <a:cs typeface="+mn-cs"/>
        </a:defRPr>
      </a:lvl2pPr>
      <a:lvl3pPr marL="857228" indent="-171446" algn="l" defTabSz="685783" rtl="0" eaLnBrk="1" latinLnBrk="0" hangingPunct="1">
        <a:spcBef>
          <a:spcPct val="20000"/>
        </a:spcBef>
        <a:buClr>
          <a:schemeClr val="tx1"/>
        </a:buClr>
        <a:buFont typeface="Arial" pitchFamily="34" charset="0"/>
        <a:buChar char="•"/>
        <a:defRPr sz="1800" kern="1200">
          <a:solidFill>
            <a:schemeClr val="tx1"/>
          </a:solidFill>
          <a:latin typeface="Roboto" pitchFamily="2" charset="0"/>
          <a:ea typeface="Roboto" pitchFamily="2" charset="0"/>
          <a:cs typeface="+mn-cs"/>
        </a:defRPr>
      </a:lvl3pPr>
      <a:lvl4pPr marL="1200120"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4pPr>
      <a:lvl5pPr marL="1543012"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B12EF6E-EE21-7689-ADE0-88D5188B82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9CCDB46-D738-46E1-732A-9231A0E1D5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407C4AB-70F5-4B64-D395-F2FB7D2DC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7230F2-63AA-1747-B021-07B7C93F0F09}" type="datetimeFigureOut">
              <a:rPr lang="nl-NL" smtClean="0"/>
              <a:t>3-9-2026</a:t>
            </a:fld>
            <a:endParaRPr lang="nl-NL"/>
          </a:p>
        </p:txBody>
      </p:sp>
      <p:sp>
        <p:nvSpPr>
          <p:cNvPr id="5" name="Tijdelijke aanduiding voor voettekst 4">
            <a:extLst>
              <a:ext uri="{FF2B5EF4-FFF2-40B4-BE49-F238E27FC236}">
                <a16:creationId xmlns:a16="http://schemas.microsoft.com/office/drawing/2014/main" id="{6B029510-3E5B-74E0-51A4-9DAC8D7F1D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77432B25-4662-F6EF-E10F-B692EAE22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77B2A6-0E48-4749-86BC-8A84813A8C18}" type="slidenum">
              <a:rPr lang="nl-NL" smtClean="0"/>
              <a:t>‹nr.›</a:t>
            </a:fld>
            <a:endParaRPr lang="nl-NL"/>
          </a:p>
        </p:txBody>
      </p:sp>
      <p:sp>
        <p:nvSpPr>
          <p:cNvPr id="8" name="Rechthoek 7">
            <a:extLst>
              <a:ext uri="{FF2B5EF4-FFF2-40B4-BE49-F238E27FC236}">
                <a16:creationId xmlns:a16="http://schemas.microsoft.com/office/drawing/2014/main" id="{E49E4713-797B-5290-659B-8AE59B53F035}"/>
              </a:ext>
            </a:extLst>
          </p:cNvPr>
          <p:cNvSpPr/>
          <p:nvPr/>
        </p:nvSpPr>
        <p:spPr>
          <a:xfrm rot="5400000">
            <a:off x="9058275" y="-2977073"/>
            <a:ext cx="171450" cy="6096000"/>
          </a:xfrm>
          <a:prstGeom prst="rect">
            <a:avLst/>
          </a:prstGeom>
          <a:solidFill>
            <a:srgbClr val="59C4CB"/>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74EF95F1-9713-13A2-DFCD-3B673CF2DE14}"/>
              </a:ext>
            </a:extLst>
          </p:cNvPr>
          <p:cNvSpPr/>
          <p:nvPr/>
        </p:nvSpPr>
        <p:spPr>
          <a:xfrm rot="5400000">
            <a:off x="2962275" y="-2977073"/>
            <a:ext cx="171450" cy="6096000"/>
          </a:xfrm>
          <a:prstGeom prst="rect">
            <a:avLst/>
          </a:prstGeom>
          <a:solidFill>
            <a:srgbClr val="2D3E4E"/>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6632223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0.xml"/><Relationship Id="rId1" Type="http://schemas.openxmlformats.org/officeDocument/2006/relationships/slideLayout" Target="../slideLayouts/slideLayout12.xml"/><Relationship Id="rId6" Type="http://schemas.openxmlformats.org/officeDocument/2006/relationships/image" Target="../media/image114.svg"/><Relationship Id="rId5" Type="http://schemas.openxmlformats.org/officeDocument/2006/relationships/image" Target="../media/image24.jpeg"/><Relationship Id="rId4" Type="http://schemas.openxmlformats.org/officeDocument/2006/relationships/image" Target="../media/image23.jpeg"/></Relationships>
</file>

<file path=ppt/slides/_rels/slide10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2.xml"/><Relationship Id="rId1" Type="http://schemas.openxmlformats.org/officeDocument/2006/relationships/slideLayout" Target="../slideLayouts/slideLayout11.xml"/><Relationship Id="rId5" Type="http://schemas.openxmlformats.org/officeDocument/2006/relationships/image" Target="../media/image118.png"/><Relationship Id="rId4" Type="http://schemas.openxmlformats.org/officeDocument/2006/relationships/image" Target="../media/image117.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11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hyperlink" Target="https://pro.katholiekonderwijs.vlaanderen/kleuteronderwijs" TargetMode="External"/><Relationship Id="rId2" Type="http://schemas.openxmlformats.org/officeDocument/2006/relationships/hyperlink" Target="https://pro.katholiekonderwijs.vlaanderen/opstap-leerroutes-voor-iedereen/naar-een-kennisrijk-leerplan-voor-katholiek-basisonderwijs?scrollTo=_ae8f92b0" TargetMode="Externa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128.jpeg"/><Relationship Id="rId2" Type="http://schemas.openxmlformats.org/officeDocument/2006/relationships/image" Target="../media/image123.png"/><Relationship Id="rId1" Type="http://schemas.openxmlformats.org/officeDocument/2006/relationships/slideLayout" Target="../slideLayouts/slideLayout3.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114.xml.rels><?xml version="1.0" encoding="UTF-8" standalone="yes"?>
<Relationships xmlns="http://schemas.openxmlformats.org/package/2006/relationships"><Relationship Id="rId3" Type="http://schemas.openxmlformats.org/officeDocument/2006/relationships/hyperlink" Target="https://www.jsw.nl/professionalisering/bouwen-aan-blijvend-begrip-met-kennismuren/?content-type=free" TargetMode="External"/><Relationship Id="rId7" Type="http://schemas.openxmlformats.org/officeDocument/2006/relationships/hyperlink" Target="https://kleutergewijs.wordpress.com/2025/10/01/van-spel-naar-rijke-kennis-effectieve-didactiek-voor-jonge-kinderen/" TargetMode="External"/><Relationship Id="rId2" Type="http://schemas.openxmlformats.org/officeDocument/2006/relationships/hyperlink" Target="https://www.klasse.be/762391/kennisrijk-curriculum-kleuters/" TargetMode="External"/><Relationship Id="rId1" Type="http://schemas.openxmlformats.org/officeDocument/2006/relationships/slideLayout" Target="../slideLayouts/slideLayout3.xml"/><Relationship Id="rId6" Type="http://schemas.openxmlformats.org/officeDocument/2006/relationships/hyperlink" Target="https://www.klasse.be/729281/meer-inzettten-op-kennis-bij-kleuters/" TargetMode="External"/><Relationship Id="rId5" Type="http://schemas.openxmlformats.org/officeDocument/2006/relationships/hyperlink" Target="https://www.schoolmakers.be/blog/leren-en-lesgeven/kennisrijk_kleuteronderwijs/" TargetMode="External"/><Relationship Id="rId4" Type="http://schemas.openxmlformats.org/officeDocument/2006/relationships/hyperlink" Target="https://kleutergewijs.wordpress.com/2025/06/18/hoe-creeer-je-kennisrijke-contexten-voor-kleuters/" TargetMode="Externa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hyperlink" Target="https://www.coreknowledge.org/release-of-episode-one-of-the-building-knowledge-podcast/" TargetMode="External"/><Relationship Id="rId2" Type="http://schemas.openxmlformats.org/officeDocument/2006/relationships/image" Target="../media/image45.jpe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80.emf"/></Relationships>
</file>

<file path=ppt/slides/_rels/slide6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s://www.vrt.be/vrtmax/ketnet/ontdek/karrewiet/?story=MTc4NjAyNDU0OTUxMQ%3D%3D"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81.jpeg"/><Relationship Id="rId4" Type="http://schemas.openxmlformats.org/officeDocument/2006/relationships/hyperlink" Target="https://www.vrt.be/vrtmax/a-z/karrewiet/2026/karrewiet-d20260812/"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5.xml"/><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6.xml"/><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7.xml"/><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8.xml"/><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3" Type="http://schemas.openxmlformats.org/officeDocument/2006/relationships/hyperlink" Target="https://www.linkedin.com/posts/anouk-verheijen-99a6a4228_themamuur-of-kennismuurhet-is-maar-net-share-7300031830248894464-TIFv/" TargetMode="External"/><Relationship Id="rId2" Type="http://schemas.openxmlformats.org/officeDocument/2006/relationships/image" Target="../media/image90.jpe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pro.katholiekonderwijs.vlaanderen/opstap-leerroutes-voor-iedereen"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s://kleutergewijs.wordpress.com/2024/06/05/ervaringen-en-kennis-uit-speel-leeractiviteiten-verankeren-door-denkbeelden/#:~:text=Niet%20alle%20kleuters%20nemen%20alle,hersenen%2C%20tussen%20beeld%20en%20hersenen." TargetMode="External"/><Relationship Id="rId2" Type="http://schemas.openxmlformats.org/officeDocument/2006/relationships/image" Target="../media/image91.jpeg"/><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4.xml"/><Relationship Id="rId1" Type="http://schemas.openxmlformats.org/officeDocument/2006/relationships/slideLayout" Target="../slideLayouts/slideLayout6.xml"/><Relationship Id="rId5" Type="http://schemas.openxmlformats.org/officeDocument/2006/relationships/image" Target="../media/image96.png"/><Relationship Id="rId4" Type="http://schemas.openxmlformats.org/officeDocument/2006/relationships/image" Target="../media/image95.png"/></Relationships>
</file>

<file path=ppt/slides/_rels/slide8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hyperlink" Target="https://pro.katholiekonderwijs.vlaanderen/effectieve-didactiek-in-het-basisonderwijs/de-kracht-van-effectieve-didactiek"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8552D5CB-823B-ACFB-3C10-2131ACDCFE3F}"/>
              </a:ext>
            </a:extLst>
          </p:cNvPr>
          <p:cNvSpPr>
            <a:spLocks noGrp="1"/>
          </p:cNvSpPr>
          <p:nvPr>
            <p:ph type="subTitle" idx="1"/>
          </p:nvPr>
        </p:nvSpPr>
        <p:spPr/>
        <p:txBody>
          <a:bodyPr>
            <a:normAutofit/>
          </a:bodyPr>
          <a:lstStyle/>
          <a:p>
            <a:r>
              <a:rPr lang="nl-NL" sz="3600">
                <a:latin typeface="Poppins ExtraBold" panose="00000900000000000000" pitchFamily="2" charset="0"/>
                <a:cs typeface="Poppins ExtraBold" panose="00000900000000000000" pitchFamily="2" charset="0"/>
              </a:rPr>
              <a:t>Inspiratie en handvatten</a:t>
            </a:r>
          </a:p>
        </p:txBody>
      </p:sp>
      <p:sp>
        <p:nvSpPr>
          <p:cNvPr id="2" name="Titel 1">
            <a:extLst>
              <a:ext uri="{FF2B5EF4-FFF2-40B4-BE49-F238E27FC236}">
                <a16:creationId xmlns:a16="http://schemas.microsoft.com/office/drawing/2014/main" id="{B7E274D9-B3FB-6553-4A9B-701BF38C8980}"/>
              </a:ext>
            </a:extLst>
          </p:cNvPr>
          <p:cNvSpPr>
            <a:spLocks noGrp="1"/>
          </p:cNvSpPr>
          <p:nvPr>
            <p:ph type="title"/>
          </p:nvPr>
        </p:nvSpPr>
        <p:spPr/>
        <p:txBody>
          <a:bodyPr>
            <a:normAutofit fontScale="90000"/>
          </a:bodyPr>
          <a:lstStyle/>
          <a:p>
            <a:r>
              <a:rPr lang="nl-NL"/>
              <a:t>Opbouw kennisrijk thema in de kleuterklas</a:t>
            </a:r>
          </a:p>
        </p:txBody>
      </p:sp>
    </p:spTree>
    <p:extLst>
      <p:ext uri="{BB962C8B-B14F-4D97-AF65-F5344CB8AC3E}">
        <p14:creationId xmlns:p14="http://schemas.microsoft.com/office/powerpoint/2010/main" val="2887932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5">
            <a:extLst>
              <a:ext uri="{FF2B5EF4-FFF2-40B4-BE49-F238E27FC236}">
                <a16:creationId xmlns:a16="http://schemas.microsoft.com/office/drawing/2014/main" id="{3F5205FA-CDDA-82BA-B01D-94D8628702AA}"/>
              </a:ext>
            </a:extLst>
          </p:cNvPr>
          <p:cNvSpPr txBox="1">
            <a:spLocks/>
          </p:cNvSpPr>
          <p:nvPr/>
        </p:nvSpPr>
        <p:spPr>
          <a:xfrm>
            <a:off x="539223" y="742844"/>
            <a:ext cx="5056188" cy="5372312"/>
          </a:xfrm>
          <a:prstGeom prst="rect">
            <a:avLst/>
          </a:prstGeom>
        </p:spPr>
        <p:txBody>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Roboto" pitchFamily="2" charset="0"/>
                <a:ea typeface="Roboto" pitchFamily="2" charset="0"/>
                <a:cs typeface="+mn-cs"/>
              </a:defRPr>
            </a:lvl1pPr>
            <a:lvl2pPr marL="557199" indent="-214308" algn="l" defTabSz="685783" rtl="0" eaLnBrk="1" latinLnBrk="0" hangingPunct="1">
              <a:spcBef>
                <a:spcPct val="20000"/>
              </a:spcBef>
              <a:buClr>
                <a:srgbClr val="BF18B3"/>
              </a:buClr>
              <a:buFont typeface="Wingdings" panose="05000000000000000000" pitchFamily="2" charset="2"/>
              <a:buChar char="§"/>
              <a:defRPr sz="2100" kern="1200">
                <a:solidFill>
                  <a:srgbClr val="B22A89"/>
                </a:solidFill>
                <a:latin typeface="Roboto" pitchFamily="2" charset="0"/>
                <a:ea typeface="Roboto" pitchFamily="2" charset="0"/>
                <a:cs typeface="+mn-cs"/>
              </a:defRPr>
            </a:lvl2pPr>
            <a:lvl3pPr marL="857228" indent="-171446" algn="l" defTabSz="685783" rtl="0" eaLnBrk="1" latinLnBrk="0" hangingPunct="1">
              <a:spcBef>
                <a:spcPct val="20000"/>
              </a:spcBef>
              <a:buClr>
                <a:schemeClr val="tx1"/>
              </a:buClr>
              <a:buFont typeface="Arial" pitchFamily="34" charset="0"/>
              <a:buChar char="•"/>
              <a:defRPr sz="1800" kern="1200">
                <a:solidFill>
                  <a:schemeClr val="tx1"/>
                </a:solidFill>
                <a:latin typeface="Roboto" pitchFamily="2" charset="0"/>
                <a:ea typeface="Roboto" pitchFamily="2" charset="0"/>
                <a:cs typeface="+mn-cs"/>
              </a:defRPr>
            </a:lvl3pPr>
            <a:lvl4pPr marL="1200120"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4pPr>
            <a:lvl5pPr marL="1543012"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NL"/>
              <a:t>Discipline</a:t>
            </a:r>
          </a:p>
          <a:p>
            <a:r>
              <a:rPr lang="nl-NL"/>
              <a:t>Domeinen</a:t>
            </a:r>
          </a:p>
          <a:p>
            <a:pPr lvl="1"/>
            <a:r>
              <a:rPr lang="nl-NL" err="1"/>
              <a:t>Subdomeinen</a:t>
            </a:r>
            <a:r>
              <a:rPr lang="nl-NL"/>
              <a:t> </a:t>
            </a:r>
          </a:p>
          <a:p>
            <a:pPr lvl="2"/>
            <a:r>
              <a:rPr lang="nl-NL"/>
              <a:t>(clusters)</a:t>
            </a:r>
          </a:p>
          <a:p>
            <a:pPr lvl="3"/>
            <a:r>
              <a:rPr lang="nl-NL"/>
              <a:t>Concrete doelen</a:t>
            </a:r>
          </a:p>
          <a:p>
            <a:endParaRPr lang="nl-NL"/>
          </a:p>
          <a:p>
            <a:pPr marL="0" indent="0">
              <a:buFont typeface="Arial" pitchFamily="34" charset="0"/>
              <a:buNone/>
            </a:pPr>
            <a:r>
              <a:rPr lang="nl-NL"/>
              <a:t>Wiskunde</a:t>
            </a:r>
          </a:p>
          <a:p>
            <a:r>
              <a:rPr lang="nl-NL"/>
              <a:t>Getallenkennis</a:t>
            </a:r>
          </a:p>
          <a:p>
            <a:pPr lvl="1"/>
            <a:r>
              <a:rPr lang="nl-NL"/>
              <a:t>Natuurlijke getallen</a:t>
            </a:r>
          </a:p>
          <a:p>
            <a:pPr lvl="2"/>
            <a:r>
              <a:rPr lang="nl-NL"/>
              <a:t>Een getal interpreteren als een hoeveelheid</a:t>
            </a:r>
          </a:p>
          <a:p>
            <a:pPr lvl="3"/>
            <a:r>
              <a:rPr lang="nl-NL"/>
              <a:t>De kleuters kennen de </a:t>
            </a:r>
            <a:r>
              <a:rPr lang="nl-NL" err="1"/>
              <a:t>telrij</a:t>
            </a:r>
            <a:r>
              <a:rPr lang="nl-NL"/>
              <a:t> van 0 tot en met 20 (akoestisch tellen) [F].</a:t>
            </a:r>
          </a:p>
        </p:txBody>
      </p:sp>
      <p:sp>
        <p:nvSpPr>
          <p:cNvPr id="3" name="Tijdelijke aanduiding voor tekst 5">
            <a:extLst>
              <a:ext uri="{FF2B5EF4-FFF2-40B4-BE49-F238E27FC236}">
                <a16:creationId xmlns:a16="http://schemas.microsoft.com/office/drawing/2014/main" id="{976A16DE-D078-69D4-1623-CE0DE8DF2254}"/>
              </a:ext>
            </a:extLst>
          </p:cNvPr>
          <p:cNvSpPr txBox="1">
            <a:spLocks/>
          </p:cNvSpPr>
          <p:nvPr/>
        </p:nvSpPr>
        <p:spPr>
          <a:xfrm>
            <a:off x="5766543" y="742844"/>
            <a:ext cx="5056188" cy="5372312"/>
          </a:xfrm>
          <a:prstGeom prst="rect">
            <a:avLst/>
          </a:prstGeom>
        </p:spPr>
        <p:txBody>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Roboto" pitchFamily="2" charset="0"/>
                <a:ea typeface="Roboto" pitchFamily="2" charset="0"/>
                <a:cs typeface="+mn-cs"/>
              </a:defRPr>
            </a:lvl1pPr>
            <a:lvl2pPr marL="557199" indent="-214308" algn="l" defTabSz="685783" rtl="0" eaLnBrk="1" latinLnBrk="0" hangingPunct="1">
              <a:spcBef>
                <a:spcPct val="20000"/>
              </a:spcBef>
              <a:buClr>
                <a:srgbClr val="BF18B3"/>
              </a:buClr>
              <a:buFont typeface="Wingdings" panose="05000000000000000000" pitchFamily="2" charset="2"/>
              <a:buChar char="§"/>
              <a:defRPr sz="2100" kern="1200">
                <a:solidFill>
                  <a:srgbClr val="B22A89"/>
                </a:solidFill>
                <a:latin typeface="Roboto" pitchFamily="2" charset="0"/>
                <a:ea typeface="Roboto" pitchFamily="2" charset="0"/>
                <a:cs typeface="+mn-cs"/>
              </a:defRPr>
            </a:lvl2pPr>
            <a:lvl3pPr marL="857228" indent="-171446" algn="l" defTabSz="685783" rtl="0" eaLnBrk="1" latinLnBrk="0" hangingPunct="1">
              <a:spcBef>
                <a:spcPct val="20000"/>
              </a:spcBef>
              <a:buClr>
                <a:schemeClr val="tx1"/>
              </a:buClr>
              <a:buFont typeface="Arial" pitchFamily="34" charset="0"/>
              <a:buChar char="•"/>
              <a:defRPr sz="1800" kern="1200">
                <a:solidFill>
                  <a:schemeClr val="tx1"/>
                </a:solidFill>
                <a:latin typeface="Roboto" pitchFamily="2" charset="0"/>
                <a:ea typeface="Roboto" pitchFamily="2" charset="0"/>
                <a:cs typeface="+mn-cs"/>
              </a:defRPr>
            </a:lvl3pPr>
            <a:lvl4pPr marL="1200120"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4pPr>
            <a:lvl5pPr marL="1543012" indent="-171446" algn="l" defTabSz="685783" rtl="0" eaLnBrk="1" latinLnBrk="0" hangingPunct="1">
              <a:spcBef>
                <a:spcPct val="20000"/>
              </a:spcBef>
              <a:buClr>
                <a:schemeClr val="tx1"/>
              </a:buClr>
              <a:buFont typeface="Arial" panose="020B0604020202020204" pitchFamily="34" charset="0"/>
              <a:buChar char="•"/>
              <a:defRPr sz="1500" kern="1200">
                <a:solidFill>
                  <a:schemeClr val="tx1"/>
                </a:solidFill>
                <a:latin typeface="Roboto" pitchFamily="2" charset="0"/>
                <a:ea typeface="Roboto" pitchFamily="2" charset="0"/>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NL"/>
              <a:t>Discipline</a:t>
            </a:r>
          </a:p>
          <a:p>
            <a:r>
              <a:rPr lang="nl-NL"/>
              <a:t>Domeinen</a:t>
            </a:r>
          </a:p>
          <a:p>
            <a:pPr lvl="1"/>
            <a:r>
              <a:rPr lang="nl-NL" err="1"/>
              <a:t>Subdomeinen</a:t>
            </a:r>
            <a:r>
              <a:rPr lang="nl-NL"/>
              <a:t> </a:t>
            </a:r>
          </a:p>
          <a:p>
            <a:pPr lvl="2"/>
            <a:r>
              <a:rPr lang="nl-NL"/>
              <a:t>(clusters)</a:t>
            </a:r>
          </a:p>
          <a:p>
            <a:pPr lvl="3"/>
            <a:r>
              <a:rPr lang="nl-NL"/>
              <a:t>Concrete doelen</a:t>
            </a:r>
          </a:p>
          <a:p>
            <a:endParaRPr lang="nl-NL"/>
          </a:p>
          <a:p>
            <a:pPr marL="0" indent="0">
              <a:buFont typeface="Arial" pitchFamily="34" charset="0"/>
              <a:buNone/>
            </a:pPr>
            <a:r>
              <a:rPr lang="nl-NL"/>
              <a:t>Nederlands en communicatie</a:t>
            </a:r>
          </a:p>
          <a:p>
            <a:r>
              <a:rPr lang="nl-NL"/>
              <a:t>Mondeling taalgebruik</a:t>
            </a:r>
          </a:p>
          <a:p>
            <a:pPr lvl="1"/>
            <a:r>
              <a:rPr lang="nl-NL"/>
              <a:t>Luisterbegrip</a:t>
            </a:r>
          </a:p>
          <a:p>
            <a:pPr marL="1028674" lvl="3" indent="0">
              <a:buNone/>
            </a:pPr>
            <a:endParaRPr lang="nl-NL"/>
          </a:p>
          <a:p>
            <a:pPr lvl="3"/>
            <a:r>
              <a:rPr lang="nl-NL" sz="1600"/>
              <a:t>De leerlingen kunnen op een voorgelezen verhaal reageren door voorspellingen te maken, vragen te stellen of verbanden te leggen met hun vakspecifieke kennis en voorkennis.</a:t>
            </a:r>
            <a:endParaRPr lang="nl-NL" sz="1600">
              <a:solidFill>
                <a:srgbClr val="000000"/>
              </a:solidFill>
              <a:latin typeface="Arial" panose="020B0604020202020204" pitchFamily="34" charset="0"/>
            </a:endParaRPr>
          </a:p>
          <a:p>
            <a:pPr lvl="3"/>
            <a:endParaRPr lang="nl-NL"/>
          </a:p>
        </p:txBody>
      </p:sp>
      <p:sp>
        <p:nvSpPr>
          <p:cNvPr id="4" name="Titel 2">
            <a:extLst>
              <a:ext uri="{FF2B5EF4-FFF2-40B4-BE49-F238E27FC236}">
                <a16:creationId xmlns:a16="http://schemas.microsoft.com/office/drawing/2014/main" id="{AA7C2A01-4D7F-91CB-0C99-674AABB33337}"/>
              </a:ext>
            </a:extLst>
          </p:cNvPr>
          <p:cNvSpPr txBox="1">
            <a:spLocks/>
          </p:cNvSpPr>
          <p:nvPr/>
        </p:nvSpPr>
        <p:spPr>
          <a:xfrm>
            <a:off x="299513" y="197772"/>
            <a:ext cx="9799638" cy="648481"/>
          </a:xfrm>
          <a:prstGeom prst="rect">
            <a:avLst/>
          </a:prstGeom>
        </p:spPr>
        <p:txBody>
          <a:bodyPr/>
          <a:lstStyle>
            <a:lvl1pPr algn="l" defTabSz="685783" rtl="0" eaLnBrk="1" latinLnBrk="0" hangingPunct="1">
              <a:spcBef>
                <a:spcPct val="0"/>
              </a:spcBef>
              <a:buNone/>
              <a:defRPr kumimoji="0" lang="nl-BE" sz="2400" b="0" kern="1200" cap="none" baseline="0" dirty="0" smtClean="0">
                <a:solidFill>
                  <a:schemeClr val="tx1"/>
                </a:solidFill>
                <a:effectLst/>
                <a:latin typeface="Poppins ExtraBold" panose="00000900000000000000" pitchFamily="2" charset="0"/>
                <a:ea typeface="Roboto" pitchFamily="2" charset="0"/>
                <a:cs typeface="Poppins ExtraBold" panose="00000900000000000000" pitchFamily="2" charset="0"/>
              </a:defRPr>
            </a:lvl1pPr>
          </a:lstStyle>
          <a:p>
            <a:r>
              <a:rPr lang="nl-NL" sz="3600" i="1" err="1"/>
              <a:t>Op.Stap</a:t>
            </a:r>
            <a:r>
              <a:rPr lang="nl-NL" sz="3600" i="1"/>
              <a:t>, leerroutes voor iedereen.</a:t>
            </a:r>
          </a:p>
        </p:txBody>
      </p:sp>
    </p:spTree>
    <p:extLst>
      <p:ext uri="{BB962C8B-B14F-4D97-AF65-F5344CB8AC3E}">
        <p14:creationId xmlns:p14="http://schemas.microsoft.com/office/powerpoint/2010/main" val="31657372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8DB0A032-F80D-A34F-F4E8-2D2537403236}"/>
              </a:ext>
            </a:extLst>
          </p:cNvPr>
          <p:cNvPicPr>
            <a:picLocks noGrp="1" noChangeAspect="1"/>
          </p:cNvPicPr>
          <p:nvPr>
            <p:ph idx="1"/>
          </p:nvPr>
        </p:nvPicPr>
        <p:blipFill>
          <a:blip r:embed="rId2"/>
          <a:stretch>
            <a:fillRect/>
          </a:stretch>
        </p:blipFill>
        <p:spPr>
          <a:xfrm>
            <a:off x="2849598" y="307170"/>
            <a:ext cx="6492803" cy="4168501"/>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6" name="Afbeelding 5">
            <a:extLst>
              <a:ext uri="{FF2B5EF4-FFF2-40B4-BE49-F238E27FC236}">
                <a16:creationId xmlns:a16="http://schemas.microsoft.com/office/drawing/2014/main" id="{41850BEC-9723-50D1-A2D9-AF39C061F814}"/>
              </a:ext>
            </a:extLst>
          </p:cNvPr>
          <p:cNvPicPr>
            <a:picLocks noChangeAspect="1"/>
          </p:cNvPicPr>
          <p:nvPr/>
        </p:nvPicPr>
        <p:blipFill>
          <a:blip r:embed="rId3"/>
          <a:stretch>
            <a:fillRect/>
          </a:stretch>
        </p:blipFill>
        <p:spPr>
          <a:xfrm>
            <a:off x="2849597" y="4925722"/>
            <a:ext cx="6492803" cy="1447925"/>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32740622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4E93BCAB-B9AE-597D-FD61-E37E92173705}"/>
              </a:ext>
            </a:extLst>
          </p:cNvPr>
          <p:cNvPicPr>
            <a:picLocks noGrp="1" noChangeAspect="1"/>
          </p:cNvPicPr>
          <p:nvPr>
            <p:ph idx="1"/>
          </p:nvPr>
        </p:nvPicPr>
        <p:blipFill>
          <a:blip r:embed="rId2"/>
          <a:stretch>
            <a:fillRect/>
          </a:stretch>
        </p:blipFill>
        <p:spPr>
          <a:xfrm>
            <a:off x="601567" y="398248"/>
            <a:ext cx="5494433" cy="3264149"/>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6" name="Afbeelding 5">
            <a:extLst>
              <a:ext uri="{FF2B5EF4-FFF2-40B4-BE49-F238E27FC236}">
                <a16:creationId xmlns:a16="http://schemas.microsoft.com/office/drawing/2014/main" id="{71580B0B-26F4-2177-0BC6-34CEAE1D94D8}"/>
              </a:ext>
            </a:extLst>
          </p:cNvPr>
          <p:cNvPicPr>
            <a:picLocks noChangeAspect="1"/>
          </p:cNvPicPr>
          <p:nvPr/>
        </p:nvPicPr>
        <p:blipFill>
          <a:blip r:embed="rId3"/>
          <a:stretch>
            <a:fillRect/>
          </a:stretch>
        </p:blipFill>
        <p:spPr>
          <a:xfrm>
            <a:off x="5445973" y="3807762"/>
            <a:ext cx="6492803" cy="2651990"/>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23911912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F272ED3F-C0C0-4A27-7614-5FC89454E11C}"/>
              </a:ext>
            </a:extLst>
          </p:cNvPr>
          <p:cNvPicPr>
            <a:picLocks noGrp="1" noChangeAspect="1"/>
          </p:cNvPicPr>
          <p:nvPr>
            <p:ph idx="1"/>
          </p:nvPr>
        </p:nvPicPr>
        <p:blipFill>
          <a:blip r:embed="rId2"/>
          <a:stretch>
            <a:fillRect/>
          </a:stretch>
        </p:blipFill>
        <p:spPr>
          <a:xfrm>
            <a:off x="361553" y="439850"/>
            <a:ext cx="6863654" cy="2925295"/>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9" name="Afbeelding 8">
            <a:extLst>
              <a:ext uri="{FF2B5EF4-FFF2-40B4-BE49-F238E27FC236}">
                <a16:creationId xmlns:a16="http://schemas.microsoft.com/office/drawing/2014/main" id="{A3DFC5F5-EAD3-7404-30EE-74B64C7C5320}"/>
              </a:ext>
            </a:extLst>
          </p:cNvPr>
          <p:cNvPicPr>
            <a:picLocks noChangeAspect="1"/>
          </p:cNvPicPr>
          <p:nvPr/>
        </p:nvPicPr>
        <p:blipFill>
          <a:blip r:embed="rId3"/>
          <a:stretch>
            <a:fillRect/>
          </a:stretch>
        </p:blipFill>
        <p:spPr>
          <a:xfrm>
            <a:off x="6370655" y="439851"/>
            <a:ext cx="5145802" cy="2925295"/>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23675553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D20E7-E91B-BE48-FD77-D04719C99868}"/>
            </a:ext>
          </a:extLst>
        </p:cNvPr>
        <p:cNvGrpSpPr/>
        <p:nvPr/>
      </p:nvGrpSpPr>
      <p:grpSpPr>
        <a:xfrm>
          <a:off x="0" y="0"/>
          <a:ext cx="0" cy="0"/>
          <a:chOff x="0" y="0"/>
          <a:chExt cx="0" cy="0"/>
        </a:xfrm>
      </p:grpSpPr>
      <p:pic>
        <p:nvPicPr>
          <p:cNvPr id="5" name="Afbeelding 4" descr="Jongetje dat met een model van het zonnestelsel speelt">
            <a:extLst>
              <a:ext uri="{FF2B5EF4-FFF2-40B4-BE49-F238E27FC236}">
                <a16:creationId xmlns:a16="http://schemas.microsoft.com/office/drawing/2014/main" id="{D2FA59F1-E768-4D26-DD66-9AE2104F1459}"/>
              </a:ext>
            </a:extLst>
          </p:cNvPr>
          <p:cNvPicPr>
            <a:picLocks noChangeAspect="1"/>
          </p:cNvPicPr>
          <p:nvPr/>
        </p:nvPicPr>
        <p:blipFill>
          <a:blip r:embed="rId3"/>
          <a:srcRect t="25862" r="1" b="19496"/>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DEEF0919-DC11-9797-1548-BC905BC65A38}"/>
              </a:ext>
            </a:extLst>
          </p:cNvPr>
          <p:cNvSpPr>
            <a:spLocks noGrp="1"/>
          </p:cNvSpPr>
          <p:nvPr>
            <p:ph type="body" sz="quarter" idx="10"/>
          </p:nvPr>
        </p:nvSpPr>
        <p:spPr>
          <a:xfrm>
            <a:off x="603315" y="4234543"/>
            <a:ext cx="10426045" cy="729344"/>
          </a:xfrm>
        </p:spPr>
        <p:txBody>
          <a:bodyPr>
            <a:normAutofit fontScale="85000" lnSpcReduction="10000"/>
          </a:bodyPr>
          <a:lstStyle/>
          <a:p>
            <a:r>
              <a:rPr lang="nl-NL"/>
              <a:t>Kennisrijke thema en IAC/HPW (in ontwikkeling)</a:t>
            </a:r>
          </a:p>
        </p:txBody>
      </p:sp>
    </p:spTree>
    <p:extLst>
      <p:ext uri="{BB962C8B-B14F-4D97-AF65-F5344CB8AC3E}">
        <p14:creationId xmlns:p14="http://schemas.microsoft.com/office/powerpoint/2010/main" val="7859677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68396AC-1067-46E7-FFCD-1E4EABC9AF21}"/>
              </a:ext>
            </a:extLst>
          </p:cNvPr>
          <p:cNvSpPr>
            <a:spLocks noGrp="1"/>
          </p:cNvSpPr>
          <p:nvPr>
            <p:ph type="title"/>
          </p:nvPr>
        </p:nvSpPr>
        <p:spPr/>
        <p:txBody>
          <a:bodyPr/>
          <a:lstStyle/>
          <a:p>
            <a:r>
              <a:rPr lang="nl-NL">
                <a:latin typeface="Poppins ExtraBold"/>
                <a:cs typeface="Poppins ExtraBold"/>
              </a:rPr>
              <a:t>Handelingsplanmatig werken</a:t>
            </a:r>
            <a:endParaRPr lang="nl-NL"/>
          </a:p>
        </p:txBody>
      </p:sp>
      <p:pic>
        <p:nvPicPr>
          <p:cNvPr id="5" name="Picture 2" descr="Afbeelding met tekst, Graphics, klok, logo&#10;&#10;Automatisch gegenereerde beschrijving">
            <a:extLst>
              <a:ext uri="{FF2B5EF4-FFF2-40B4-BE49-F238E27FC236}">
                <a16:creationId xmlns:a16="http://schemas.microsoft.com/office/drawing/2014/main" id="{C8017CC1-935B-73A3-DA3B-A869DDFF136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07493" y="1504950"/>
            <a:ext cx="6173913" cy="4002088"/>
          </a:xfrm>
          <a:prstGeom prst="rect">
            <a:avLst/>
          </a:prstGeom>
          <a:noFill/>
          <a:extLst>
            <a:ext uri="{909E8E84-426E-40DD-AFC4-6F175D3DCCD1}">
              <a14:hiddenFill xmlns:a14="http://schemas.microsoft.com/office/drawing/2010/main">
                <a:solidFill>
                  <a:srgbClr val="FFFFFF"/>
                </a:solidFill>
              </a14:hiddenFill>
            </a:ext>
          </a:extLst>
        </p:spPr>
      </p:pic>
      <p:sp>
        <p:nvSpPr>
          <p:cNvPr id="7" name="Bijschrift: lijn 6">
            <a:extLst>
              <a:ext uri="{FF2B5EF4-FFF2-40B4-BE49-F238E27FC236}">
                <a16:creationId xmlns:a16="http://schemas.microsoft.com/office/drawing/2014/main" id="{6B61A118-3ED3-5E5C-CF45-D7505DA8B908}"/>
              </a:ext>
            </a:extLst>
          </p:cNvPr>
          <p:cNvSpPr/>
          <p:nvPr/>
        </p:nvSpPr>
        <p:spPr>
          <a:xfrm>
            <a:off x="831727" y="4740822"/>
            <a:ext cx="2939852" cy="1847953"/>
          </a:xfrm>
          <a:prstGeom prst="borderCallout1">
            <a:avLst>
              <a:gd name="adj1" fmla="val 39251"/>
              <a:gd name="adj2" fmla="val 147288"/>
              <a:gd name="adj3" fmla="val 87885"/>
              <a:gd name="adj4" fmla="val 100812"/>
            </a:avLst>
          </a:prstGeom>
          <a:ln w="444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sz="2000"/>
              <a:t>schoolniveau</a:t>
            </a:r>
          </a:p>
          <a:p>
            <a:pPr algn="ctr"/>
            <a:r>
              <a:rPr lang="nl-NL" sz="1400"/>
              <a:t>SWP</a:t>
            </a:r>
          </a:p>
          <a:p>
            <a:pPr algn="ctr"/>
            <a:r>
              <a:rPr lang="nl-BE" sz="1400"/>
              <a:t>Hoe werken met het leerplan?</a:t>
            </a:r>
            <a:br>
              <a:rPr lang="nl-BE" sz="1400"/>
            </a:br>
            <a:r>
              <a:rPr lang="nl-BE" sz="1400"/>
              <a:t>Routines? </a:t>
            </a:r>
          </a:p>
          <a:p>
            <a:pPr algn="ctr"/>
            <a:r>
              <a:rPr lang="nl-BE" sz="1400"/>
              <a:t>Klassamenstelling?</a:t>
            </a:r>
          </a:p>
          <a:p>
            <a:pPr algn="ctr"/>
            <a:r>
              <a:rPr lang="nl-BE" sz="1400"/>
              <a:t>Professionaliseringsaanbod bv. kennisrijke thema’s…. En hoe implementeren</a:t>
            </a:r>
          </a:p>
        </p:txBody>
      </p:sp>
      <p:sp>
        <p:nvSpPr>
          <p:cNvPr id="9" name="Bijschrift: lijn 8">
            <a:extLst>
              <a:ext uri="{FF2B5EF4-FFF2-40B4-BE49-F238E27FC236}">
                <a16:creationId xmlns:a16="http://schemas.microsoft.com/office/drawing/2014/main" id="{A7E7EA3E-2AF2-FEA5-AC1F-088A156BF0E4}"/>
              </a:ext>
            </a:extLst>
          </p:cNvPr>
          <p:cNvSpPr/>
          <p:nvPr/>
        </p:nvSpPr>
        <p:spPr>
          <a:xfrm>
            <a:off x="9080094" y="4844711"/>
            <a:ext cx="2071291" cy="1688553"/>
          </a:xfrm>
          <a:prstGeom prst="borderCallout1">
            <a:avLst>
              <a:gd name="adj1" fmla="val 4946"/>
              <a:gd name="adj2" fmla="val -172708"/>
              <a:gd name="adj3" fmla="val 83459"/>
              <a:gd name="adj4" fmla="val 225"/>
            </a:avLst>
          </a:prstGeom>
          <a:ln w="444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a:t>groepsniveau</a:t>
            </a:r>
          </a:p>
          <a:p>
            <a:pPr algn="ctr"/>
            <a:r>
              <a:rPr lang="nl-NL" sz="1400"/>
              <a:t>GWP</a:t>
            </a:r>
          </a:p>
          <a:p>
            <a:pPr algn="ctr"/>
            <a:r>
              <a:rPr lang="nl-NL" sz="1400"/>
              <a:t>Gemeenschappelijke </a:t>
            </a:r>
            <a:r>
              <a:rPr lang="nl-NL" sz="1400" err="1"/>
              <a:t>soob</a:t>
            </a:r>
            <a:r>
              <a:rPr lang="nl-NL" sz="1400"/>
              <a:t> – aansluiten bij ontwikkelniveau rekening houdend met kalenderleeftijd</a:t>
            </a:r>
          </a:p>
        </p:txBody>
      </p:sp>
      <p:sp>
        <p:nvSpPr>
          <p:cNvPr id="11" name="Bijschrift: lijn 10">
            <a:extLst>
              <a:ext uri="{FF2B5EF4-FFF2-40B4-BE49-F238E27FC236}">
                <a16:creationId xmlns:a16="http://schemas.microsoft.com/office/drawing/2014/main" id="{6990F296-38B9-F27D-F1AC-5CFEEC3D75DC}"/>
              </a:ext>
            </a:extLst>
          </p:cNvPr>
          <p:cNvSpPr/>
          <p:nvPr/>
        </p:nvSpPr>
        <p:spPr>
          <a:xfrm>
            <a:off x="9907861" y="399102"/>
            <a:ext cx="2071291" cy="2211695"/>
          </a:xfrm>
          <a:prstGeom prst="borderCallout1">
            <a:avLst>
              <a:gd name="adj1" fmla="val 78343"/>
              <a:gd name="adj2" fmla="val 608"/>
              <a:gd name="adj3" fmla="val 177364"/>
              <a:gd name="adj4" fmla="val -208010"/>
            </a:avLst>
          </a:prstGeom>
          <a:ln w="444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err="1"/>
              <a:t>leerlingniveau</a:t>
            </a:r>
            <a:endParaRPr lang="nl-NL" sz="2000"/>
          </a:p>
          <a:p>
            <a:pPr algn="ctr"/>
            <a:r>
              <a:rPr lang="nl-NL" sz="2000"/>
              <a:t>IAC</a:t>
            </a:r>
          </a:p>
          <a:p>
            <a:pPr algn="ctr"/>
            <a:r>
              <a:rPr lang="nl-NL" sz="1400"/>
              <a:t>Wat heeft deze leerling extra nodig in aanleren en aanpassen </a:t>
            </a:r>
            <a:r>
              <a:rPr lang="nl-NL" sz="1400" err="1"/>
              <a:t>ifv</a:t>
            </a:r>
            <a:r>
              <a:rPr lang="nl-NL" sz="1400"/>
              <a:t> leren en participeren</a:t>
            </a:r>
          </a:p>
        </p:txBody>
      </p:sp>
    </p:spTree>
    <p:extLst>
      <p:ext uri="{BB962C8B-B14F-4D97-AF65-F5344CB8AC3E}">
        <p14:creationId xmlns:p14="http://schemas.microsoft.com/office/powerpoint/2010/main" val="27338585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AC928DB-87F2-2613-7718-C6404045391A}"/>
              </a:ext>
            </a:extLst>
          </p:cNvPr>
          <p:cNvPicPr>
            <a:picLocks noChangeAspect="1"/>
          </p:cNvPicPr>
          <p:nvPr/>
        </p:nvPicPr>
        <p:blipFill>
          <a:blip r:embed="rId3"/>
          <a:stretch>
            <a:fillRect/>
          </a:stretch>
        </p:blipFill>
        <p:spPr>
          <a:xfrm>
            <a:off x="220825" y="1096137"/>
            <a:ext cx="4096512" cy="3227832"/>
          </a:xfrm>
          <a:prstGeom prst="rect">
            <a:avLst/>
          </a:prstGeom>
        </p:spPr>
      </p:pic>
      <p:pic>
        <p:nvPicPr>
          <p:cNvPr id="5" name="Afbeelding 4">
            <a:extLst>
              <a:ext uri="{FF2B5EF4-FFF2-40B4-BE49-F238E27FC236}">
                <a16:creationId xmlns:a16="http://schemas.microsoft.com/office/drawing/2014/main" id="{112C3306-40CB-8841-88FE-215ABF72623F}"/>
              </a:ext>
            </a:extLst>
          </p:cNvPr>
          <p:cNvPicPr>
            <a:picLocks noChangeAspect="1"/>
          </p:cNvPicPr>
          <p:nvPr/>
        </p:nvPicPr>
        <p:blipFill>
          <a:blip r:embed="rId4"/>
          <a:stretch>
            <a:fillRect/>
          </a:stretch>
        </p:blipFill>
        <p:spPr>
          <a:xfrm>
            <a:off x="7818571" y="3400470"/>
            <a:ext cx="4236461" cy="3170429"/>
          </a:xfrm>
          <a:prstGeom prst="rect">
            <a:avLst/>
          </a:prstGeom>
        </p:spPr>
      </p:pic>
      <p:pic>
        <p:nvPicPr>
          <p:cNvPr id="7" name="Afbeelding 6">
            <a:extLst>
              <a:ext uri="{FF2B5EF4-FFF2-40B4-BE49-F238E27FC236}">
                <a16:creationId xmlns:a16="http://schemas.microsoft.com/office/drawing/2014/main" id="{EEE0910E-D562-D8FA-0D61-357339E692DE}"/>
              </a:ext>
            </a:extLst>
          </p:cNvPr>
          <p:cNvPicPr>
            <a:picLocks noChangeAspect="1"/>
          </p:cNvPicPr>
          <p:nvPr/>
        </p:nvPicPr>
        <p:blipFill>
          <a:blip r:embed="rId5"/>
          <a:stretch>
            <a:fillRect/>
          </a:stretch>
        </p:blipFill>
        <p:spPr>
          <a:xfrm>
            <a:off x="4203141" y="2433096"/>
            <a:ext cx="3785718" cy="3785718"/>
          </a:xfrm>
          <a:prstGeom prst="rect">
            <a:avLst/>
          </a:prstGeom>
        </p:spPr>
      </p:pic>
      <p:pic>
        <p:nvPicPr>
          <p:cNvPr id="2" name="Graphic 1">
            <a:extLst>
              <a:ext uri="{FF2B5EF4-FFF2-40B4-BE49-F238E27FC236}">
                <a16:creationId xmlns:a16="http://schemas.microsoft.com/office/drawing/2014/main" id="{54938FDA-DDC5-431B-A890-A4D10181D8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3000000">
            <a:off x="4730602" y="1665593"/>
            <a:ext cx="1463040" cy="1463040"/>
          </a:xfrm>
          <a:prstGeom prst="rect">
            <a:avLst/>
          </a:prstGeom>
        </p:spPr>
      </p:pic>
      <p:sp>
        <p:nvSpPr>
          <p:cNvPr id="6" name="TextBox 5">
            <a:extLst>
              <a:ext uri="{FF2B5EF4-FFF2-40B4-BE49-F238E27FC236}">
                <a16:creationId xmlns:a16="http://schemas.microsoft.com/office/drawing/2014/main" id="{0FFABC87-0408-93C6-1A1B-7567281E285D}"/>
              </a:ext>
            </a:extLst>
          </p:cNvPr>
          <p:cNvSpPr txBox="1"/>
          <p:nvPr/>
        </p:nvSpPr>
        <p:spPr>
          <a:xfrm>
            <a:off x="6489289" y="728570"/>
            <a:ext cx="555340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Roboto"/>
                <a:ea typeface="Roboto"/>
                <a:cs typeface="Roboto"/>
              </a:rPr>
              <a:t>Extra </a:t>
            </a:r>
            <a:r>
              <a:rPr lang="en-US" sz="2400" err="1">
                <a:latin typeface="Roboto"/>
                <a:ea typeface="Roboto"/>
                <a:cs typeface="Roboto"/>
              </a:rPr>
              <a:t>puzzelstukje</a:t>
            </a:r>
            <a:r>
              <a:rPr lang="en-US" sz="2400">
                <a:latin typeface="Roboto"/>
                <a:ea typeface="Roboto"/>
                <a:cs typeface="Roboto"/>
              </a:rPr>
              <a:t>: IAC-</a:t>
            </a:r>
            <a:r>
              <a:rPr lang="en-US" sz="2400" err="1">
                <a:latin typeface="Roboto"/>
                <a:ea typeface="Roboto"/>
                <a:cs typeface="Roboto"/>
              </a:rPr>
              <a:t>doelen</a:t>
            </a:r>
            <a:r>
              <a:rPr lang="en-US" sz="2400">
                <a:latin typeface="Roboto"/>
                <a:ea typeface="Roboto"/>
                <a:cs typeface="Roboto"/>
              </a:rPr>
              <a:t> - </a:t>
            </a:r>
            <a:r>
              <a:rPr lang="en-US" sz="2400" err="1">
                <a:latin typeface="Roboto"/>
                <a:ea typeface="Roboto"/>
                <a:cs typeface="Roboto"/>
              </a:rPr>
              <a:t>antwoord</a:t>
            </a:r>
            <a:r>
              <a:rPr lang="en-US" sz="2400">
                <a:latin typeface="Roboto"/>
                <a:ea typeface="Roboto"/>
                <a:cs typeface="Roboto"/>
              </a:rPr>
              <a:t> op </a:t>
            </a:r>
            <a:r>
              <a:rPr lang="en-US" sz="2400" err="1">
                <a:latin typeface="Roboto"/>
                <a:ea typeface="Roboto"/>
                <a:cs typeface="Roboto"/>
              </a:rPr>
              <a:t>specifieke</a:t>
            </a:r>
            <a:r>
              <a:rPr lang="en-US" sz="2400">
                <a:latin typeface="Roboto"/>
                <a:ea typeface="Roboto"/>
                <a:cs typeface="Roboto"/>
              </a:rPr>
              <a:t> </a:t>
            </a:r>
            <a:r>
              <a:rPr lang="en-US" sz="2400" err="1">
                <a:latin typeface="Roboto"/>
                <a:ea typeface="Roboto"/>
                <a:cs typeface="Roboto"/>
              </a:rPr>
              <a:t>onderwijsbehoeften</a:t>
            </a:r>
            <a:r>
              <a:rPr lang="en-US" sz="2400">
                <a:latin typeface="Roboto"/>
                <a:ea typeface="Roboto"/>
                <a:cs typeface="Roboto"/>
              </a:rPr>
              <a:t> van </a:t>
            </a:r>
            <a:r>
              <a:rPr lang="en-US" sz="2400" err="1">
                <a:latin typeface="Roboto"/>
                <a:ea typeface="Roboto"/>
                <a:cs typeface="Roboto"/>
              </a:rPr>
              <a:t>een</a:t>
            </a:r>
            <a:r>
              <a:rPr lang="en-US" sz="2400">
                <a:latin typeface="Roboto"/>
                <a:ea typeface="Roboto"/>
                <a:cs typeface="Roboto"/>
              </a:rPr>
              <a:t> </a:t>
            </a:r>
            <a:r>
              <a:rPr lang="en-US" sz="2400" err="1">
                <a:latin typeface="Roboto"/>
                <a:ea typeface="Roboto"/>
                <a:cs typeface="Roboto"/>
              </a:rPr>
              <a:t>leerling</a:t>
            </a:r>
            <a:r>
              <a:rPr lang="en-US" sz="2400">
                <a:latin typeface="Roboto"/>
                <a:ea typeface="Roboto"/>
                <a:cs typeface="Roboto"/>
              </a:rPr>
              <a:t> /</a:t>
            </a:r>
            <a:r>
              <a:rPr lang="en-US" sz="2400" err="1">
                <a:latin typeface="Roboto"/>
                <a:ea typeface="Roboto"/>
                <a:cs typeface="Roboto"/>
              </a:rPr>
              <a:t>subgroep</a:t>
            </a:r>
            <a:endParaRPr lang="en-US" sz="2400">
              <a:latin typeface="Roboto"/>
              <a:ea typeface="Roboto"/>
              <a:cs typeface="Roboto"/>
            </a:endParaRPr>
          </a:p>
        </p:txBody>
      </p:sp>
      <p:sp>
        <p:nvSpPr>
          <p:cNvPr id="11" name="Tekstvak 10">
            <a:extLst>
              <a:ext uri="{FF2B5EF4-FFF2-40B4-BE49-F238E27FC236}">
                <a16:creationId xmlns:a16="http://schemas.microsoft.com/office/drawing/2014/main" id="{570E800C-DEEB-A4B8-883D-6AB6BC79CF52}"/>
              </a:ext>
            </a:extLst>
          </p:cNvPr>
          <p:cNvSpPr txBox="1"/>
          <p:nvPr/>
        </p:nvSpPr>
        <p:spPr>
          <a:xfrm>
            <a:off x="540327" y="423444"/>
            <a:ext cx="10524931" cy="646331"/>
          </a:xfrm>
          <a:prstGeom prst="rect">
            <a:avLst/>
          </a:prstGeom>
          <a:noFill/>
        </p:spPr>
        <p:txBody>
          <a:bodyPr wrap="square" lIns="91440" tIns="45720" rIns="91440" bIns="45720" rtlCol="0" anchor="t">
            <a:spAutoFit/>
          </a:bodyPr>
          <a:lstStyle/>
          <a:p>
            <a:r>
              <a:rPr lang="nl-BE" sz="3600" b="1">
                <a:solidFill>
                  <a:srgbClr val="2D3E4E"/>
                </a:solidFill>
                <a:latin typeface="Poppins ExtraBold"/>
                <a:cs typeface="Poppins ExtraBold"/>
              </a:rPr>
              <a:t>Weet je nog?</a:t>
            </a:r>
            <a:endParaRPr lang="nl-NL">
              <a:solidFill>
                <a:srgbClr val="2D3E4E"/>
              </a:solidFill>
            </a:endParaRPr>
          </a:p>
        </p:txBody>
      </p:sp>
    </p:spTree>
    <p:extLst>
      <p:ext uri="{BB962C8B-B14F-4D97-AF65-F5344CB8AC3E}">
        <p14:creationId xmlns:p14="http://schemas.microsoft.com/office/powerpoint/2010/main" val="2535678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0D8C8416-895C-B77D-9D9B-1A317CBFF6C4}"/>
              </a:ext>
            </a:extLst>
          </p:cNvPr>
          <p:cNvGraphicFramePr>
            <a:graphicFrameLocks noGrp="1"/>
          </p:cNvGraphicFramePr>
          <p:nvPr/>
        </p:nvGraphicFramePr>
        <p:xfrm>
          <a:off x="729385" y="1262130"/>
          <a:ext cx="11029024" cy="5414237"/>
        </p:xfrm>
        <a:graphic>
          <a:graphicData uri="http://schemas.openxmlformats.org/drawingml/2006/table">
            <a:tbl>
              <a:tblPr>
                <a:tableStyleId>{5C22544A-7EE6-4342-B048-85BDC9FD1C3A}</a:tableStyleId>
              </a:tblPr>
              <a:tblGrid>
                <a:gridCol w="1563054">
                  <a:extLst>
                    <a:ext uri="{9D8B030D-6E8A-4147-A177-3AD203B41FA5}">
                      <a16:colId xmlns:a16="http://schemas.microsoft.com/office/drawing/2014/main" val="884057146"/>
                    </a:ext>
                  </a:extLst>
                </a:gridCol>
                <a:gridCol w="3361386">
                  <a:extLst>
                    <a:ext uri="{9D8B030D-6E8A-4147-A177-3AD203B41FA5}">
                      <a16:colId xmlns:a16="http://schemas.microsoft.com/office/drawing/2014/main" val="2904709296"/>
                    </a:ext>
                  </a:extLst>
                </a:gridCol>
                <a:gridCol w="3013656">
                  <a:extLst>
                    <a:ext uri="{9D8B030D-6E8A-4147-A177-3AD203B41FA5}">
                      <a16:colId xmlns:a16="http://schemas.microsoft.com/office/drawing/2014/main" val="551922408"/>
                    </a:ext>
                  </a:extLst>
                </a:gridCol>
                <a:gridCol w="3090928">
                  <a:extLst>
                    <a:ext uri="{9D8B030D-6E8A-4147-A177-3AD203B41FA5}">
                      <a16:colId xmlns:a16="http://schemas.microsoft.com/office/drawing/2014/main" val="2493053148"/>
                    </a:ext>
                  </a:extLst>
                </a:gridCol>
              </a:tblGrid>
              <a:tr h="638106">
                <a:tc gridSpan="4">
                  <a:txBody>
                    <a:bodyPr/>
                    <a:lstStyle/>
                    <a:p>
                      <a:pPr fontAlgn="t">
                        <a:lnSpc>
                          <a:spcPct val="119048"/>
                        </a:lnSpc>
                        <a:buNone/>
                      </a:pPr>
                      <a:r>
                        <a:rPr lang="nl-BE" sz="1800">
                          <a:effectLst/>
                        </a:rPr>
                        <a:t>Synthese:</a:t>
                      </a:r>
                      <a:endParaRPr lang="nl-BE" sz="1800" b="1" i="0">
                        <a:effectLst/>
                        <a:latin typeface="Segoe UI" panose="020B0502040204020203" pitchFamily="34" charset="0"/>
                      </a:endParaRPr>
                    </a:p>
                  </a:txBody>
                  <a:tcPr>
                    <a:lnB w="12700" cap="flat" cmpd="sng" algn="ctr">
                      <a:solidFill>
                        <a:schemeClr val="tx1"/>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232554737"/>
                  </a:ext>
                </a:extLst>
              </a:tr>
              <a:tr h="359901">
                <a:tc>
                  <a:txBody>
                    <a:bodyPr/>
                    <a:lstStyle/>
                    <a:p>
                      <a:pPr>
                        <a:buNone/>
                      </a:pPr>
                      <a:r>
                        <a:rPr lang="nl-BE">
                          <a:effectLst/>
                        </a:rPr>
                        <a:t>HPW-fase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Schoolniveau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Groeps- klasniveau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Individuele leerling (IAC)/subgroepje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4194216"/>
                  </a:ext>
                </a:extLst>
              </a:tr>
              <a:tr h="858226">
                <a:tc>
                  <a:txBody>
                    <a:bodyPr/>
                    <a:lstStyle/>
                    <a:p>
                      <a:pPr>
                        <a:buNone/>
                      </a:pPr>
                      <a:r>
                        <a:rPr lang="nl-BE">
                          <a:effectLst/>
                        </a:rPr>
                        <a:t>Beginsituatie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Leerlingenpopulatie, context, toekomstperspectief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Voorkennis van de groep in kaart brengen</a:t>
                      </a:r>
                      <a:br>
                        <a:rPr lang="nl-BE">
                          <a:effectLst/>
                        </a:rPr>
                      </a:br>
                      <a:r>
                        <a:rPr lang="nl-BE">
                          <a:effectLst/>
                        </a:rPr>
                        <a:t>in buo: gemeenschappelijk SOOB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Mogelijkheden en onderwijs en-ondersteuningsbehoeften in kaart brengen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7254714"/>
                  </a:ext>
                </a:extLst>
              </a:tr>
              <a:tr h="609064">
                <a:tc>
                  <a:txBody>
                    <a:bodyPr/>
                    <a:lstStyle/>
                    <a:p>
                      <a:pPr>
                        <a:buNone/>
                      </a:pPr>
                      <a:r>
                        <a:rPr lang="nl-BE">
                          <a:effectLst/>
                        </a:rPr>
                        <a:t>Doelen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Curriculum verkennen en verticale leerlijnen bepalen – keuzes maken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Themadoelen en subdoelen selecteren op basis van curriculum keuzes op schoolniveau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Extra doelen toevoegen - aansluiten bij groepsdoelen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0288838"/>
                  </a:ext>
                </a:extLst>
              </a:tr>
              <a:tr h="858226">
                <a:tc>
                  <a:txBody>
                    <a:bodyPr/>
                    <a:lstStyle/>
                    <a:p>
                      <a:pPr>
                        <a:buNone/>
                      </a:pPr>
                      <a:r>
                        <a:rPr lang="nl-BE">
                          <a:effectLst/>
                        </a:rPr>
                        <a:t>Voorbereiding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Afspraken over kennisopbouw, effectieve didactiek, routines en evaluatie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Kennisrijk aanbod ontwerpen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Differentiatie en aanpassingen/ ondersteuningsmaatregelen voor kennisrijk aanbod bepalen -</a:t>
                      </a:r>
                      <a:br>
                        <a:rPr lang="nl-BE">
                          <a:effectLst/>
                        </a:rPr>
                      </a:br>
                      <a:r>
                        <a:rPr lang="nl-BE">
                          <a:effectLst/>
                        </a:rPr>
                        <a:t>extra aanbod/afspraken  voor bijkomende individuele/subgroep- doelen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0776856"/>
                  </a:ext>
                </a:extLst>
              </a:tr>
              <a:tr h="609064">
                <a:tc>
                  <a:txBody>
                    <a:bodyPr/>
                    <a:lstStyle/>
                    <a:p>
                      <a:pPr>
                        <a:buNone/>
                      </a:pPr>
                      <a:r>
                        <a:rPr lang="nl-BE">
                          <a:effectLst/>
                        </a:rPr>
                        <a:t>Uitvoering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Curriculumafspraken/ schoolafspraken opvolgen en uitvoeren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Kennis opbouwen, herhalen en verdiepen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Participatie ondersteunen</a:t>
                      </a:r>
                      <a:br>
                        <a:rPr lang="nl-BE">
                          <a:effectLst/>
                        </a:rPr>
                      </a:br>
                      <a:r>
                        <a:rPr lang="nl-BE">
                          <a:effectLst/>
                        </a:rPr>
                        <a:t>Individuele doelen stimuleren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6892187"/>
                  </a:ext>
                </a:extLst>
              </a:tr>
              <a:tr h="703807">
                <a:tc>
                  <a:txBody>
                    <a:bodyPr/>
                    <a:lstStyle/>
                    <a:p>
                      <a:pPr>
                        <a:buNone/>
                      </a:pPr>
                      <a:r>
                        <a:rPr lang="nl-BE">
                          <a:effectLst/>
                        </a:rPr>
                        <a:t>Evaluatie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Thema’s evalueren: inhoudelijke samenhang, verticale samenhang. proces/product. - Doen we de goede dingen? Doen we de dingen goed?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nl-BE">
                          <a:effectLst/>
                        </a:rPr>
                        <a:t>Leren en aanbod evalueren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lnSpc>
                          <a:spcPct val="119048"/>
                        </a:lnSpc>
                        <a:buNone/>
                      </a:pPr>
                      <a:r>
                        <a:rPr lang="nl-BE">
                          <a:effectLst/>
                        </a:rPr>
                        <a:t>Leerwinst en ondersteuning evalueren</a:t>
                      </a:r>
                      <a:endParaRPr lang="nl-BE" sz="1050" b="0" i="0">
                        <a:effectLst/>
                        <a:latin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3362180"/>
                  </a:ext>
                </a:extLst>
              </a:tr>
            </a:tbl>
          </a:graphicData>
        </a:graphic>
      </p:graphicFrame>
      <p:pic>
        <p:nvPicPr>
          <p:cNvPr id="8" name="Tijdelijke aanduiding voor inhoud 7">
            <a:extLst>
              <a:ext uri="{FF2B5EF4-FFF2-40B4-BE49-F238E27FC236}">
                <a16:creationId xmlns:a16="http://schemas.microsoft.com/office/drawing/2014/main" id="{AC48F26D-52FA-C583-CD10-7110635D06F1}"/>
              </a:ext>
            </a:extLst>
          </p:cNvPr>
          <p:cNvPicPr>
            <a:picLocks noGrp="1" noChangeAspect="1"/>
          </p:cNvPicPr>
          <p:nvPr>
            <p:ph idx="1"/>
          </p:nvPr>
        </p:nvPicPr>
        <p:blipFill>
          <a:blip r:embed="rId3"/>
          <a:stretch>
            <a:fillRect/>
          </a:stretch>
        </p:blipFill>
        <p:spPr>
          <a:xfrm>
            <a:off x="9636857" y="283181"/>
            <a:ext cx="2121552" cy="1500998"/>
          </a:xfrm>
          <a:prstGeom prst="rect">
            <a:avLst/>
          </a:prstGeom>
        </p:spPr>
      </p:pic>
      <p:sp>
        <p:nvSpPr>
          <p:cNvPr id="3" name="Rechthoek 2">
            <a:extLst>
              <a:ext uri="{FF2B5EF4-FFF2-40B4-BE49-F238E27FC236}">
                <a16:creationId xmlns:a16="http://schemas.microsoft.com/office/drawing/2014/main" id="{012C84FE-0D9C-9D06-EB06-84196F123262}"/>
              </a:ext>
            </a:extLst>
          </p:cNvPr>
          <p:cNvSpPr/>
          <p:nvPr/>
        </p:nvSpPr>
        <p:spPr>
          <a:xfrm rot="19772434">
            <a:off x="71673" y="1781751"/>
            <a:ext cx="5238935" cy="923330"/>
          </a:xfrm>
          <a:prstGeom prst="rect">
            <a:avLst/>
          </a:prstGeom>
          <a:noFill/>
        </p:spPr>
        <p:txBody>
          <a:bodyPr wrap="none" lIns="91440" tIns="45720" rIns="91440" bIns="45720">
            <a:spAutoFit/>
          </a:bodyPr>
          <a:lstStyle/>
          <a:p>
            <a:pPr algn="ctr"/>
            <a:r>
              <a:rPr lang="nl-NL" sz="5400" b="1" cap="none" spc="50">
                <a:ln w="9525" cmpd="sng">
                  <a:solidFill>
                    <a:schemeClr val="accent1"/>
                  </a:solidFill>
                  <a:prstDash val="solid"/>
                </a:ln>
                <a:solidFill>
                  <a:srgbClr val="70AD47">
                    <a:tint val="1000"/>
                  </a:srgbClr>
                </a:solidFill>
                <a:effectLst>
                  <a:glow rad="38100">
                    <a:schemeClr val="accent1">
                      <a:alpha val="40000"/>
                    </a:schemeClr>
                  </a:glow>
                </a:effectLst>
              </a:rPr>
              <a:t>In ontwikkeling</a:t>
            </a:r>
          </a:p>
        </p:txBody>
      </p:sp>
      <p:sp>
        <p:nvSpPr>
          <p:cNvPr id="5" name="Tekstvak 4">
            <a:extLst>
              <a:ext uri="{FF2B5EF4-FFF2-40B4-BE49-F238E27FC236}">
                <a16:creationId xmlns:a16="http://schemas.microsoft.com/office/drawing/2014/main" id="{0AD8DBF7-4F9D-C924-B7E7-A968A9C52ADC}"/>
              </a:ext>
            </a:extLst>
          </p:cNvPr>
          <p:cNvSpPr txBox="1"/>
          <p:nvPr/>
        </p:nvSpPr>
        <p:spPr>
          <a:xfrm>
            <a:off x="540327" y="423444"/>
            <a:ext cx="10524931" cy="584775"/>
          </a:xfrm>
          <a:prstGeom prst="rect">
            <a:avLst/>
          </a:prstGeom>
          <a:noFill/>
        </p:spPr>
        <p:txBody>
          <a:bodyPr wrap="square" lIns="91440" tIns="45720" rIns="91440" bIns="45720" rtlCol="0" anchor="t">
            <a:spAutoFit/>
          </a:bodyPr>
          <a:lstStyle/>
          <a:p>
            <a:r>
              <a:rPr lang="nl-BE" sz="3200" b="1">
                <a:solidFill>
                  <a:srgbClr val="2D3E4E"/>
                </a:solidFill>
                <a:latin typeface="Poppins ExtraBold"/>
                <a:cs typeface="Poppins ExtraBold"/>
              </a:rPr>
              <a:t>Integreren HPW en Kennisrijke thema's</a:t>
            </a:r>
            <a:endParaRPr lang="nl-NL" sz="3200"/>
          </a:p>
        </p:txBody>
      </p:sp>
    </p:spTree>
    <p:extLst>
      <p:ext uri="{BB962C8B-B14F-4D97-AF65-F5344CB8AC3E}">
        <p14:creationId xmlns:p14="http://schemas.microsoft.com/office/powerpoint/2010/main" val="38608498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F4B2FBA4-E602-BA77-7322-F8EFCB427A71}"/>
              </a:ext>
            </a:extLst>
          </p:cNvPr>
          <p:cNvPicPr>
            <a:picLocks noChangeAspect="1"/>
          </p:cNvPicPr>
          <p:nvPr/>
        </p:nvPicPr>
        <p:blipFill>
          <a:blip r:embed="rId3"/>
          <a:stretch>
            <a:fillRect/>
          </a:stretch>
        </p:blipFill>
        <p:spPr>
          <a:xfrm>
            <a:off x="2079001" y="1708031"/>
            <a:ext cx="6921546" cy="3624114"/>
          </a:xfrm>
          <a:prstGeom prst="rect">
            <a:avLst/>
          </a:prstGeom>
        </p:spPr>
      </p:pic>
      <p:pic>
        <p:nvPicPr>
          <p:cNvPr id="3" name="Picture 2" descr="Image">
            <a:extLst>
              <a:ext uri="{FF2B5EF4-FFF2-40B4-BE49-F238E27FC236}">
                <a16:creationId xmlns:a16="http://schemas.microsoft.com/office/drawing/2014/main" id="{018A9938-ECB6-B5C2-C1E1-7CF0C39285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081" t="1712" r="16786" b="72203"/>
          <a:stretch>
            <a:fillRect/>
          </a:stretch>
        </p:blipFill>
        <p:spPr bwMode="auto">
          <a:xfrm>
            <a:off x="219242" y="-133570"/>
            <a:ext cx="2631506" cy="19391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a:extLst>
              <a:ext uri="{FF2B5EF4-FFF2-40B4-BE49-F238E27FC236}">
                <a16:creationId xmlns:a16="http://schemas.microsoft.com/office/drawing/2014/main" id="{A4AC9A17-E3D9-6A96-8DD2-0F58F95530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5405" t="26689" r="6501" b="17015"/>
          <a:stretch>
            <a:fillRect/>
          </a:stretch>
        </p:blipFill>
        <p:spPr bwMode="auto">
          <a:xfrm>
            <a:off x="8845970" y="2082583"/>
            <a:ext cx="3231868" cy="35005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a:extLst>
              <a:ext uri="{FF2B5EF4-FFF2-40B4-BE49-F238E27FC236}">
                <a16:creationId xmlns:a16="http://schemas.microsoft.com/office/drawing/2014/main" id="{73846648-1F7C-69CA-DC14-EA26DDF4D5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130" t="25983" r="51710" b="23596"/>
          <a:stretch>
            <a:fillRect/>
          </a:stretch>
        </p:blipFill>
        <p:spPr bwMode="auto">
          <a:xfrm>
            <a:off x="114162" y="4389738"/>
            <a:ext cx="2298284" cy="2394408"/>
          </a:xfrm>
          <a:prstGeom prst="rect">
            <a:avLst/>
          </a:prstGeom>
          <a:noFill/>
          <a:extLst>
            <a:ext uri="{909E8E84-426E-40DD-AFC4-6F175D3DCCD1}">
              <a14:hiddenFill xmlns:a14="http://schemas.microsoft.com/office/drawing/2010/main">
                <a:solidFill>
                  <a:srgbClr val="FFFFFF"/>
                </a:solidFill>
              </a14:hiddenFill>
            </a:ext>
          </a:extLst>
        </p:spPr>
      </p:pic>
      <p:sp>
        <p:nvSpPr>
          <p:cNvPr id="6" name="Pijl: rechts 5">
            <a:extLst>
              <a:ext uri="{FF2B5EF4-FFF2-40B4-BE49-F238E27FC236}">
                <a16:creationId xmlns:a16="http://schemas.microsoft.com/office/drawing/2014/main" id="{778A5FC7-FCE6-E972-57F0-908E79893ED3}"/>
              </a:ext>
            </a:extLst>
          </p:cNvPr>
          <p:cNvSpPr/>
          <p:nvPr/>
        </p:nvSpPr>
        <p:spPr>
          <a:xfrm rot="611200" flipV="1">
            <a:off x="6099899" y="4319377"/>
            <a:ext cx="2593800" cy="2752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Pijl: omlaag 6">
            <a:extLst>
              <a:ext uri="{FF2B5EF4-FFF2-40B4-BE49-F238E27FC236}">
                <a16:creationId xmlns:a16="http://schemas.microsoft.com/office/drawing/2014/main" id="{E573A5E8-BB0A-1AF1-F8D1-F847C82DF803}"/>
              </a:ext>
            </a:extLst>
          </p:cNvPr>
          <p:cNvSpPr/>
          <p:nvPr/>
        </p:nvSpPr>
        <p:spPr>
          <a:xfrm rot="3269855">
            <a:off x="2516806" y="4210057"/>
            <a:ext cx="284328" cy="10103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descr="Afbeelding met schermopname, cirkel, klok, Graphics&#10;&#10;Door AI gegenereerde inhoud is mogelijk onjuist.">
            <a:extLst>
              <a:ext uri="{FF2B5EF4-FFF2-40B4-BE49-F238E27FC236}">
                <a16:creationId xmlns:a16="http://schemas.microsoft.com/office/drawing/2014/main" id="{8393F36E-046C-A933-3A93-E14688CF5314}"/>
              </a:ext>
            </a:extLst>
          </p:cNvPr>
          <p:cNvPicPr>
            <a:picLocks noChangeAspect="1"/>
          </p:cNvPicPr>
          <p:nvPr/>
        </p:nvPicPr>
        <p:blipFill>
          <a:blip r:embed="rId5"/>
          <a:stretch>
            <a:fillRect/>
          </a:stretch>
        </p:blipFill>
        <p:spPr>
          <a:xfrm>
            <a:off x="10157301" y="283251"/>
            <a:ext cx="1908315" cy="1244809"/>
          </a:xfrm>
          <a:prstGeom prst="rect">
            <a:avLst/>
          </a:prstGeom>
        </p:spPr>
      </p:pic>
      <p:sp>
        <p:nvSpPr>
          <p:cNvPr id="10" name="Pijl: omlaag 9">
            <a:extLst>
              <a:ext uri="{FF2B5EF4-FFF2-40B4-BE49-F238E27FC236}">
                <a16:creationId xmlns:a16="http://schemas.microsoft.com/office/drawing/2014/main" id="{8BF535D9-2942-50B1-DADF-57618D540135}"/>
              </a:ext>
            </a:extLst>
          </p:cNvPr>
          <p:cNvSpPr/>
          <p:nvPr/>
        </p:nvSpPr>
        <p:spPr>
          <a:xfrm rot="8750831">
            <a:off x="3010604" y="1518550"/>
            <a:ext cx="284328" cy="10103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omlaag 10">
            <a:extLst>
              <a:ext uri="{FF2B5EF4-FFF2-40B4-BE49-F238E27FC236}">
                <a16:creationId xmlns:a16="http://schemas.microsoft.com/office/drawing/2014/main" id="{6704E3CF-8277-52DF-33B8-22C2E53B4188}"/>
              </a:ext>
            </a:extLst>
          </p:cNvPr>
          <p:cNvSpPr/>
          <p:nvPr/>
        </p:nvSpPr>
        <p:spPr>
          <a:xfrm rot="15271782">
            <a:off x="8437928" y="3177567"/>
            <a:ext cx="307306" cy="9531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E2714252-6B03-4E04-6A5B-71DBCA6CB57B}"/>
              </a:ext>
            </a:extLst>
          </p:cNvPr>
          <p:cNvSpPr txBox="1"/>
          <p:nvPr/>
        </p:nvSpPr>
        <p:spPr>
          <a:xfrm>
            <a:off x="57788" y="1784125"/>
            <a:ext cx="3326232" cy="646331"/>
          </a:xfrm>
          <a:prstGeom prst="rect">
            <a:avLst/>
          </a:prstGeom>
          <a:noFill/>
        </p:spPr>
        <p:txBody>
          <a:bodyPr wrap="square" lIns="91440" tIns="45720" rIns="91440" bIns="45720" rtlCol="0" anchor="t">
            <a:spAutoFit/>
          </a:bodyPr>
          <a:lstStyle/>
          <a:p>
            <a:r>
              <a:rPr lang="nl-BE">
                <a:solidFill>
                  <a:srgbClr val="FF0000"/>
                </a:solidFill>
                <a:latin typeface="Roboto"/>
                <a:ea typeface="Roboto"/>
                <a:cs typeface="Roboto"/>
              </a:rPr>
              <a:t>Statuut leerplandoelen bij </a:t>
            </a:r>
          </a:p>
          <a:p>
            <a:r>
              <a:rPr lang="nl-BE">
                <a:solidFill>
                  <a:srgbClr val="FF0000"/>
                </a:solidFill>
                <a:latin typeface="Roboto"/>
                <a:ea typeface="Roboto"/>
                <a:cs typeface="Roboto"/>
              </a:rPr>
              <a:t>IAC = NASTREVEN</a:t>
            </a:r>
          </a:p>
        </p:txBody>
      </p:sp>
      <p:sp>
        <p:nvSpPr>
          <p:cNvPr id="13" name="Tekstvak 12">
            <a:extLst>
              <a:ext uri="{FF2B5EF4-FFF2-40B4-BE49-F238E27FC236}">
                <a16:creationId xmlns:a16="http://schemas.microsoft.com/office/drawing/2014/main" id="{3E4C0FFB-7201-173F-4BD5-939C1A205FE9}"/>
              </a:ext>
            </a:extLst>
          </p:cNvPr>
          <p:cNvSpPr txBox="1"/>
          <p:nvPr/>
        </p:nvSpPr>
        <p:spPr>
          <a:xfrm>
            <a:off x="219242" y="283251"/>
            <a:ext cx="794657" cy="369332"/>
          </a:xfrm>
          <a:prstGeom prst="rect">
            <a:avLst/>
          </a:prstGeom>
          <a:noFill/>
        </p:spPr>
        <p:txBody>
          <a:bodyPr wrap="square" lIns="91440" tIns="45720" rIns="91440" bIns="45720" rtlCol="0" anchor="t">
            <a:spAutoFit/>
          </a:bodyPr>
          <a:lstStyle/>
          <a:p>
            <a:r>
              <a:rPr lang="nl-BE" b="1">
                <a:solidFill>
                  <a:srgbClr val="FF0000"/>
                </a:solidFill>
                <a:latin typeface="Roboto"/>
                <a:ea typeface="Roboto"/>
                <a:cs typeface="Roboto"/>
              </a:rPr>
              <a:t>WAT?</a:t>
            </a:r>
          </a:p>
        </p:txBody>
      </p:sp>
      <p:sp>
        <p:nvSpPr>
          <p:cNvPr id="14" name="Tekstvak 13">
            <a:extLst>
              <a:ext uri="{FF2B5EF4-FFF2-40B4-BE49-F238E27FC236}">
                <a16:creationId xmlns:a16="http://schemas.microsoft.com/office/drawing/2014/main" id="{B4A38F96-89D0-834A-E5AF-EE9024CB507C}"/>
              </a:ext>
            </a:extLst>
          </p:cNvPr>
          <p:cNvSpPr txBox="1"/>
          <p:nvPr/>
        </p:nvSpPr>
        <p:spPr>
          <a:xfrm>
            <a:off x="9000547" y="1977927"/>
            <a:ext cx="1346508" cy="369332"/>
          </a:xfrm>
          <a:prstGeom prst="rect">
            <a:avLst/>
          </a:prstGeom>
          <a:noFill/>
        </p:spPr>
        <p:txBody>
          <a:bodyPr wrap="square" rtlCol="0">
            <a:spAutoFit/>
          </a:bodyPr>
          <a:lstStyle/>
          <a:p>
            <a:r>
              <a:rPr lang="nl-BE" b="1">
                <a:solidFill>
                  <a:srgbClr val="FF0000"/>
                </a:solidFill>
              </a:rPr>
              <a:t>WAARTOE?</a:t>
            </a:r>
          </a:p>
        </p:txBody>
      </p:sp>
      <p:sp>
        <p:nvSpPr>
          <p:cNvPr id="15" name="Tekstvak 14">
            <a:extLst>
              <a:ext uri="{FF2B5EF4-FFF2-40B4-BE49-F238E27FC236}">
                <a16:creationId xmlns:a16="http://schemas.microsoft.com/office/drawing/2014/main" id="{179D4A02-68C9-21F8-FCF2-D8B51599406A}"/>
              </a:ext>
            </a:extLst>
          </p:cNvPr>
          <p:cNvSpPr txBox="1"/>
          <p:nvPr/>
        </p:nvSpPr>
        <p:spPr>
          <a:xfrm>
            <a:off x="9148917" y="5057352"/>
            <a:ext cx="1346508" cy="369332"/>
          </a:xfrm>
          <a:prstGeom prst="rect">
            <a:avLst/>
          </a:prstGeom>
          <a:noFill/>
        </p:spPr>
        <p:txBody>
          <a:bodyPr wrap="square" lIns="91440" tIns="45720" rIns="91440" bIns="45720" rtlCol="0" anchor="t">
            <a:spAutoFit/>
          </a:bodyPr>
          <a:lstStyle/>
          <a:p>
            <a:r>
              <a:rPr lang="nl-BE" b="1">
                <a:solidFill>
                  <a:srgbClr val="FF0000"/>
                </a:solidFill>
                <a:latin typeface="Roboto"/>
                <a:ea typeface="Roboto"/>
                <a:cs typeface="Roboto"/>
              </a:rPr>
              <a:t>HOE?</a:t>
            </a:r>
          </a:p>
        </p:txBody>
      </p:sp>
      <p:sp>
        <p:nvSpPr>
          <p:cNvPr id="8" name="TextBox 7">
            <a:extLst>
              <a:ext uri="{FF2B5EF4-FFF2-40B4-BE49-F238E27FC236}">
                <a16:creationId xmlns:a16="http://schemas.microsoft.com/office/drawing/2014/main" id="{883D8F76-15F7-6F03-CA2F-5910A9D03704}"/>
              </a:ext>
            </a:extLst>
          </p:cNvPr>
          <p:cNvSpPr txBox="1"/>
          <p:nvPr/>
        </p:nvSpPr>
        <p:spPr>
          <a:xfrm rot="388922">
            <a:off x="2770530" y="761632"/>
            <a:ext cx="7379813" cy="1754326"/>
          </a:xfrm>
          <a:prstGeom prst="rect">
            <a:avLst/>
          </a:prstGeom>
          <a:solidFill>
            <a:schemeClr val="bg2"/>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r>
              <a:rPr lang="en-US" b="1" u="sng" err="1">
                <a:latin typeface="Roboto"/>
                <a:ea typeface="Roboto"/>
                <a:cs typeface="Roboto"/>
              </a:rPr>
              <a:t>Aanleren</a:t>
            </a:r>
            <a:r>
              <a:rPr lang="en-US" b="1" u="sng">
                <a:latin typeface="Roboto"/>
                <a:ea typeface="Roboto"/>
                <a:cs typeface="Roboto"/>
              </a:rPr>
              <a:t> of </a:t>
            </a:r>
            <a:r>
              <a:rPr lang="en-US" b="1" u="sng" err="1">
                <a:latin typeface="Roboto"/>
                <a:ea typeface="Roboto"/>
                <a:cs typeface="Roboto"/>
              </a:rPr>
              <a:t>aanpassen</a:t>
            </a:r>
            <a:endParaRPr lang="en-US" b="1" u="sng">
              <a:latin typeface="Roboto"/>
              <a:ea typeface="Roboto"/>
              <a:cs typeface="Roboto"/>
            </a:endParaRPr>
          </a:p>
          <a:p>
            <a:r>
              <a:rPr lang="en-US">
                <a:latin typeface="Roboto"/>
                <a:ea typeface="Roboto"/>
                <a:cs typeface="Roboto"/>
              </a:rPr>
              <a:t>Extra </a:t>
            </a:r>
            <a:r>
              <a:rPr lang="en-US" err="1">
                <a:latin typeface="Roboto"/>
                <a:ea typeface="Roboto"/>
                <a:cs typeface="Roboto"/>
              </a:rPr>
              <a:t>doelen</a:t>
            </a:r>
            <a:r>
              <a:rPr lang="en-US">
                <a:latin typeface="Roboto"/>
                <a:ea typeface="Roboto"/>
                <a:cs typeface="Roboto"/>
              </a:rPr>
              <a:t> </a:t>
            </a:r>
            <a:r>
              <a:rPr lang="en-US" err="1">
                <a:latin typeface="Roboto"/>
                <a:ea typeface="Roboto"/>
                <a:cs typeface="Roboto"/>
              </a:rPr>
              <a:t>voor</a:t>
            </a:r>
            <a:r>
              <a:rPr lang="en-US">
                <a:latin typeface="Roboto"/>
                <a:ea typeface="Roboto"/>
                <a:cs typeface="Roboto"/>
              </a:rPr>
              <a:t> de </a:t>
            </a:r>
            <a:r>
              <a:rPr lang="en-US" err="1">
                <a:latin typeface="Roboto"/>
                <a:ea typeface="Roboto"/>
                <a:cs typeface="Roboto"/>
              </a:rPr>
              <a:t>leerling</a:t>
            </a:r>
            <a:r>
              <a:rPr lang="en-US">
                <a:latin typeface="Roboto"/>
                <a:ea typeface="Roboto"/>
                <a:cs typeface="Roboto"/>
              </a:rPr>
              <a:t> met IAC om hem/</a:t>
            </a:r>
            <a:r>
              <a:rPr lang="en-US" err="1">
                <a:latin typeface="Roboto"/>
                <a:ea typeface="Roboto"/>
                <a:cs typeface="Roboto"/>
              </a:rPr>
              <a:t>haar</a:t>
            </a:r>
            <a:r>
              <a:rPr lang="en-US">
                <a:latin typeface="Roboto"/>
                <a:ea typeface="Roboto"/>
                <a:cs typeface="Roboto"/>
              </a:rPr>
              <a:t> </a:t>
            </a:r>
            <a:r>
              <a:rPr lang="en-US" err="1">
                <a:latin typeface="Roboto"/>
                <a:ea typeface="Roboto"/>
                <a:cs typeface="Roboto"/>
              </a:rPr>
              <a:t>te</a:t>
            </a:r>
            <a:r>
              <a:rPr lang="en-US">
                <a:latin typeface="Roboto"/>
                <a:ea typeface="Roboto"/>
                <a:cs typeface="Roboto"/>
              </a:rPr>
              <a:t> </a:t>
            </a:r>
            <a:r>
              <a:rPr lang="en-US" err="1">
                <a:latin typeface="Roboto"/>
                <a:ea typeface="Roboto"/>
                <a:cs typeface="Roboto"/>
              </a:rPr>
              <a:t>stimuleren</a:t>
            </a:r>
            <a:r>
              <a:rPr lang="en-US">
                <a:latin typeface="Roboto"/>
                <a:ea typeface="Roboto"/>
                <a:cs typeface="Roboto"/>
              </a:rPr>
              <a:t> op </a:t>
            </a:r>
            <a:r>
              <a:rPr lang="en-US" err="1">
                <a:latin typeface="Roboto"/>
                <a:ea typeface="Roboto"/>
                <a:cs typeface="Roboto"/>
              </a:rPr>
              <a:t>maat</a:t>
            </a:r>
            <a:r>
              <a:rPr lang="en-US">
                <a:latin typeface="Roboto"/>
                <a:ea typeface="Roboto"/>
                <a:cs typeface="Roboto"/>
              </a:rPr>
              <a:t> </a:t>
            </a:r>
            <a:r>
              <a:rPr lang="en-US" err="1">
                <a:latin typeface="Roboto"/>
                <a:ea typeface="Roboto"/>
                <a:cs typeface="Roboto"/>
              </a:rPr>
              <a:t>binnen</a:t>
            </a:r>
            <a:r>
              <a:rPr lang="en-US">
                <a:latin typeface="Roboto"/>
                <a:ea typeface="Roboto"/>
                <a:cs typeface="Roboto"/>
              </a:rPr>
              <a:t> het </a:t>
            </a:r>
            <a:r>
              <a:rPr lang="en-US" err="1">
                <a:latin typeface="Roboto"/>
                <a:ea typeface="Roboto"/>
                <a:cs typeface="Roboto"/>
              </a:rPr>
              <a:t>ontwikkelniveau</a:t>
            </a:r>
            <a:r>
              <a:rPr lang="en-US">
                <a:latin typeface="Roboto"/>
                <a:ea typeface="Roboto"/>
                <a:cs typeface="Roboto"/>
              </a:rPr>
              <a:t> OF extra </a:t>
            </a:r>
            <a:r>
              <a:rPr lang="en-US" err="1">
                <a:latin typeface="Roboto"/>
                <a:ea typeface="Roboto"/>
                <a:cs typeface="Roboto"/>
              </a:rPr>
              <a:t>maatregelen</a:t>
            </a:r>
            <a:r>
              <a:rPr lang="en-US">
                <a:latin typeface="Roboto"/>
                <a:ea typeface="Roboto"/>
                <a:cs typeface="Roboto"/>
              </a:rPr>
              <a:t> om de </a:t>
            </a:r>
            <a:r>
              <a:rPr lang="en-US" err="1">
                <a:latin typeface="Roboto"/>
                <a:ea typeface="Roboto"/>
                <a:cs typeface="Roboto"/>
              </a:rPr>
              <a:t>gekozen</a:t>
            </a:r>
            <a:r>
              <a:rPr lang="en-US">
                <a:latin typeface="Roboto"/>
                <a:ea typeface="Roboto"/>
                <a:cs typeface="Roboto"/>
              </a:rPr>
              <a:t> </a:t>
            </a:r>
            <a:r>
              <a:rPr lang="en-US" err="1">
                <a:latin typeface="Roboto"/>
                <a:ea typeface="Roboto"/>
                <a:cs typeface="Roboto"/>
              </a:rPr>
              <a:t>doelen</a:t>
            </a:r>
            <a:r>
              <a:rPr lang="en-US">
                <a:latin typeface="Roboto"/>
                <a:ea typeface="Roboto"/>
                <a:cs typeface="Roboto"/>
              </a:rPr>
              <a:t> </a:t>
            </a:r>
            <a:r>
              <a:rPr lang="en-US" err="1">
                <a:latin typeface="Roboto"/>
                <a:ea typeface="Roboto"/>
                <a:cs typeface="Roboto"/>
              </a:rPr>
              <a:t>voor</a:t>
            </a:r>
            <a:r>
              <a:rPr lang="en-US">
                <a:latin typeface="Roboto"/>
                <a:ea typeface="Roboto"/>
                <a:cs typeface="Roboto"/>
              </a:rPr>
              <a:t> de </a:t>
            </a:r>
            <a:r>
              <a:rPr lang="en-US" err="1">
                <a:latin typeface="Roboto"/>
                <a:ea typeface="Roboto"/>
                <a:cs typeface="Roboto"/>
              </a:rPr>
              <a:t>groep</a:t>
            </a:r>
            <a:r>
              <a:rPr lang="en-US">
                <a:latin typeface="Roboto"/>
                <a:ea typeface="Roboto"/>
                <a:cs typeface="Roboto"/>
              </a:rPr>
              <a:t> </a:t>
            </a:r>
            <a:r>
              <a:rPr lang="en-US" err="1">
                <a:latin typeface="Roboto"/>
                <a:ea typeface="Roboto"/>
                <a:cs typeface="Roboto"/>
              </a:rPr>
              <a:t>na</a:t>
            </a:r>
            <a:r>
              <a:rPr lang="en-US">
                <a:latin typeface="Roboto"/>
                <a:ea typeface="Roboto"/>
                <a:cs typeface="Roboto"/>
              </a:rPr>
              <a:t> </a:t>
            </a:r>
            <a:r>
              <a:rPr lang="en-US" err="1">
                <a:latin typeface="Roboto"/>
                <a:ea typeface="Roboto"/>
                <a:cs typeface="Roboto"/>
              </a:rPr>
              <a:t>te</a:t>
            </a:r>
            <a:r>
              <a:rPr lang="en-US">
                <a:latin typeface="Roboto"/>
                <a:ea typeface="Roboto"/>
                <a:cs typeface="Roboto"/>
              </a:rPr>
              <a:t> </a:t>
            </a:r>
            <a:r>
              <a:rPr lang="en-US" err="1">
                <a:latin typeface="Roboto"/>
                <a:ea typeface="Roboto"/>
                <a:cs typeface="Roboto"/>
              </a:rPr>
              <a:t>streven</a:t>
            </a:r>
            <a:r>
              <a:rPr lang="en-US">
                <a:latin typeface="Roboto"/>
                <a:ea typeface="Roboto"/>
                <a:cs typeface="Roboto"/>
              </a:rPr>
              <a:t> </a:t>
            </a:r>
            <a:r>
              <a:rPr lang="en-US" err="1">
                <a:latin typeface="Roboto"/>
                <a:ea typeface="Roboto"/>
                <a:cs typeface="Roboto"/>
              </a:rPr>
              <a:t>tijdelijk</a:t>
            </a:r>
            <a:r>
              <a:rPr lang="en-US">
                <a:latin typeface="Roboto"/>
                <a:ea typeface="Roboto"/>
                <a:cs typeface="Roboto"/>
              </a:rPr>
              <a:t> of permanent op </a:t>
            </a:r>
            <a:r>
              <a:rPr lang="en-US" err="1">
                <a:latin typeface="Roboto"/>
                <a:ea typeface="Roboto"/>
                <a:cs typeface="Roboto"/>
              </a:rPr>
              <a:t>een</a:t>
            </a:r>
            <a:r>
              <a:rPr lang="en-US">
                <a:latin typeface="Roboto"/>
                <a:ea typeface="Roboto"/>
                <a:cs typeface="Roboto"/>
              </a:rPr>
              <a:t> </a:t>
            </a:r>
            <a:r>
              <a:rPr lang="en-US" err="1">
                <a:latin typeface="Roboto"/>
                <a:ea typeface="Roboto"/>
                <a:cs typeface="Roboto"/>
              </a:rPr>
              <a:t>ander</a:t>
            </a:r>
            <a:r>
              <a:rPr lang="en-US">
                <a:latin typeface="Roboto"/>
                <a:ea typeface="Roboto"/>
                <a:cs typeface="Roboto"/>
              </a:rPr>
              <a:t> </a:t>
            </a:r>
            <a:r>
              <a:rPr lang="en-US" err="1">
                <a:latin typeface="Roboto"/>
                <a:ea typeface="Roboto"/>
                <a:cs typeface="Roboto"/>
              </a:rPr>
              <a:t>beheersingsniveau</a:t>
            </a:r>
            <a:r>
              <a:rPr lang="en-US">
                <a:latin typeface="Roboto"/>
                <a:ea typeface="Roboto"/>
                <a:cs typeface="Roboto"/>
              </a:rPr>
              <a:t> </a:t>
            </a:r>
            <a:r>
              <a:rPr lang="en-US" err="1">
                <a:latin typeface="Roboto"/>
                <a:ea typeface="Roboto"/>
                <a:cs typeface="Roboto"/>
              </a:rPr>
              <a:t>en</a:t>
            </a:r>
            <a:r>
              <a:rPr lang="en-US">
                <a:latin typeface="Roboto"/>
                <a:ea typeface="Roboto"/>
                <a:cs typeface="Roboto"/>
              </a:rPr>
              <a:t>/</a:t>
            </a:r>
            <a:r>
              <a:rPr lang="en-US" err="1">
                <a:latin typeface="Roboto"/>
                <a:ea typeface="Roboto"/>
                <a:cs typeface="Roboto"/>
              </a:rPr>
              <a:t>ofmet</a:t>
            </a:r>
            <a:r>
              <a:rPr lang="en-US">
                <a:latin typeface="Roboto"/>
                <a:ea typeface="Roboto"/>
                <a:cs typeface="Roboto"/>
              </a:rPr>
              <a:t> de </a:t>
            </a:r>
            <a:r>
              <a:rPr lang="en-US" err="1">
                <a:latin typeface="Roboto"/>
                <a:ea typeface="Roboto"/>
                <a:cs typeface="Roboto"/>
              </a:rPr>
              <a:t>nodige</a:t>
            </a:r>
            <a:r>
              <a:rPr lang="en-US">
                <a:latin typeface="Roboto"/>
                <a:ea typeface="Roboto"/>
                <a:cs typeface="Roboto"/>
              </a:rPr>
              <a:t> </a:t>
            </a:r>
            <a:r>
              <a:rPr lang="en-US" err="1">
                <a:latin typeface="Roboto"/>
                <a:ea typeface="Roboto"/>
                <a:cs typeface="Roboto"/>
              </a:rPr>
              <a:t>ondersteuning</a:t>
            </a:r>
            <a:r>
              <a:rPr lang="en-US">
                <a:latin typeface="Roboto"/>
                <a:ea typeface="Roboto"/>
                <a:cs typeface="Roboto"/>
              </a:rPr>
              <a:t> (</a:t>
            </a:r>
            <a:r>
              <a:rPr lang="en-US" err="1">
                <a:latin typeface="Roboto"/>
                <a:ea typeface="Roboto"/>
                <a:cs typeface="Roboto"/>
              </a:rPr>
              <a:t>leraar</a:t>
            </a:r>
            <a:r>
              <a:rPr lang="en-US">
                <a:latin typeface="Roboto"/>
                <a:ea typeface="Roboto"/>
                <a:cs typeface="Roboto"/>
              </a:rPr>
              <a:t>/</a:t>
            </a:r>
            <a:r>
              <a:rPr lang="en-US" err="1">
                <a:latin typeface="Roboto"/>
                <a:ea typeface="Roboto"/>
                <a:cs typeface="Roboto"/>
              </a:rPr>
              <a:t>hulpmiddelen</a:t>
            </a:r>
            <a:r>
              <a:rPr lang="en-US">
                <a:latin typeface="Roboto"/>
                <a:ea typeface="Roboto"/>
                <a:cs typeface="Roboto"/>
              </a:rPr>
              <a:t>/</a:t>
            </a:r>
            <a:r>
              <a:rPr lang="en-US" err="1">
                <a:latin typeface="Roboto"/>
                <a:ea typeface="Roboto"/>
                <a:cs typeface="Roboto"/>
              </a:rPr>
              <a:t>acties</a:t>
            </a:r>
            <a:r>
              <a:rPr lang="en-US">
                <a:latin typeface="Roboto"/>
                <a:ea typeface="Roboto"/>
                <a:cs typeface="Roboto"/>
              </a:rPr>
              <a:t>)</a:t>
            </a:r>
          </a:p>
        </p:txBody>
      </p:sp>
    </p:spTree>
    <p:extLst>
      <p:ext uri="{BB962C8B-B14F-4D97-AF65-F5344CB8AC3E}">
        <p14:creationId xmlns:p14="http://schemas.microsoft.com/office/powerpoint/2010/main" val="75749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p:bldP spid="13" grpId="0"/>
      <p:bldP spid="14" grpId="0"/>
      <p:bldP spid="1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F7BE2CB-9CA4-805D-F5EA-AC965ACAC396}"/>
              </a:ext>
            </a:extLst>
          </p:cNvPr>
          <p:cNvSpPr>
            <a:spLocks noGrp="1"/>
          </p:cNvSpPr>
          <p:nvPr>
            <p:ph type="body" sz="quarter" idx="10"/>
          </p:nvPr>
        </p:nvSpPr>
        <p:spPr/>
        <p:txBody>
          <a:bodyPr>
            <a:normAutofit fontScale="77500" lnSpcReduction="20000"/>
          </a:bodyPr>
          <a:lstStyle/>
          <a:p>
            <a:r>
              <a:rPr lang="nl-NL"/>
              <a:t>We verbinden </a:t>
            </a:r>
            <a:r>
              <a:rPr lang="nl-NL" b="1"/>
              <a:t>brede persoonsvorming met de beginsituatieanalyse </a:t>
            </a:r>
            <a:r>
              <a:rPr lang="nl-NL"/>
              <a:t>waar we de leerlingen met al zijn talenten, mogelijkheden en drempels in kaart brengen vanuit verschillende invalshoeken en met verschillende onderwijsprofessionals, elk met eigen bril, knowhow. Op.stap wil dit brede </a:t>
            </a:r>
            <a:r>
              <a:rPr lang="nl-NL" b="1"/>
              <a:t>beeld ondersteunen en mee taal geven doorheen de verschillende disciplines en routedoelensets</a:t>
            </a:r>
            <a:r>
              <a:rPr lang="nl-NL"/>
              <a:t>. </a:t>
            </a:r>
            <a:br>
              <a:rPr lang="nl-NL">
                <a:cs typeface="+mn-lt"/>
              </a:rPr>
            </a:br>
            <a:r>
              <a:rPr lang="nl-NL"/>
              <a:t>Vanuit het brede beeld van de leerling/ de groep, gaan </a:t>
            </a:r>
            <a:r>
              <a:rPr lang="nl-NL" b="1"/>
              <a:t>we focussen op de </a:t>
            </a:r>
            <a:r>
              <a:rPr lang="nl-NL" b="1" err="1"/>
              <a:t>soob</a:t>
            </a:r>
            <a:r>
              <a:rPr lang="nl-NL" b="1"/>
              <a:t> die komen boven drijven</a:t>
            </a:r>
            <a:r>
              <a:rPr lang="nl-NL"/>
              <a:t>. Zij geven richting aan waar we voor deze leerling/groep of subgroep bijkomend op willen inzetten </a:t>
            </a:r>
            <a:r>
              <a:rPr lang="nl-NL" err="1"/>
              <a:t>ifv</a:t>
            </a:r>
            <a:r>
              <a:rPr lang="nl-NL"/>
              <a:t> leren en participeren, in functie van verder ontwikkelen. </a:t>
            </a:r>
          </a:p>
          <a:p>
            <a:endParaRPr lang="nl-NL"/>
          </a:p>
          <a:p>
            <a:r>
              <a:rPr lang="nl-NL" b="1"/>
              <a:t>We selecteren in de routedoelensets waarbinnen we een antwoord op de </a:t>
            </a:r>
            <a:r>
              <a:rPr lang="nl-NL" b="1" err="1"/>
              <a:t>soob</a:t>
            </a:r>
            <a:r>
              <a:rPr lang="nl-NL" b="1"/>
              <a:t> kunnen vinden; </a:t>
            </a:r>
          </a:p>
          <a:p>
            <a:br>
              <a:rPr lang="nl-NL">
                <a:cs typeface="+mn-lt"/>
              </a:rPr>
            </a:br>
            <a:r>
              <a:rPr lang="nl-NL" b="1"/>
              <a:t>In de </a:t>
            </a:r>
            <a:r>
              <a:rPr lang="nl-NL" b="1" err="1"/>
              <a:t>voorbereidingfase</a:t>
            </a:r>
            <a:r>
              <a:rPr lang="nl-NL" b="1"/>
              <a:t> en uitvoeringsfase </a:t>
            </a:r>
            <a:r>
              <a:rPr lang="nl-NL"/>
              <a:t>werken we uit hoe we de doelenselectie willen nastreven binnen de context van de groep voor de verschillende leerlingen. </a:t>
            </a:r>
            <a:r>
              <a:rPr lang="nl-NL" b="1"/>
              <a:t>De elementen van Effectieve didactiek en goed </a:t>
            </a:r>
            <a:r>
              <a:rPr lang="nl-NL" b="1" err="1"/>
              <a:t>klasmanangement</a:t>
            </a:r>
            <a:r>
              <a:rPr lang="nl-NL" b="1"/>
              <a:t> inspireren ons om dit aanbod uit te werken samen met de waartoe van Op.stap en het eigen pedagogisch project </a:t>
            </a:r>
            <a:r>
              <a:rPr lang="nl-NL"/>
              <a:t>. In voorbereidingsfase en uitvoeringsfase gaan we kleinere rondjes draaien om op les- en activiteitenniveau de doelen eventueel nog concreter op lesniveau/</a:t>
            </a:r>
            <a:r>
              <a:rPr lang="nl-NL" err="1"/>
              <a:t>leerlingniveau</a:t>
            </a:r>
            <a:r>
              <a:rPr lang="nl-NL"/>
              <a:t> uit te werken, vordering op te volgen en doelen te evalueren.; </a:t>
            </a:r>
            <a:endParaRPr lang="nl-NL">
              <a:ea typeface="Calibri"/>
              <a:cs typeface="Calibri"/>
            </a:endParaRPr>
          </a:p>
          <a:p>
            <a:endParaRPr lang="nl-BE"/>
          </a:p>
        </p:txBody>
      </p:sp>
      <p:sp>
        <p:nvSpPr>
          <p:cNvPr id="5" name="Rechthoek 4">
            <a:extLst>
              <a:ext uri="{FF2B5EF4-FFF2-40B4-BE49-F238E27FC236}">
                <a16:creationId xmlns:a16="http://schemas.microsoft.com/office/drawing/2014/main" id="{7BF4323A-D4D3-80BF-A22F-165A0F616CD6}"/>
              </a:ext>
            </a:extLst>
          </p:cNvPr>
          <p:cNvSpPr/>
          <p:nvPr/>
        </p:nvSpPr>
        <p:spPr>
          <a:xfrm>
            <a:off x="8764438" y="535706"/>
            <a:ext cx="3320267" cy="523220"/>
          </a:xfrm>
          <a:prstGeom prst="rect">
            <a:avLst/>
          </a:prstGeom>
          <a:noFill/>
        </p:spPr>
        <p:txBody>
          <a:bodyPr wrap="square" lIns="91440" tIns="45720" rIns="91440" bIns="45720">
            <a:spAutoFit/>
          </a:bodyPr>
          <a:lstStyle/>
          <a:p>
            <a:pPr algn="ctr"/>
            <a:r>
              <a:rPr lang="nl-NL" sz="2800" b="1" cap="none" spc="50">
                <a:ln w="9525" cmpd="sng">
                  <a:solidFill>
                    <a:schemeClr val="accent1"/>
                  </a:solidFill>
                  <a:prstDash val="solid"/>
                </a:ln>
                <a:solidFill>
                  <a:srgbClr val="70AD47">
                    <a:tint val="1000"/>
                  </a:srgbClr>
                </a:solidFill>
                <a:effectLst>
                  <a:glow rad="38100">
                    <a:schemeClr val="accent1">
                      <a:alpha val="40000"/>
                    </a:schemeClr>
                  </a:glow>
                </a:effectLst>
              </a:rPr>
              <a:t>In ontwikkeling</a:t>
            </a:r>
          </a:p>
        </p:txBody>
      </p:sp>
      <p:sp>
        <p:nvSpPr>
          <p:cNvPr id="12" name="Tekstvak 11">
            <a:extLst>
              <a:ext uri="{FF2B5EF4-FFF2-40B4-BE49-F238E27FC236}">
                <a16:creationId xmlns:a16="http://schemas.microsoft.com/office/drawing/2014/main" id="{8A5F4BAA-8FCB-85B0-76C8-1227607F32E7}"/>
              </a:ext>
            </a:extLst>
          </p:cNvPr>
          <p:cNvSpPr txBox="1"/>
          <p:nvPr/>
        </p:nvSpPr>
        <p:spPr>
          <a:xfrm>
            <a:off x="540327" y="423444"/>
            <a:ext cx="10524931" cy="646331"/>
          </a:xfrm>
          <a:prstGeom prst="rect">
            <a:avLst/>
          </a:prstGeom>
          <a:noFill/>
        </p:spPr>
        <p:txBody>
          <a:bodyPr wrap="square" lIns="91440" tIns="45720" rIns="91440" bIns="45720" rtlCol="0" anchor="t">
            <a:spAutoFit/>
          </a:bodyPr>
          <a:lstStyle/>
          <a:p>
            <a:r>
              <a:rPr lang="nl-BE" sz="3600" b="1">
                <a:solidFill>
                  <a:srgbClr val="2D3E4E"/>
                </a:solidFill>
                <a:latin typeface="Poppins ExtraBold"/>
                <a:cs typeface="Poppins ExtraBold"/>
              </a:rPr>
              <a:t>Concreet</a:t>
            </a:r>
            <a:endParaRPr lang="nl-NL"/>
          </a:p>
        </p:txBody>
      </p:sp>
    </p:spTree>
    <p:extLst>
      <p:ext uri="{BB962C8B-B14F-4D97-AF65-F5344CB8AC3E}">
        <p14:creationId xmlns:p14="http://schemas.microsoft.com/office/powerpoint/2010/main" val="34911197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3DBB866D-6983-492C-7F51-D394CE9A1BA7}"/>
              </a:ext>
            </a:extLst>
          </p:cNvPr>
          <p:cNvPicPr>
            <a:picLocks noGrp="1" noChangeAspect="1"/>
          </p:cNvPicPr>
          <p:nvPr>
            <p:ph idx="1"/>
          </p:nvPr>
        </p:nvPicPr>
        <p:blipFill>
          <a:blip r:embed="rId3"/>
          <a:srcRect r="38611"/>
          <a:stretch>
            <a:fillRect/>
          </a:stretch>
        </p:blipFill>
        <p:spPr>
          <a:xfrm>
            <a:off x="2027208" y="812649"/>
            <a:ext cx="8622365" cy="5787518"/>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
        <p:nvSpPr>
          <p:cNvPr id="8" name="Pijl: rechts 7">
            <a:extLst>
              <a:ext uri="{FF2B5EF4-FFF2-40B4-BE49-F238E27FC236}">
                <a16:creationId xmlns:a16="http://schemas.microsoft.com/office/drawing/2014/main" id="{2BBF8803-FF11-F793-D549-7A86512AA13C}"/>
              </a:ext>
            </a:extLst>
          </p:cNvPr>
          <p:cNvSpPr/>
          <p:nvPr/>
        </p:nvSpPr>
        <p:spPr>
          <a:xfrm>
            <a:off x="629729" y="3709358"/>
            <a:ext cx="1026543" cy="4054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Linkeraccolade 8">
            <a:extLst>
              <a:ext uri="{FF2B5EF4-FFF2-40B4-BE49-F238E27FC236}">
                <a16:creationId xmlns:a16="http://schemas.microsoft.com/office/drawing/2014/main" id="{3EBCECDD-110C-41C0-DCF6-157E0860272E}"/>
              </a:ext>
            </a:extLst>
          </p:cNvPr>
          <p:cNvSpPr/>
          <p:nvPr/>
        </p:nvSpPr>
        <p:spPr>
          <a:xfrm>
            <a:off x="1859843" y="2648310"/>
            <a:ext cx="334729" cy="2527539"/>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0" name="Tekstvak 9">
            <a:extLst>
              <a:ext uri="{FF2B5EF4-FFF2-40B4-BE49-F238E27FC236}">
                <a16:creationId xmlns:a16="http://schemas.microsoft.com/office/drawing/2014/main" id="{DFD0C042-E81D-A505-79FA-90D9208FF14B}"/>
              </a:ext>
            </a:extLst>
          </p:cNvPr>
          <p:cNvSpPr txBox="1"/>
          <p:nvPr/>
        </p:nvSpPr>
        <p:spPr>
          <a:xfrm>
            <a:off x="-3399" y="251774"/>
            <a:ext cx="12289080" cy="800219"/>
          </a:xfrm>
          <a:prstGeom prst="rect">
            <a:avLst/>
          </a:prstGeom>
          <a:noFill/>
        </p:spPr>
        <p:txBody>
          <a:bodyPr wrap="square" lIns="91440" tIns="45720" rIns="91440" bIns="45720" rtlCol="0" anchor="t">
            <a:spAutoFit/>
          </a:bodyPr>
          <a:lstStyle/>
          <a:p>
            <a:r>
              <a:rPr lang="nl-NL" sz="2400" b="1">
                <a:solidFill>
                  <a:srgbClr val="2D3E4E"/>
                </a:solidFill>
                <a:latin typeface="Poppins ExtraBold"/>
                <a:cs typeface="Poppins ExtraBold"/>
              </a:rPr>
              <a:t>LLN ontw.niv. Jonger dan 18m ik zet F2 open, F1 komt ervoor, F3 komt erna</a:t>
            </a:r>
            <a:endParaRPr lang="nl-BE" sz="2400" b="1">
              <a:solidFill>
                <a:srgbClr val="2D3E4E"/>
              </a:solidFill>
              <a:latin typeface="Poppins ExtraBold"/>
              <a:cs typeface="Poppins ExtraBold"/>
            </a:endParaRPr>
          </a:p>
          <a:p>
            <a:r>
              <a:rPr lang="nl-NL" sz="2200" b="1">
                <a:solidFill>
                  <a:srgbClr val="2D3E4E"/>
                </a:solidFill>
                <a:latin typeface="Poppins ExtraBold"/>
                <a:cs typeface="Poppins ExtraBold"/>
              </a:rPr>
              <a:t>  </a:t>
            </a:r>
            <a:endParaRPr lang="nl-BE" sz="2200" b="1">
              <a:solidFill>
                <a:srgbClr val="2D3E4E"/>
              </a:solidFill>
              <a:latin typeface="Poppins ExtraBold"/>
              <a:cs typeface="Poppins ExtraBold"/>
            </a:endParaRPr>
          </a:p>
        </p:txBody>
      </p:sp>
    </p:spTree>
    <p:extLst>
      <p:ext uri="{BB962C8B-B14F-4D97-AF65-F5344CB8AC3E}">
        <p14:creationId xmlns:p14="http://schemas.microsoft.com/office/powerpoint/2010/main" val="2554398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1041D6BD-FEF5-A5EA-2F94-ADC64DDEBEB3}"/>
              </a:ext>
            </a:extLst>
          </p:cNvPr>
          <p:cNvSpPr>
            <a:spLocks noGrp="1"/>
          </p:cNvSpPr>
          <p:nvPr>
            <p:ph type="body" sz="quarter" idx="11"/>
          </p:nvPr>
        </p:nvSpPr>
        <p:spPr>
          <a:xfrm>
            <a:off x="603249" y="742738"/>
            <a:ext cx="5778890" cy="5807352"/>
          </a:xfrm>
        </p:spPr>
        <p:txBody>
          <a:bodyPr>
            <a:normAutofit fontScale="77500" lnSpcReduction="20000"/>
          </a:bodyPr>
          <a:lstStyle/>
          <a:p>
            <a:r>
              <a:rPr lang="nl-BE" b="1"/>
              <a:t>G-routedoelen (gemeenschappelijke doelen): </a:t>
            </a:r>
            <a:r>
              <a:rPr lang="nl-BE"/>
              <a:t>voor alle leerlingen geldig (dus met inbegrip van minimumdoelen)</a:t>
            </a:r>
          </a:p>
          <a:p>
            <a:r>
              <a:rPr lang="nl-BE" b="1"/>
              <a:t>Z-routedoelen: </a:t>
            </a:r>
            <a:r>
              <a:rPr lang="nl-BE"/>
              <a:t>zwemdoelen, ook voor alle leerlingen geldig (</a:t>
            </a:r>
            <a:r>
              <a:rPr lang="nl-BE" err="1"/>
              <a:t>watergewenners</a:t>
            </a:r>
            <a:r>
              <a:rPr lang="nl-BE"/>
              <a:t>, overlevers, zwemmers)</a:t>
            </a:r>
          </a:p>
          <a:p>
            <a:r>
              <a:rPr lang="nl-BE" b="1"/>
              <a:t>P-routedoelen (pre-curriculumdoelen): </a:t>
            </a:r>
            <a:r>
              <a:rPr lang="nl-BE"/>
              <a:t>voor leerlingen met ontwikkelingsleeftijd van 0 tot 2,5 jaar</a:t>
            </a:r>
          </a:p>
          <a:p>
            <a:r>
              <a:rPr lang="nl-BE" b="1"/>
              <a:t>S-routedoelen (specifieke doelen): </a:t>
            </a:r>
            <a:r>
              <a:rPr lang="nl-BE"/>
              <a:t>voor leerlingen met specifieke onderwijs- en ondersteuningsbehoeften vanaf 2,5 jaar en ouder</a:t>
            </a:r>
          </a:p>
          <a:p>
            <a:r>
              <a:rPr lang="nl-BE" b="1"/>
              <a:t>+ routedoelen (plus doelen): </a:t>
            </a:r>
            <a:r>
              <a:rPr lang="nl-BE"/>
              <a:t>verdieping voor cognitief sterk functionerende leerlingen of leerlingen die extra uitdaging nodig hebben</a:t>
            </a:r>
          </a:p>
          <a:p>
            <a:r>
              <a:rPr lang="nl-BE" b="1"/>
              <a:t>V-routedoelen (doelen Vlaamse gebarentaal): </a:t>
            </a:r>
            <a:r>
              <a:rPr lang="nl-BE"/>
              <a:t>vanuit decreet Vlaamse gebarentaal, voor dove en (slecht)horende Vlaamse </a:t>
            </a:r>
            <a:r>
              <a:rPr lang="nl-BE" err="1"/>
              <a:t>Gebarentaligen</a:t>
            </a:r>
            <a:endParaRPr lang="nl-BE"/>
          </a:p>
          <a:p>
            <a:r>
              <a:rPr lang="nl-BE" b="1"/>
              <a:t>A-routedoelen: </a:t>
            </a:r>
            <a:r>
              <a:rPr lang="nl-BE"/>
              <a:t>voor anderstalige nieuwkomers: ondersteunen in hun taalverwerving en integratie</a:t>
            </a:r>
          </a:p>
        </p:txBody>
      </p:sp>
      <p:pic>
        <p:nvPicPr>
          <p:cNvPr id="4" name="Tijdelijke aanduiding voor inhoud 3" descr="Afbeelding met schermopname, cirkel, Graphics, Kleurrijkheid&#10;&#10;Door AI gegenereerde inhoud is mogelijk onjuist.">
            <a:extLst>
              <a:ext uri="{FF2B5EF4-FFF2-40B4-BE49-F238E27FC236}">
                <a16:creationId xmlns:a16="http://schemas.microsoft.com/office/drawing/2014/main" id="{7BA6CB47-0208-8CE5-5073-B74A0029519A}"/>
              </a:ext>
            </a:extLst>
          </p:cNvPr>
          <p:cNvPicPr>
            <a:picLocks noGrp="1" noChangeAspect="1"/>
          </p:cNvPicPr>
          <p:nvPr>
            <p:ph idx="10"/>
          </p:nvPr>
        </p:nvPicPr>
        <p:blipFill>
          <a:blip r:embed="rId3"/>
          <a:stretch>
            <a:fillRect/>
          </a:stretch>
        </p:blipFill>
        <p:spPr>
          <a:xfrm>
            <a:off x="6846887" y="2032179"/>
            <a:ext cx="4741863" cy="2793429"/>
          </a:xfrm>
          <a:prstGeom prst="rect">
            <a:avLst/>
          </a:prstGeom>
        </p:spPr>
      </p:pic>
    </p:spTree>
    <p:extLst>
      <p:ext uri="{BB962C8B-B14F-4D97-AF65-F5344CB8AC3E}">
        <p14:creationId xmlns:p14="http://schemas.microsoft.com/office/powerpoint/2010/main" val="10782196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2D679341-3903-2F13-3EDC-9E0EFAAAF9A5}"/>
              </a:ext>
            </a:extLst>
          </p:cNvPr>
          <p:cNvSpPr txBox="1"/>
          <p:nvPr/>
        </p:nvSpPr>
        <p:spPr>
          <a:xfrm>
            <a:off x="-3399" y="219000"/>
            <a:ext cx="12076049" cy="830997"/>
          </a:xfrm>
          <a:prstGeom prst="rect">
            <a:avLst/>
          </a:prstGeom>
          <a:noFill/>
        </p:spPr>
        <p:txBody>
          <a:bodyPr wrap="square" lIns="91440" tIns="45720" rIns="91440" bIns="45720" rtlCol="0" anchor="t">
            <a:spAutoFit/>
          </a:bodyPr>
          <a:lstStyle/>
          <a:p>
            <a:r>
              <a:rPr lang="nl-NL" sz="2400" b="1">
                <a:solidFill>
                  <a:srgbClr val="2D3E4E"/>
                </a:solidFill>
                <a:latin typeface="Poppins ExtraBold"/>
                <a:cs typeface="Poppins ExtraBold"/>
              </a:rPr>
              <a:t>LLN ontw.niv. 18m -36m ik zet JK open, F3 komt ervoor, F4 komt erna</a:t>
            </a:r>
          </a:p>
          <a:p>
            <a:endParaRPr lang="nl-NL" sz="2400" b="1">
              <a:latin typeface="Poppins ExtraBold"/>
              <a:cs typeface="Poppins ExtraBold"/>
            </a:endParaRPr>
          </a:p>
        </p:txBody>
      </p:sp>
      <p:pic>
        <p:nvPicPr>
          <p:cNvPr id="10" name="Tijdelijke aanduiding voor inhoud 9">
            <a:extLst>
              <a:ext uri="{FF2B5EF4-FFF2-40B4-BE49-F238E27FC236}">
                <a16:creationId xmlns:a16="http://schemas.microsoft.com/office/drawing/2014/main" id="{D2A2C72D-61EE-8120-69D5-E9681073959F}"/>
              </a:ext>
            </a:extLst>
          </p:cNvPr>
          <p:cNvPicPr>
            <a:picLocks noGrp="1" noChangeAspect="1"/>
          </p:cNvPicPr>
          <p:nvPr>
            <p:ph idx="1"/>
          </p:nvPr>
        </p:nvPicPr>
        <p:blipFill>
          <a:blip r:embed="rId3"/>
          <a:stretch>
            <a:fillRect/>
          </a:stretch>
        </p:blipFill>
        <p:spPr>
          <a:xfrm>
            <a:off x="1967717" y="744782"/>
            <a:ext cx="7552074" cy="2560542"/>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12" name="Afbeelding 11">
            <a:extLst>
              <a:ext uri="{FF2B5EF4-FFF2-40B4-BE49-F238E27FC236}">
                <a16:creationId xmlns:a16="http://schemas.microsoft.com/office/drawing/2014/main" id="{74DEBF83-ABD2-4992-481C-80302EB8E209}"/>
              </a:ext>
            </a:extLst>
          </p:cNvPr>
          <p:cNvPicPr>
            <a:picLocks noChangeAspect="1"/>
          </p:cNvPicPr>
          <p:nvPr/>
        </p:nvPicPr>
        <p:blipFill>
          <a:blip r:embed="rId4"/>
          <a:stretch>
            <a:fillRect/>
          </a:stretch>
        </p:blipFill>
        <p:spPr>
          <a:xfrm>
            <a:off x="1967717" y="3843067"/>
            <a:ext cx="10151146" cy="1419045"/>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
        <p:nvSpPr>
          <p:cNvPr id="14" name="Pijl: rechts 13">
            <a:extLst>
              <a:ext uri="{FF2B5EF4-FFF2-40B4-BE49-F238E27FC236}">
                <a16:creationId xmlns:a16="http://schemas.microsoft.com/office/drawing/2014/main" id="{669CE07D-56A1-5423-6F0C-437989A1D4CE}"/>
              </a:ext>
            </a:extLst>
          </p:cNvPr>
          <p:cNvSpPr/>
          <p:nvPr/>
        </p:nvSpPr>
        <p:spPr>
          <a:xfrm>
            <a:off x="448183" y="4643899"/>
            <a:ext cx="1026543" cy="4054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Linkeraccolade 15">
            <a:extLst>
              <a:ext uri="{FF2B5EF4-FFF2-40B4-BE49-F238E27FC236}">
                <a16:creationId xmlns:a16="http://schemas.microsoft.com/office/drawing/2014/main" id="{18992264-CA27-9A60-AC6A-62B8FEDC59D2}"/>
              </a:ext>
            </a:extLst>
          </p:cNvPr>
          <p:cNvSpPr/>
          <p:nvPr/>
        </p:nvSpPr>
        <p:spPr>
          <a:xfrm>
            <a:off x="1630419" y="4587649"/>
            <a:ext cx="334729" cy="483079"/>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0" name="Linkeraccolade 19">
            <a:extLst>
              <a:ext uri="{FF2B5EF4-FFF2-40B4-BE49-F238E27FC236}">
                <a16:creationId xmlns:a16="http://schemas.microsoft.com/office/drawing/2014/main" id="{BB37F4B6-EEED-AAD3-7ECC-9052F8EA4DBE}"/>
              </a:ext>
            </a:extLst>
          </p:cNvPr>
          <p:cNvSpPr/>
          <p:nvPr/>
        </p:nvSpPr>
        <p:spPr>
          <a:xfrm>
            <a:off x="1800352" y="1188984"/>
            <a:ext cx="334729" cy="833915"/>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2" name="Pijl: rechts 21">
            <a:extLst>
              <a:ext uri="{FF2B5EF4-FFF2-40B4-BE49-F238E27FC236}">
                <a16:creationId xmlns:a16="http://schemas.microsoft.com/office/drawing/2014/main" id="{6246AD17-FE03-9488-B571-7F46FDF88D52}"/>
              </a:ext>
            </a:extLst>
          </p:cNvPr>
          <p:cNvSpPr/>
          <p:nvPr/>
        </p:nvSpPr>
        <p:spPr>
          <a:xfrm>
            <a:off x="629728" y="1403220"/>
            <a:ext cx="1026543" cy="4054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Tekstvak 23">
            <a:extLst>
              <a:ext uri="{FF2B5EF4-FFF2-40B4-BE49-F238E27FC236}">
                <a16:creationId xmlns:a16="http://schemas.microsoft.com/office/drawing/2014/main" id="{E6610253-3BCA-CC0C-59B7-E8D9F39AE5BF}"/>
              </a:ext>
            </a:extLst>
          </p:cNvPr>
          <p:cNvSpPr txBox="1"/>
          <p:nvPr/>
        </p:nvSpPr>
        <p:spPr>
          <a:xfrm>
            <a:off x="258793" y="5955896"/>
            <a:ext cx="10969921" cy="646331"/>
          </a:xfrm>
          <a:prstGeom prst="rect">
            <a:avLst/>
          </a:prstGeom>
          <a:noFill/>
        </p:spPr>
        <p:txBody>
          <a:bodyPr wrap="square" rtlCol="0">
            <a:spAutoFit/>
          </a:bodyPr>
          <a:lstStyle/>
          <a:p>
            <a:r>
              <a:rPr lang="nl-NL" b="1">
                <a:latin typeface="Poppins ExtraBold" panose="00000900000000000000" pitchFamily="2" charset="0"/>
                <a:cs typeface="Poppins ExtraBold" panose="00000900000000000000" pitchFamily="2" charset="0"/>
              </a:rPr>
              <a:t>Ontwikkelniveau van de leerlingen zal dus bepalend zijn welke doelen ik zal hanteren, dit kan verschillende zijn van discipline tot discipline.</a:t>
            </a:r>
            <a:endParaRPr lang="nl-BE" b="1">
              <a:latin typeface="Poppins ExtraBold" panose="00000900000000000000" pitchFamily="2" charset="0"/>
              <a:cs typeface="Poppins ExtraBold" panose="00000900000000000000" pitchFamily="2" charset="0"/>
            </a:endParaRPr>
          </a:p>
        </p:txBody>
      </p:sp>
    </p:spTree>
    <p:extLst>
      <p:ext uri="{BB962C8B-B14F-4D97-AF65-F5344CB8AC3E}">
        <p14:creationId xmlns:p14="http://schemas.microsoft.com/office/powerpoint/2010/main" val="5053756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vak 7">
            <a:extLst>
              <a:ext uri="{FF2B5EF4-FFF2-40B4-BE49-F238E27FC236}">
                <a16:creationId xmlns:a16="http://schemas.microsoft.com/office/drawing/2014/main" id="{A90E35E5-F979-36C4-05C6-2DCAB05E83F8}"/>
              </a:ext>
            </a:extLst>
          </p:cNvPr>
          <p:cNvSpPr txBox="1"/>
          <p:nvPr/>
        </p:nvSpPr>
        <p:spPr>
          <a:xfrm>
            <a:off x="9957" y="340099"/>
            <a:ext cx="12174371" cy="707886"/>
          </a:xfrm>
          <a:prstGeom prst="rect">
            <a:avLst/>
          </a:prstGeom>
          <a:noFill/>
        </p:spPr>
        <p:txBody>
          <a:bodyPr wrap="square" lIns="91440" tIns="45720" rIns="91440" bIns="45720" rtlCol="0" anchor="t">
            <a:spAutoFit/>
          </a:bodyPr>
          <a:lstStyle/>
          <a:p>
            <a:r>
              <a:rPr lang="nl-NL" sz="2000" b="1">
                <a:solidFill>
                  <a:srgbClr val="2D3E4E"/>
                </a:solidFill>
                <a:latin typeface="Poppins ExtraBold"/>
                <a:cs typeface="Poppins ExtraBold"/>
              </a:rPr>
              <a:t>Casus: ontw.niv. lln is JK. Noden voor F2, F3, F4. Ik wil spel aanleren, taal geven aan, vertrekken vanuit spel en spelontwikkeling en de hoeken. Welke doelen kies je dan?</a:t>
            </a:r>
            <a:endParaRPr lang="nl-BE" sz="2000" b="1">
              <a:solidFill>
                <a:srgbClr val="2D3E4E"/>
              </a:solidFill>
              <a:latin typeface="Poppins ExtraBold"/>
              <a:cs typeface="Poppins ExtraBold"/>
            </a:endParaRPr>
          </a:p>
        </p:txBody>
      </p:sp>
      <p:pic>
        <p:nvPicPr>
          <p:cNvPr id="14" name="Tijdelijke aanduiding voor inhoud 13">
            <a:extLst>
              <a:ext uri="{FF2B5EF4-FFF2-40B4-BE49-F238E27FC236}">
                <a16:creationId xmlns:a16="http://schemas.microsoft.com/office/drawing/2014/main" id="{16F6328E-0EFB-11F7-1ABA-70ECE390AF8A}"/>
              </a:ext>
            </a:extLst>
          </p:cNvPr>
          <p:cNvPicPr>
            <a:picLocks noGrp="1" noChangeAspect="1"/>
          </p:cNvPicPr>
          <p:nvPr>
            <p:ph idx="1"/>
          </p:nvPr>
        </p:nvPicPr>
        <p:blipFill>
          <a:blip r:embed="rId3"/>
          <a:stretch>
            <a:fillRect/>
          </a:stretch>
        </p:blipFill>
        <p:spPr>
          <a:xfrm>
            <a:off x="552090" y="986955"/>
            <a:ext cx="10714038" cy="5871045"/>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75950376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B7A308-95E8-45B4-CD9D-A7DFD39DB346}"/>
              </a:ext>
            </a:extLst>
          </p:cNvPr>
          <p:cNvSpPr>
            <a:spLocks noGrp="1"/>
          </p:cNvSpPr>
          <p:nvPr>
            <p:ph type="body" sz="quarter" idx="10"/>
          </p:nvPr>
        </p:nvSpPr>
        <p:spPr/>
        <p:txBody>
          <a:bodyPr/>
          <a:lstStyle/>
          <a:p>
            <a:r>
              <a:rPr lang="nl-NL" err="1"/>
              <a:t>Kenniscli</a:t>
            </a:r>
            <a:r>
              <a:rPr lang="nl-BE"/>
              <a:t>p</a:t>
            </a:r>
          </a:p>
          <a:p>
            <a:pPr lvl="1"/>
            <a:r>
              <a:rPr lang="nl-BE">
                <a:hlinkClick r:id="rId2"/>
              </a:rPr>
              <a:t>Kleuteronderwijs binnen een kennisrijk curriculum </a:t>
            </a:r>
            <a:endParaRPr lang="nl-BE"/>
          </a:p>
          <a:p>
            <a:r>
              <a:rPr lang="nl-BE"/>
              <a:t>Kleuteronderwijs:</a:t>
            </a:r>
          </a:p>
          <a:p>
            <a:pPr lvl="1"/>
            <a:r>
              <a:rPr lang="nl-NL">
                <a:hlinkClick r:id="rId3"/>
              </a:rPr>
              <a:t>https://pro.katholiekonderwijs.vlaanderen/kleuteronderwijs</a:t>
            </a:r>
            <a:r>
              <a:rPr lang="nl-NL"/>
              <a:t> </a:t>
            </a:r>
          </a:p>
        </p:txBody>
      </p:sp>
      <p:sp>
        <p:nvSpPr>
          <p:cNvPr id="3" name="Titel 2">
            <a:extLst>
              <a:ext uri="{FF2B5EF4-FFF2-40B4-BE49-F238E27FC236}">
                <a16:creationId xmlns:a16="http://schemas.microsoft.com/office/drawing/2014/main" id="{9DEA521C-A669-0C5B-0DBC-D50209B66A0B}"/>
              </a:ext>
            </a:extLst>
          </p:cNvPr>
          <p:cNvSpPr>
            <a:spLocks noGrp="1"/>
          </p:cNvSpPr>
          <p:nvPr>
            <p:ph type="title"/>
          </p:nvPr>
        </p:nvSpPr>
        <p:spPr/>
        <p:txBody>
          <a:bodyPr/>
          <a:lstStyle/>
          <a:p>
            <a:r>
              <a:rPr lang="nl-NL" err="1"/>
              <a:t>Pro.site</a:t>
            </a:r>
            <a:endParaRPr lang="nl-BE"/>
          </a:p>
        </p:txBody>
      </p:sp>
    </p:spTree>
    <p:extLst>
      <p:ext uri="{BB962C8B-B14F-4D97-AF65-F5344CB8AC3E}">
        <p14:creationId xmlns:p14="http://schemas.microsoft.com/office/powerpoint/2010/main" val="27658663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3F883F1-F0E3-85DF-E652-97DB92F29966}"/>
              </a:ext>
            </a:extLst>
          </p:cNvPr>
          <p:cNvSpPr>
            <a:spLocks noGrp="1"/>
          </p:cNvSpPr>
          <p:nvPr>
            <p:ph type="title"/>
          </p:nvPr>
        </p:nvSpPr>
        <p:spPr/>
        <p:txBody>
          <a:bodyPr/>
          <a:lstStyle/>
          <a:p>
            <a:r>
              <a:rPr lang="nl-NL"/>
              <a:t>Bronnen</a:t>
            </a:r>
            <a:endParaRPr lang="nl-BE"/>
          </a:p>
        </p:txBody>
      </p:sp>
      <p:pic>
        <p:nvPicPr>
          <p:cNvPr id="5" name="Afbeelding 4">
            <a:extLst>
              <a:ext uri="{FF2B5EF4-FFF2-40B4-BE49-F238E27FC236}">
                <a16:creationId xmlns:a16="http://schemas.microsoft.com/office/drawing/2014/main" id="{D7A28584-92A9-877B-6F85-5FCFCF57C51D}"/>
              </a:ext>
            </a:extLst>
          </p:cNvPr>
          <p:cNvPicPr>
            <a:picLocks noChangeAspect="1"/>
          </p:cNvPicPr>
          <p:nvPr/>
        </p:nvPicPr>
        <p:blipFill>
          <a:blip r:embed="rId2"/>
          <a:stretch>
            <a:fillRect/>
          </a:stretch>
        </p:blipFill>
        <p:spPr>
          <a:xfrm>
            <a:off x="319177" y="3924634"/>
            <a:ext cx="4869977" cy="2240877"/>
          </a:xfrm>
          <a:prstGeom prst="rect">
            <a:avLst/>
          </a:prstGeom>
        </p:spPr>
      </p:pic>
      <p:pic>
        <p:nvPicPr>
          <p:cNvPr id="6" name="Afbeelding 5" descr="Bijna alles wat je moet weten over thematisch onderwijs">
            <a:extLst>
              <a:ext uri="{FF2B5EF4-FFF2-40B4-BE49-F238E27FC236}">
                <a16:creationId xmlns:a16="http://schemas.microsoft.com/office/drawing/2014/main" id="{17464ECD-1CB2-7D16-3944-9609CF7919B2}"/>
              </a:ext>
            </a:extLst>
          </p:cNvPr>
          <p:cNvPicPr>
            <a:picLocks noChangeAspect="1"/>
          </p:cNvPicPr>
          <p:nvPr/>
        </p:nvPicPr>
        <p:blipFill>
          <a:blip r:embed="rId3"/>
          <a:stretch>
            <a:fillRect/>
          </a:stretch>
        </p:blipFill>
        <p:spPr>
          <a:xfrm>
            <a:off x="4040010" y="1121557"/>
            <a:ext cx="1635430" cy="2307443"/>
          </a:xfrm>
          <a:prstGeom prst="rect">
            <a:avLst/>
          </a:prstGeom>
        </p:spPr>
      </p:pic>
      <p:pic>
        <p:nvPicPr>
          <p:cNvPr id="7" name="Afbeelding 6" descr="Kleuters en leren | 9789020955439 | Esther Gheyssens | Boeken | bol">
            <a:extLst>
              <a:ext uri="{FF2B5EF4-FFF2-40B4-BE49-F238E27FC236}">
                <a16:creationId xmlns:a16="http://schemas.microsoft.com/office/drawing/2014/main" id="{ED332B8B-DE36-C9D0-B67D-2A3C234BA080}"/>
              </a:ext>
            </a:extLst>
          </p:cNvPr>
          <p:cNvPicPr>
            <a:picLocks noChangeAspect="1"/>
          </p:cNvPicPr>
          <p:nvPr/>
        </p:nvPicPr>
        <p:blipFill>
          <a:blip r:embed="rId4"/>
          <a:stretch>
            <a:fillRect/>
          </a:stretch>
        </p:blipFill>
        <p:spPr>
          <a:xfrm>
            <a:off x="319177" y="1121558"/>
            <a:ext cx="1495601" cy="2110157"/>
          </a:xfrm>
          <a:prstGeom prst="rect">
            <a:avLst/>
          </a:prstGeom>
        </p:spPr>
      </p:pic>
      <p:pic>
        <p:nvPicPr>
          <p:cNvPr id="8" name="Afbeelding 7" descr="Kleuters en spel, Isa van der Plank | 9789401496131 | Boeken | bol">
            <a:extLst>
              <a:ext uri="{FF2B5EF4-FFF2-40B4-BE49-F238E27FC236}">
                <a16:creationId xmlns:a16="http://schemas.microsoft.com/office/drawing/2014/main" id="{29F282BB-2AD7-031C-A17B-61968FBBB1D8}"/>
              </a:ext>
            </a:extLst>
          </p:cNvPr>
          <p:cNvPicPr>
            <a:picLocks noChangeAspect="1"/>
          </p:cNvPicPr>
          <p:nvPr/>
        </p:nvPicPr>
        <p:blipFill>
          <a:blip r:embed="rId5"/>
          <a:stretch>
            <a:fillRect/>
          </a:stretch>
        </p:blipFill>
        <p:spPr>
          <a:xfrm>
            <a:off x="2073185" y="1121557"/>
            <a:ext cx="1634439" cy="2307443"/>
          </a:xfrm>
          <a:prstGeom prst="rect">
            <a:avLst/>
          </a:prstGeom>
        </p:spPr>
      </p:pic>
      <p:pic>
        <p:nvPicPr>
          <p:cNvPr id="9" name="Afbeelding 8" descr="Kleuterleerkracht 2.0">
            <a:extLst>
              <a:ext uri="{FF2B5EF4-FFF2-40B4-BE49-F238E27FC236}">
                <a16:creationId xmlns:a16="http://schemas.microsoft.com/office/drawing/2014/main" id="{7786CD53-D4B9-29DE-BB1F-25D0EE857004}"/>
              </a:ext>
            </a:extLst>
          </p:cNvPr>
          <p:cNvPicPr>
            <a:picLocks noChangeAspect="1"/>
          </p:cNvPicPr>
          <p:nvPr/>
        </p:nvPicPr>
        <p:blipFill>
          <a:blip r:embed="rId6"/>
          <a:stretch>
            <a:fillRect/>
          </a:stretch>
        </p:blipFill>
        <p:spPr>
          <a:xfrm>
            <a:off x="6007826" y="1121557"/>
            <a:ext cx="1635430" cy="2307443"/>
          </a:xfrm>
          <a:prstGeom prst="rect">
            <a:avLst/>
          </a:prstGeom>
        </p:spPr>
      </p:pic>
      <p:pic>
        <p:nvPicPr>
          <p:cNvPr id="10" name="Afbeelding 9" descr="Kennisrijk kansrijk">
            <a:extLst>
              <a:ext uri="{FF2B5EF4-FFF2-40B4-BE49-F238E27FC236}">
                <a16:creationId xmlns:a16="http://schemas.microsoft.com/office/drawing/2014/main" id="{CC881BE7-291F-F45F-175F-811F2D0B9ED0}"/>
              </a:ext>
            </a:extLst>
          </p:cNvPr>
          <p:cNvPicPr>
            <a:picLocks noChangeAspect="1"/>
          </p:cNvPicPr>
          <p:nvPr/>
        </p:nvPicPr>
        <p:blipFill>
          <a:blip r:embed="rId7"/>
          <a:stretch>
            <a:fillRect/>
          </a:stretch>
        </p:blipFill>
        <p:spPr>
          <a:xfrm>
            <a:off x="8068391" y="1121557"/>
            <a:ext cx="1502585" cy="2307443"/>
          </a:xfrm>
          <a:prstGeom prst="rect">
            <a:avLst/>
          </a:prstGeom>
        </p:spPr>
      </p:pic>
    </p:spTree>
    <p:extLst>
      <p:ext uri="{BB962C8B-B14F-4D97-AF65-F5344CB8AC3E}">
        <p14:creationId xmlns:p14="http://schemas.microsoft.com/office/powerpoint/2010/main" val="24337845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051C953-3CC0-29CE-0189-E64486F64FB4}"/>
              </a:ext>
            </a:extLst>
          </p:cNvPr>
          <p:cNvSpPr>
            <a:spLocks noGrp="1"/>
          </p:cNvSpPr>
          <p:nvPr>
            <p:ph type="body" sz="quarter" idx="10"/>
          </p:nvPr>
        </p:nvSpPr>
        <p:spPr/>
        <p:txBody>
          <a:bodyPr/>
          <a:lstStyle/>
          <a:p>
            <a:pPr fontAlgn="ctr"/>
            <a:r>
              <a:rPr lang="nl-NL">
                <a:hlinkClick r:id="rId2"/>
              </a:rPr>
              <a:t>https://www.klasse.be/762391/kennisrijk-curriculum-kleuters/</a:t>
            </a:r>
            <a:endParaRPr lang="nl-NL"/>
          </a:p>
          <a:p>
            <a:pPr fontAlgn="ctr"/>
            <a:r>
              <a:rPr lang="nl-NL">
                <a:hlinkClick r:id="rId3"/>
              </a:rPr>
              <a:t>https://www.jsw.nl/professionalisering/bouwen-aan-blijvend-begrip-met-kennismuren/?content-type=free</a:t>
            </a:r>
            <a:endParaRPr lang="nl-NL"/>
          </a:p>
          <a:p>
            <a:pPr fontAlgn="ctr"/>
            <a:r>
              <a:rPr lang="nl-NL">
                <a:hlinkClick r:id="rId4"/>
              </a:rPr>
              <a:t>https://kleutergewijs.wordpress.com/2025/06/18/hoe-creeer-je-kennisrijke-contexten-voor-kleuters/</a:t>
            </a:r>
            <a:endParaRPr lang="nl-NL"/>
          </a:p>
          <a:p>
            <a:r>
              <a:rPr lang="nl-BE">
                <a:hlinkClick r:id="rId5"/>
              </a:rPr>
              <a:t>https://www.schoolmakers.be/blog/leren-en-lesgeven/kennisrijk_kleuteronderwijs/</a:t>
            </a:r>
            <a:r>
              <a:rPr lang="nl-BE"/>
              <a:t> </a:t>
            </a:r>
          </a:p>
          <a:p>
            <a:r>
              <a:rPr lang="nl-NL">
                <a:hlinkClick r:id="rId6"/>
              </a:rPr>
              <a:t>https://www.klasse.be/729281/meer-inzettten-op-kennis-bij-kleuters/</a:t>
            </a:r>
            <a:endParaRPr lang="nl-NL"/>
          </a:p>
          <a:p>
            <a:r>
              <a:rPr lang="nl-BE">
                <a:hlinkClick r:id="rId7"/>
              </a:rPr>
              <a:t>https://kleutergewijs.wordpress.com/2025/10/01/van-spel-naar-rijke-kennis-effectieve-didactiek-voor-jonge-kinderen/</a:t>
            </a:r>
            <a:r>
              <a:rPr lang="nl-BE"/>
              <a:t> </a:t>
            </a:r>
          </a:p>
        </p:txBody>
      </p:sp>
      <p:sp>
        <p:nvSpPr>
          <p:cNvPr id="3" name="Titel 2">
            <a:extLst>
              <a:ext uri="{FF2B5EF4-FFF2-40B4-BE49-F238E27FC236}">
                <a16:creationId xmlns:a16="http://schemas.microsoft.com/office/drawing/2014/main" id="{EE8E40F9-DCAA-8E07-9323-E0B1D7C2F21C}"/>
              </a:ext>
            </a:extLst>
          </p:cNvPr>
          <p:cNvSpPr>
            <a:spLocks noGrp="1"/>
          </p:cNvSpPr>
          <p:nvPr>
            <p:ph type="title"/>
          </p:nvPr>
        </p:nvSpPr>
        <p:spPr/>
        <p:txBody>
          <a:bodyPr/>
          <a:lstStyle/>
          <a:p>
            <a:r>
              <a:rPr lang="nl-NL"/>
              <a:t>Bronnen</a:t>
            </a:r>
            <a:endParaRPr lang="nl-BE"/>
          </a:p>
        </p:txBody>
      </p:sp>
    </p:spTree>
    <p:extLst>
      <p:ext uri="{BB962C8B-B14F-4D97-AF65-F5344CB8AC3E}">
        <p14:creationId xmlns:p14="http://schemas.microsoft.com/office/powerpoint/2010/main" val="36751172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92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2A427B8-F1E1-B063-8175-41B20A8ADEB7}"/>
              </a:ext>
            </a:extLst>
          </p:cNvPr>
          <p:cNvSpPr>
            <a:spLocks noGrp="1"/>
          </p:cNvSpPr>
          <p:nvPr>
            <p:ph type="title"/>
          </p:nvPr>
        </p:nvSpPr>
        <p:spPr/>
        <p:txBody>
          <a:bodyPr/>
          <a:lstStyle/>
          <a:p>
            <a:r>
              <a:rPr lang="nl-NL"/>
              <a:t>Coherenties</a:t>
            </a:r>
            <a:endParaRPr lang="nl-BE"/>
          </a:p>
        </p:txBody>
      </p:sp>
      <p:pic>
        <p:nvPicPr>
          <p:cNvPr id="5" name="Afbeelding 4">
            <a:extLst>
              <a:ext uri="{FF2B5EF4-FFF2-40B4-BE49-F238E27FC236}">
                <a16:creationId xmlns:a16="http://schemas.microsoft.com/office/drawing/2014/main" id="{D71C16F4-10DD-E132-8AF8-7BD55AB68417}"/>
              </a:ext>
            </a:extLst>
          </p:cNvPr>
          <p:cNvPicPr>
            <a:picLocks noChangeAspect="1"/>
          </p:cNvPicPr>
          <p:nvPr/>
        </p:nvPicPr>
        <p:blipFill>
          <a:blip r:embed="rId3"/>
          <a:stretch>
            <a:fillRect/>
          </a:stretch>
        </p:blipFill>
        <p:spPr>
          <a:xfrm>
            <a:off x="818230" y="1288835"/>
            <a:ext cx="8801532" cy="5321232"/>
          </a:xfrm>
          <a:prstGeom prst="rect">
            <a:avLst/>
          </a:prstGeom>
        </p:spPr>
      </p:pic>
    </p:spTree>
    <p:extLst>
      <p:ext uri="{BB962C8B-B14F-4D97-AF65-F5344CB8AC3E}">
        <p14:creationId xmlns:p14="http://schemas.microsoft.com/office/powerpoint/2010/main" val="2037344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28EE67BB-863F-9A7C-C03C-7807C3A20304}"/>
              </a:ext>
            </a:extLst>
          </p:cNvPr>
          <p:cNvPicPr>
            <a:picLocks noGrp="1" noChangeAspect="1"/>
          </p:cNvPicPr>
          <p:nvPr>
            <p:ph idx="1"/>
          </p:nvPr>
        </p:nvPicPr>
        <p:blipFill>
          <a:blip r:embed="rId2"/>
          <a:stretch>
            <a:fillRect/>
          </a:stretch>
        </p:blipFill>
        <p:spPr>
          <a:xfrm>
            <a:off x="778480" y="439738"/>
            <a:ext cx="10071477" cy="6134100"/>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2113232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A7C45B96-53B9-291F-29C5-748BFF917F0D}"/>
              </a:ext>
            </a:extLst>
          </p:cNvPr>
          <p:cNvPicPr>
            <a:picLocks noGrp="1" noChangeAspect="1"/>
          </p:cNvPicPr>
          <p:nvPr>
            <p:ph idx="1"/>
          </p:nvPr>
        </p:nvPicPr>
        <p:blipFill>
          <a:blip r:embed="rId3"/>
          <a:stretch>
            <a:fillRect/>
          </a:stretch>
        </p:blipFill>
        <p:spPr>
          <a:xfrm>
            <a:off x="757911" y="450903"/>
            <a:ext cx="10112616" cy="6111770"/>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5" name="Tijdelijke aanduiding voor inhoud 3">
            <a:extLst>
              <a:ext uri="{FF2B5EF4-FFF2-40B4-BE49-F238E27FC236}">
                <a16:creationId xmlns:a16="http://schemas.microsoft.com/office/drawing/2014/main" id="{2A197590-DD61-EAB2-4F42-B18EE0CD706A}"/>
              </a:ext>
            </a:extLst>
          </p:cNvPr>
          <p:cNvPicPr>
            <a:picLocks noChangeAspect="1"/>
          </p:cNvPicPr>
          <p:nvPr/>
        </p:nvPicPr>
        <p:blipFill>
          <a:blip r:embed="rId4"/>
          <a:stretch>
            <a:fillRect/>
          </a:stretch>
        </p:blipFill>
        <p:spPr>
          <a:xfrm>
            <a:off x="7969662" y="295327"/>
            <a:ext cx="4139477" cy="2521176"/>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95837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760D4-F405-D693-8C0F-ADF520E4D392}"/>
            </a:ext>
          </a:extLst>
        </p:cNvPr>
        <p:cNvGrpSpPr/>
        <p:nvPr/>
      </p:nvGrpSpPr>
      <p:grpSpPr>
        <a:xfrm>
          <a:off x="0" y="0"/>
          <a:ext cx="0" cy="0"/>
          <a:chOff x="0" y="0"/>
          <a:chExt cx="0" cy="0"/>
        </a:xfrm>
      </p:grpSpPr>
      <p:pic>
        <p:nvPicPr>
          <p:cNvPr id="8" name="Picture 5">
            <a:extLst>
              <a:ext uri="{FF2B5EF4-FFF2-40B4-BE49-F238E27FC236}">
                <a16:creationId xmlns:a16="http://schemas.microsoft.com/office/drawing/2014/main" id="{AB2EB597-AC16-3472-7DD9-DA02240041D7}"/>
              </a:ext>
            </a:extLst>
          </p:cNvPr>
          <p:cNvPicPr>
            <a:picLocks noChangeAspect="1"/>
          </p:cNvPicPr>
          <p:nvPr/>
        </p:nvPicPr>
        <p:blipFill>
          <a:blip r:embed="rId2"/>
          <a:srcRect t="15083" r="1" b="20075"/>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8934A4F8-804F-E76B-7FF6-9A67DDAC9209}"/>
              </a:ext>
            </a:extLst>
          </p:cNvPr>
          <p:cNvSpPr>
            <a:spLocks noGrp="1"/>
          </p:cNvSpPr>
          <p:nvPr>
            <p:ph type="body" sz="quarter" idx="10"/>
          </p:nvPr>
        </p:nvSpPr>
        <p:spPr>
          <a:xfrm>
            <a:off x="603315" y="4531360"/>
            <a:ext cx="10426045" cy="1280160"/>
          </a:xfrm>
        </p:spPr>
        <p:txBody>
          <a:bodyPr>
            <a:normAutofit/>
          </a:bodyPr>
          <a:lstStyle/>
          <a:p>
            <a:r>
              <a:rPr lang="nl-NL" b="1"/>
              <a:t>Waarom? Hoe? Wat? </a:t>
            </a:r>
            <a:endParaRPr lang="nl-BE" b="1"/>
          </a:p>
        </p:txBody>
      </p:sp>
    </p:spTree>
    <p:extLst>
      <p:ext uri="{BB962C8B-B14F-4D97-AF65-F5344CB8AC3E}">
        <p14:creationId xmlns:p14="http://schemas.microsoft.com/office/powerpoint/2010/main" val="280532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15E99-21CE-06F1-94B9-BCC16F9E0A12}"/>
            </a:ext>
          </a:extLst>
        </p:cNvPr>
        <p:cNvGrpSpPr/>
        <p:nvPr/>
      </p:nvGrpSpPr>
      <p:grpSpPr>
        <a:xfrm>
          <a:off x="0" y="0"/>
          <a:ext cx="0" cy="0"/>
          <a:chOff x="0" y="0"/>
          <a:chExt cx="0" cy="0"/>
        </a:xfrm>
      </p:grpSpPr>
      <p:pic>
        <p:nvPicPr>
          <p:cNvPr id="1026" name="Picture 2" descr="Boule de laine et de fil en forme de coeur sur fond blanc">
            <a:extLst>
              <a:ext uri="{FF2B5EF4-FFF2-40B4-BE49-F238E27FC236}">
                <a16:creationId xmlns:a16="http://schemas.microsoft.com/office/drawing/2014/main" id="{5BB95F2C-E915-F49E-2DEF-17F6152C5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4257" y="4156584"/>
            <a:ext cx="3911204" cy="260747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descr="Afbeelding met tekst, Lettertype&#10;&#10;Automatisch gegenereerde beschrijving">
            <a:extLst>
              <a:ext uri="{FF2B5EF4-FFF2-40B4-BE49-F238E27FC236}">
                <a16:creationId xmlns:a16="http://schemas.microsoft.com/office/drawing/2014/main" id="{E2069F87-E5A8-2D58-EBD4-BEF00A821D7C}"/>
              </a:ext>
            </a:extLst>
          </p:cNvPr>
          <p:cNvPicPr>
            <a:picLocks noChangeAspect="1"/>
          </p:cNvPicPr>
          <p:nvPr/>
        </p:nvPicPr>
        <p:blipFill>
          <a:blip r:embed="rId4">
            <a:extLst>
              <a:ext uri="{28A0092B-C50C-407E-A947-70E740481C1C}">
                <a14:useLocalDpi xmlns:a14="http://schemas.microsoft.com/office/drawing/2010/main" val="0"/>
              </a:ext>
            </a:extLst>
          </a:blip>
          <a:srcRect l="12513" r="13010"/>
          <a:stretch/>
        </p:blipFill>
        <p:spPr>
          <a:xfrm>
            <a:off x="8607302" y="4194600"/>
            <a:ext cx="3083890" cy="2329968"/>
          </a:xfrm>
          <a:prstGeom prst="rect">
            <a:avLst/>
          </a:prstGeom>
          <a:noFill/>
        </p:spPr>
      </p:pic>
      <p:pic>
        <p:nvPicPr>
          <p:cNvPr id="5" name="Afbeelding 4" descr="Afbeelding met cirkel, schets, wit, clipart&#10;&#10;Automatisch gegenereerde beschrijving">
            <a:extLst>
              <a:ext uri="{FF2B5EF4-FFF2-40B4-BE49-F238E27FC236}">
                <a16:creationId xmlns:a16="http://schemas.microsoft.com/office/drawing/2014/main" id="{5F96F047-EFF7-98B5-DDDE-440296471E46}"/>
              </a:ext>
            </a:extLst>
          </p:cNvPr>
          <p:cNvPicPr>
            <a:picLocks noChangeAspect="1"/>
          </p:cNvPicPr>
          <p:nvPr/>
        </p:nvPicPr>
        <p:blipFill>
          <a:blip r:embed="rId5"/>
          <a:stretch>
            <a:fillRect/>
          </a:stretch>
        </p:blipFill>
        <p:spPr>
          <a:xfrm>
            <a:off x="4951204" y="333992"/>
            <a:ext cx="2289591" cy="1815882"/>
          </a:xfrm>
          <a:prstGeom prst="rect">
            <a:avLst/>
          </a:prstGeom>
        </p:spPr>
      </p:pic>
      <p:sp>
        <p:nvSpPr>
          <p:cNvPr id="6" name="Tekstvak 5">
            <a:extLst>
              <a:ext uri="{FF2B5EF4-FFF2-40B4-BE49-F238E27FC236}">
                <a16:creationId xmlns:a16="http://schemas.microsoft.com/office/drawing/2014/main" id="{4AD7F608-8D89-64A2-0496-01907D976DDD}"/>
              </a:ext>
            </a:extLst>
          </p:cNvPr>
          <p:cNvSpPr txBox="1"/>
          <p:nvPr/>
        </p:nvSpPr>
        <p:spPr>
          <a:xfrm>
            <a:off x="284615" y="2149874"/>
            <a:ext cx="11789229" cy="1815882"/>
          </a:xfrm>
          <a:prstGeom prst="rect">
            <a:avLst/>
          </a:prstGeom>
          <a:noFill/>
        </p:spPr>
        <p:txBody>
          <a:bodyPr wrap="square" rtlCol="0">
            <a:spAutoFit/>
          </a:bodyPr>
          <a:lstStyle/>
          <a:p>
            <a:pPr algn="ctr"/>
            <a:r>
              <a:rPr lang="nl-NL" sz="2800" i="1">
                <a:latin typeface="Roboto" panose="02000000000000000000" pitchFamily="2" charset="0"/>
                <a:ea typeface="Roboto" panose="02000000000000000000" pitchFamily="2" charset="0"/>
                <a:cs typeface="Roboto" panose="02000000000000000000" pitchFamily="2" charset="0"/>
              </a:rPr>
              <a:t>“Worden onze leerlingen hier (van de dingen die we doen) beter van?”</a:t>
            </a:r>
          </a:p>
          <a:p>
            <a:pPr algn="ctr"/>
            <a:endParaRPr lang="nl-NL" sz="2800" i="1">
              <a:latin typeface="Roboto" panose="02000000000000000000" pitchFamily="2" charset="0"/>
              <a:ea typeface="Roboto" panose="02000000000000000000" pitchFamily="2" charset="0"/>
              <a:cs typeface="Roboto" panose="02000000000000000000" pitchFamily="2" charset="0"/>
            </a:endParaRPr>
          </a:p>
          <a:p>
            <a:pPr algn="ctr"/>
            <a:endParaRPr lang="nl-NL" sz="2800" i="1">
              <a:latin typeface="Roboto" panose="02000000000000000000" pitchFamily="2" charset="0"/>
              <a:ea typeface="Roboto" panose="02000000000000000000" pitchFamily="2" charset="0"/>
              <a:cs typeface="Roboto" panose="02000000000000000000" pitchFamily="2" charset="0"/>
            </a:endParaRPr>
          </a:p>
          <a:p>
            <a:pPr algn="ctr"/>
            <a:r>
              <a:rPr lang="nl-NL" sz="2800" i="1">
                <a:latin typeface="Roboto" panose="02000000000000000000" pitchFamily="2" charset="0"/>
                <a:ea typeface="Roboto" panose="02000000000000000000" pitchFamily="2" charset="0"/>
                <a:cs typeface="Roboto" panose="02000000000000000000" pitchFamily="2" charset="0"/>
              </a:rPr>
              <a:t>“Verrijken we hiermee (van de dingen die we doen) onze klaspraktijk mee?”</a:t>
            </a:r>
          </a:p>
        </p:txBody>
      </p:sp>
    </p:spTree>
    <p:extLst>
      <p:ext uri="{BB962C8B-B14F-4D97-AF65-F5344CB8AC3E}">
        <p14:creationId xmlns:p14="http://schemas.microsoft.com/office/powerpoint/2010/main" val="1708109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990C1-A56F-A071-7D61-E383E52AEC1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F8751C9-4C64-E3E6-8C78-585FE8CA4DC6}"/>
              </a:ext>
            </a:extLst>
          </p:cNvPr>
          <p:cNvSpPr>
            <a:spLocks noGrp="1"/>
          </p:cNvSpPr>
          <p:nvPr>
            <p:ph type="title"/>
          </p:nvPr>
        </p:nvSpPr>
        <p:spPr>
          <a:xfrm>
            <a:off x="224287" y="319945"/>
            <a:ext cx="9799638" cy="648481"/>
          </a:xfrm>
        </p:spPr>
        <p:txBody>
          <a:bodyPr/>
          <a:lstStyle/>
          <a:p>
            <a:r>
              <a:rPr lang="nl-NL">
                <a:latin typeface="Poppins ExtraBold"/>
                <a:cs typeface="Poppins ExtraBold"/>
              </a:rPr>
              <a:t>Kennisrijke thema’s: </a:t>
            </a:r>
            <a:r>
              <a:rPr lang="nl-NL" sz="4000">
                <a:latin typeface="Poppins ExtraBold"/>
                <a:cs typeface="Poppins ExtraBold"/>
              </a:rPr>
              <a:t>waarom?</a:t>
            </a:r>
            <a:endParaRPr lang="nl-NL"/>
          </a:p>
        </p:txBody>
      </p:sp>
      <p:pic>
        <p:nvPicPr>
          <p:cNvPr id="6" name="Picture 2" descr="Tizato - Muurcirkel Wereldbol – Zelfklevende wandcirkel Muursticker – Ø 146 cm">
            <a:extLst>
              <a:ext uri="{FF2B5EF4-FFF2-40B4-BE49-F238E27FC236}">
                <a16:creationId xmlns:a16="http://schemas.microsoft.com/office/drawing/2014/main" id="{B5BE96A8-58C4-FE4F-E6E2-EBC8E3127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 b="959"/>
          <a:stretch>
            <a:fillRect/>
          </a:stretch>
        </p:blipFill>
        <p:spPr bwMode="auto">
          <a:xfrm>
            <a:off x="3880733" y="968426"/>
            <a:ext cx="5168908" cy="511949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115D6E24-D4B3-B583-A0C9-B188150FFBD3}"/>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1381273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30-million-word-gap-chart - Kids Hope USA">
            <a:extLst>
              <a:ext uri="{FF2B5EF4-FFF2-40B4-BE49-F238E27FC236}">
                <a16:creationId xmlns:a16="http://schemas.microsoft.com/office/drawing/2014/main" id="{7A757459-51A9-30F8-22F3-691D74C3C8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1" b="490"/>
          <a:stretch>
            <a:fillRect/>
          </a:stretch>
        </p:blipFill>
        <p:spPr bwMode="auto">
          <a:xfrm>
            <a:off x="781066" y="373317"/>
            <a:ext cx="10035265" cy="5922552"/>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CBAB4C9E-9638-1742-2B98-AF8AF2BCA5C8}"/>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1625474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481AC25B-251F-BB85-8E80-7DC3FFC8ECCB}"/>
              </a:ext>
            </a:extLst>
          </p:cNvPr>
          <p:cNvPicPr>
            <a:picLocks noChangeAspect="1"/>
          </p:cNvPicPr>
          <p:nvPr/>
        </p:nvPicPr>
        <p:blipFill>
          <a:blip r:embed="rId3"/>
          <a:stretch>
            <a:fillRect/>
          </a:stretch>
        </p:blipFill>
        <p:spPr>
          <a:xfrm>
            <a:off x="3042543" y="287673"/>
            <a:ext cx="5467738" cy="5355001"/>
          </a:xfrm>
          <a:prstGeom prst="rect">
            <a:avLst/>
          </a:prstGeom>
        </p:spPr>
      </p:pic>
      <p:sp>
        <p:nvSpPr>
          <p:cNvPr id="3" name="Tekstvak 2">
            <a:extLst>
              <a:ext uri="{FF2B5EF4-FFF2-40B4-BE49-F238E27FC236}">
                <a16:creationId xmlns:a16="http://schemas.microsoft.com/office/drawing/2014/main" id="{9A723FB6-F9B4-BB41-E017-A3E29DD560C5}"/>
              </a:ext>
            </a:extLst>
          </p:cNvPr>
          <p:cNvSpPr txBox="1"/>
          <p:nvPr/>
        </p:nvSpPr>
        <p:spPr>
          <a:xfrm>
            <a:off x="3042543" y="5923996"/>
            <a:ext cx="6783999"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Peleman, B., Vandenbroeck, M., &amp; Van Avermaet, P. (2020). Early learning opportunities for children at risk of social exclusion. Opening the black box of preschool practice. </a:t>
            </a:r>
            <a:r>
              <a:rPr kumimoji="0" lang="en-US" sz="1200" b="0" i="1" u="none" strike="noStrike" kern="1200" cap="none" spc="0" normalizeH="0" baseline="0" noProof="0">
                <a:ln>
                  <a:noFill/>
                </a:ln>
                <a:solidFill>
                  <a:srgbClr val="222222"/>
                </a:solidFill>
                <a:effectLst/>
                <a:uLnTx/>
                <a:uFillTx/>
                <a:latin typeface="Arial" panose="020B0604020202020204" pitchFamily="34" charset="0"/>
                <a:ea typeface="+mn-ea"/>
                <a:cs typeface="+mn-cs"/>
              </a:rPr>
              <a:t>European Early Childhood Education Research Journal</a:t>
            </a: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 </a:t>
            </a:r>
            <a:r>
              <a:rPr kumimoji="0" lang="en-US" sz="1200" b="0" i="1" u="none" strike="noStrike" kern="1200" cap="none" spc="0" normalizeH="0" baseline="0" noProof="0">
                <a:ln>
                  <a:noFill/>
                </a:ln>
                <a:solidFill>
                  <a:srgbClr val="222222"/>
                </a:solidFill>
                <a:effectLst/>
                <a:uLnTx/>
                <a:uFillTx/>
                <a:latin typeface="Arial" panose="020B0604020202020204" pitchFamily="34" charset="0"/>
                <a:ea typeface="+mn-ea"/>
                <a:cs typeface="+mn-cs"/>
              </a:rPr>
              <a:t>28</a:t>
            </a: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(1), 21-42.</a:t>
            </a:r>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kstvak 3">
            <a:extLst>
              <a:ext uri="{FF2B5EF4-FFF2-40B4-BE49-F238E27FC236}">
                <a16:creationId xmlns:a16="http://schemas.microsoft.com/office/drawing/2014/main" id="{781E4018-3CF6-4A98-F375-12C5124550EF}"/>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3704784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8577F3-194C-6052-5862-E85758480787}"/>
              </a:ext>
            </a:extLst>
          </p:cNvPr>
          <p:cNvSpPr>
            <a:spLocks noGrp="1"/>
          </p:cNvSpPr>
          <p:nvPr>
            <p:ph type="body" sz="quarter" idx="10"/>
          </p:nvPr>
        </p:nvSpPr>
        <p:spPr>
          <a:xfrm>
            <a:off x="319177" y="1121557"/>
            <a:ext cx="11668608" cy="5021262"/>
          </a:xfrm>
        </p:spPr>
        <p:txBody>
          <a:bodyPr>
            <a:normAutofit/>
          </a:bodyPr>
          <a:lstStyle/>
          <a:p>
            <a:r>
              <a:rPr lang="nl-BE" b="1" dirty="0"/>
              <a:t>Handvatten aanreiken </a:t>
            </a:r>
            <a:r>
              <a:rPr lang="nl-BE" dirty="0"/>
              <a:t>om aan de slag te gaan rond uitwerken van een kennisrijk thema.</a:t>
            </a:r>
          </a:p>
          <a:p>
            <a:r>
              <a:rPr lang="nl-BE" dirty="0"/>
              <a:t>Jullie krijgen zicht op de </a:t>
            </a:r>
            <a:r>
              <a:rPr lang="nl-BE" b="1" dirty="0"/>
              <a:t>visie, de bouwstenen en de kwaliteitscriteria </a:t>
            </a:r>
            <a:r>
              <a:rPr lang="nl-BE" dirty="0"/>
              <a:t>van een kennisrijk thema. </a:t>
            </a:r>
          </a:p>
          <a:p>
            <a:r>
              <a:rPr lang="nl-BE" b="1" dirty="0"/>
              <a:t>Jullie kunnen linken leggen met je eigen praktijk</a:t>
            </a:r>
            <a:r>
              <a:rPr lang="nl-BE" dirty="0"/>
              <a:t>.</a:t>
            </a:r>
          </a:p>
          <a:p>
            <a:r>
              <a:rPr lang="nl-BE" b="1" dirty="0"/>
              <a:t>Jullie ontwikkelen een gedeeld referentiekader </a:t>
            </a:r>
            <a:r>
              <a:rPr lang="nl-BE" dirty="0"/>
              <a:t>en </a:t>
            </a:r>
            <a:r>
              <a:rPr lang="nl-BE" b="1" dirty="0"/>
              <a:t>gemeenschappelijke taal </a:t>
            </a:r>
            <a:r>
              <a:rPr lang="nl-BE" dirty="0"/>
              <a:t>samen met collega’s binnen je school of  scholengemeenschap.</a:t>
            </a:r>
          </a:p>
          <a:p>
            <a:r>
              <a:rPr lang="nl-BE" b="1" dirty="0"/>
              <a:t>Inspiratie</a:t>
            </a:r>
            <a:r>
              <a:rPr lang="nl-BE" dirty="0"/>
              <a:t> als aanzet om er samen aan te beginnen.</a:t>
            </a:r>
          </a:p>
          <a:p>
            <a:endParaRPr lang="nl-BE" dirty="0"/>
          </a:p>
          <a:p>
            <a:pPr marL="0" indent="0">
              <a:buNone/>
            </a:pPr>
            <a:endParaRPr lang="nl-BE" dirty="0"/>
          </a:p>
        </p:txBody>
      </p:sp>
      <p:sp>
        <p:nvSpPr>
          <p:cNvPr id="3" name="Titel 2">
            <a:extLst>
              <a:ext uri="{FF2B5EF4-FFF2-40B4-BE49-F238E27FC236}">
                <a16:creationId xmlns:a16="http://schemas.microsoft.com/office/drawing/2014/main" id="{3B6FFAA4-4A14-4490-DD1A-3BEA8160A4EE}"/>
              </a:ext>
            </a:extLst>
          </p:cNvPr>
          <p:cNvSpPr>
            <a:spLocks noGrp="1"/>
          </p:cNvSpPr>
          <p:nvPr>
            <p:ph type="title"/>
          </p:nvPr>
        </p:nvSpPr>
        <p:spPr/>
        <p:txBody>
          <a:bodyPr/>
          <a:lstStyle/>
          <a:p>
            <a:r>
              <a:rPr lang="nl-NL"/>
              <a:t>Doelen van deze PPT</a:t>
            </a:r>
            <a:endParaRPr lang="nl-BE"/>
          </a:p>
        </p:txBody>
      </p:sp>
    </p:spTree>
    <p:extLst>
      <p:ext uri="{BB962C8B-B14F-4D97-AF65-F5344CB8AC3E}">
        <p14:creationId xmlns:p14="http://schemas.microsoft.com/office/powerpoint/2010/main" val="2989110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C84A30-3A42-7E60-17FA-C4E7504392CC}"/>
              </a:ext>
            </a:extLst>
          </p:cNvPr>
          <p:cNvSpPr txBox="1">
            <a:spLocks/>
          </p:cNvSpPr>
          <p:nvPr/>
        </p:nvSpPr>
        <p:spPr>
          <a:xfrm>
            <a:off x="905010" y="624151"/>
            <a:ext cx="1153637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BE" sz="4400" b="0" i="0" u="none" strike="noStrike" kern="1200" cap="none" spc="0" normalizeH="0" baseline="0" noProof="0">
                <a:ln>
                  <a:noFill/>
                </a:ln>
                <a:solidFill>
                  <a:prstClr val="black"/>
                </a:solidFill>
                <a:effectLst/>
                <a:uLnTx/>
                <a:uFillTx/>
                <a:latin typeface="Aptos Display" panose="02110004020202020204"/>
                <a:ea typeface="+mj-ea"/>
                <a:cs typeface="+mj-cs"/>
              </a:rPr>
              <a:t>Talig kwetsbare kinderen krijgen minder aandacht</a:t>
            </a:r>
          </a:p>
        </p:txBody>
      </p:sp>
      <p:pic>
        <p:nvPicPr>
          <p:cNvPr id="3076" name="Picture 4" descr="Fig. 2">
            <a:extLst>
              <a:ext uri="{FF2B5EF4-FFF2-40B4-BE49-F238E27FC236}">
                <a16:creationId xmlns:a16="http://schemas.microsoft.com/office/drawing/2014/main" id="{7C5D8C88-E262-B267-1C87-C75E0A0E54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3401" y="1949714"/>
            <a:ext cx="7110376" cy="392170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634CE97C-1AA3-A8D8-BB9E-AD505778C218}"/>
              </a:ext>
            </a:extLst>
          </p:cNvPr>
          <p:cNvSpPr txBox="1"/>
          <p:nvPr/>
        </p:nvSpPr>
        <p:spPr>
          <a:xfrm>
            <a:off x="1983401" y="5910683"/>
            <a:ext cx="711037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Duthois, T., Montero-Perez, M., Van Avermaet, P., &amp; Vanderlinde, R. (2025). Early childhood education teachers' professional vision of language-stimulating interactions: a mixed-method mobile eye-tracking study. </a:t>
            </a:r>
            <a:r>
              <a:rPr kumimoji="0" lang="en-US" sz="1200" b="0" i="1" u="none" strike="noStrike" kern="1200" cap="none" spc="0" normalizeH="0" baseline="0" noProof="0">
                <a:ln>
                  <a:noFill/>
                </a:ln>
                <a:solidFill>
                  <a:srgbClr val="222222"/>
                </a:solidFill>
                <a:effectLst/>
                <a:uLnTx/>
                <a:uFillTx/>
                <a:latin typeface="Arial" panose="020B0604020202020204" pitchFamily="34" charset="0"/>
                <a:ea typeface="+mn-ea"/>
                <a:cs typeface="+mn-cs"/>
              </a:rPr>
              <a:t>Teaching and Teacher Education</a:t>
            </a: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 </a:t>
            </a:r>
            <a:r>
              <a:rPr kumimoji="0" lang="en-US" sz="1200" b="0" i="1" u="none" strike="noStrike" kern="1200" cap="none" spc="0" normalizeH="0" baseline="0" noProof="0">
                <a:ln>
                  <a:noFill/>
                </a:ln>
                <a:solidFill>
                  <a:srgbClr val="222222"/>
                </a:solidFill>
                <a:effectLst/>
                <a:uLnTx/>
                <a:uFillTx/>
                <a:latin typeface="Arial" panose="020B0604020202020204" pitchFamily="34" charset="0"/>
                <a:ea typeface="+mn-ea"/>
                <a:cs typeface="+mn-cs"/>
              </a:rPr>
              <a:t>166</a:t>
            </a:r>
            <a:r>
              <a:rPr kumimoji="0" lang="en-US" sz="1200" b="0" i="0" u="none" strike="noStrike" kern="1200" cap="none" spc="0" normalizeH="0" baseline="0" noProof="0">
                <a:ln>
                  <a:noFill/>
                </a:ln>
                <a:solidFill>
                  <a:srgbClr val="222222"/>
                </a:solidFill>
                <a:effectLst/>
                <a:uLnTx/>
                <a:uFillTx/>
                <a:latin typeface="Arial" panose="020B0604020202020204" pitchFamily="34" charset="0"/>
                <a:ea typeface="+mn-ea"/>
                <a:cs typeface="+mn-cs"/>
              </a:rPr>
              <a:t>, 105199.</a:t>
            </a:r>
            <a:endParaRPr kumimoji="0" lang="nl-B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6CFBF6E8-C48D-2D7A-433C-304F48244A12}"/>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2090381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6CE7CECD-5273-9673-7A3D-C08069352724}"/>
              </a:ext>
            </a:extLst>
          </p:cNvPr>
          <p:cNvPicPr>
            <a:picLocks noChangeAspect="1"/>
          </p:cNvPicPr>
          <p:nvPr/>
        </p:nvPicPr>
        <p:blipFill>
          <a:blip r:embed="rId3"/>
          <a:stretch>
            <a:fillRect/>
          </a:stretch>
        </p:blipFill>
        <p:spPr>
          <a:xfrm>
            <a:off x="436419" y="997528"/>
            <a:ext cx="2892592" cy="3777384"/>
          </a:xfrm>
          <a:prstGeom prst="rect">
            <a:avLst/>
          </a:prstGeom>
        </p:spPr>
      </p:pic>
      <p:pic>
        <p:nvPicPr>
          <p:cNvPr id="3" name="Picture 4">
            <a:extLst>
              <a:ext uri="{FF2B5EF4-FFF2-40B4-BE49-F238E27FC236}">
                <a16:creationId xmlns:a16="http://schemas.microsoft.com/office/drawing/2014/main" id="{864F6815-34E2-EDAF-4A9B-62DCD90D91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13" t="8126" r="9821" b="7985"/>
          <a:stretch>
            <a:fillRect/>
          </a:stretch>
        </p:blipFill>
        <p:spPr bwMode="auto">
          <a:xfrm>
            <a:off x="3656684" y="3019499"/>
            <a:ext cx="2687347" cy="3442091"/>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48712D8F-75ED-A2B2-AAD3-84069FA3F262}"/>
              </a:ext>
            </a:extLst>
          </p:cNvPr>
          <p:cNvPicPr>
            <a:picLocks noChangeAspect="1"/>
          </p:cNvPicPr>
          <p:nvPr/>
        </p:nvPicPr>
        <p:blipFill>
          <a:blip r:embed="rId5"/>
          <a:stretch>
            <a:fillRect/>
          </a:stretch>
        </p:blipFill>
        <p:spPr>
          <a:xfrm>
            <a:off x="8677265" y="3643744"/>
            <a:ext cx="3211881" cy="2817846"/>
          </a:xfrm>
          <a:prstGeom prst="rect">
            <a:avLst/>
          </a:prstGeom>
        </p:spPr>
      </p:pic>
      <p:pic>
        <p:nvPicPr>
          <p:cNvPr id="5122" name="Picture 2" descr="Språkstøtte til flerspråklige barnehagebarn etter forskningsprosjekt">
            <a:extLst>
              <a:ext uri="{FF2B5EF4-FFF2-40B4-BE49-F238E27FC236}">
                <a16:creationId xmlns:a16="http://schemas.microsoft.com/office/drawing/2014/main" id="{1ACCB7CA-B0D9-5269-7BB8-CEE2E5F30D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1705" y="396410"/>
            <a:ext cx="3428258" cy="2571194"/>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CCDBA001-1E7D-4BE0-022C-A27187020836}"/>
              </a:ext>
            </a:extLst>
          </p:cNvPr>
          <p:cNvSpPr txBox="1"/>
          <p:nvPr/>
        </p:nvSpPr>
        <p:spPr>
          <a:xfrm>
            <a:off x="8534400" y="396410"/>
            <a:ext cx="15655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Aptos" panose="02110004020202020204"/>
                <a:ea typeface="+mn-ea"/>
                <a:cs typeface="+mn-cs"/>
              </a:rPr>
              <a:t>EXTEND</a:t>
            </a:r>
          </a:p>
        </p:txBody>
      </p:sp>
      <p:sp>
        <p:nvSpPr>
          <p:cNvPr id="7" name="Tekstvak 6">
            <a:extLst>
              <a:ext uri="{FF2B5EF4-FFF2-40B4-BE49-F238E27FC236}">
                <a16:creationId xmlns:a16="http://schemas.microsoft.com/office/drawing/2014/main" id="{B872AE7D-8F46-01C9-8784-35A8E13EB030}"/>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721602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BACF535-4441-2BB4-9A16-7FC20589D06C}"/>
              </a:ext>
            </a:extLst>
          </p:cNvPr>
          <p:cNvSpPr>
            <a:spLocks noGrp="1"/>
          </p:cNvSpPr>
          <p:nvPr>
            <p:ph idx="1"/>
          </p:nvPr>
        </p:nvSpPr>
        <p:spPr>
          <a:xfrm>
            <a:off x="838200" y="1825625"/>
            <a:ext cx="5393361" cy="4351338"/>
          </a:xfrm>
        </p:spPr>
        <p:txBody>
          <a:bodyPr>
            <a:normAutofit fontScale="85000" lnSpcReduction="10000"/>
          </a:bodyPr>
          <a:lstStyle/>
          <a:p>
            <a:pPr marL="0" indent="0">
              <a:buNone/>
            </a:pPr>
            <a:r>
              <a:rPr lang="nl-BE" sz="3000"/>
              <a:t>De tegenstanders van een rijk curriculum lijken zich niet te realiseren dat vierjarigen uit een rijk, hoogopgeleid gezin reeds thuis veel schoolse kennis verwerven, terwijl zulke kennis onterecht wordt achtergehouden voor kinderen uit arme gezinnen.</a:t>
            </a:r>
          </a:p>
          <a:p>
            <a:pPr marL="0" indent="0">
              <a:buNone/>
            </a:pPr>
            <a:endParaRPr lang="nl-BE" sz="2000"/>
          </a:p>
          <a:p>
            <a:pPr marL="0" indent="0">
              <a:buNone/>
            </a:pPr>
            <a:endParaRPr lang="nl-BE" sz="2000"/>
          </a:p>
          <a:p>
            <a:pPr marL="0" indent="0">
              <a:buNone/>
            </a:pPr>
            <a:endParaRPr lang="nl-BE" sz="2000"/>
          </a:p>
          <a:p>
            <a:pPr marL="0" indent="0">
              <a:buNone/>
            </a:pPr>
            <a:r>
              <a:rPr lang="nl-BE" sz="2000"/>
              <a:t>Hirsch </a:t>
            </a:r>
            <a:r>
              <a:rPr lang="nl-BE" sz="2000" err="1"/>
              <a:t>Jr</a:t>
            </a:r>
            <a:r>
              <a:rPr lang="nl-BE" sz="2000"/>
              <a:t>, E. D. </a:t>
            </a:r>
            <a:r>
              <a:rPr lang="nl-BE" sz="2000" err="1"/>
              <a:t>Creating</a:t>
            </a:r>
            <a:r>
              <a:rPr lang="nl-BE" sz="2000"/>
              <a:t> a curriculum </a:t>
            </a:r>
            <a:r>
              <a:rPr lang="nl-BE" sz="2000" err="1"/>
              <a:t>for</a:t>
            </a:r>
            <a:r>
              <a:rPr lang="nl-BE" sz="2000"/>
              <a:t> </a:t>
            </a:r>
            <a:r>
              <a:rPr lang="nl-BE" sz="2000" err="1"/>
              <a:t>the</a:t>
            </a:r>
            <a:r>
              <a:rPr lang="nl-BE" sz="2000"/>
              <a:t> American </a:t>
            </a:r>
            <a:r>
              <a:rPr lang="nl-BE" sz="2000" err="1"/>
              <a:t>people</a:t>
            </a:r>
            <a:r>
              <a:rPr lang="nl-BE" sz="2000"/>
              <a:t>. </a:t>
            </a:r>
            <a:r>
              <a:rPr lang="nl-BE" sz="2000" i="1"/>
              <a:t>American </a:t>
            </a:r>
            <a:r>
              <a:rPr lang="nl-BE" sz="2000" i="1" err="1"/>
              <a:t>Educator</a:t>
            </a:r>
            <a:r>
              <a:rPr lang="nl-BE" sz="2000"/>
              <a:t>, </a:t>
            </a:r>
            <a:r>
              <a:rPr lang="nl-BE" sz="2000" i="1"/>
              <a:t>33</a:t>
            </a:r>
            <a:r>
              <a:rPr lang="nl-BE" sz="2000"/>
              <a:t>(4), 6-11.</a:t>
            </a:r>
          </a:p>
          <a:p>
            <a:pPr marL="0" indent="0">
              <a:buNone/>
            </a:pPr>
            <a:endParaRPr lang="nl-BE" sz="2000"/>
          </a:p>
        </p:txBody>
      </p:sp>
      <p:pic>
        <p:nvPicPr>
          <p:cNvPr id="4" name="Tijdelijke aanduiding voor afbeelding 6" descr="Afbeelding met Menselijk gezicht, persoon, kleding, overhemd&#10;&#10;Door AI gegenereerde inhoud is mogelijk onjuist.">
            <a:extLst>
              <a:ext uri="{FF2B5EF4-FFF2-40B4-BE49-F238E27FC236}">
                <a16:creationId xmlns:a16="http://schemas.microsoft.com/office/drawing/2014/main" id="{037451DB-5B1F-DBF6-D276-3F9A91F796F0}"/>
              </a:ext>
            </a:extLst>
          </p:cNvPr>
          <p:cNvPicPr>
            <a:picLocks noChangeAspect="1"/>
          </p:cNvPicPr>
          <p:nvPr/>
        </p:nvPicPr>
        <p:blipFill>
          <a:blip r:embed="rId2">
            <a:extLst>
              <a:ext uri="{837473B0-CC2E-450A-ABE3-18F120FF3D39}">
                <a1611:picAttrSrcUrl xmlns:a1611="http://schemas.microsoft.com/office/drawing/2016/11/main" r:id="rId3"/>
              </a:ext>
            </a:extLst>
          </a:blip>
          <a:srcRect l="10375" r="17375"/>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p:spPr>
      </p:pic>
      <p:sp>
        <p:nvSpPr>
          <p:cNvPr id="5" name="Tekstvak 4">
            <a:extLst>
              <a:ext uri="{FF2B5EF4-FFF2-40B4-BE49-F238E27FC236}">
                <a16:creationId xmlns:a16="http://schemas.microsoft.com/office/drawing/2014/main" id="{6F775396-2AF5-8333-083F-7F028F8B45A9}"/>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2404849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A3573-D2A4-8909-58AA-51ED9461AA5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1FA876A0-D16E-057F-7F94-44EA8309DB6B}"/>
              </a:ext>
            </a:extLst>
          </p:cNvPr>
          <p:cNvSpPr>
            <a:spLocks noGrp="1"/>
          </p:cNvSpPr>
          <p:nvPr>
            <p:ph type="title"/>
          </p:nvPr>
        </p:nvSpPr>
        <p:spPr>
          <a:xfrm>
            <a:off x="224287" y="319945"/>
            <a:ext cx="9799638" cy="648481"/>
          </a:xfrm>
        </p:spPr>
        <p:txBody>
          <a:bodyPr/>
          <a:lstStyle/>
          <a:p>
            <a:r>
              <a:rPr lang="nl-NL">
                <a:latin typeface="Poppins ExtraBold"/>
                <a:cs typeface="Poppins ExtraBold"/>
              </a:rPr>
              <a:t>Kennisrijke thema’s: </a:t>
            </a:r>
            <a:r>
              <a:rPr lang="nl-NL" sz="4000">
                <a:latin typeface="Poppins ExtraBold"/>
                <a:cs typeface="Poppins ExtraBold"/>
              </a:rPr>
              <a:t>wat?</a:t>
            </a:r>
            <a:endParaRPr lang="nl-NL"/>
          </a:p>
        </p:txBody>
      </p:sp>
      <p:pic>
        <p:nvPicPr>
          <p:cNvPr id="6" name="Picture 2" descr="Tizato - Muurcirkel Wereldbol – Zelfklevende wandcirkel Muursticker – Ø 146 cm">
            <a:extLst>
              <a:ext uri="{FF2B5EF4-FFF2-40B4-BE49-F238E27FC236}">
                <a16:creationId xmlns:a16="http://schemas.microsoft.com/office/drawing/2014/main" id="{B0453936-F8E8-0017-1966-AC20DA2E7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959"/>
          <a:stretch>
            <a:fillRect/>
          </a:stretch>
        </p:blipFill>
        <p:spPr bwMode="auto">
          <a:xfrm>
            <a:off x="3880733" y="968426"/>
            <a:ext cx="5168908" cy="5119492"/>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83B79C8A-AC07-3AA9-E414-5E2BBF1520AE}"/>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678450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3990-8C9E-7344-88EC-8DCC40399A84}"/>
            </a:ext>
          </a:extLst>
        </p:cNvPr>
        <p:cNvGrpSpPr/>
        <p:nvPr/>
      </p:nvGrpSpPr>
      <p:grpSpPr>
        <a:xfrm>
          <a:off x="0" y="0"/>
          <a:ext cx="0" cy="0"/>
          <a:chOff x="0" y="0"/>
          <a:chExt cx="0" cy="0"/>
        </a:xfrm>
      </p:grpSpPr>
      <p:pic>
        <p:nvPicPr>
          <p:cNvPr id="160" name="Google Shape;160;p11" descr="Spider Silk, Bokeh, Rain, Arachnid, Animal, Spider">
            <a:extLst>
              <a:ext uri="{FF2B5EF4-FFF2-40B4-BE49-F238E27FC236}">
                <a16:creationId xmlns:a16="http://schemas.microsoft.com/office/drawing/2014/main" id="{4D22C0BD-9F15-F373-034D-16F3C844CE08}"/>
              </a:ext>
            </a:extLst>
          </p:cNvPr>
          <p:cNvPicPr preferRelativeResize="0">
            <a:picLocks/>
          </p:cNvPicPr>
          <p:nvPr/>
        </p:nvPicPr>
        <p:blipFill rotWithShape="1">
          <a:blip r:embed="rId3">
            <a:alphaModFix/>
          </a:blip>
          <a:srcRect t="8448" b="7297"/>
          <a:stretch/>
        </p:blipFill>
        <p:spPr>
          <a:xfrm>
            <a:off x="0" y="146305"/>
            <a:ext cx="12192000" cy="6711696"/>
          </a:xfrm>
          <a:prstGeom prst="rect">
            <a:avLst/>
          </a:prstGeom>
          <a:noFill/>
          <a:ln>
            <a:noFill/>
          </a:ln>
        </p:spPr>
      </p:pic>
      <p:sp>
        <p:nvSpPr>
          <p:cNvPr id="5" name="Tekstvak 4">
            <a:extLst>
              <a:ext uri="{FF2B5EF4-FFF2-40B4-BE49-F238E27FC236}">
                <a16:creationId xmlns:a16="http://schemas.microsoft.com/office/drawing/2014/main" id="{F84CF6BC-AAFA-549B-7594-FF802BF1037E}"/>
              </a:ext>
            </a:extLst>
          </p:cNvPr>
          <p:cNvSpPr txBox="1"/>
          <p:nvPr/>
        </p:nvSpPr>
        <p:spPr>
          <a:xfrm>
            <a:off x="245664" y="5982599"/>
            <a:ext cx="12313919"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Haen</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 C.,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Steffensky</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M.,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Bürgermeister</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 Hardy, I.,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Leuchter</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M.,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Bednarski</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F., ... &amp;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Saalbach</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H. (2025).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Instructional</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Talk in Early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Science</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Education: How Teachers’ Support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and</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Children’s</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Verbal</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Participation</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Shape Language Development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and</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Learning About </a:t>
            </a:r>
            <a:r>
              <a:rPr kumimoji="0" lang="nl-BE" sz="1800" b="1" i="0" u="none" strike="noStrike" kern="1200" cap="none" spc="0" normalizeH="0" baseline="0" noProof="0" err="1">
                <a:ln>
                  <a:noFill/>
                </a:ln>
                <a:solidFill>
                  <a:srgbClr val="FFFFFF"/>
                </a:solidFill>
                <a:effectLst/>
                <a:uLnTx/>
                <a:uFillTx/>
                <a:latin typeface="Aptos" panose="02110004020202020204"/>
                <a:ea typeface="+mn-ea"/>
                <a:cs typeface="+mn-cs"/>
              </a:rPr>
              <a:t>Materials</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a:t>
            </a:r>
            <a:r>
              <a:rPr kumimoji="0" lang="nl-BE" sz="1800" b="1" i="1" u="none" strike="noStrike" kern="1200" cap="none" spc="0" normalizeH="0" baseline="0" noProof="0">
                <a:ln>
                  <a:noFill/>
                </a:ln>
                <a:solidFill>
                  <a:srgbClr val="FFFFFF"/>
                </a:solidFill>
                <a:effectLst/>
                <a:uLnTx/>
                <a:uFillTx/>
                <a:latin typeface="Aptos" panose="02110004020202020204"/>
                <a:ea typeface="+mn-ea"/>
                <a:cs typeface="+mn-cs"/>
              </a:rPr>
              <a:t>Early Education </a:t>
            </a:r>
            <a:r>
              <a:rPr kumimoji="0" lang="nl-BE" sz="1800" b="1" i="1" u="none" strike="noStrike" kern="1200" cap="none" spc="0" normalizeH="0" baseline="0" noProof="0" err="1">
                <a:ln>
                  <a:noFill/>
                </a:ln>
                <a:solidFill>
                  <a:srgbClr val="FFFFFF"/>
                </a:solidFill>
                <a:effectLst/>
                <a:uLnTx/>
                <a:uFillTx/>
                <a:latin typeface="Aptos" panose="02110004020202020204"/>
                <a:ea typeface="+mn-ea"/>
                <a:cs typeface="+mn-cs"/>
              </a:rPr>
              <a:t>and</a:t>
            </a:r>
            <a:r>
              <a:rPr kumimoji="0" lang="nl-BE" sz="1800" b="1" i="1" u="none" strike="noStrike" kern="1200" cap="none" spc="0" normalizeH="0" baseline="0" noProof="0">
                <a:ln>
                  <a:noFill/>
                </a:ln>
                <a:solidFill>
                  <a:srgbClr val="FFFFFF"/>
                </a:solidFill>
                <a:effectLst/>
                <a:uLnTx/>
                <a:uFillTx/>
                <a:latin typeface="Aptos" panose="02110004020202020204"/>
                <a:ea typeface="+mn-ea"/>
                <a:cs typeface="+mn-cs"/>
              </a:rPr>
              <a:t> Development</a:t>
            </a:r>
            <a: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t>, 1-26.</a:t>
            </a:r>
            <a:b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br>
            <a:br>
              <a:rPr kumimoji="0" lang="nl-BE" sz="1800" b="1" i="0" u="none" strike="noStrike" kern="1200" cap="none" spc="0" normalizeH="0" baseline="0" noProof="0">
                <a:ln>
                  <a:noFill/>
                </a:ln>
                <a:solidFill>
                  <a:srgbClr val="FFFFFF"/>
                </a:solidFill>
                <a:effectLst/>
                <a:uLnTx/>
                <a:uFillTx/>
                <a:latin typeface="Aptos" panose="02110004020202020204"/>
                <a:ea typeface="+mn-ea"/>
                <a:cs typeface="+mn-cs"/>
              </a:rPr>
            </a:br>
            <a:endParaRPr kumimoji="0" lang="nl-BE" sz="1800" b="1"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149755BB-7C4D-CDD0-D7E6-B3D32424A865}"/>
              </a:ext>
            </a:extLst>
          </p:cNvPr>
          <p:cNvSpPr txBox="1"/>
          <p:nvPr/>
        </p:nvSpPr>
        <p:spPr>
          <a:xfrm>
            <a:off x="245664" y="5491243"/>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1037095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ballon: rechthoek met afgeronde hoeken 4">
            <a:extLst>
              <a:ext uri="{FF2B5EF4-FFF2-40B4-BE49-F238E27FC236}">
                <a16:creationId xmlns:a16="http://schemas.microsoft.com/office/drawing/2014/main" id="{33CCCDC7-D056-04C5-7C1D-2D0AFD9BF332}"/>
              </a:ext>
            </a:extLst>
          </p:cNvPr>
          <p:cNvSpPr/>
          <p:nvPr/>
        </p:nvSpPr>
        <p:spPr>
          <a:xfrm>
            <a:off x="512466" y="1825625"/>
            <a:ext cx="5583534" cy="2414779"/>
          </a:xfrm>
          <a:prstGeom prst="wedgeRoundRectCallout">
            <a:avLst>
              <a:gd name="adj1" fmla="val 37982"/>
              <a:gd name="adj2" fmla="val 828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BE" sz="2800" b="0" i="0" u="none" strike="noStrike" kern="1200" cap="none" spc="0" normalizeH="0" baseline="0" noProof="0">
                <a:ln>
                  <a:noFill/>
                </a:ln>
                <a:solidFill>
                  <a:prstClr val="white"/>
                </a:solidFill>
                <a:effectLst/>
                <a:uLnTx/>
                <a:uFillTx/>
                <a:latin typeface="Aptos" panose="02110004020202020204"/>
                <a:ea typeface="+mn-ea"/>
                <a:cs typeface="+mn-cs"/>
              </a:rPr>
              <a:t>Wie was er al eens in een bos? Wat heb je daar allemaal gedaan?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9E7FD9A9-9639-630C-BC22-02C4D00FF7E4}"/>
              </a:ext>
            </a:extLst>
          </p:cNvPr>
          <p:cNvSpPr>
            <a:spLocks noGrp="1"/>
          </p:cNvSpPr>
          <p:nvPr>
            <p:ph type="title"/>
          </p:nvPr>
        </p:nvSpPr>
        <p:spPr/>
        <p:txBody>
          <a:bodyPr/>
          <a:lstStyle/>
          <a:p>
            <a:endParaRPr lang="nl-BE"/>
          </a:p>
        </p:txBody>
      </p:sp>
      <p:sp>
        <p:nvSpPr>
          <p:cNvPr id="4" name="Tijdelijke aanduiding voor inhoud 3">
            <a:extLst>
              <a:ext uri="{FF2B5EF4-FFF2-40B4-BE49-F238E27FC236}">
                <a16:creationId xmlns:a16="http://schemas.microsoft.com/office/drawing/2014/main" id="{99872107-7410-1C2F-88F3-ED7B09495D2F}"/>
              </a:ext>
            </a:extLst>
          </p:cNvPr>
          <p:cNvSpPr>
            <a:spLocks noGrp="1"/>
          </p:cNvSpPr>
          <p:nvPr>
            <p:ph sz="half" idx="2"/>
          </p:nvPr>
        </p:nvSpPr>
        <p:spPr/>
        <p:txBody>
          <a:bodyPr/>
          <a:lstStyle/>
          <a:p>
            <a:pPr marL="0" indent="0">
              <a:buNone/>
            </a:pPr>
            <a:endParaRPr lang="nl-BE"/>
          </a:p>
        </p:txBody>
      </p:sp>
      <p:sp>
        <p:nvSpPr>
          <p:cNvPr id="6" name="Tekstballon: rechthoek met afgeronde hoeken 5">
            <a:extLst>
              <a:ext uri="{FF2B5EF4-FFF2-40B4-BE49-F238E27FC236}">
                <a16:creationId xmlns:a16="http://schemas.microsoft.com/office/drawing/2014/main" id="{03EE8094-1D9A-801D-BBDB-736591E6EC22}"/>
              </a:ext>
            </a:extLst>
          </p:cNvPr>
          <p:cNvSpPr/>
          <p:nvPr/>
        </p:nvSpPr>
        <p:spPr>
          <a:xfrm>
            <a:off x="6248400" y="1825624"/>
            <a:ext cx="5583534" cy="2414779"/>
          </a:xfrm>
          <a:prstGeom prst="wedgeRoundRectCallout">
            <a:avLst>
              <a:gd name="adj1" fmla="val -56757"/>
              <a:gd name="adj2" fmla="val 10891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050" name="Picture 2" descr="Bakfiets veiligheid: veilig in het verkeer met Babboe | Babboe">
            <a:extLst>
              <a:ext uri="{FF2B5EF4-FFF2-40B4-BE49-F238E27FC236}">
                <a16:creationId xmlns:a16="http://schemas.microsoft.com/office/drawing/2014/main" id="{6EB85AC0-CE92-E886-C9F5-84242B0F98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6304" y="2069027"/>
            <a:ext cx="3213287" cy="1927972"/>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8B6A03A8-F5B5-BABA-57BA-85EF49F34DD3}"/>
              </a:ext>
            </a:extLst>
          </p:cNvPr>
          <p:cNvSpPr txBox="1"/>
          <p:nvPr/>
        </p:nvSpPr>
        <p:spPr>
          <a:xfrm>
            <a:off x="9739591" y="3245224"/>
            <a:ext cx="209234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a:ln>
                  <a:noFill/>
                </a:ln>
                <a:solidFill>
                  <a:prstClr val="white"/>
                </a:solidFill>
                <a:effectLst/>
                <a:uLnTx/>
                <a:uFillTx/>
                <a:latin typeface="Aptos" panose="02110004020202020204"/>
                <a:ea typeface="+mn-ea"/>
                <a:cs typeface="+mn-cs"/>
              </a:rPr>
              <a:t>THUIS</a:t>
            </a:r>
          </a:p>
        </p:txBody>
      </p:sp>
      <p:sp>
        <p:nvSpPr>
          <p:cNvPr id="8" name="Tekstvak 7">
            <a:extLst>
              <a:ext uri="{FF2B5EF4-FFF2-40B4-BE49-F238E27FC236}">
                <a16:creationId xmlns:a16="http://schemas.microsoft.com/office/drawing/2014/main" id="{753ADA62-8B4D-44AA-A044-768D89034E0F}"/>
              </a:ext>
            </a:extLst>
          </p:cNvPr>
          <p:cNvSpPr txBox="1"/>
          <p:nvPr/>
        </p:nvSpPr>
        <p:spPr>
          <a:xfrm>
            <a:off x="0" y="6488668"/>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202650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C87C1-A683-BC9F-16EC-0D1F046F58A1}"/>
            </a:ext>
          </a:extLst>
        </p:cNvPr>
        <p:cNvGrpSpPr/>
        <p:nvPr/>
      </p:nvGrpSpPr>
      <p:grpSpPr>
        <a:xfrm>
          <a:off x="0" y="0"/>
          <a:ext cx="0" cy="0"/>
          <a:chOff x="0" y="0"/>
          <a:chExt cx="0" cy="0"/>
        </a:xfrm>
      </p:grpSpPr>
      <p:sp>
        <p:nvSpPr>
          <p:cNvPr id="5" name="Tekstballon: rechthoek met afgeronde hoeken 4">
            <a:extLst>
              <a:ext uri="{FF2B5EF4-FFF2-40B4-BE49-F238E27FC236}">
                <a16:creationId xmlns:a16="http://schemas.microsoft.com/office/drawing/2014/main" id="{C5C534B2-0E0D-6B89-EDE1-377F74931C83}"/>
              </a:ext>
            </a:extLst>
          </p:cNvPr>
          <p:cNvSpPr/>
          <p:nvPr/>
        </p:nvSpPr>
        <p:spPr>
          <a:xfrm>
            <a:off x="512466" y="1506071"/>
            <a:ext cx="5583534" cy="2734333"/>
          </a:xfrm>
          <a:prstGeom prst="wedgeRoundRectCallout">
            <a:avLst>
              <a:gd name="adj1" fmla="val 37982"/>
              <a:gd name="adj2" fmla="val 828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a:ln>
                  <a:noFill/>
                </a:ln>
                <a:solidFill>
                  <a:prstClr val="white"/>
                </a:solidFill>
                <a:effectLst/>
                <a:uLnTx/>
                <a:uFillTx/>
                <a:latin typeface="Aptos" panose="02110004020202020204"/>
                <a:ea typeface="+mn-ea"/>
                <a:cs typeface="+mn-cs"/>
              </a:rPr>
              <a:t>Weet je nog, toen we insecten gingen zoeken? Toen hadden we ook gezocht onder de bomen. </a:t>
            </a:r>
            <a:r>
              <a:rPr kumimoji="0" lang="nl-BE" sz="2400" b="1" i="0" u="none" strike="noStrike" kern="1200" cap="none" spc="0" normalizeH="0" baseline="0" noProof="0">
                <a:ln>
                  <a:noFill/>
                </a:ln>
                <a:solidFill>
                  <a:prstClr val="white"/>
                </a:solidFill>
                <a:effectLst/>
                <a:uLnTx/>
                <a:uFillTx/>
                <a:latin typeface="Aptos" panose="02110004020202020204"/>
                <a:ea typeface="+mn-ea"/>
                <a:cs typeface="+mn-cs"/>
              </a:rPr>
              <a:t>Kijk hier op deze foto. Wat zag je allemaal?</a:t>
            </a:r>
            <a:endParaRPr kumimoji="0" lang="nl-BE"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55517A27-CC9B-267F-0C9E-09669443E291}"/>
              </a:ext>
            </a:extLst>
          </p:cNvPr>
          <p:cNvSpPr>
            <a:spLocks noGrp="1"/>
          </p:cNvSpPr>
          <p:nvPr>
            <p:ph type="title"/>
          </p:nvPr>
        </p:nvSpPr>
        <p:spPr/>
        <p:txBody>
          <a:bodyPr/>
          <a:lstStyle/>
          <a:p>
            <a:endParaRPr lang="nl-BE"/>
          </a:p>
        </p:txBody>
      </p:sp>
      <p:sp>
        <p:nvSpPr>
          <p:cNvPr id="4" name="Tijdelijke aanduiding voor inhoud 3">
            <a:extLst>
              <a:ext uri="{FF2B5EF4-FFF2-40B4-BE49-F238E27FC236}">
                <a16:creationId xmlns:a16="http://schemas.microsoft.com/office/drawing/2014/main" id="{9911F6D9-44CB-09C2-77A5-C98F6AC41BCE}"/>
              </a:ext>
            </a:extLst>
          </p:cNvPr>
          <p:cNvSpPr>
            <a:spLocks noGrp="1"/>
          </p:cNvSpPr>
          <p:nvPr>
            <p:ph sz="half" idx="2"/>
          </p:nvPr>
        </p:nvSpPr>
        <p:spPr/>
        <p:txBody>
          <a:bodyPr/>
          <a:lstStyle/>
          <a:p>
            <a:pPr marL="0" indent="0">
              <a:buNone/>
            </a:pPr>
            <a:endParaRPr lang="nl-BE"/>
          </a:p>
        </p:txBody>
      </p:sp>
      <p:sp>
        <p:nvSpPr>
          <p:cNvPr id="6" name="Tekstballon: rechthoek met afgeronde hoeken 5">
            <a:extLst>
              <a:ext uri="{FF2B5EF4-FFF2-40B4-BE49-F238E27FC236}">
                <a16:creationId xmlns:a16="http://schemas.microsoft.com/office/drawing/2014/main" id="{636A1AD1-E7DB-55D4-7EE5-7B376C2A1A10}"/>
              </a:ext>
            </a:extLst>
          </p:cNvPr>
          <p:cNvSpPr/>
          <p:nvPr/>
        </p:nvSpPr>
        <p:spPr>
          <a:xfrm>
            <a:off x="6248400" y="1825624"/>
            <a:ext cx="5583534" cy="2414779"/>
          </a:xfrm>
          <a:prstGeom prst="wedgeRoundRectCallout">
            <a:avLst>
              <a:gd name="adj1" fmla="val -56757"/>
              <a:gd name="adj2" fmla="val 10891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BE" sz="60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074" name="Picture 2" descr="Ook kleuters bezoeken bos">
            <a:extLst>
              <a:ext uri="{FF2B5EF4-FFF2-40B4-BE49-F238E27FC236}">
                <a16:creationId xmlns:a16="http://schemas.microsoft.com/office/drawing/2014/main" id="{501E9CF8-82A9-1823-CF2D-D94766988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749" y="2109088"/>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9D682878-6571-182C-79D6-D05364E637C6}"/>
              </a:ext>
            </a:extLst>
          </p:cNvPr>
          <p:cNvSpPr txBox="1"/>
          <p:nvPr/>
        </p:nvSpPr>
        <p:spPr>
          <a:xfrm>
            <a:off x="9739591" y="3245224"/>
            <a:ext cx="209234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a:ln>
                  <a:noFill/>
                </a:ln>
                <a:solidFill>
                  <a:prstClr val="white"/>
                </a:solidFill>
                <a:effectLst/>
                <a:uLnTx/>
                <a:uFillTx/>
                <a:latin typeface="Aptos" panose="02110004020202020204"/>
                <a:ea typeface="+mn-ea"/>
                <a:cs typeface="+mn-cs"/>
              </a:rPr>
              <a:t>SCHOOL</a:t>
            </a:r>
          </a:p>
        </p:txBody>
      </p:sp>
      <p:sp>
        <p:nvSpPr>
          <p:cNvPr id="8" name="Tekstvak 7">
            <a:extLst>
              <a:ext uri="{FF2B5EF4-FFF2-40B4-BE49-F238E27FC236}">
                <a16:creationId xmlns:a16="http://schemas.microsoft.com/office/drawing/2014/main" id="{22C3A139-A9E7-02F6-FA3A-521DFE911179}"/>
              </a:ext>
            </a:extLst>
          </p:cNvPr>
          <p:cNvSpPr txBox="1"/>
          <p:nvPr/>
        </p:nvSpPr>
        <p:spPr>
          <a:xfrm>
            <a:off x="82379" y="6488668"/>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349985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 x Spelletjes in het Bos">
            <a:extLst>
              <a:ext uri="{FF2B5EF4-FFF2-40B4-BE49-F238E27FC236}">
                <a16:creationId xmlns:a16="http://schemas.microsoft.com/office/drawing/2014/main" id="{1633B5F0-E633-6103-34E5-C7DEBD6D78D5}"/>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1427" b="4303"/>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6F60DAE3-9D8F-733F-5BF3-846A19AF636C}"/>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err="1">
                <a:solidFill>
                  <a:srgbClr val="FFFFFF"/>
                </a:solidFill>
              </a:rPr>
              <a:t>Impressie</a:t>
            </a:r>
            <a:endParaRPr lang="en-US" sz="6000">
              <a:solidFill>
                <a:srgbClr val="FFFFFF"/>
              </a:solidFill>
            </a:endParaRPr>
          </a:p>
        </p:txBody>
      </p:sp>
      <p:sp>
        <p:nvSpPr>
          <p:cNvPr id="4" name="Tekstvak 3">
            <a:extLst>
              <a:ext uri="{FF2B5EF4-FFF2-40B4-BE49-F238E27FC236}">
                <a16:creationId xmlns:a16="http://schemas.microsoft.com/office/drawing/2014/main" id="{FA9AA175-8C08-74EA-B959-2D33079D5B21}"/>
              </a:ext>
            </a:extLst>
          </p:cNvPr>
          <p:cNvSpPr txBox="1"/>
          <p:nvPr/>
        </p:nvSpPr>
        <p:spPr>
          <a:xfrm>
            <a:off x="0" y="6488667"/>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650857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3839B-6357-2A37-0A17-EC34148D6FFD}"/>
            </a:ext>
          </a:extLst>
        </p:cNvPr>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2FAC5DFB-2AB9-E01F-89AF-F91B57466FA8}"/>
              </a:ext>
            </a:extLst>
          </p:cNvPr>
          <p:cNvPicPr>
            <a:picLocks noGrp="1" noChangeAspect="1"/>
          </p:cNvPicPr>
          <p:nvPr>
            <p:ph type="pic" sz="quarter" idx="11"/>
          </p:nvPr>
        </p:nvPicPr>
        <p:blipFill>
          <a:blip r:embed="rId2"/>
          <a:srcRect t="22679" b="22679"/>
          <a:stretch>
            <a:fillRect/>
          </a:stretch>
        </p:blipFill>
        <p:spPr>
          <a:prstGeom prst="rect">
            <a:avLst/>
          </a:prstGeom>
        </p:spPr>
      </p:pic>
      <p:sp>
        <p:nvSpPr>
          <p:cNvPr id="3" name="Tijdelijke aanduiding voor tekst 2">
            <a:extLst>
              <a:ext uri="{FF2B5EF4-FFF2-40B4-BE49-F238E27FC236}">
                <a16:creationId xmlns:a16="http://schemas.microsoft.com/office/drawing/2014/main" id="{DD1EDD5B-AA17-09AD-39AE-EED7C5B6F58E}"/>
              </a:ext>
            </a:extLst>
          </p:cNvPr>
          <p:cNvSpPr>
            <a:spLocks noGrp="1"/>
          </p:cNvSpPr>
          <p:nvPr>
            <p:ph type="body" sz="quarter" idx="10"/>
          </p:nvPr>
        </p:nvSpPr>
        <p:spPr>
          <a:xfrm>
            <a:off x="548887" y="4214494"/>
            <a:ext cx="10426045" cy="2643506"/>
          </a:xfrm>
        </p:spPr>
        <p:txBody>
          <a:bodyPr>
            <a:normAutofit fontScale="70000" lnSpcReduction="20000"/>
          </a:bodyPr>
          <a:lstStyle/>
          <a:p>
            <a:r>
              <a:rPr lang="nl-NL"/>
              <a:t>ZOEMMOMENTJE</a:t>
            </a:r>
          </a:p>
          <a:p>
            <a:r>
              <a:rPr lang="nl-BE"/>
              <a:t>Ga je vooral voort op kennis van thuis of op school?</a:t>
            </a:r>
            <a:br>
              <a:rPr lang="nl-BE"/>
            </a:br>
            <a:br>
              <a:rPr lang="nl-BE"/>
            </a:br>
            <a:r>
              <a:rPr lang="nl-BE"/>
              <a:t>Weet je voldoende wat de kleuters het  jaar voordien leerden om hiernaar terug te verwijzen? </a:t>
            </a:r>
            <a:br>
              <a:rPr lang="nl-BE"/>
            </a:br>
            <a:br>
              <a:rPr lang="nl-BE"/>
            </a:br>
            <a:r>
              <a:rPr lang="nl-BE"/>
              <a:t>Hoe organiseren jullie dat op school?</a:t>
            </a:r>
          </a:p>
        </p:txBody>
      </p:sp>
    </p:spTree>
    <p:extLst>
      <p:ext uri="{BB962C8B-B14F-4D97-AF65-F5344CB8AC3E}">
        <p14:creationId xmlns:p14="http://schemas.microsoft.com/office/powerpoint/2010/main" val="1108964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9E770-32A6-A7F5-D147-A4EB4867227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BDBA0DE-5431-65EB-D7C8-F1C12036094D}"/>
              </a:ext>
            </a:extLst>
          </p:cNvPr>
          <p:cNvSpPr>
            <a:spLocks noGrp="1"/>
          </p:cNvSpPr>
          <p:nvPr>
            <p:ph type="body" sz="quarter" idx="10"/>
          </p:nvPr>
        </p:nvSpPr>
        <p:spPr>
          <a:xfrm>
            <a:off x="5878175" y="1064833"/>
            <a:ext cx="5419595" cy="5516736"/>
          </a:xfrm>
        </p:spPr>
        <p:txBody>
          <a:bodyPr>
            <a:normAutofit/>
          </a:bodyPr>
          <a:lstStyle/>
          <a:p>
            <a:r>
              <a:rPr lang="nl-NL"/>
              <a:t>13 </a:t>
            </a:r>
            <a:r>
              <a:rPr lang="nl-NL" b="1">
                <a:solidFill>
                  <a:srgbClr val="4CBCC5"/>
                </a:solidFill>
              </a:rPr>
              <a:t>disciplines</a:t>
            </a:r>
            <a:r>
              <a:rPr lang="nl-NL"/>
              <a:t> (wiskunde) met </a:t>
            </a:r>
            <a:r>
              <a:rPr lang="nl-NL" b="1">
                <a:solidFill>
                  <a:srgbClr val="4CBCC5"/>
                </a:solidFill>
              </a:rPr>
              <a:t>domeinen</a:t>
            </a:r>
            <a:r>
              <a:rPr lang="nl-NL"/>
              <a:t> (getallenkennis),  </a:t>
            </a:r>
            <a:r>
              <a:rPr lang="nl-NL" b="1" err="1">
                <a:solidFill>
                  <a:srgbClr val="4CBCC5"/>
                </a:solidFill>
              </a:rPr>
              <a:t>subdomeinen</a:t>
            </a:r>
            <a:r>
              <a:rPr lang="nl-NL"/>
              <a:t> (natuurlijke getallen) en </a:t>
            </a:r>
            <a:r>
              <a:rPr lang="nl-NL" b="1">
                <a:solidFill>
                  <a:srgbClr val="4CBCC5"/>
                </a:solidFill>
              </a:rPr>
              <a:t>clusters</a:t>
            </a:r>
            <a:r>
              <a:rPr lang="nl-NL"/>
              <a:t> (begrippen)</a:t>
            </a:r>
            <a:br>
              <a:rPr lang="nl-NL"/>
            </a:br>
            <a:endParaRPr lang="nl-NL"/>
          </a:p>
          <a:p>
            <a:r>
              <a:rPr lang="nl-NL"/>
              <a:t>Zeven doelensets</a:t>
            </a:r>
          </a:p>
          <a:p>
            <a:pPr marL="0" indent="0">
              <a:buNone/>
            </a:pPr>
            <a:endParaRPr lang="nl-NL"/>
          </a:p>
          <a:p>
            <a:r>
              <a:rPr lang="nl-NL"/>
              <a:t>Een ordeningskader</a:t>
            </a:r>
            <a:endParaRPr lang="nl-BE"/>
          </a:p>
        </p:txBody>
      </p:sp>
      <p:sp>
        <p:nvSpPr>
          <p:cNvPr id="3" name="Titel 2">
            <a:extLst>
              <a:ext uri="{FF2B5EF4-FFF2-40B4-BE49-F238E27FC236}">
                <a16:creationId xmlns:a16="http://schemas.microsoft.com/office/drawing/2014/main" id="{0BFD6198-4593-BFAF-F558-242E61EA31DC}"/>
              </a:ext>
            </a:extLst>
          </p:cNvPr>
          <p:cNvSpPr>
            <a:spLocks noGrp="1"/>
          </p:cNvSpPr>
          <p:nvPr>
            <p:ph type="title"/>
          </p:nvPr>
        </p:nvSpPr>
        <p:spPr>
          <a:xfrm>
            <a:off x="161860" y="276431"/>
            <a:ext cx="11882655" cy="648481"/>
          </a:xfrm>
        </p:spPr>
        <p:txBody>
          <a:bodyPr/>
          <a:lstStyle/>
          <a:p>
            <a:r>
              <a:rPr lang="nl-NL"/>
              <a:t>Een brede persoonsontwikkeling </a:t>
            </a:r>
            <a:endParaRPr lang="nl-BE"/>
          </a:p>
        </p:txBody>
      </p:sp>
      <p:pic>
        <p:nvPicPr>
          <p:cNvPr id="6" name="Afbeelding 5">
            <a:extLst>
              <a:ext uri="{FF2B5EF4-FFF2-40B4-BE49-F238E27FC236}">
                <a16:creationId xmlns:a16="http://schemas.microsoft.com/office/drawing/2014/main" id="{FDB9C401-7994-E8B5-D6FE-A6F0725C5678}"/>
              </a:ext>
            </a:extLst>
          </p:cNvPr>
          <p:cNvPicPr>
            <a:picLocks noChangeAspect="1"/>
          </p:cNvPicPr>
          <p:nvPr/>
        </p:nvPicPr>
        <p:blipFill>
          <a:blip r:embed="rId3"/>
          <a:stretch>
            <a:fillRect/>
          </a:stretch>
        </p:blipFill>
        <p:spPr>
          <a:xfrm>
            <a:off x="-507300" y="1121556"/>
            <a:ext cx="5351323" cy="5090446"/>
          </a:xfrm>
          <a:prstGeom prst="rect">
            <a:avLst/>
          </a:prstGeom>
        </p:spPr>
      </p:pic>
      <p:pic>
        <p:nvPicPr>
          <p:cNvPr id="8" name="Afbeelding 7">
            <a:extLst>
              <a:ext uri="{FF2B5EF4-FFF2-40B4-BE49-F238E27FC236}">
                <a16:creationId xmlns:a16="http://schemas.microsoft.com/office/drawing/2014/main" id="{E13E5FE1-6073-A170-96A8-1C13AB2E58A8}"/>
              </a:ext>
            </a:extLst>
          </p:cNvPr>
          <p:cNvPicPr>
            <a:picLocks noChangeAspect="1"/>
          </p:cNvPicPr>
          <p:nvPr/>
        </p:nvPicPr>
        <p:blipFill>
          <a:blip r:embed="rId4"/>
          <a:stretch>
            <a:fillRect/>
          </a:stretch>
        </p:blipFill>
        <p:spPr>
          <a:xfrm>
            <a:off x="3905810" y="924912"/>
            <a:ext cx="1876425" cy="2124075"/>
          </a:xfrm>
          <a:prstGeom prst="rect">
            <a:avLst/>
          </a:prstGeom>
        </p:spPr>
      </p:pic>
      <p:pic>
        <p:nvPicPr>
          <p:cNvPr id="10" name="Afbeelding 9">
            <a:extLst>
              <a:ext uri="{FF2B5EF4-FFF2-40B4-BE49-F238E27FC236}">
                <a16:creationId xmlns:a16="http://schemas.microsoft.com/office/drawing/2014/main" id="{6E89CB93-B67F-86A5-3CAC-A2EB16076D1A}"/>
              </a:ext>
            </a:extLst>
          </p:cNvPr>
          <p:cNvPicPr>
            <a:picLocks noChangeAspect="1"/>
          </p:cNvPicPr>
          <p:nvPr/>
        </p:nvPicPr>
        <p:blipFill>
          <a:blip r:embed="rId5"/>
          <a:stretch>
            <a:fillRect/>
          </a:stretch>
        </p:blipFill>
        <p:spPr>
          <a:xfrm>
            <a:off x="8943976" y="2495441"/>
            <a:ext cx="1876425" cy="1107091"/>
          </a:xfrm>
          <a:prstGeom prst="rect">
            <a:avLst/>
          </a:prstGeom>
        </p:spPr>
      </p:pic>
      <p:pic>
        <p:nvPicPr>
          <p:cNvPr id="5" name="Afbeelding 4">
            <a:extLst>
              <a:ext uri="{FF2B5EF4-FFF2-40B4-BE49-F238E27FC236}">
                <a16:creationId xmlns:a16="http://schemas.microsoft.com/office/drawing/2014/main" id="{710EC92E-112A-C248-461C-5B90D0866427}"/>
              </a:ext>
            </a:extLst>
          </p:cNvPr>
          <p:cNvPicPr>
            <a:picLocks noChangeAspect="1"/>
          </p:cNvPicPr>
          <p:nvPr/>
        </p:nvPicPr>
        <p:blipFill>
          <a:blip r:embed="rId6"/>
          <a:stretch>
            <a:fillRect/>
          </a:stretch>
        </p:blipFill>
        <p:spPr>
          <a:xfrm>
            <a:off x="6568948" y="4282047"/>
            <a:ext cx="1727887" cy="2451027"/>
          </a:xfrm>
          <a:prstGeom prst="rect">
            <a:avLst/>
          </a:prstGeom>
        </p:spPr>
      </p:pic>
      <p:cxnSp>
        <p:nvCxnSpPr>
          <p:cNvPr id="9" name="Rechte verbindingslijn met pijl 8">
            <a:extLst>
              <a:ext uri="{FF2B5EF4-FFF2-40B4-BE49-F238E27FC236}">
                <a16:creationId xmlns:a16="http://schemas.microsoft.com/office/drawing/2014/main" id="{102C168D-E971-647F-6E0A-A7A12E89DF5B}"/>
              </a:ext>
            </a:extLst>
          </p:cNvPr>
          <p:cNvCxnSpPr>
            <a:cxnSpLocks/>
          </p:cNvCxnSpPr>
          <p:nvPr/>
        </p:nvCxnSpPr>
        <p:spPr>
          <a:xfrm flipV="1">
            <a:off x="2675965" y="1887109"/>
            <a:ext cx="1229845" cy="608332"/>
          </a:xfrm>
          <a:prstGeom prst="straightConnector1">
            <a:avLst/>
          </a:prstGeom>
          <a:ln w="76200">
            <a:solidFill>
              <a:srgbClr val="B0137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4137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0D6D92A-3667-B00B-7112-0AF679376A6E}"/>
              </a:ext>
            </a:extLst>
          </p:cNvPr>
          <p:cNvSpPr>
            <a:spLocks noGrp="1"/>
          </p:cNvSpPr>
          <p:nvPr>
            <p:ph type="body" sz="quarter" idx="10"/>
          </p:nvPr>
        </p:nvSpPr>
        <p:spPr/>
        <p:txBody>
          <a:bodyPr>
            <a:normAutofit/>
          </a:bodyPr>
          <a:lstStyle/>
          <a:p>
            <a:r>
              <a:rPr lang="nl-NL"/>
              <a:t>Terugblik</a:t>
            </a:r>
          </a:p>
          <a:p>
            <a:r>
              <a:rPr lang="nl-NL"/>
              <a:t>Terminologie</a:t>
            </a:r>
          </a:p>
          <a:p>
            <a:r>
              <a:rPr lang="nl-NL"/>
              <a:t>Waarom? Hoe? Wat? </a:t>
            </a:r>
          </a:p>
          <a:p>
            <a:r>
              <a:rPr lang="nl-NL"/>
              <a:t>Misvattingen kennisrijk thema</a:t>
            </a:r>
          </a:p>
          <a:p>
            <a:r>
              <a:rPr lang="nl-NL"/>
              <a:t>Opbouw kennisrijk thema</a:t>
            </a:r>
          </a:p>
          <a:p>
            <a:r>
              <a:rPr lang="nl-NL"/>
              <a:t>Waartoe?</a:t>
            </a:r>
          </a:p>
          <a:p>
            <a:r>
              <a:rPr lang="nl-NL"/>
              <a:t>Denk- en onderzoeksvragen</a:t>
            </a:r>
          </a:p>
          <a:p>
            <a:r>
              <a:rPr lang="nl-NL"/>
              <a:t>Kennismuur</a:t>
            </a:r>
          </a:p>
          <a:p>
            <a:r>
              <a:rPr lang="nl-NL"/>
              <a:t>Woordenschat</a:t>
            </a:r>
          </a:p>
          <a:p>
            <a:r>
              <a:rPr lang="nl-NL"/>
              <a:t>Kruispunt </a:t>
            </a:r>
          </a:p>
          <a:p>
            <a:r>
              <a:rPr lang="nl-NL"/>
              <a:t>Een mogelijk voorbeeld</a:t>
            </a:r>
          </a:p>
          <a:p>
            <a:endParaRPr lang="nl-NL"/>
          </a:p>
          <a:p>
            <a:endParaRPr lang="nl-BE"/>
          </a:p>
        </p:txBody>
      </p:sp>
      <p:sp>
        <p:nvSpPr>
          <p:cNvPr id="3" name="Titel 2">
            <a:extLst>
              <a:ext uri="{FF2B5EF4-FFF2-40B4-BE49-F238E27FC236}">
                <a16:creationId xmlns:a16="http://schemas.microsoft.com/office/drawing/2014/main" id="{B477E7FA-2F47-E72C-C67D-22AAB9D99EEC}"/>
              </a:ext>
            </a:extLst>
          </p:cNvPr>
          <p:cNvSpPr>
            <a:spLocks noGrp="1"/>
          </p:cNvSpPr>
          <p:nvPr>
            <p:ph type="title"/>
          </p:nvPr>
        </p:nvSpPr>
        <p:spPr/>
        <p:txBody>
          <a:bodyPr/>
          <a:lstStyle/>
          <a:p>
            <a:r>
              <a:rPr lang="nl-NL"/>
              <a:t>Agenda</a:t>
            </a:r>
            <a:endParaRPr lang="nl-BE"/>
          </a:p>
        </p:txBody>
      </p:sp>
      <p:pic>
        <p:nvPicPr>
          <p:cNvPr id="5" name="Afbeelding 4">
            <a:extLst>
              <a:ext uri="{FF2B5EF4-FFF2-40B4-BE49-F238E27FC236}">
                <a16:creationId xmlns:a16="http://schemas.microsoft.com/office/drawing/2014/main" id="{8EE37799-54E2-724A-884B-3AB0C77BD11B}"/>
              </a:ext>
            </a:extLst>
          </p:cNvPr>
          <p:cNvPicPr>
            <a:picLocks noChangeAspect="1"/>
          </p:cNvPicPr>
          <p:nvPr/>
        </p:nvPicPr>
        <p:blipFill>
          <a:blip r:embed="rId2"/>
          <a:stretch>
            <a:fillRect/>
          </a:stretch>
        </p:blipFill>
        <p:spPr>
          <a:xfrm>
            <a:off x="4559166" y="3385034"/>
            <a:ext cx="5103020" cy="3406266"/>
          </a:xfrm>
          <a:prstGeom prst="rect">
            <a:avLst/>
          </a:prstGeom>
        </p:spPr>
      </p:pic>
      <p:pic>
        <p:nvPicPr>
          <p:cNvPr id="6" name="Afbeelding 5" descr="Zijn je vzw-statuten al aangepast? (de tijd dringt) - Histories">
            <a:extLst>
              <a:ext uri="{FF2B5EF4-FFF2-40B4-BE49-F238E27FC236}">
                <a16:creationId xmlns:a16="http://schemas.microsoft.com/office/drawing/2014/main" id="{A6F90E32-5960-AF12-CDCB-F1956C5FFC2D}"/>
              </a:ext>
            </a:extLst>
          </p:cNvPr>
          <p:cNvPicPr>
            <a:picLocks noChangeAspect="1"/>
          </p:cNvPicPr>
          <p:nvPr/>
        </p:nvPicPr>
        <p:blipFill>
          <a:blip r:embed="rId3"/>
          <a:stretch>
            <a:fillRect/>
          </a:stretch>
        </p:blipFill>
        <p:spPr>
          <a:xfrm>
            <a:off x="9702086" y="258418"/>
            <a:ext cx="2170737" cy="3126616"/>
          </a:xfrm>
          <a:prstGeom prst="rect">
            <a:avLst/>
          </a:prstGeom>
        </p:spPr>
      </p:pic>
    </p:spTree>
    <p:extLst>
      <p:ext uri="{BB962C8B-B14F-4D97-AF65-F5344CB8AC3E}">
        <p14:creationId xmlns:p14="http://schemas.microsoft.com/office/powerpoint/2010/main" val="4255218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Kinderen die met blokken spelen">
            <a:extLst>
              <a:ext uri="{FF2B5EF4-FFF2-40B4-BE49-F238E27FC236}">
                <a16:creationId xmlns:a16="http://schemas.microsoft.com/office/drawing/2014/main" id="{A428D0B8-4147-21B1-DF6D-AED352DC8A16}"/>
              </a:ext>
            </a:extLst>
          </p:cNvPr>
          <p:cNvPicPr>
            <a:picLocks noGrp="1" noChangeAspect="1"/>
          </p:cNvPicPr>
          <p:nvPr>
            <p:ph type="pic" sz="quarter" idx="11"/>
          </p:nvPr>
        </p:nvPicPr>
        <p:blipFill>
          <a:blip r:embed="rId2"/>
          <a:srcRect t="22675" b="22675"/>
          <a:stretch>
            <a:fillRect/>
          </a:stretch>
        </p:blipFill>
        <p:spPr>
          <a:xfrm>
            <a:off x="-7938" y="199441"/>
            <a:ext cx="12199938" cy="4449762"/>
          </a:xfrm>
        </p:spPr>
      </p:pic>
      <p:sp>
        <p:nvSpPr>
          <p:cNvPr id="3" name="Tijdelijke aanduiding voor tekst 2">
            <a:extLst>
              <a:ext uri="{FF2B5EF4-FFF2-40B4-BE49-F238E27FC236}">
                <a16:creationId xmlns:a16="http://schemas.microsoft.com/office/drawing/2014/main" id="{68B31D19-11A6-C26A-A931-19E50CEE11B0}"/>
              </a:ext>
            </a:extLst>
          </p:cNvPr>
          <p:cNvSpPr>
            <a:spLocks noGrp="1"/>
          </p:cNvSpPr>
          <p:nvPr>
            <p:ph type="body" sz="quarter" idx="10"/>
          </p:nvPr>
        </p:nvSpPr>
        <p:spPr>
          <a:xfrm>
            <a:off x="603315" y="4538134"/>
            <a:ext cx="10426045" cy="1272732"/>
          </a:xfrm>
        </p:spPr>
        <p:txBody>
          <a:bodyPr>
            <a:normAutofit lnSpcReduction="10000"/>
          </a:bodyPr>
          <a:lstStyle/>
          <a:p>
            <a:r>
              <a:rPr lang="nl-NL"/>
              <a:t>Misvattingen over kleuteronderwijs en kennisrijk thema</a:t>
            </a:r>
            <a:endParaRPr lang="nl-BE"/>
          </a:p>
        </p:txBody>
      </p:sp>
    </p:spTree>
    <p:extLst>
      <p:ext uri="{BB962C8B-B14F-4D97-AF65-F5344CB8AC3E}">
        <p14:creationId xmlns:p14="http://schemas.microsoft.com/office/powerpoint/2010/main" val="3270938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persoon, Menselijk gezicht, kleding, overdekt&#10;&#10;Door AI gegenereerde inhoud is mogelijk onjuist.">
            <a:extLst>
              <a:ext uri="{FF2B5EF4-FFF2-40B4-BE49-F238E27FC236}">
                <a16:creationId xmlns:a16="http://schemas.microsoft.com/office/drawing/2014/main" id="{320C6BA9-8159-3B8F-37B6-CB923C2AA371}"/>
              </a:ext>
            </a:extLst>
          </p:cNvPr>
          <p:cNvPicPr>
            <a:picLocks noChangeAspect="1"/>
          </p:cNvPicPr>
          <p:nvPr/>
        </p:nvPicPr>
        <p:blipFill>
          <a:blip r:embed="rId3"/>
          <a:srcRect l="444"/>
          <a:stretch>
            <a:fillRect/>
          </a:stretch>
        </p:blipFill>
        <p:spPr>
          <a:xfrm>
            <a:off x="20" y="10"/>
            <a:ext cx="12191980" cy="6857990"/>
          </a:xfrm>
          <a:prstGeom prst="rect">
            <a:avLst/>
          </a:prstGeom>
        </p:spPr>
      </p:pic>
      <p:sp>
        <p:nvSpPr>
          <p:cNvPr id="2" name="Titel 1">
            <a:extLst>
              <a:ext uri="{FF2B5EF4-FFF2-40B4-BE49-F238E27FC236}">
                <a16:creationId xmlns:a16="http://schemas.microsoft.com/office/drawing/2014/main" id="{09E176A4-E9CD-FA82-5882-BAC9A628AF96}"/>
              </a:ext>
            </a:extLst>
          </p:cNvPr>
          <p:cNvSpPr>
            <a:spLocks noGrp="1"/>
          </p:cNvSpPr>
          <p:nvPr>
            <p:ph type="title"/>
          </p:nvPr>
        </p:nvSpPr>
        <p:spPr>
          <a:xfrm>
            <a:off x="523875" y="5317240"/>
            <a:ext cx="11210925" cy="744836"/>
          </a:xfrm>
        </p:spPr>
        <p:txBody>
          <a:bodyPr vert="horz" lIns="91440" tIns="45720" rIns="91440" bIns="45720" rtlCol="0">
            <a:normAutofit/>
          </a:bodyPr>
          <a:lstStyle/>
          <a:p>
            <a:pPr algn="ctr"/>
            <a:r>
              <a:rPr lang="en-US" sz="3600">
                <a:solidFill>
                  <a:schemeClr val="bg1"/>
                </a:solidFill>
              </a:rPr>
              <a:t>Kunnen </a:t>
            </a:r>
            <a:r>
              <a:rPr lang="en-US" sz="3600" err="1">
                <a:solidFill>
                  <a:schemeClr val="bg1"/>
                </a:solidFill>
              </a:rPr>
              <a:t>onze</a:t>
            </a:r>
            <a:r>
              <a:rPr lang="en-US" sz="3600">
                <a:solidFill>
                  <a:schemeClr val="bg1"/>
                </a:solidFill>
              </a:rPr>
              <a:t> </a:t>
            </a:r>
            <a:r>
              <a:rPr lang="en-US" sz="3600" err="1">
                <a:solidFill>
                  <a:schemeClr val="bg1"/>
                </a:solidFill>
              </a:rPr>
              <a:t>kinderen</a:t>
            </a:r>
            <a:r>
              <a:rPr lang="en-US" sz="3600">
                <a:solidFill>
                  <a:schemeClr val="bg1"/>
                </a:solidFill>
              </a:rPr>
              <a:t> </a:t>
            </a:r>
            <a:r>
              <a:rPr lang="en-US" sz="3600" err="1">
                <a:solidFill>
                  <a:schemeClr val="bg1"/>
                </a:solidFill>
              </a:rPr>
              <a:t>nog</a:t>
            </a:r>
            <a:r>
              <a:rPr lang="en-US" sz="3600">
                <a:solidFill>
                  <a:schemeClr val="bg1"/>
                </a:solidFill>
              </a:rPr>
              <a:t> </a:t>
            </a:r>
            <a:r>
              <a:rPr lang="en-US" sz="3600" err="1">
                <a:solidFill>
                  <a:schemeClr val="bg1"/>
                </a:solidFill>
              </a:rPr>
              <a:t>spelen</a:t>
            </a:r>
            <a:r>
              <a:rPr lang="en-US" sz="3600">
                <a:solidFill>
                  <a:schemeClr val="bg1"/>
                </a:solidFill>
              </a:rPr>
              <a:t>? JA!!</a:t>
            </a:r>
          </a:p>
        </p:txBody>
      </p:sp>
      <p:sp>
        <p:nvSpPr>
          <p:cNvPr id="3" name="Tekstvak 2">
            <a:extLst>
              <a:ext uri="{FF2B5EF4-FFF2-40B4-BE49-F238E27FC236}">
                <a16:creationId xmlns:a16="http://schemas.microsoft.com/office/drawing/2014/main" id="{1331A09A-FA93-ABE7-F1E9-C7383A3B48A7}"/>
              </a:ext>
            </a:extLst>
          </p:cNvPr>
          <p:cNvSpPr txBox="1"/>
          <p:nvPr/>
        </p:nvSpPr>
        <p:spPr>
          <a:xfrm>
            <a:off x="224287" y="6469811"/>
            <a:ext cx="4258813"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221254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2810C-DB77-ACCE-2D97-634F90630A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01EA02-7351-BE77-FC38-B6AA3D764378}"/>
              </a:ext>
            </a:extLst>
          </p:cNvPr>
          <p:cNvSpPr>
            <a:spLocks noGrp="1"/>
          </p:cNvSpPr>
          <p:nvPr>
            <p:ph type="title"/>
          </p:nvPr>
        </p:nvSpPr>
        <p:spPr>
          <a:xfrm>
            <a:off x="3931403" y="212505"/>
            <a:ext cx="3973385" cy="3692028"/>
          </a:xfrm>
          <a:noFill/>
        </p:spPr>
        <p:txBody>
          <a:bodyPr vert="horz" lIns="91440" tIns="45720" rIns="91440" bIns="45720" rtlCol="0" anchor="b">
            <a:normAutofit/>
          </a:bodyPr>
          <a:lstStyle/>
          <a:p>
            <a:r>
              <a:rPr lang="en-US" sz="5200" err="1"/>
              <a:t>Speels</a:t>
            </a:r>
            <a:endParaRPr lang="en-US" sz="5200"/>
          </a:p>
        </p:txBody>
      </p:sp>
      <p:pic>
        <p:nvPicPr>
          <p:cNvPr id="3" name="Picture 2" descr="CJG Rijnmond - Lentekriebels: ontwikkelingen per… - CJG Rijnmond">
            <a:extLst>
              <a:ext uri="{FF2B5EF4-FFF2-40B4-BE49-F238E27FC236}">
                <a16:creationId xmlns:a16="http://schemas.microsoft.com/office/drawing/2014/main" id="{8116EB0A-1561-2586-FA35-B398DB7043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4723"/>
            <a:ext cx="12192000" cy="97536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2E8A063B-A7FF-6737-5E80-99DBF8F3455C}"/>
              </a:ext>
            </a:extLst>
          </p:cNvPr>
          <p:cNvSpPr txBox="1"/>
          <p:nvPr/>
        </p:nvSpPr>
        <p:spPr>
          <a:xfrm>
            <a:off x="973394" y="604684"/>
            <a:ext cx="4173793" cy="954107"/>
          </a:xfrm>
          <a:prstGeom prst="rect">
            <a:avLst/>
          </a:prstGeom>
          <a:noFill/>
        </p:spPr>
        <p:txBody>
          <a:bodyPr wrap="square" rtlCol="0">
            <a:spAutoFit/>
          </a:bodyPr>
          <a:lstStyle/>
          <a:p>
            <a:r>
              <a:rPr lang="nl-BE" sz="2800">
                <a:solidFill>
                  <a:schemeClr val="bg1"/>
                </a:solidFill>
              </a:rPr>
              <a:t>Speels</a:t>
            </a:r>
          </a:p>
          <a:p>
            <a:endParaRPr lang="nl-BE" sz="2800">
              <a:solidFill>
                <a:schemeClr val="bg1"/>
              </a:solidFill>
            </a:endParaRPr>
          </a:p>
        </p:txBody>
      </p:sp>
      <p:sp>
        <p:nvSpPr>
          <p:cNvPr id="5" name="Tekstvak 4">
            <a:extLst>
              <a:ext uri="{FF2B5EF4-FFF2-40B4-BE49-F238E27FC236}">
                <a16:creationId xmlns:a16="http://schemas.microsoft.com/office/drawing/2014/main" id="{AD440F0A-0E52-0E6F-A6F6-611B454FF549}"/>
              </a:ext>
            </a:extLst>
          </p:cNvPr>
          <p:cNvSpPr txBox="1"/>
          <p:nvPr/>
        </p:nvSpPr>
        <p:spPr>
          <a:xfrm>
            <a:off x="9048310" y="639097"/>
            <a:ext cx="4173793" cy="1815882"/>
          </a:xfrm>
          <a:prstGeom prst="rect">
            <a:avLst/>
          </a:prstGeom>
          <a:noFill/>
        </p:spPr>
        <p:txBody>
          <a:bodyPr wrap="square" rtlCol="0">
            <a:spAutoFit/>
          </a:bodyPr>
          <a:lstStyle/>
          <a:p>
            <a:r>
              <a:rPr lang="nl-BE" sz="2800">
                <a:solidFill>
                  <a:schemeClr val="bg1"/>
                </a:solidFill>
              </a:rPr>
              <a:t>Serieus</a:t>
            </a:r>
          </a:p>
          <a:p>
            <a:endParaRPr lang="nl-BE" sz="2800">
              <a:solidFill>
                <a:schemeClr val="bg1"/>
              </a:solidFill>
            </a:endParaRPr>
          </a:p>
          <a:p>
            <a:endParaRPr lang="nl-BE" sz="2800">
              <a:solidFill>
                <a:schemeClr val="bg1"/>
              </a:solidFill>
            </a:endParaRPr>
          </a:p>
          <a:p>
            <a:endParaRPr lang="nl-BE" sz="2800">
              <a:solidFill>
                <a:schemeClr val="bg1"/>
              </a:solidFill>
            </a:endParaRPr>
          </a:p>
        </p:txBody>
      </p:sp>
      <p:cxnSp>
        <p:nvCxnSpPr>
          <p:cNvPr id="7" name="Rechte verbindingslijn 6">
            <a:extLst>
              <a:ext uri="{FF2B5EF4-FFF2-40B4-BE49-F238E27FC236}">
                <a16:creationId xmlns:a16="http://schemas.microsoft.com/office/drawing/2014/main" id="{A9F5B561-7BE9-4043-B4A0-8A9469B4808D}"/>
              </a:ext>
            </a:extLst>
          </p:cNvPr>
          <p:cNvCxnSpPr/>
          <p:nvPr/>
        </p:nvCxnSpPr>
        <p:spPr>
          <a:xfrm>
            <a:off x="2214939" y="1001103"/>
            <a:ext cx="6735098" cy="0"/>
          </a:xfrm>
          <a:prstGeom prst="line">
            <a:avLst/>
          </a:prstGeom>
          <a:ln>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9" name="Tekstvak 8">
            <a:extLst>
              <a:ext uri="{FF2B5EF4-FFF2-40B4-BE49-F238E27FC236}">
                <a16:creationId xmlns:a16="http://schemas.microsoft.com/office/drawing/2014/main" id="{01284779-F62A-B044-7510-39B1DA972D08}"/>
              </a:ext>
            </a:extLst>
          </p:cNvPr>
          <p:cNvSpPr txBox="1"/>
          <p:nvPr/>
        </p:nvSpPr>
        <p:spPr>
          <a:xfrm>
            <a:off x="224287" y="6469811"/>
            <a:ext cx="4258813"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754882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C9446-87AA-AD3D-5EF2-CF94E87B58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BBB699C-3FD9-A670-E9CF-22AE1CC26646}"/>
              </a:ext>
            </a:extLst>
          </p:cNvPr>
          <p:cNvSpPr>
            <a:spLocks noGrp="1"/>
          </p:cNvSpPr>
          <p:nvPr>
            <p:ph type="title"/>
          </p:nvPr>
        </p:nvSpPr>
        <p:spPr>
          <a:xfrm>
            <a:off x="3931403" y="212505"/>
            <a:ext cx="3973385" cy="3692028"/>
          </a:xfrm>
          <a:noFill/>
        </p:spPr>
        <p:txBody>
          <a:bodyPr vert="horz" lIns="91440" tIns="45720" rIns="91440" bIns="45720" rtlCol="0" anchor="b">
            <a:normAutofit/>
          </a:bodyPr>
          <a:lstStyle/>
          <a:p>
            <a:r>
              <a:rPr lang="en-US" sz="5200" err="1"/>
              <a:t>Speels</a:t>
            </a:r>
            <a:endParaRPr lang="en-US" sz="5200"/>
          </a:p>
        </p:txBody>
      </p:sp>
      <p:pic>
        <p:nvPicPr>
          <p:cNvPr id="3" name="Picture 2" descr="CJG Rijnmond - Lentekriebels: ontwikkelingen per… - CJG Rijnmond">
            <a:extLst>
              <a:ext uri="{FF2B5EF4-FFF2-40B4-BE49-F238E27FC236}">
                <a16:creationId xmlns:a16="http://schemas.microsoft.com/office/drawing/2014/main" id="{17DE1A08-DF39-582B-1884-21CC644FA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88578"/>
            <a:ext cx="12192000" cy="97536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29DC6966-B96A-2476-F2CF-96FD3012F1B6}"/>
              </a:ext>
            </a:extLst>
          </p:cNvPr>
          <p:cNvSpPr txBox="1"/>
          <p:nvPr/>
        </p:nvSpPr>
        <p:spPr>
          <a:xfrm>
            <a:off x="308138" y="660883"/>
            <a:ext cx="2466398" cy="954107"/>
          </a:xfrm>
          <a:prstGeom prst="rect">
            <a:avLst/>
          </a:prstGeom>
          <a:noFill/>
        </p:spPr>
        <p:txBody>
          <a:bodyPr wrap="square" rtlCol="0">
            <a:spAutoFit/>
          </a:bodyPr>
          <a:lstStyle/>
          <a:p>
            <a:r>
              <a:rPr lang="nl-BE" sz="2800" err="1">
                <a:solidFill>
                  <a:schemeClr val="bg1"/>
                </a:solidFill>
              </a:rPr>
              <a:t>Kindinitiatief</a:t>
            </a:r>
            <a:endParaRPr lang="nl-BE" sz="2800">
              <a:solidFill>
                <a:schemeClr val="bg1"/>
              </a:solidFill>
            </a:endParaRPr>
          </a:p>
          <a:p>
            <a:endParaRPr lang="nl-BE" sz="2800">
              <a:solidFill>
                <a:schemeClr val="bg1"/>
              </a:solidFill>
            </a:endParaRPr>
          </a:p>
        </p:txBody>
      </p:sp>
      <p:sp>
        <p:nvSpPr>
          <p:cNvPr id="5" name="Tekstvak 4">
            <a:extLst>
              <a:ext uri="{FF2B5EF4-FFF2-40B4-BE49-F238E27FC236}">
                <a16:creationId xmlns:a16="http://schemas.microsoft.com/office/drawing/2014/main" id="{8147574F-3F47-88AD-2651-C1306D040BDE}"/>
              </a:ext>
            </a:extLst>
          </p:cNvPr>
          <p:cNvSpPr txBox="1"/>
          <p:nvPr/>
        </p:nvSpPr>
        <p:spPr>
          <a:xfrm>
            <a:off x="8530427" y="660882"/>
            <a:ext cx="4173793" cy="954107"/>
          </a:xfrm>
          <a:prstGeom prst="rect">
            <a:avLst/>
          </a:prstGeom>
          <a:noFill/>
        </p:spPr>
        <p:txBody>
          <a:bodyPr wrap="square" rtlCol="0">
            <a:spAutoFit/>
          </a:bodyPr>
          <a:lstStyle/>
          <a:p>
            <a:r>
              <a:rPr lang="nl-BE" sz="2800">
                <a:solidFill>
                  <a:schemeClr val="bg1"/>
                </a:solidFill>
              </a:rPr>
              <a:t>Leerkrachtinitiatief</a:t>
            </a:r>
          </a:p>
          <a:p>
            <a:endParaRPr lang="nl-BE" sz="2800">
              <a:solidFill>
                <a:schemeClr val="bg1"/>
              </a:solidFill>
            </a:endParaRPr>
          </a:p>
        </p:txBody>
      </p:sp>
      <p:cxnSp>
        <p:nvCxnSpPr>
          <p:cNvPr id="9" name="Rechte verbindingslijn 8">
            <a:extLst>
              <a:ext uri="{FF2B5EF4-FFF2-40B4-BE49-F238E27FC236}">
                <a16:creationId xmlns:a16="http://schemas.microsoft.com/office/drawing/2014/main" id="{2A1EE412-2B9D-547C-3EDE-6CB29EAE6A58}"/>
              </a:ext>
            </a:extLst>
          </p:cNvPr>
          <p:cNvCxnSpPr>
            <a:cxnSpLocks/>
          </p:cNvCxnSpPr>
          <p:nvPr/>
        </p:nvCxnSpPr>
        <p:spPr>
          <a:xfrm>
            <a:off x="2679519" y="960142"/>
            <a:ext cx="5794199" cy="0"/>
          </a:xfrm>
          <a:prstGeom prst="line">
            <a:avLst/>
          </a:prstGeom>
          <a:ln>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6" name="Tekstvak 5">
            <a:extLst>
              <a:ext uri="{FF2B5EF4-FFF2-40B4-BE49-F238E27FC236}">
                <a16:creationId xmlns:a16="http://schemas.microsoft.com/office/drawing/2014/main" id="{2172A2F3-6146-633A-99A8-337C2A212927}"/>
              </a:ext>
            </a:extLst>
          </p:cNvPr>
          <p:cNvSpPr txBox="1"/>
          <p:nvPr/>
        </p:nvSpPr>
        <p:spPr>
          <a:xfrm>
            <a:off x="224287" y="6469811"/>
            <a:ext cx="3521237"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1969194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E0287-60D5-1F9B-DA15-5CB3D3EFC43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0E2027D-3933-36F3-10BB-DDC9FC716F18}"/>
              </a:ext>
            </a:extLst>
          </p:cNvPr>
          <p:cNvSpPr>
            <a:spLocks noGrp="1"/>
          </p:cNvSpPr>
          <p:nvPr>
            <p:ph type="title"/>
          </p:nvPr>
        </p:nvSpPr>
        <p:spPr>
          <a:xfrm>
            <a:off x="3931403" y="212505"/>
            <a:ext cx="3973385" cy="3692028"/>
          </a:xfrm>
          <a:noFill/>
        </p:spPr>
        <p:txBody>
          <a:bodyPr vert="horz" lIns="91440" tIns="45720" rIns="91440" bIns="45720" rtlCol="0" anchor="b">
            <a:normAutofit/>
          </a:bodyPr>
          <a:lstStyle/>
          <a:p>
            <a:r>
              <a:rPr lang="en-US" sz="5200" err="1"/>
              <a:t>Speels</a:t>
            </a:r>
            <a:endParaRPr lang="en-US" sz="5200"/>
          </a:p>
        </p:txBody>
      </p:sp>
      <p:pic>
        <p:nvPicPr>
          <p:cNvPr id="3" name="Picture 2" descr="CJG Rijnmond - Lentekriebels: ontwikkelingen per… - CJG Rijnmond">
            <a:extLst>
              <a:ext uri="{FF2B5EF4-FFF2-40B4-BE49-F238E27FC236}">
                <a16:creationId xmlns:a16="http://schemas.microsoft.com/office/drawing/2014/main" id="{4FC1D31C-A0F6-AE42-9ED3-F637EEB3A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4723"/>
            <a:ext cx="12192000" cy="97536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671BF592-8B99-8AB6-BEB2-798A535CE508}"/>
              </a:ext>
            </a:extLst>
          </p:cNvPr>
          <p:cNvSpPr txBox="1"/>
          <p:nvPr/>
        </p:nvSpPr>
        <p:spPr>
          <a:xfrm>
            <a:off x="973394" y="604684"/>
            <a:ext cx="4173793" cy="523220"/>
          </a:xfrm>
          <a:prstGeom prst="rect">
            <a:avLst/>
          </a:prstGeom>
          <a:noFill/>
        </p:spPr>
        <p:txBody>
          <a:bodyPr wrap="square" rtlCol="0">
            <a:spAutoFit/>
          </a:bodyPr>
          <a:lstStyle/>
          <a:p>
            <a:r>
              <a:rPr lang="nl-BE" sz="2800">
                <a:solidFill>
                  <a:schemeClr val="bg1"/>
                </a:solidFill>
              </a:rPr>
              <a:t>Incidenteel leren</a:t>
            </a:r>
          </a:p>
        </p:txBody>
      </p:sp>
      <p:sp>
        <p:nvSpPr>
          <p:cNvPr id="5" name="Tekstvak 4">
            <a:extLst>
              <a:ext uri="{FF2B5EF4-FFF2-40B4-BE49-F238E27FC236}">
                <a16:creationId xmlns:a16="http://schemas.microsoft.com/office/drawing/2014/main" id="{C2135A4D-1C1C-0BE7-A7F7-EAA7187C446A}"/>
              </a:ext>
            </a:extLst>
          </p:cNvPr>
          <p:cNvSpPr txBox="1"/>
          <p:nvPr/>
        </p:nvSpPr>
        <p:spPr>
          <a:xfrm>
            <a:off x="9048310" y="639097"/>
            <a:ext cx="4173793" cy="523220"/>
          </a:xfrm>
          <a:prstGeom prst="rect">
            <a:avLst/>
          </a:prstGeom>
          <a:noFill/>
        </p:spPr>
        <p:txBody>
          <a:bodyPr wrap="square" rtlCol="0">
            <a:spAutoFit/>
          </a:bodyPr>
          <a:lstStyle/>
          <a:p>
            <a:r>
              <a:rPr lang="nl-BE" sz="2800">
                <a:solidFill>
                  <a:schemeClr val="bg1"/>
                </a:solidFill>
              </a:rPr>
              <a:t>Doelgericht leren</a:t>
            </a:r>
          </a:p>
        </p:txBody>
      </p:sp>
      <p:cxnSp>
        <p:nvCxnSpPr>
          <p:cNvPr id="13" name="Rechte verbindingslijn 12">
            <a:extLst>
              <a:ext uri="{FF2B5EF4-FFF2-40B4-BE49-F238E27FC236}">
                <a16:creationId xmlns:a16="http://schemas.microsoft.com/office/drawing/2014/main" id="{5CEBB475-3F5E-7AD2-C0F6-3765B5ABBCD0}"/>
              </a:ext>
            </a:extLst>
          </p:cNvPr>
          <p:cNvCxnSpPr>
            <a:cxnSpLocks/>
          </p:cNvCxnSpPr>
          <p:nvPr/>
        </p:nvCxnSpPr>
        <p:spPr>
          <a:xfrm>
            <a:off x="3903693" y="1017742"/>
            <a:ext cx="5060198" cy="0"/>
          </a:xfrm>
          <a:prstGeom prst="line">
            <a:avLst/>
          </a:prstGeom>
          <a:ln>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8" name="Tekstvak 7">
            <a:extLst>
              <a:ext uri="{FF2B5EF4-FFF2-40B4-BE49-F238E27FC236}">
                <a16:creationId xmlns:a16="http://schemas.microsoft.com/office/drawing/2014/main" id="{C90908A9-ACD9-44A1-B158-BB50659D8EE1}"/>
              </a:ext>
            </a:extLst>
          </p:cNvPr>
          <p:cNvSpPr txBox="1"/>
          <p:nvPr/>
        </p:nvSpPr>
        <p:spPr>
          <a:xfrm>
            <a:off x="224287" y="6469811"/>
            <a:ext cx="4258813"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1708935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6E507-0BD2-7F4B-BC05-89C99DCF396F}"/>
            </a:ext>
          </a:extLst>
        </p:cNvPr>
        <p:cNvGrpSpPr/>
        <p:nvPr/>
      </p:nvGrpSpPr>
      <p:grpSpPr>
        <a:xfrm>
          <a:off x="0" y="0"/>
          <a:ext cx="0" cy="0"/>
          <a:chOff x="0" y="0"/>
          <a:chExt cx="0" cy="0"/>
        </a:xfrm>
      </p:grpSpPr>
      <p:pic>
        <p:nvPicPr>
          <p:cNvPr id="6" name="Afbeelding 5" descr="Afbeelding met persoon, Menselijk gezicht, kleding, overdekt&#10;&#10;Door AI gegenereerde inhoud is mogelijk onjuist.">
            <a:extLst>
              <a:ext uri="{FF2B5EF4-FFF2-40B4-BE49-F238E27FC236}">
                <a16:creationId xmlns:a16="http://schemas.microsoft.com/office/drawing/2014/main" id="{46C106F1-CD1D-C8DE-E70E-F6EAA5AFDDD7}"/>
              </a:ext>
            </a:extLst>
          </p:cNvPr>
          <p:cNvPicPr>
            <a:picLocks noChangeAspect="1"/>
          </p:cNvPicPr>
          <p:nvPr/>
        </p:nvPicPr>
        <p:blipFill>
          <a:blip r:embed="rId3"/>
          <a:srcRect l="444"/>
          <a:stretch>
            <a:fillRect/>
          </a:stretch>
        </p:blipFill>
        <p:spPr>
          <a:xfrm>
            <a:off x="20" y="10"/>
            <a:ext cx="12191980" cy="6857990"/>
          </a:xfrm>
          <a:prstGeom prst="rect">
            <a:avLst/>
          </a:prstGeom>
        </p:spPr>
      </p:pic>
      <p:sp>
        <p:nvSpPr>
          <p:cNvPr id="2" name="Titel 1">
            <a:extLst>
              <a:ext uri="{FF2B5EF4-FFF2-40B4-BE49-F238E27FC236}">
                <a16:creationId xmlns:a16="http://schemas.microsoft.com/office/drawing/2014/main" id="{1F39E448-EFB8-8554-A883-D78228897190}"/>
              </a:ext>
            </a:extLst>
          </p:cNvPr>
          <p:cNvSpPr>
            <a:spLocks noGrp="1"/>
          </p:cNvSpPr>
          <p:nvPr>
            <p:ph type="title"/>
          </p:nvPr>
        </p:nvSpPr>
        <p:spPr>
          <a:xfrm>
            <a:off x="523875" y="5317240"/>
            <a:ext cx="11210925" cy="744836"/>
          </a:xfrm>
        </p:spPr>
        <p:txBody>
          <a:bodyPr vert="horz" lIns="91440" tIns="45720" rIns="91440" bIns="45720" rtlCol="0">
            <a:normAutofit fontScale="90000"/>
          </a:bodyPr>
          <a:lstStyle/>
          <a:p>
            <a:pPr algn="ctr"/>
            <a:r>
              <a:rPr lang="en-US" sz="3600">
                <a:solidFill>
                  <a:schemeClr val="bg1"/>
                </a:solidFill>
              </a:rPr>
              <a:t>Het </a:t>
            </a:r>
            <a:r>
              <a:rPr lang="en-US" sz="3600" err="1">
                <a:solidFill>
                  <a:schemeClr val="bg1"/>
                </a:solidFill>
              </a:rPr>
              <a:t>rijke</a:t>
            </a:r>
            <a:r>
              <a:rPr lang="en-US" sz="3600">
                <a:solidFill>
                  <a:schemeClr val="bg1"/>
                </a:solidFill>
              </a:rPr>
              <a:t> thema </a:t>
            </a:r>
            <a:r>
              <a:rPr lang="en-US" sz="3600" err="1">
                <a:solidFill>
                  <a:schemeClr val="bg1"/>
                </a:solidFill>
              </a:rPr>
              <a:t>dringt</a:t>
            </a:r>
            <a:r>
              <a:rPr lang="en-US" sz="3600">
                <a:solidFill>
                  <a:schemeClr val="bg1"/>
                </a:solidFill>
              </a:rPr>
              <a:t> door in </a:t>
            </a:r>
            <a:r>
              <a:rPr lang="en-US" sz="3600" err="1">
                <a:solidFill>
                  <a:schemeClr val="bg1"/>
                </a:solidFill>
              </a:rPr>
              <a:t>spel</a:t>
            </a:r>
            <a:r>
              <a:rPr lang="en-US" sz="3600">
                <a:solidFill>
                  <a:schemeClr val="bg1"/>
                </a:solidFill>
              </a:rPr>
              <a:t> en </a:t>
            </a:r>
            <a:r>
              <a:rPr lang="en-US" sz="3600" err="1">
                <a:solidFill>
                  <a:schemeClr val="bg1"/>
                </a:solidFill>
              </a:rPr>
              <a:t>spontane</a:t>
            </a:r>
            <a:r>
              <a:rPr lang="en-US" sz="3600">
                <a:solidFill>
                  <a:schemeClr val="bg1"/>
                </a:solidFill>
              </a:rPr>
              <a:t> </a:t>
            </a:r>
            <a:r>
              <a:rPr lang="en-US" sz="3600" err="1">
                <a:solidFill>
                  <a:schemeClr val="bg1"/>
                </a:solidFill>
              </a:rPr>
              <a:t>gesprekken</a:t>
            </a:r>
            <a:endParaRPr lang="en-US" sz="3600">
              <a:solidFill>
                <a:schemeClr val="bg1"/>
              </a:solidFill>
            </a:endParaRPr>
          </a:p>
        </p:txBody>
      </p:sp>
      <p:sp>
        <p:nvSpPr>
          <p:cNvPr id="5" name="Tekstvak 4">
            <a:extLst>
              <a:ext uri="{FF2B5EF4-FFF2-40B4-BE49-F238E27FC236}">
                <a16:creationId xmlns:a16="http://schemas.microsoft.com/office/drawing/2014/main" id="{723F98F6-57A5-1AC7-5D6B-DD3D291098BC}"/>
              </a:ext>
            </a:extLst>
          </p:cNvPr>
          <p:cNvSpPr txBox="1"/>
          <p:nvPr/>
        </p:nvSpPr>
        <p:spPr>
          <a:xfrm>
            <a:off x="224287" y="6469811"/>
            <a:ext cx="4258813"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316767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Kinderen die met speelgoedblokken spelen">
            <a:extLst>
              <a:ext uri="{FF2B5EF4-FFF2-40B4-BE49-F238E27FC236}">
                <a16:creationId xmlns:a16="http://schemas.microsoft.com/office/drawing/2014/main" id="{D7045CE8-096C-56E7-8E50-5C93BFD59F57}"/>
              </a:ext>
            </a:extLst>
          </p:cNvPr>
          <p:cNvPicPr>
            <a:picLocks noGrp="1" noChangeAspect="1"/>
          </p:cNvPicPr>
          <p:nvPr>
            <p:ph idx="10"/>
          </p:nvPr>
        </p:nvPicPr>
        <p:blipFill>
          <a:blip r:embed="rId2"/>
          <a:stretch>
            <a:fillRect/>
          </a:stretch>
        </p:blipFill>
        <p:spPr>
          <a:xfrm>
            <a:off x="5438775" y="1387475"/>
            <a:ext cx="6124575" cy="4083050"/>
          </a:xfrm>
        </p:spPr>
      </p:pic>
      <p:sp>
        <p:nvSpPr>
          <p:cNvPr id="3" name="Tijdelijke aanduiding voor tekst 2">
            <a:extLst>
              <a:ext uri="{FF2B5EF4-FFF2-40B4-BE49-F238E27FC236}">
                <a16:creationId xmlns:a16="http://schemas.microsoft.com/office/drawing/2014/main" id="{81E10944-7C28-73CA-0B9C-56077C505105}"/>
              </a:ext>
            </a:extLst>
          </p:cNvPr>
          <p:cNvSpPr>
            <a:spLocks noGrp="1"/>
          </p:cNvSpPr>
          <p:nvPr>
            <p:ph type="body" sz="quarter" idx="11"/>
          </p:nvPr>
        </p:nvSpPr>
        <p:spPr>
          <a:xfrm>
            <a:off x="274707" y="2954889"/>
            <a:ext cx="5056188" cy="948221"/>
          </a:xfrm>
        </p:spPr>
        <p:txBody>
          <a:bodyPr>
            <a:normAutofit/>
          </a:bodyPr>
          <a:lstStyle/>
          <a:p>
            <a:r>
              <a:rPr lang="nl-NL"/>
              <a:t>Moet ik nu helemaal opnieuw beginnen?</a:t>
            </a:r>
          </a:p>
          <a:p>
            <a:endParaRPr lang="nl-NL"/>
          </a:p>
          <a:p>
            <a:endParaRPr lang="nl-BE"/>
          </a:p>
        </p:txBody>
      </p:sp>
    </p:spTree>
    <p:extLst>
      <p:ext uri="{BB962C8B-B14F-4D97-AF65-F5344CB8AC3E}">
        <p14:creationId xmlns:p14="http://schemas.microsoft.com/office/powerpoint/2010/main" val="1629638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F1E282D9-22FF-BC46-FB6C-F3CC0CCCE07A}"/>
              </a:ext>
            </a:extLst>
          </p:cNvPr>
          <p:cNvPicPr>
            <a:picLocks noGrp="1" noChangeAspect="1"/>
          </p:cNvPicPr>
          <p:nvPr>
            <p:ph idx="10"/>
          </p:nvPr>
        </p:nvPicPr>
        <p:blipFill>
          <a:blip r:embed="rId2"/>
          <a:stretch>
            <a:fillRect/>
          </a:stretch>
        </p:blipFill>
        <p:spPr>
          <a:xfrm>
            <a:off x="5927725" y="1650801"/>
            <a:ext cx="4741863" cy="3556397"/>
          </a:xfrm>
          <a:prstGeom prst="rect">
            <a:avLst/>
          </a:prstGeom>
        </p:spPr>
      </p:pic>
      <p:sp>
        <p:nvSpPr>
          <p:cNvPr id="5" name="Tijdelijke aanduiding voor tekst 4">
            <a:extLst>
              <a:ext uri="{FF2B5EF4-FFF2-40B4-BE49-F238E27FC236}">
                <a16:creationId xmlns:a16="http://schemas.microsoft.com/office/drawing/2014/main" id="{F7492954-BE0B-2E18-ED2A-35210AC53DFC}"/>
              </a:ext>
            </a:extLst>
          </p:cNvPr>
          <p:cNvSpPr>
            <a:spLocks noGrp="1"/>
          </p:cNvSpPr>
          <p:nvPr>
            <p:ph type="body" sz="quarter" idx="11"/>
          </p:nvPr>
        </p:nvSpPr>
        <p:spPr>
          <a:xfrm>
            <a:off x="583372" y="2721972"/>
            <a:ext cx="5056188" cy="1414053"/>
          </a:xfrm>
        </p:spPr>
        <p:txBody>
          <a:bodyPr/>
          <a:lstStyle/>
          <a:p>
            <a:r>
              <a:rPr lang="nl-NL"/>
              <a:t>Moet we alles samen uitwerken? Ik doe dat liever alleen voor mijn klas.</a:t>
            </a:r>
          </a:p>
          <a:p>
            <a:endParaRPr lang="nl-BE"/>
          </a:p>
        </p:txBody>
      </p:sp>
    </p:spTree>
    <p:extLst>
      <p:ext uri="{BB962C8B-B14F-4D97-AF65-F5344CB8AC3E}">
        <p14:creationId xmlns:p14="http://schemas.microsoft.com/office/powerpoint/2010/main" val="1605298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Een blond meisje kijkt door een vergrootglas in een groene omgeving.">
            <a:extLst>
              <a:ext uri="{FF2B5EF4-FFF2-40B4-BE49-F238E27FC236}">
                <a16:creationId xmlns:a16="http://schemas.microsoft.com/office/drawing/2014/main" id="{CDAC2D65-56C7-71A2-BE3C-D2E1379EBEDB}"/>
              </a:ext>
            </a:extLst>
          </p:cNvPr>
          <p:cNvPicPr>
            <a:picLocks noGrp="1" noChangeAspect="1"/>
          </p:cNvPicPr>
          <p:nvPr>
            <p:ph idx="10"/>
          </p:nvPr>
        </p:nvPicPr>
        <p:blipFill>
          <a:blip r:embed="rId2"/>
          <a:stretch>
            <a:fillRect/>
          </a:stretch>
        </p:blipFill>
        <p:spPr>
          <a:xfrm>
            <a:off x="5927725" y="1532255"/>
            <a:ext cx="4741863" cy="3793490"/>
          </a:xfrm>
          <a:prstGeom prst="rect">
            <a:avLst/>
          </a:prstGeom>
        </p:spPr>
      </p:pic>
      <p:sp>
        <p:nvSpPr>
          <p:cNvPr id="3" name="Tijdelijke aanduiding voor tekst 2">
            <a:extLst>
              <a:ext uri="{FF2B5EF4-FFF2-40B4-BE49-F238E27FC236}">
                <a16:creationId xmlns:a16="http://schemas.microsoft.com/office/drawing/2014/main" id="{FD85A65F-B3ED-2564-DC20-225B3D2B47E0}"/>
              </a:ext>
            </a:extLst>
          </p:cNvPr>
          <p:cNvSpPr>
            <a:spLocks noGrp="1"/>
          </p:cNvSpPr>
          <p:nvPr>
            <p:ph type="body" sz="quarter" idx="11"/>
          </p:nvPr>
        </p:nvSpPr>
        <p:spPr>
          <a:xfrm>
            <a:off x="603250" y="2940634"/>
            <a:ext cx="5056188" cy="976732"/>
          </a:xfrm>
        </p:spPr>
        <p:txBody>
          <a:bodyPr/>
          <a:lstStyle/>
          <a:p>
            <a:r>
              <a:rPr lang="nl-NL"/>
              <a:t>En hoe zit dat dan met inspelen op wat de kinderen aanbrengen?</a:t>
            </a:r>
          </a:p>
          <a:p>
            <a:endParaRPr lang="nl-BE"/>
          </a:p>
        </p:txBody>
      </p:sp>
    </p:spTree>
    <p:extLst>
      <p:ext uri="{BB962C8B-B14F-4D97-AF65-F5344CB8AC3E}">
        <p14:creationId xmlns:p14="http://schemas.microsoft.com/office/powerpoint/2010/main" val="503189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9A5C752-5497-E520-8B45-BBE619FE5DDA}"/>
              </a:ext>
            </a:extLst>
          </p:cNvPr>
          <p:cNvSpPr>
            <a:spLocks noGrp="1"/>
          </p:cNvSpPr>
          <p:nvPr>
            <p:ph type="body" sz="quarter" idx="10"/>
          </p:nvPr>
        </p:nvSpPr>
        <p:spPr/>
        <p:txBody>
          <a:bodyPr vert="horz" lIns="91440" tIns="45720" rIns="91440" bIns="45720" rtlCol="0" anchor="t">
            <a:normAutofit/>
          </a:bodyPr>
          <a:lstStyle/>
          <a:p>
            <a:pPr marL="256540" indent="-256540"/>
            <a:r>
              <a:rPr lang="nl-NL">
                <a:latin typeface="Roboto"/>
                <a:ea typeface="Roboto"/>
                <a:cs typeface="Roboto"/>
              </a:rPr>
              <a:t>Zullen de </a:t>
            </a:r>
            <a:r>
              <a:rPr lang="nl-NL" b="1">
                <a:latin typeface="Roboto"/>
                <a:ea typeface="Roboto"/>
                <a:cs typeface="Roboto"/>
              </a:rPr>
              <a:t>wereldkennis</a:t>
            </a:r>
            <a:r>
              <a:rPr lang="nl-NL">
                <a:latin typeface="Roboto"/>
                <a:ea typeface="Roboto"/>
                <a:cs typeface="Roboto"/>
              </a:rPr>
              <a:t> voeden van onze leerlingen – ze zijn </a:t>
            </a:r>
            <a:r>
              <a:rPr lang="nl-NL" b="1">
                <a:latin typeface="Roboto"/>
                <a:ea typeface="Roboto"/>
                <a:cs typeface="Roboto"/>
              </a:rPr>
              <a:t>doelgericht en uitdagend</a:t>
            </a:r>
            <a:r>
              <a:rPr lang="nl-NL">
                <a:latin typeface="Roboto"/>
                <a:ea typeface="Roboto"/>
                <a:cs typeface="Roboto"/>
              </a:rPr>
              <a:t>.</a:t>
            </a:r>
          </a:p>
          <a:p>
            <a:pPr marL="256540" indent="-256540"/>
            <a:r>
              <a:rPr lang="nl-NL" b="1">
                <a:latin typeface="Roboto"/>
                <a:ea typeface="Roboto"/>
                <a:cs typeface="Roboto"/>
              </a:rPr>
              <a:t>Bouwen voort op elkaar</a:t>
            </a:r>
            <a:r>
              <a:rPr lang="nl-NL">
                <a:latin typeface="Roboto"/>
                <a:ea typeface="Roboto"/>
                <a:cs typeface="Roboto"/>
              </a:rPr>
              <a:t>, het is dus een </a:t>
            </a:r>
            <a:r>
              <a:rPr lang="nl-NL" b="1">
                <a:latin typeface="Roboto"/>
                <a:ea typeface="Roboto"/>
                <a:cs typeface="Roboto"/>
              </a:rPr>
              <a:t>samen</a:t>
            </a:r>
            <a:r>
              <a:rPr lang="nl-NL">
                <a:latin typeface="Roboto"/>
                <a:ea typeface="Roboto"/>
                <a:cs typeface="Roboto"/>
              </a:rPr>
              <a:t>-verhaal.</a:t>
            </a:r>
          </a:p>
          <a:p>
            <a:pPr marL="256540" indent="-256540"/>
            <a:r>
              <a:rPr lang="nl-NL">
                <a:latin typeface="Roboto"/>
                <a:ea typeface="Roboto"/>
                <a:cs typeface="Roboto"/>
              </a:rPr>
              <a:t>Zijn </a:t>
            </a:r>
            <a:r>
              <a:rPr lang="nl-NL" b="1">
                <a:latin typeface="Roboto"/>
                <a:ea typeface="Roboto"/>
                <a:cs typeface="Roboto"/>
              </a:rPr>
              <a:t>breed en diep </a:t>
            </a:r>
            <a:r>
              <a:rPr lang="nl-NL">
                <a:latin typeface="Roboto"/>
                <a:ea typeface="Roboto"/>
                <a:cs typeface="Roboto"/>
              </a:rPr>
              <a:t>uitgewerkt.</a:t>
            </a:r>
          </a:p>
          <a:p>
            <a:pPr marL="256540" indent="-256540"/>
            <a:r>
              <a:rPr lang="nl-NL">
                <a:latin typeface="Roboto"/>
                <a:ea typeface="Roboto"/>
                <a:cs typeface="Roboto"/>
              </a:rPr>
              <a:t>Bieden ruimte om </a:t>
            </a:r>
            <a:r>
              <a:rPr lang="nl-NL" b="1">
                <a:latin typeface="Roboto"/>
                <a:ea typeface="Roboto"/>
                <a:cs typeface="Roboto"/>
              </a:rPr>
              <a:t>inhouden van verschillende disciplines</a:t>
            </a:r>
            <a:r>
              <a:rPr lang="nl-NL">
                <a:latin typeface="Roboto"/>
                <a:ea typeface="Roboto"/>
                <a:cs typeface="Roboto"/>
              </a:rPr>
              <a:t> aan bod te laten komen.</a:t>
            </a:r>
          </a:p>
          <a:p>
            <a:pPr marL="256540" indent="-256540"/>
            <a:r>
              <a:rPr lang="nl-NL" b="1">
                <a:latin typeface="Roboto"/>
                <a:ea typeface="Roboto"/>
                <a:cs typeface="Roboto"/>
              </a:rPr>
              <a:t>Verrijken en overstijgen </a:t>
            </a:r>
            <a:r>
              <a:rPr lang="nl-NL">
                <a:latin typeface="Roboto"/>
                <a:ea typeface="Roboto"/>
                <a:cs typeface="Roboto"/>
              </a:rPr>
              <a:t>de leefwereld van onze leerlingen.</a:t>
            </a:r>
          </a:p>
          <a:p>
            <a:pPr marL="256540" indent="-256540"/>
            <a:r>
              <a:rPr lang="nl-NL">
                <a:latin typeface="Roboto"/>
                <a:ea typeface="Roboto"/>
                <a:cs typeface="Roboto"/>
              </a:rPr>
              <a:t>Hebben nog steeds </a:t>
            </a:r>
            <a:r>
              <a:rPr lang="nl-NL" b="1">
                <a:latin typeface="Roboto"/>
                <a:ea typeface="Roboto"/>
                <a:cs typeface="Roboto"/>
              </a:rPr>
              <a:t>sterke aanknopingspunten met de leefwereld </a:t>
            </a:r>
            <a:r>
              <a:rPr lang="nl-NL">
                <a:latin typeface="Roboto"/>
                <a:ea typeface="Roboto"/>
                <a:cs typeface="Roboto"/>
              </a:rPr>
              <a:t>van onze leerlingen.</a:t>
            </a:r>
          </a:p>
          <a:p>
            <a:pPr marL="256540" indent="-256540"/>
            <a:r>
              <a:rPr lang="nl-NL">
                <a:latin typeface="Roboto"/>
                <a:ea typeface="Roboto"/>
                <a:cs typeface="Roboto"/>
              </a:rPr>
              <a:t>Zijn </a:t>
            </a:r>
            <a:r>
              <a:rPr lang="nl-NL" b="1">
                <a:latin typeface="Roboto"/>
                <a:ea typeface="Roboto"/>
                <a:cs typeface="Roboto"/>
              </a:rPr>
              <a:t>kennisrijk</a:t>
            </a:r>
            <a:r>
              <a:rPr lang="nl-NL">
                <a:latin typeface="Roboto"/>
                <a:ea typeface="Roboto"/>
                <a:cs typeface="Roboto"/>
              </a:rPr>
              <a:t> opgebouwd &lt;&gt; </a:t>
            </a:r>
            <a:r>
              <a:rPr lang="nl-NL" b="1">
                <a:latin typeface="Roboto"/>
                <a:ea typeface="Roboto"/>
                <a:cs typeface="Roboto"/>
              </a:rPr>
              <a:t>vertrekken minder vanuit het ervaringsgerichte </a:t>
            </a:r>
            <a:r>
              <a:rPr lang="nl-NL">
                <a:latin typeface="Roboto"/>
                <a:ea typeface="Roboto"/>
                <a:cs typeface="Roboto"/>
              </a:rPr>
              <a:t>maar sluiten er wel bij aan om diepgaand leren </a:t>
            </a:r>
            <a:br>
              <a:rPr lang="nl-NL">
                <a:latin typeface="Roboto"/>
                <a:ea typeface="Roboto"/>
                <a:cs typeface="Roboto"/>
              </a:rPr>
            </a:br>
            <a:r>
              <a:rPr lang="nl-NL">
                <a:latin typeface="Roboto"/>
                <a:ea typeface="Roboto"/>
                <a:cs typeface="Roboto"/>
              </a:rPr>
              <a:t>te bekomen.</a:t>
            </a:r>
            <a:endParaRPr lang="nl-BE">
              <a:latin typeface="Roboto"/>
              <a:ea typeface="Roboto"/>
              <a:cs typeface="Roboto"/>
            </a:endParaRPr>
          </a:p>
        </p:txBody>
      </p:sp>
      <p:sp>
        <p:nvSpPr>
          <p:cNvPr id="3" name="Titel 2">
            <a:extLst>
              <a:ext uri="{FF2B5EF4-FFF2-40B4-BE49-F238E27FC236}">
                <a16:creationId xmlns:a16="http://schemas.microsoft.com/office/drawing/2014/main" id="{6FFA5486-9A74-1919-2468-0CE149587E6E}"/>
              </a:ext>
            </a:extLst>
          </p:cNvPr>
          <p:cNvSpPr>
            <a:spLocks noGrp="1"/>
          </p:cNvSpPr>
          <p:nvPr>
            <p:ph type="title"/>
          </p:nvPr>
        </p:nvSpPr>
        <p:spPr/>
        <p:txBody>
          <a:bodyPr/>
          <a:lstStyle/>
          <a:p>
            <a:r>
              <a:rPr lang="nl-NL"/>
              <a:t>Kennisrijke thema’s</a:t>
            </a:r>
            <a:endParaRPr lang="nl-BE"/>
          </a:p>
        </p:txBody>
      </p:sp>
    </p:spTree>
    <p:extLst>
      <p:ext uri="{BB962C8B-B14F-4D97-AF65-F5344CB8AC3E}">
        <p14:creationId xmlns:p14="http://schemas.microsoft.com/office/powerpoint/2010/main" val="47684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A40AC-9758-2591-B4BA-4A08DEB1F36D}"/>
            </a:ext>
          </a:extLst>
        </p:cNvPr>
        <p:cNvGrpSpPr/>
        <p:nvPr/>
      </p:nvGrpSpPr>
      <p:grpSpPr>
        <a:xfrm>
          <a:off x="0" y="0"/>
          <a:ext cx="0" cy="0"/>
          <a:chOff x="0" y="0"/>
          <a:chExt cx="0" cy="0"/>
        </a:xfrm>
      </p:grpSpPr>
      <p:pic>
        <p:nvPicPr>
          <p:cNvPr id="8" name="Picture 5">
            <a:extLst>
              <a:ext uri="{FF2B5EF4-FFF2-40B4-BE49-F238E27FC236}">
                <a16:creationId xmlns:a16="http://schemas.microsoft.com/office/drawing/2014/main" id="{30620A39-EA77-EAB7-2D6E-5C82C2D61A34}"/>
              </a:ext>
            </a:extLst>
          </p:cNvPr>
          <p:cNvPicPr>
            <a:picLocks noChangeAspect="1"/>
          </p:cNvPicPr>
          <p:nvPr/>
        </p:nvPicPr>
        <p:blipFill>
          <a:blip r:embed="rId2"/>
          <a:srcRect t="15083" r="1" b="20075"/>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D62E915E-62B6-6A41-A6E0-5CEAE7FA4396}"/>
              </a:ext>
            </a:extLst>
          </p:cNvPr>
          <p:cNvSpPr>
            <a:spLocks noGrp="1"/>
          </p:cNvSpPr>
          <p:nvPr>
            <p:ph type="body" sz="quarter" idx="10"/>
          </p:nvPr>
        </p:nvSpPr>
        <p:spPr>
          <a:xfrm>
            <a:off x="603315" y="4531360"/>
            <a:ext cx="10426045" cy="769983"/>
          </a:xfrm>
        </p:spPr>
        <p:txBody>
          <a:bodyPr>
            <a:normAutofit/>
          </a:bodyPr>
          <a:lstStyle/>
          <a:p>
            <a:r>
              <a:rPr lang="nl-NL" b="1"/>
              <a:t>Terugblik</a:t>
            </a:r>
            <a:endParaRPr lang="nl-BE" b="1"/>
          </a:p>
        </p:txBody>
      </p:sp>
    </p:spTree>
    <p:extLst>
      <p:ext uri="{BB962C8B-B14F-4D97-AF65-F5344CB8AC3E}">
        <p14:creationId xmlns:p14="http://schemas.microsoft.com/office/powerpoint/2010/main" val="2384418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35A8031-215A-C99B-D41B-D944D4BCD3B2}"/>
              </a:ext>
            </a:extLst>
          </p:cNvPr>
          <p:cNvSpPr txBox="1">
            <a:spLocks/>
          </p:cNvSpPr>
          <p:nvPr/>
        </p:nvSpPr>
        <p:spPr>
          <a:xfrm>
            <a:off x="5354955" y="552182"/>
            <a:ext cx="5998840" cy="3343135"/>
          </a:xfrm>
          <a:prstGeom prst="rect">
            <a:avLst/>
          </a:prstGeom>
          <a:noFill/>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a:t>De leerkracht stuurt, </a:t>
            </a:r>
            <a:br>
              <a:rPr lang="en-US" sz="5200"/>
            </a:br>
            <a:r>
              <a:rPr lang="en-US" sz="5200"/>
              <a:t>maar kinderen hebben ook een stem!</a:t>
            </a:r>
          </a:p>
        </p:txBody>
      </p:sp>
      <p:pic>
        <p:nvPicPr>
          <p:cNvPr id="2" name="Picture 6" descr="A picture containing person, tree, ground, outdoor&#10;&#10;Description automatically generated">
            <a:extLst>
              <a:ext uri="{FF2B5EF4-FFF2-40B4-BE49-F238E27FC236}">
                <a16:creationId xmlns:a16="http://schemas.microsoft.com/office/drawing/2014/main" id="{0EF71738-DB27-D7EE-984E-88FD7AF0D09A}"/>
              </a:ext>
            </a:extLst>
          </p:cNvPr>
          <p:cNvPicPr>
            <a:picLocks noChangeAspect="1"/>
          </p:cNvPicPr>
          <p:nvPr/>
        </p:nvPicPr>
        <p:blipFill>
          <a:blip r:embed="rId3">
            <a:extLst>
              <a:ext uri="{28A0092B-C50C-407E-A947-70E740481C1C}">
                <a14:useLocalDpi xmlns:a14="http://schemas.microsoft.com/office/drawing/2010/main" val="0"/>
              </a:ext>
            </a:extLst>
          </a:blip>
          <a:srcRect r="-2" b="8316"/>
          <a:stretch>
            <a:fillRect/>
          </a:stretch>
        </p:blipFill>
        <p:spPr>
          <a:xfrm>
            <a:off x="20" y="10"/>
            <a:ext cx="4992985" cy="6857990"/>
          </a:xfrm>
          <a:prstGeom prst="rect">
            <a:avLst/>
          </a:prstGeom>
        </p:spPr>
      </p:pic>
      <p:sp>
        <p:nvSpPr>
          <p:cNvPr id="3" name="Tekstvak 2">
            <a:extLst>
              <a:ext uri="{FF2B5EF4-FFF2-40B4-BE49-F238E27FC236}">
                <a16:creationId xmlns:a16="http://schemas.microsoft.com/office/drawing/2014/main" id="{E5CFCBA8-5652-D520-5052-350D623E9156}"/>
              </a:ext>
            </a:extLst>
          </p:cNvPr>
          <p:cNvSpPr txBox="1"/>
          <p:nvPr/>
        </p:nvSpPr>
        <p:spPr>
          <a:xfrm>
            <a:off x="224287" y="6469811"/>
            <a:ext cx="3521237" cy="369332"/>
          </a:xfrm>
          <a:prstGeom prst="rect">
            <a:avLst/>
          </a:prstGeom>
          <a:noFill/>
        </p:spPr>
        <p:txBody>
          <a:bodyPr wrap="square" rtlCol="0">
            <a:spAutoFit/>
          </a:bodyPr>
          <a:lstStyle/>
          <a:p>
            <a:r>
              <a:rPr lang="nl-NL">
                <a:solidFill>
                  <a:schemeClr val="bg1"/>
                </a:solidFill>
              </a:rPr>
              <a:t>Uit de PPT van Helena </a:t>
            </a:r>
            <a:r>
              <a:rPr lang="nl-NL" err="1">
                <a:solidFill>
                  <a:schemeClr val="bg1"/>
                </a:solidFill>
              </a:rPr>
              <a:t>Taelman</a:t>
            </a:r>
            <a:endParaRPr lang="nl-BE">
              <a:solidFill>
                <a:schemeClr val="bg1"/>
              </a:solidFill>
            </a:endParaRPr>
          </a:p>
        </p:txBody>
      </p:sp>
    </p:spTree>
    <p:extLst>
      <p:ext uri="{BB962C8B-B14F-4D97-AF65-F5344CB8AC3E}">
        <p14:creationId xmlns:p14="http://schemas.microsoft.com/office/powerpoint/2010/main" val="197246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8E5B1-FE04-8B0A-36D1-06CE96DCCE11}"/>
            </a:ext>
          </a:extLst>
        </p:cNvPr>
        <p:cNvGrpSpPr/>
        <p:nvPr/>
      </p:nvGrpSpPr>
      <p:grpSpPr>
        <a:xfrm>
          <a:off x="0" y="0"/>
          <a:ext cx="0" cy="0"/>
          <a:chOff x="0" y="0"/>
          <a:chExt cx="0" cy="0"/>
        </a:xfrm>
      </p:grpSpPr>
      <p:sp>
        <p:nvSpPr>
          <p:cNvPr id="2" name="Ovaal 1">
            <a:extLst>
              <a:ext uri="{FF2B5EF4-FFF2-40B4-BE49-F238E27FC236}">
                <a16:creationId xmlns:a16="http://schemas.microsoft.com/office/drawing/2014/main" id="{8D723087-A20E-D260-8F45-7D40C2294DDF}"/>
              </a:ext>
            </a:extLst>
          </p:cNvPr>
          <p:cNvSpPr/>
          <p:nvPr/>
        </p:nvSpPr>
        <p:spPr>
          <a:xfrm>
            <a:off x="1270747" y="1622180"/>
            <a:ext cx="2637692"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solidFill>
                  <a:schemeClr val="tx1"/>
                </a:solidFill>
              </a:rPr>
              <a:t>Water</a:t>
            </a:r>
          </a:p>
        </p:txBody>
      </p:sp>
      <p:sp>
        <p:nvSpPr>
          <p:cNvPr id="4" name="Ovaal 3">
            <a:extLst>
              <a:ext uri="{FF2B5EF4-FFF2-40B4-BE49-F238E27FC236}">
                <a16:creationId xmlns:a16="http://schemas.microsoft.com/office/drawing/2014/main" id="{68A63A25-6626-7948-AB3B-99A3828C0FCA}"/>
              </a:ext>
            </a:extLst>
          </p:cNvPr>
          <p:cNvSpPr/>
          <p:nvPr/>
        </p:nvSpPr>
        <p:spPr>
          <a:xfrm>
            <a:off x="4378569" y="2795953"/>
            <a:ext cx="2637692"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solidFill>
                  <a:schemeClr val="tx1"/>
                </a:solidFill>
              </a:rPr>
              <a:t>Dieren</a:t>
            </a:r>
          </a:p>
        </p:txBody>
      </p:sp>
      <p:sp>
        <p:nvSpPr>
          <p:cNvPr id="5" name="Ovaal 4">
            <a:extLst>
              <a:ext uri="{FF2B5EF4-FFF2-40B4-BE49-F238E27FC236}">
                <a16:creationId xmlns:a16="http://schemas.microsoft.com/office/drawing/2014/main" id="{0FAEDF0C-20F7-F42E-BDA2-439A0E950F3F}"/>
              </a:ext>
            </a:extLst>
          </p:cNvPr>
          <p:cNvSpPr/>
          <p:nvPr/>
        </p:nvSpPr>
        <p:spPr>
          <a:xfrm>
            <a:off x="8217878" y="4396154"/>
            <a:ext cx="2637692"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solidFill>
                  <a:schemeClr val="tx1"/>
                </a:solidFill>
              </a:rPr>
              <a:t>Vervoer</a:t>
            </a:r>
          </a:p>
        </p:txBody>
      </p:sp>
      <p:sp>
        <p:nvSpPr>
          <p:cNvPr id="6" name="Ovaal 5">
            <a:extLst>
              <a:ext uri="{FF2B5EF4-FFF2-40B4-BE49-F238E27FC236}">
                <a16:creationId xmlns:a16="http://schemas.microsoft.com/office/drawing/2014/main" id="{E8B02078-0016-17CF-FF95-4BA582329C13}"/>
              </a:ext>
            </a:extLst>
          </p:cNvPr>
          <p:cNvSpPr/>
          <p:nvPr/>
        </p:nvSpPr>
        <p:spPr>
          <a:xfrm>
            <a:off x="1107832" y="3912577"/>
            <a:ext cx="2637692"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solidFill>
                  <a:schemeClr val="tx1"/>
                </a:solidFill>
              </a:rPr>
              <a:t>Kunst</a:t>
            </a:r>
          </a:p>
        </p:txBody>
      </p:sp>
      <p:sp>
        <p:nvSpPr>
          <p:cNvPr id="7" name="Ovaal 6">
            <a:extLst>
              <a:ext uri="{FF2B5EF4-FFF2-40B4-BE49-F238E27FC236}">
                <a16:creationId xmlns:a16="http://schemas.microsoft.com/office/drawing/2014/main" id="{2DC61BFE-F2F5-34A8-DFCF-926AC539EFCC}"/>
              </a:ext>
            </a:extLst>
          </p:cNvPr>
          <p:cNvSpPr/>
          <p:nvPr/>
        </p:nvSpPr>
        <p:spPr>
          <a:xfrm>
            <a:off x="5297451" y="5363308"/>
            <a:ext cx="2637692"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solidFill>
                  <a:schemeClr val="tx1"/>
                </a:solidFill>
              </a:rPr>
              <a:t>Ons dorp</a:t>
            </a:r>
          </a:p>
        </p:txBody>
      </p:sp>
      <p:sp>
        <p:nvSpPr>
          <p:cNvPr id="8" name="Ovaal 7">
            <a:extLst>
              <a:ext uri="{FF2B5EF4-FFF2-40B4-BE49-F238E27FC236}">
                <a16:creationId xmlns:a16="http://schemas.microsoft.com/office/drawing/2014/main" id="{1C5D6D9C-15E0-BCE9-73FE-E331325085E2}"/>
              </a:ext>
            </a:extLst>
          </p:cNvPr>
          <p:cNvSpPr/>
          <p:nvPr/>
        </p:nvSpPr>
        <p:spPr>
          <a:xfrm>
            <a:off x="9091246" y="2589334"/>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Sinterklaas</a:t>
            </a:r>
          </a:p>
        </p:txBody>
      </p:sp>
      <p:sp>
        <p:nvSpPr>
          <p:cNvPr id="9" name="Ovaal 8">
            <a:extLst>
              <a:ext uri="{FF2B5EF4-FFF2-40B4-BE49-F238E27FC236}">
                <a16:creationId xmlns:a16="http://schemas.microsoft.com/office/drawing/2014/main" id="{72754E18-E4D2-F72B-C2B5-C745ACE2101F}"/>
              </a:ext>
            </a:extLst>
          </p:cNvPr>
          <p:cNvSpPr/>
          <p:nvPr/>
        </p:nvSpPr>
        <p:spPr>
          <a:xfrm>
            <a:off x="439617" y="5363308"/>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Moederdag</a:t>
            </a:r>
          </a:p>
        </p:txBody>
      </p:sp>
      <p:sp>
        <p:nvSpPr>
          <p:cNvPr id="10" name="Ovaal 9">
            <a:extLst>
              <a:ext uri="{FF2B5EF4-FFF2-40B4-BE49-F238E27FC236}">
                <a16:creationId xmlns:a16="http://schemas.microsoft.com/office/drawing/2014/main" id="{362F5C6C-821C-C892-BB17-775D94185936}"/>
              </a:ext>
            </a:extLst>
          </p:cNvPr>
          <p:cNvSpPr/>
          <p:nvPr/>
        </p:nvSpPr>
        <p:spPr>
          <a:xfrm>
            <a:off x="5697415" y="1756263"/>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De kip</a:t>
            </a:r>
          </a:p>
        </p:txBody>
      </p:sp>
      <p:sp>
        <p:nvSpPr>
          <p:cNvPr id="3" name="Tekstvak 2">
            <a:extLst>
              <a:ext uri="{FF2B5EF4-FFF2-40B4-BE49-F238E27FC236}">
                <a16:creationId xmlns:a16="http://schemas.microsoft.com/office/drawing/2014/main" id="{4CB6432E-4A86-0448-5377-E08EBDE5BD5F}"/>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pic>
        <p:nvPicPr>
          <p:cNvPr id="12" name="Afbeelding 11">
            <a:extLst>
              <a:ext uri="{FF2B5EF4-FFF2-40B4-BE49-F238E27FC236}">
                <a16:creationId xmlns:a16="http://schemas.microsoft.com/office/drawing/2014/main" id="{972A4D26-1BB5-C68A-DA53-82E70F48279C}"/>
              </a:ext>
            </a:extLst>
          </p:cNvPr>
          <p:cNvPicPr>
            <a:picLocks noChangeAspect="1"/>
          </p:cNvPicPr>
          <p:nvPr/>
        </p:nvPicPr>
        <p:blipFill>
          <a:blip r:embed="rId3"/>
          <a:stretch>
            <a:fillRect/>
          </a:stretch>
        </p:blipFill>
        <p:spPr>
          <a:xfrm>
            <a:off x="11163719" y="241637"/>
            <a:ext cx="839976" cy="842184"/>
          </a:xfrm>
          <a:prstGeom prst="rect">
            <a:avLst/>
          </a:prstGeom>
        </p:spPr>
      </p:pic>
    </p:spTree>
    <p:extLst>
      <p:ext uri="{BB962C8B-B14F-4D97-AF65-F5344CB8AC3E}">
        <p14:creationId xmlns:p14="http://schemas.microsoft.com/office/powerpoint/2010/main" val="3264956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al 1">
            <a:extLst>
              <a:ext uri="{FF2B5EF4-FFF2-40B4-BE49-F238E27FC236}">
                <a16:creationId xmlns:a16="http://schemas.microsoft.com/office/drawing/2014/main" id="{0D4699F3-99EB-0FB7-9CCA-B6405591E6F5}"/>
              </a:ext>
            </a:extLst>
          </p:cNvPr>
          <p:cNvSpPr/>
          <p:nvPr/>
        </p:nvSpPr>
        <p:spPr>
          <a:xfrm>
            <a:off x="1270747" y="1622180"/>
            <a:ext cx="2637692" cy="96715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t>Water</a:t>
            </a:r>
          </a:p>
        </p:txBody>
      </p:sp>
      <p:sp>
        <p:nvSpPr>
          <p:cNvPr id="4" name="Ovaal 3">
            <a:extLst>
              <a:ext uri="{FF2B5EF4-FFF2-40B4-BE49-F238E27FC236}">
                <a16:creationId xmlns:a16="http://schemas.microsoft.com/office/drawing/2014/main" id="{8AFB7C46-2EFD-F6B8-D0D5-33B44576D08F}"/>
              </a:ext>
            </a:extLst>
          </p:cNvPr>
          <p:cNvSpPr/>
          <p:nvPr/>
        </p:nvSpPr>
        <p:spPr>
          <a:xfrm>
            <a:off x="4378569" y="2795953"/>
            <a:ext cx="2637692" cy="96715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t>Dieren</a:t>
            </a:r>
          </a:p>
        </p:txBody>
      </p:sp>
      <p:sp>
        <p:nvSpPr>
          <p:cNvPr id="5" name="Ovaal 4">
            <a:extLst>
              <a:ext uri="{FF2B5EF4-FFF2-40B4-BE49-F238E27FC236}">
                <a16:creationId xmlns:a16="http://schemas.microsoft.com/office/drawing/2014/main" id="{D178122D-061C-5904-C4EF-C0E043837A09}"/>
              </a:ext>
            </a:extLst>
          </p:cNvPr>
          <p:cNvSpPr/>
          <p:nvPr/>
        </p:nvSpPr>
        <p:spPr>
          <a:xfrm>
            <a:off x="8217878" y="4396154"/>
            <a:ext cx="2637692" cy="96715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t>Vervoer</a:t>
            </a:r>
          </a:p>
        </p:txBody>
      </p:sp>
      <p:sp>
        <p:nvSpPr>
          <p:cNvPr id="6" name="Ovaal 5">
            <a:extLst>
              <a:ext uri="{FF2B5EF4-FFF2-40B4-BE49-F238E27FC236}">
                <a16:creationId xmlns:a16="http://schemas.microsoft.com/office/drawing/2014/main" id="{FFDC6A2F-8479-1FA0-3B11-EB0486AD96D0}"/>
              </a:ext>
            </a:extLst>
          </p:cNvPr>
          <p:cNvSpPr/>
          <p:nvPr/>
        </p:nvSpPr>
        <p:spPr>
          <a:xfrm>
            <a:off x="1107832" y="3912577"/>
            <a:ext cx="2637692" cy="96715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t>Kunst</a:t>
            </a:r>
          </a:p>
        </p:txBody>
      </p:sp>
      <p:sp>
        <p:nvSpPr>
          <p:cNvPr id="7" name="Ovaal 6">
            <a:extLst>
              <a:ext uri="{FF2B5EF4-FFF2-40B4-BE49-F238E27FC236}">
                <a16:creationId xmlns:a16="http://schemas.microsoft.com/office/drawing/2014/main" id="{BD958BAC-E6B2-229F-01A1-01D71C7E2439}"/>
              </a:ext>
            </a:extLst>
          </p:cNvPr>
          <p:cNvSpPr/>
          <p:nvPr/>
        </p:nvSpPr>
        <p:spPr>
          <a:xfrm>
            <a:off x="5297451" y="5363308"/>
            <a:ext cx="2637692" cy="96715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a:t>Ons dorp</a:t>
            </a:r>
          </a:p>
        </p:txBody>
      </p:sp>
      <p:sp>
        <p:nvSpPr>
          <p:cNvPr id="8" name="Ovaal 7">
            <a:extLst>
              <a:ext uri="{FF2B5EF4-FFF2-40B4-BE49-F238E27FC236}">
                <a16:creationId xmlns:a16="http://schemas.microsoft.com/office/drawing/2014/main" id="{4D8E233A-D548-8251-BB60-1F8115641B3E}"/>
              </a:ext>
            </a:extLst>
          </p:cNvPr>
          <p:cNvSpPr/>
          <p:nvPr/>
        </p:nvSpPr>
        <p:spPr>
          <a:xfrm>
            <a:off x="9091246" y="2589334"/>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Sinterklaas</a:t>
            </a:r>
          </a:p>
        </p:txBody>
      </p:sp>
      <p:sp>
        <p:nvSpPr>
          <p:cNvPr id="9" name="Ovaal 8">
            <a:extLst>
              <a:ext uri="{FF2B5EF4-FFF2-40B4-BE49-F238E27FC236}">
                <a16:creationId xmlns:a16="http://schemas.microsoft.com/office/drawing/2014/main" id="{D301DCB8-A304-6933-26CB-9179991EDE93}"/>
              </a:ext>
            </a:extLst>
          </p:cNvPr>
          <p:cNvSpPr/>
          <p:nvPr/>
        </p:nvSpPr>
        <p:spPr>
          <a:xfrm>
            <a:off x="439617" y="5363308"/>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Moederdag</a:t>
            </a:r>
          </a:p>
        </p:txBody>
      </p:sp>
      <p:sp>
        <p:nvSpPr>
          <p:cNvPr id="10" name="Ovaal 9">
            <a:extLst>
              <a:ext uri="{FF2B5EF4-FFF2-40B4-BE49-F238E27FC236}">
                <a16:creationId xmlns:a16="http://schemas.microsoft.com/office/drawing/2014/main" id="{29CEF723-25FD-C4F0-4FEB-A492FBAF3187}"/>
              </a:ext>
            </a:extLst>
          </p:cNvPr>
          <p:cNvSpPr/>
          <p:nvPr/>
        </p:nvSpPr>
        <p:spPr>
          <a:xfrm>
            <a:off x="5697415" y="1756263"/>
            <a:ext cx="2842845" cy="96715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2800">
                <a:solidFill>
                  <a:schemeClr val="tx1"/>
                </a:solidFill>
              </a:rPr>
              <a:t>De kip</a:t>
            </a:r>
          </a:p>
        </p:txBody>
      </p:sp>
      <p:sp>
        <p:nvSpPr>
          <p:cNvPr id="3" name="Tekstvak 2">
            <a:extLst>
              <a:ext uri="{FF2B5EF4-FFF2-40B4-BE49-F238E27FC236}">
                <a16:creationId xmlns:a16="http://schemas.microsoft.com/office/drawing/2014/main" id="{B14C9C50-FF0C-FFD1-197E-A10EB71D90FC}"/>
              </a:ext>
            </a:extLst>
          </p:cNvPr>
          <p:cNvSpPr txBox="1"/>
          <p:nvPr/>
        </p:nvSpPr>
        <p:spPr>
          <a:xfrm>
            <a:off x="224287" y="6469811"/>
            <a:ext cx="3521237" cy="369332"/>
          </a:xfrm>
          <a:prstGeom prst="rect">
            <a:avLst/>
          </a:prstGeom>
          <a:noFill/>
        </p:spPr>
        <p:txBody>
          <a:bodyPr wrap="square" rtlCol="0">
            <a:spAutoFit/>
          </a:bodyPr>
          <a:lstStyle/>
          <a:p>
            <a:r>
              <a:rPr lang="nl-NL"/>
              <a:t>Uit de PPT van Helena </a:t>
            </a:r>
            <a:r>
              <a:rPr lang="nl-NL" err="1"/>
              <a:t>Taelman</a:t>
            </a:r>
            <a:endParaRPr lang="nl-BE"/>
          </a:p>
        </p:txBody>
      </p:sp>
    </p:spTree>
    <p:extLst>
      <p:ext uri="{BB962C8B-B14F-4D97-AF65-F5344CB8AC3E}">
        <p14:creationId xmlns:p14="http://schemas.microsoft.com/office/powerpoint/2010/main" val="37485995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Afbeelding met buitenshuis, grond, gebouw, standbeeld&#10;&#10;Door AI gegenereerde inhoud is mogelijk onjuist.">
            <a:extLst>
              <a:ext uri="{FF2B5EF4-FFF2-40B4-BE49-F238E27FC236}">
                <a16:creationId xmlns:a16="http://schemas.microsoft.com/office/drawing/2014/main" id="{FBF8E03A-2CE7-67E6-695D-255ED2F014E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6992" t="4548" r="21715" b="1397"/>
          <a:stretch>
            <a:fillRect/>
          </a:stretch>
        </p:blipFill>
        <p:spPr>
          <a:xfrm>
            <a:off x="2097577" y="665533"/>
            <a:ext cx="7996845" cy="5526933"/>
          </a:xfrm>
        </p:spPr>
      </p:pic>
    </p:spTree>
    <p:extLst>
      <p:ext uri="{BB962C8B-B14F-4D97-AF65-F5344CB8AC3E}">
        <p14:creationId xmlns:p14="http://schemas.microsoft.com/office/powerpoint/2010/main" val="370420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761AB-9402-7490-69CE-E25F5C4864FD}"/>
            </a:ext>
          </a:extLst>
        </p:cNvPr>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10707F47-7860-518E-763F-A7DC2C837B6F}"/>
              </a:ext>
            </a:extLst>
          </p:cNvPr>
          <p:cNvPicPr>
            <a:picLocks noGrp="1" noChangeAspect="1"/>
          </p:cNvPicPr>
          <p:nvPr>
            <p:ph type="pic" sz="quarter" idx="11"/>
          </p:nvPr>
        </p:nvPicPr>
        <p:blipFill>
          <a:blip r:embed="rId2"/>
          <a:srcRect t="22679" b="22679"/>
          <a:stretch>
            <a:fillRect/>
          </a:stretch>
        </p:blipFill>
        <p:spPr>
          <a:prstGeom prst="rect">
            <a:avLst/>
          </a:prstGeom>
        </p:spPr>
      </p:pic>
      <p:sp>
        <p:nvSpPr>
          <p:cNvPr id="3" name="Tijdelijke aanduiding voor tekst 2">
            <a:extLst>
              <a:ext uri="{FF2B5EF4-FFF2-40B4-BE49-F238E27FC236}">
                <a16:creationId xmlns:a16="http://schemas.microsoft.com/office/drawing/2014/main" id="{3C36AD46-88B8-47EE-C8B8-2066AB7E2307}"/>
              </a:ext>
            </a:extLst>
          </p:cNvPr>
          <p:cNvSpPr>
            <a:spLocks noGrp="1"/>
          </p:cNvSpPr>
          <p:nvPr>
            <p:ph type="body" sz="quarter" idx="10"/>
          </p:nvPr>
        </p:nvSpPr>
        <p:spPr>
          <a:xfrm>
            <a:off x="548887" y="4214494"/>
            <a:ext cx="10426045" cy="829312"/>
          </a:xfrm>
        </p:spPr>
        <p:txBody>
          <a:bodyPr>
            <a:normAutofit/>
          </a:bodyPr>
          <a:lstStyle/>
          <a:p>
            <a:r>
              <a:rPr lang="nl-NL"/>
              <a:t>ZOEMMOMENTJE</a:t>
            </a:r>
            <a:endParaRPr lang="nl-BE"/>
          </a:p>
        </p:txBody>
      </p:sp>
    </p:spTree>
    <p:extLst>
      <p:ext uri="{BB962C8B-B14F-4D97-AF65-F5344CB8AC3E}">
        <p14:creationId xmlns:p14="http://schemas.microsoft.com/office/powerpoint/2010/main" val="3794867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180E2-481C-F9A1-39C3-A83E6FBBEDF4}"/>
            </a:ext>
          </a:extLst>
        </p:cNvPr>
        <p:cNvGrpSpPr/>
        <p:nvPr/>
      </p:nvGrpSpPr>
      <p:grpSpPr>
        <a:xfrm>
          <a:off x="0" y="0"/>
          <a:ext cx="0" cy="0"/>
          <a:chOff x="0" y="0"/>
          <a:chExt cx="0" cy="0"/>
        </a:xfrm>
      </p:grpSpPr>
      <p:pic>
        <p:nvPicPr>
          <p:cNvPr id="5" name="Tijdelijke aanduiding voor afbeelding 4" descr="Kinderen die met blokken spelen">
            <a:extLst>
              <a:ext uri="{FF2B5EF4-FFF2-40B4-BE49-F238E27FC236}">
                <a16:creationId xmlns:a16="http://schemas.microsoft.com/office/drawing/2014/main" id="{1B098D56-A3D4-0F28-44A9-5BE2378EC431}"/>
              </a:ext>
            </a:extLst>
          </p:cNvPr>
          <p:cNvPicPr>
            <a:picLocks noGrp="1" noChangeAspect="1"/>
          </p:cNvPicPr>
          <p:nvPr>
            <p:ph type="pic" sz="quarter" idx="11"/>
          </p:nvPr>
        </p:nvPicPr>
        <p:blipFill>
          <a:blip r:embed="rId2"/>
          <a:srcRect t="22675" b="22675"/>
          <a:stretch>
            <a:fillRect/>
          </a:stretch>
        </p:blipFill>
        <p:spPr>
          <a:xfrm>
            <a:off x="-7938" y="199441"/>
            <a:ext cx="12199938" cy="4449762"/>
          </a:xfrm>
        </p:spPr>
      </p:pic>
      <p:sp>
        <p:nvSpPr>
          <p:cNvPr id="3" name="Tijdelijke aanduiding voor tekst 2">
            <a:extLst>
              <a:ext uri="{FF2B5EF4-FFF2-40B4-BE49-F238E27FC236}">
                <a16:creationId xmlns:a16="http://schemas.microsoft.com/office/drawing/2014/main" id="{3AE14DB9-6A70-93FE-FA72-98EA0F11A636}"/>
              </a:ext>
            </a:extLst>
          </p:cNvPr>
          <p:cNvSpPr>
            <a:spLocks noGrp="1"/>
          </p:cNvSpPr>
          <p:nvPr>
            <p:ph type="body" sz="quarter" idx="10"/>
          </p:nvPr>
        </p:nvSpPr>
        <p:spPr>
          <a:xfrm>
            <a:off x="603315" y="4538134"/>
            <a:ext cx="10426045" cy="882952"/>
          </a:xfrm>
        </p:spPr>
        <p:txBody>
          <a:bodyPr>
            <a:normAutofit/>
          </a:bodyPr>
          <a:lstStyle/>
          <a:p>
            <a:r>
              <a:rPr lang="nl-NL"/>
              <a:t>Opbouw van een kennisrijk thema</a:t>
            </a:r>
            <a:endParaRPr lang="nl-BE"/>
          </a:p>
        </p:txBody>
      </p:sp>
    </p:spTree>
    <p:extLst>
      <p:ext uri="{BB962C8B-B14F-4D97-AF65-F5344CB8AC3E}">
        <p14:creationId xmlns:p14="http://schemas.microsoft.com/office/powerpoint/2010/main" val="15022585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0B77-977F-A903-71B0-7BE7F77EE69B}"/>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AB40135E-482C-C70D-5C6B-E8D2DD9FED6F}"/>
              </a:ext>
            </a:extLst>
          </p:cNvPr>
          <p:cNvPicPr>
            <a:picLocks noChangeAspect="1"/>
          </p:cNvPicPr>
          <p:nvPr/>
        </p:nvPicPr>
        <p:blipFill>
          <a:blip r:embed="rId3"/>
          <a:stretch>
            <a:fillRect/>
          </a:stretch>
        </p:blipFill>
        <p:spPr>
          <a:xfrm>
            <a:off x="199225" y="327929"/>
            <a:ext cx="4096512" cy="3227832"/>
          </a:xfrm>
          <a:prstGeom prst="rect">
            <a:avLst/>
          </a:prstGeom>
        </p:spPr>
      </p:pic>
      <p:pic>
        <p:nvPicPr>
          <p:cNvPr id="5" name="Afbeelding 4">
            <a:extLst>
              <a:ext uri="{FF2B5EF4-FFF2-40B4-BE49-F238E27FC236}">
                <a16:creationId xmlns:a16="http://schemas.microsoft.com/office/drawing/2014/main" id="{AD1EE0CD-FC4B-2E04-121B-9A23A0D4E23B}"/>
              </a:ext>
            </a:extLst>
          </p:cNvPr>
          <p:cNvPicPr>
            <a:picLocks noChangeAspect="1"/>
          </p:cNvPicPr>
          <p:nvPr/>
        </p:nvPicPr>
        <p:blipFill>
          <a:blip r:embed="rId4"/>
          <a:stretch>
            <a:fillRect/>
          </a:stretch>
        </p:blipFill>
        <p:spPr>
          <a:xfrm>
            <a:off x="7818571" y="4326340"/>
            <a:ext cx="4252848" cy="2244559"/>
          </a:xfrm>
          <a:prstGeom prst="rect">
            <a:avLst/>
          </a:prstGeom>
        </p:spPr>
      </p:pic>
      <p:pic>
        <p:nvPicPr>
          <p:cNvPr id="7" name="Afbeelding 6">
            <a:extLst>
              <a:ext uri="{FF2B5EF4-FFF2-40B4-BE49-F238E27FC236}">
                <a16:creationId xmlns:a16="http://schemas.microsoft.com/office/drawing/2014/main" id="{EE1EF32B-A415-303E-48C8-C945B89BCD14}"/>
              </a:ext>
            </a:extLst>
          </p:cNvPr>
          <p:cNvPicPr>
            <a:picLocks noChangeAspect="1"/>
          </p:cNvPicPr>
          <p:nvPr/>
        </p:nvPicPr>
        <p:blipFill>
          <a:blip r:embed="rId5"/>
          <a:stretch>
            <a:fillRect/>
          </a:stretch>
        </p:blipFill>
        <p:spPr>
          <a:xfrm>
            <a:off x="4590739" y="2256033"/>
            <a:ext cx="3227832" cy="3227832"/>
          </a:xfrm>
          <a:prstGeom prst="rect">
            <a:avLst/>
          </a:prstGeom>
        </p:spPr>
      </p:pic>
      <p:sp>
        <p:nvSpPr>
          <p:cNvPr id="2" name="Tekstvak 1">
            <a:extLst>
              <a:ext uri="{FF2B5EF4-FFF2-40B4-BE49-F238E27FC236}">
                <a16:creationId xmlns:a16="http://schemas.microsoft.com/office/drawing/2014/main" id="{2E879DCB-9812-0327-5B39-FC2E0001022E}"/>
              </a:ext>
            </a:extLst>
          </p:cNvPr>
          <p:cNvSpPr txBox="1"/>
          <p:nvPr/>
        </p:nvSpPr>
        <p:spPr>
          <a:xfrm>
            <a:off x="199225" y="253990"/>
            <a:ext cx="2343042" cy="369332"/>
          </a:xfrm>
          <a:prstGeom prst="rect">
            <a:avLst/>
          </a:prstGeom>
          <a:noFill/>
        </p:spPr>
        <p:txBody>
          <a:bodyPr wrap="square" rtlCol="0">
            <a:spAutoFit/>
          </a:bodyPr>
          <a:lstStyle/>
          <a:p>
            <a:r>
              <a:rPr lang="nl-NL">
                <a:highlight>
                  <a:srgbClr val="FF0000"/>
                </a:highlight>
              </a:rPr>
              <a:t>Kennisrijke thema’s</a:t>
            </a:r>
            <a:endParaRPr lang="nl-BE">
              <a:highlight>
                <a:srgbClr val="FF0000"/>
              </a:highlight>
            </a:endParaRPr>
          </a:p>
        </p:txBody>
      </p:sp>
      <p:sp>
        <p:nvSpPr>
          <p:cNvPr id="6" name="Tekstvak 5">
            <a:extLst>
              <a:ext uri="{FF2B5EF4-FFF2-40B4-BE49-F238E27FC236}">
                <a16:creationId xmlns:a16="http://schemas.microsoft.com/office/drawing/2014/main" id="{587B64C5-4B99-6E16-33EC-7CCDCFBC1E02}"/>
              </a:ext>
            </a:extLst>
          </p:cNvPr>
          <p:cNvSpPr txBox="1"/>
          <p:nvPr/>
        </p:nvSpPr>
        <p:spPr>
          <a:xfrm>
            <a:off x="3869962" y="217457"/>
            <a:ext cx="4805407" cy="369332"/>
          </a:xfrm>
          <a:prstGeom prst="rect">
            <a:avLst/>
          </a:prstGeom>
          <a:noFill/>
        </p:spPr>
        <p:txBody>
          <a:bodyPr wrap="square" rtlCol="0">
            <a:spAutoFit/>
          </a:bodyPr>
          <a:lstStyle/>
          <a:p>
            <a:r>
              <a:rPr lang="nl-NL">
                <a:highlight>
                  <a:srgbClr val="00FFFF"/>
                </a:highlight>
              </a:rPr>
              <a:t>Fiches voor basismaterialen in de hoeken</a:t>
            </a:r>
            <a:endParaRPr lang="nl-BE">
              <a:highlight>
                <a:srgbClr val="00FFFF"/>
              </a:highlight>
            </a:endParaRPr>
          </a:p>
        </p:txBody>
      </p:sp>
      <p:sp>
        <p:nvSpPr>
          <p:cNvPr id="9" name="Tekstvak 8">
            <a:extLst>
              <a:ext uri="{FF2B5EF4-FFF2-40B4-BE49-F238E27FC236}">
                <a16:creationId xmlns:a16="http://schemas.microsoft.com/office/drawing/2014/main" id="{3BC09CC5-D7C6-0398-EDF7-9CD1CAC45F63}"/>
              </a:ext>
            </a:extLst>
          </p:cNvPr>
          <p:cNvSpPr txBox="1"/>
          <p:nvPr/>
        </p:nvSpPr>
        <p:spPr>
          <a:xfrm>
            <a:off x="0" y="3555761"/>
            <a:ext cx="3657600" cy="646331"/>
          </a:xfrm>
          <a:prstGeom prst="rect">
            <a:avLst/>
          </a:prstGeom>
          <a:noFill/>
        </p:spPr>
        <p:txBody>
          <a:bodyPr wrap="square" rtlCol="0">
            <a:spAutoFit/>
          </a:bodyPr>
          <a:lstStyle/>
          <a:p>
            <a:r>
              <a:rPr lang="nl-NL">
                <a:highlight>
                  <a:srgbClr val="FFFF00"/>
                </a:highlight>
              </a:rPr>
              <a:t>Fiches voor routinemomenten</a:t>
            </a:r>
          </a:p>
          <a:p>
            <a:r>
              <a:rPr lang="nl-NL">
                <a:highlight>
                  <a:srgbClr val="FFFF00"/>
                </a:highlight>
              </a:rPr>
              <a:t>Gerichte instructiemomenten</a:t>
            </a:r>
            <a:endParaRPr lang="nl-BE">
              <a:highlight>
                <a:srgbClr val="FFFF00"/>
              </a:highlight>
            </a:endParaRPr>
          </a:p>
        </p:txBody>
      </p:sp>
      <p:sp>
        <p:nvSpPr>
          <p:cNvPr id="11" name="Tekstvak 10">
            <a:extLst>
              <a:ext uri="{FF2B5EF4-FFF2-40B4-BE49-F238E27FC236}">
                <a16:creationId xmlns:a16="http://schemas.microsoft.com/office/drawing/2014/main" id="{BE0E8C96-A385-8AE5-74F3-FDA18BF36792}"/>
              </a:ext>
            </a:extLst>
          </p:cNvPr>
          <p:cNvSpPr txBox="1"/>
          <p:nvPr/>
        </p:nvSpPr>
        <p:spPr>
          <a:xfrm>
            <a:off x="3657600" y="1431285"/>
            <a:ext cx="5171168" cy="369332"/>
          </a:xfrm>
          <a:prstGeom prst="rect">
            <a:avLst/>
          </a:prstGeom>
          <a:noFill/>
        </p:spPr>
        <p:txBody>
          <a:bodyPr wrap="square" rtlCol="0">
            <a:spAutoFit/>
          </a:bodyPr>
          <a:lstStyle/>
          <a:p>
            <a:r>
              <a:rPr lang="nl-NL">
                <a:highlight>
                  <a:srgbClr val="00FF00"/>
                </a:highlight>
              </a:rPr>
              <a:t>Fiches voor terugkerende momenten</a:t>
            </a:r>
            <a:endParaRPr lang="nl-BE">
              <a:highlight>
                <a:srgbClr val="00FF00"/>
              </a:highlight>
            </a:endParaRPr>
          </a:p>
        </p:txBody>
      </p:sp>
      <p:cxnSp>
        <p:nvCxnSpPr>
          <p:cNvPr id="20" name="Pijl 1">
            <a:extLst>
              <a:ext uri="{FF2B5EF4-FFF2-40B4-BE49-F238E27FC236}">
                <a16:creationId xmlns:a16="http://schemas.microsoft.com/office/drawing/2014/main" id="{66E8FEB4-C47D-85AF-9327-24830AD97C36}"/>
              </a:ext>
            </a:extLst>
          </p:cNvPr>
          <p:cNvCxnSpPr/>
          <p:nvPr/>
        </p:nvCxnSpPr>
        <p:spPr>
          <a:xfrm>
            <a:off x="4000000" y="2950000"/>
            <a:ext cx="800000" cy="750000"/>
          </a:xfrm>
          <a:prstGeom prst="straightConnector1">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Pijl 2">
            <a:extLst>
              <a:ext uri="{FF2B5EF4-FFF2-40B4-BE49-F238E27FC236}">
                <a16:creationId xmlns:a16="http://schemas.microsoft.com/office/drawing/2014/main" id="{F182A245-C5BE-D13F-073F-26DD5BF42F6F}"/>
              </a:ext>
            </a:extLst>
          </p:cNvPr>
          <p:cNvCxnSpPr/>
          <p:nvPr/>
        </p:nvCxnSpPr>
        <p:spPr>
          <a:xfrm>
            <a:off x="7350000" y="4950000"/>
            <a:ext cx="750000" cy="500000"/>
          </a:xfrm>
          <a:prstGeom prst="straightConnector1">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Pijl 3">
            <a:extLst>
              <a:ext uri="{FF2B5EF4-FFF2-40B4-BE49-F238E27FC236}">
                <a16:creationId xmlns:a16="http://schemas.microsoft.com/office/drawing/2014/main" id="{56616679-DB57-B7F8-ED05-7507D7EFEC6C}"/>
              </a:ext>
            </a:extLst>
          </p:cNvPr>
          <p:cNvCxnSpPr/>
          <p:nvPr/>
        </p:nvCxnSpPr>
        <p:spPr>
          <a:xfrm flipH="1" flipV="1">
            <a:off x="1900000" y="3230000"/>
            <a:ext cx="6000000" cy="2870000"/>
          </a:xfrm>
          <a:prstGeom prst="curvedConnector3">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Tekstvak wisselwerking">
            <a:extLst>
              <a:ext uri="{FF2B5EF4-FFF2-40B4-BE49-F238E27FC236}">
                <a16:creationId xmlns:a16="http://schemas.microsoft.com/office/drawing/2014/main" id="{38CB245B-9970-816B-3E74-3F66F6FACF56}"/>
              </a:ext>
            </a:extLst>
          </p:cNvPr>
          <p:cNvSpPr txBox="1"/>
          <p:nvPr/>
        </p:nvSpPr>
        <p:spPr>
          <a:xfrm>
            <a:off x="250000" y="4400000"/>
            <a:ext cx="3400000" cy="923330"/>
          </a:xfrm>
          <a:prstGeom prst="rect">
            <a:avLst/>
          </a:prstGeom>
          <a:noFill/>
        </p:spPr>
        <p:txBody>
          <a:bodyPr wrap="square" rtlCol="0">
            <a:spAutoFit/>
          </a:bodyPr>
          <a:lstStyle/>
          <a:p>
            <a:r>
              <a:rPr lang="nl-BE" b="1">
                <a:solidFill>
                  <a:srgbClr val="C00000"/>
                </a:solidFill>
              </a:rPr>
              <a:t>Deze samen zorgen ervoor dat je aan de doelen zal werken.</a:t>
            </a:r>
          </a:p>
        </p:txBody>
      </p:sp>
      <p:sp>
        <p:nvSpPr>
          <p:cNvPr id="4" name="Tekstvak 3">
            <a:extLst>
              <a:ext uri="{FF2B5EF4-FFF2-40B4-BE49-F238E27FC236}">
                <a16:creationId xmlns:a16="http://schemas.microsoft.com/office/drawing/2014/main" id="{5B5F594D-7148-E41B-708E-30114E94B5F4}"/>
              </a:ext>
            </a:extLst>
          </p:cNvPr>
          <p:cNvSpPr txBox="1"/>
          <p:nvPr/>
        </p:nvSpPr>
        <p:spPr>
          <a:xfrm>
            <a:off x="1694648" y="5983512"/>
            <a:ext cx="3657600" cy="646331"/>
          </a:xfrm>
          <a:prstGeom prst="rect">
            <a:avLst/>
          </a:prstGeom>
          <a:noFill/>
        </p:spPr>
        <p:txBody>
          <a:bodyPr wrap="square" rtlCol="0">
            <a:spAutoFit/>
          </a:bodyPr>
          <a:lstStyle/>
          <a:p>
            <a:r>
              <a:rPr lang="nl-NL">
                <a:highlight>
                  <a:srgbClr val="FFFF00"/>
                </a:highlight>
              </a:rPr>
              <a:t>Effectieve didactiek</a:t>
            </a:r>
          </a:p>
          <a:p>
            <a:r>
              <a:rPr lang="nl-NL">
                <a:highlight>
                  <a:srgbClr val="FFFF00"/>
                </a:highlight>
              </a:rPr>
              <a:t>Sterk klasmanagement</a:t>
            </a:r>
            <a:endParaRPr lang="nl-BE">
              <a:highlight>
                <a:srgbClr val="FFFF00"/>
              </a:highlight>
            </a:endParaRPr>
          </a:p>
        </p:txBody>
      </p:sp>
    </p:spTree>
    <p:extLst>
      <p:ext uri="{BB962C8B-B14F-4D97-AF65-F5344CB8AC3E}">
        <p14:creationId xmlns:p14="http://schemas.microsoft.com/office/powerpoint/2010/main" val="132211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7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7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700"/>
                                        <p:tgtEl>
                                          <p:spTgt spid="21"/>
                                        </p:tgtEl>
                                      </p:cBhvr>
                                    </p:animEffec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70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700"/>
                                        <p:tgtEl>
                                          <p:spTgt spid="22"/>
                                        </p:tgtEl>
                                      </p:cBhvr>
                                    </p:animEffect>
                                  </p:childTnLst>
                                </p:cTn>
                              </p:par>
                              <p:par>
                                <p:cTn id="59" presetID="10" presetClass="entr" presetSubtype="0"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7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fade">
                                      <p:cBhvr>
                                        <p:cTn id="66" dur="1000"/>
                                        <p:tgtEl>
                                          <p:spTgt spid="4"/>
                                        </p:tgtEl>
                                      </p:cBhvr>
                                    </p:animEffect>
                                    <p:anim calcmode="lin" valueType="num">
                                      <p:cBhvr>
                                        <p:cTn id="67" dur="1000" fill="hold"/>
                                        <p:tgtEl>
                                          <p:spTgt spid="4"/>
                                        </p:tgtEl>
                                        <p:attrNameLst>
                                          <p:attrName>ppt_x</p:attrName>
                                        </p:attrNameLst>
                                      </p:cBhvr>
                                      <p:tavLst>
                                        <p:tav tm="0">
                                          <p:val>
                                            <p:strVal val="#ppt_x"/>
                                          </p:val>
                                        </p:tav>
                                        <p:tav tm="100000">
                                          <p:val>
                                            <p:strVal val="#ppt_x"/>
                                          </p:val>
                                        </p:tav>
                                      </p:tavLst>
                                    </p:anim>
                                    <p:anim calcmode="lin" valueType="num">
                                      <p:cBhvr>
                                        <p:cTn id="6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3944482-A2A6-1AAC-864B-A964BB1D1F5D}"/>
              </a:ext>
            </a:extLst>
          </p:cNvPr>
          <p:cNvPicPr>
            <a:picLocks noChangeAspect="1"/>
          </p:cNvPicPr>
          <p:nvPr/>
        </p:nvPicPr>
        <p:blipFill>
          <a:blip r:embed="rId3"/>
          <a:stretch>
            <a:fillRect/>
          </a:stretch>
        </p:blipFill>
        <p:spPr>
          <a:xfrm>
            <a:off x="0" y="377937"/>
            <a:ext cx="4000025" cy="5668523"/>
          </a:xfrm>
          <a:prstGeom prst="rect">
            <a:avLst/>
          </a:prstGeom>
        </p:spPr>
      </p:pic>
      <p:pic>
        <p:nvPicPr>
          <p:cNvPr id="5" name="Afbeelding 4">
            <a:extLst>
              <a:ext uri="{FF2B5EF4-FFF2-40B4-BE49-F238E27FC236}">
                <a16:creationId xmlns:a16="http://schemas.microsoft.com/office/drawing/2014/main" id="{97844FD4-76AE-88D3-6ED1-6C7A18AEE357}"/>
              </a:ext>
            </a:extLst>
          </p:cNvPr>
          <p:cNvPicPr>
            <a:picLocks noChangeAspect="1"/>
          </p:cNvPicPr>
          <p:nvPr/>
        </p:nvPicPr>
        <p:blipFill>
          <a:blip r:embed="rId4"/>
          <a:stretch>
            <a:fillRect/>
          </a:stretch>
        </p:blipFill>
        <p:spPr>
          <a:xfrm>
            <a:off x="3957724" y="377937"/>
            <a:ext cx="8234276" cy="5668523"/>
          </a:xfrm>
          <a:prstGeom prst="rect">
            <a:avLst/>
          </a:prstGeom>
        </p:spPr>
      </p:pic>
      <p:sp>
        <p:nvSpPr>
          <p:cNvPr id="3" name="Tekstvak 2">
            <a:extLst>
              <a:ext uri="{FF2B5EF4-FFF2-40B4-BE49-F238E27FC236}">
                <a16:creationId xmlns:a16="http://schemas.microsoft.com/office/drawing/2014/main" id="{B5C02907-1C94-2F68-18DC-D9C2B9EF30A5}"/>
              </a:ext>
            </a:extLst>
          </p:cNvPr>
          <p:cNvSpPr txBox="1"/>
          <p:nvPr/>
        </p:nvSpPr>
        <p:spPr>
          <a:xfrm>
            <a:off x="157018" y="6142182"/>
            <a:ext cx="3620655" cy="369332"/>
          </a:xfrm>
          <a:prstGeom prst="rect">
            <a:avLst/>
          </a:prstGeom>
          <a:noFill/>
        </p:spPr>
        <p:txBody>
          <a:bodyPr wrap="square" rtlCol="0">
            <a:spAutoFit/>
          </a:bodyPr>
          <a:lstStyle/>
          <a:p>
            <a:pPr algn="ctr"/>
            <a:r>
              <a:rPr lang="nl-BE"/>
              <a:t>Visual</a:t>
            </a:r>
          </a:p>
        </p:txBody>
      </p:sp>
      <p:sp>
        <p:nvSpPr>
          <p:cNvPr id="6" name="Tekstvak 5">
            <a:extLst>
              <a:ext uri="{FF2B5EF4-FFF2-40B4-BE49-F238E27FC236}">
                <a16:creationId xmlns:a16="http://schemas.microsoft.com/office/drawing/2014/main" id="{06503580-24BC-4329-3541-DB985208CF6C}"/>
              </a:ext>
            </a:extLst>
          </p:cNvPr>
          <p:cNvSpPr txBox="1"/>
          <p:nvPr/>
        </p:nvSpPr>
        <p:spPr>
          <a:xfrm>
            <a:off x="6306835" y="6110731"/>
            <a:ext cx="3620655" cy="369332"/>
          </a:xfrm>
          <a:prstGeom prst="rect">
            <a:avLst/>
          </a:prstGeom>
          <a:noFill/>
        </p:spPr>
        <p:txBody>
          <a:bodyPr wrap="square" rtlCol="0">
            <a:spAutoFit/>
          </a:bodyPr>
          <a:lstStyle/>
          <a:p>
            <a:pPr algn="ctr"/>
            <a:r>
              <a:rPr lang="nl-BE"/>
              <a:t>Placemat</a:t>
            </a:r>
          </a:p>
        </p:txBody>
      </p:sp>
    </p:spTree>
    <p:extLst>
      <p:ext uri="{BB962C8B-B14F-4D97-AF65-F5344CB8AC3E}">
        <p14:creationId xmlns:p14="http://schemas.microsoft.com/office/powerpoint/2010/main" val="2108883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0977F-0497-B294-ECC0-B344FCD01066}"/>
              </a:ext>
            </a:extLst>
          </p:cNvPr>
          <p:cNvSpPr>
            <a:spLocks noGrp="1"/>
          </p:cNvSpPr>
          <p:nvPr>
            <p:ph type="title"/>
          </p:nvPr>
        </p:nvSpPr>
        <p:spPr>
          <a:xfrm>
            <a:off x="153854" y="238994"/>
            <a:ext cx="9902892" cy="642328"/>
          </a:xfrm>
        </p:spPr>
        <p:txBody>
          <a:bodyPr/>
          <a:lstStyle/>
          <a:p>
            <a:r>
              <a:rPr lang="nl-NL"/>
              <a:t>De </a:t>
            </a:r>
            <a:r>
              <a:rPr lang="nl-NL" sz="3600"/>
              <a:t>grootste</a:t>
            </a:r>
            <a:r>
              <a:rPr lang="nl-NL"/>
              <a:t> wijziging</a:t>
            </a:r>
            <a:endParaRPr lang="nl-BE"/>
          </a:p>
        </p:txBody>
      </p:sp>
      <p:pic>
        <p:nvPicPr>
          <p:cNvPr id="5" name="Afbeelding 4">
            <a:extLst>
              <a:ext uri="{FF2B5EF4-FFF2-40B4-BE49-F238E27FC236}">
                <a16:creationId xmlns:a16="http://schemas.microsoft.com/office/drawing/2014/main" id="{749CB7D1-E171-81F5-0D5C-6C7A0D792E4B}"/>
              </a:ext>
            </a:extLst>
          </p:cNvPr>
          <p:cNvPicPr>
            <a:picLocks noChangeAspect="1"/>
          </p:cNvPicPr>
          <p:nvPr/>
        </p:nvPicPr>
        <p:blipFill>
          <a:blip r:embed="rId3"/>
          <a:stretch>
            <a:fillRect/>
          </a:stretch>
        </p:blipFill>
        <p:spPr>
          <a:xfrm>
            <a:off x="1524000" y="2896433"/>
            <a:ext cx="9144000" cy="3571875"/>
          </a:xfrm>
          <a:prstGeom prst="rect">
            <a:avLst/>
          </a:prstGeom>
        </p:spPr>
      </p:pic>
      <p:pic>
        <p:nvPicPr>
          <p:cNvPr id="4" name="Afbeelding 3">
            <a:extLst>
              <a:ext uri="{FF2B5EF4-FFF2-40B4-BE49-F238E27FC236}">
                <a16:creationId xmlns:a16="http://schemas.microsoft.com/office/drawing/2014/main" id="{6BFF6FB7-1AFC-F436-9B0F-B53978685A5F}"/>
              </a:ext>
            </a:extLst>
          </p:cNvPr>
          <p:cNvPicPr>
            <a:picLocks noChangeAspect="1"/>
          </p:cNvPicPr>
          <p:nvPr/>
        </p:nvPicPr>
        <p:blipFill>
          <a:blip r:embed="rId4"/>
          <a:stretch>
            <a:fillRect/>
          </a:stretch>
        </p:blipFill>
        <p:spPr>
          <a:xfrm>
            <a:off x="0" y="1478266"/>
            <a:ext cx="12192000" cy="821223"/>
          </a:xfrm>
          <a:prstGeom prst="rect">
            <a:avLst/>
          </a:prstGeom>
        </p:spPr>
      </p:pic>
    </p:spTree>
    <p:extLst>
      <p:ext uri="{BB962C8B-B14F-4D97-AF65-F5344CB8AC3E}">
        <p14:creationId xmlns:p14="http://schemas.microsoft.com/office/powerpoint/2010/main" val="2414626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740F166-5047-8A9C-5972-42D00031FF48}"/>
              </a:ext>
            </a:extLst>
          </p:cNvPr>
          <p:cNvSpPr>
            <a:spLocks noGrp="1"/>
          </p:cNvSpPr>
          <p:nvPr>
            <p:ph type="body" sz="quarter" idx="10"/>
          </p:nvPr>
        </p:nvSpPr>
        <p:spPr>
          <a:xfrm>
            <a:off x="319177" y="1121556"/>
            <a:ext cx="9799638" cy="5599283"/>
          </a:xfrm>
        </p:spPr>
        <p:txBody>
          <a:bodyPr/>
          <a:lstStyle/>
          <a:p>
            <a:endParaRPr lang="nl-NL" b="1">
              <a:cs typeface="Roboto" panose="02000000000000000000" pitchFamily="2" charset="0"/>
            </a:endParaRPr>
          </a:p>
          <a:p>
            <a:endParaRPr lang="nl-NL" b="1">
              <a:cs typeface="Roboto" panose="02000000000000000000" pitchFamily="2" charset="0"/>
            </a:endParaRPr>
          </a:p>
          <a:p>
            <a:r>
              <a:rPr lang="nl-NL" b="1">
                <a:cs typeface="Roboto" panose="02000000000000000000" pitchFamily="2" charset="0"/>
              </a:rPr>
              <a:t>Thema</a:t>
            </a:r>
            <a:r>
              <a:rPr lang="nl-NL">
                <a:cs typeface="Roboto" panose="02000000000000000000" pitchFamily="2" charset="0"/>
              </a:rPr>
              <a:t> van </a:t>
            </a:r>
            <a:r>
              <a:rPr lang="nl-NL" b="1">
                <a:cs typeface="Roboto" panose="02000000000000000000" pitchFamily="2" charset="0"/>
              </a:rPr>
              <a:t>4 tot 6 weken </a:t>
            </a:r>
            <a:r>
              <a:rPr lang="nl-NL">
                <a:cs typeface="Roboto" panose="02000000000000000000" pitchFamily="2" charset="0"/>
              </a:rPr>
              <a:t>in </a:t>
            </a:r>
            <a:r>
              <a:rPr lang="nl-NL" b="1">
                <a:cs typeface="Roboto" panose="02000000000000000000" pitchFamily="2" charset="0"/>
              </a:rPr>
              <a:t>team</a:t>
            </a:r>
            <a:r>
              <a:rPr lang="nl-NL">
                <a:cs typeface="Roboto" panose="02000000000000000000" pitchFamily="2" charset="0"/>
              </a:rPr>
              <a:t> bepalen</a:t>
            </a:r>
          </a:p>
          <a:p>
            <a:pPr>
              <a:lnSpc>
                <a:spcPct val="80000"/>
              </a:lnSpc>
            </a:pPr>
            <a:r>
              <a:rPr lang="nl-NL">
                <a:cs typeface="Roboto" panose="02000000000000000000" pitchFamily="2" charset="0"/>
              </a:rPr>
              <a:t>rekening houden met de voorkennis en de inhoud van het </a:t>
            </a:r>
            <a:r>
              <a:rPr lang="nl-NL" b="1">
                <a:cs typeface="Roboto" panose="02000000000000000000" pitchFamily="2" charset="0"/>
              </a:rPr>
              <a:t>leerplan</a:t>
            </a:r>
            <a:r>
              <a:rPr lang="nl-NL">
                <a:cs typeface="Roboto" panose="02000000000000000000" pitchFamily="2" charset="0"/>
              </a:rPr>
              <a:t> </a:t>
            </a:r>
          </a:p>
          <a:p>
            <a:pPr>
              <a:lnSpc>
                <a:spcPct val="80000"/>
              </a:lnSpc>
            </a:pPr>
            <a:r>
              <a:rPr lang="nl-NL" b="1">
                <a:cs typeface="Roboto" panose="02000000000000000000" pitchFamily="2" charset="0"/>
              </a:rPr>
              <a:t>brainstormen</a:t>
            </a:r>
            <a:r>
              <a:rPr lang="nl-NL">
                <a:cs typeface="Roboto" panose="02000000000000000000" pitchFamily="2" charset="0"/>
              </a:rPr>
              <a:t>  met het team  </a:t>
            </a:r>
          </a:p>
          <a:p>
            <a:pPr>
              <a:lnSpc>
                <a:spcPct val="80000"/>
              </a:lnSpc>
            </a:pPr>
            <a:r>
              <a:rPr lang="nl-NL" b="1">
                <a:cs typeface="Roboto" panose="02000000000000000000" pitchFamily="2" charset="0"/>
              </a:rPr>
              <a:t>themadoelen (3 tot 5) </a:t>
            </a:r>
            <a:r>
              <a:rPr lang="nl-NL">
                <a:cs typeface="Roboto" panose="02000000000000000000" pitchFamily="2" charset="0"/>
              </a:rPr>
              <a:t>selecteren, </a:t>
            </a:r>
            <a:r>
              <a:rPr lang="nl-NL" err="1">
                <a:cs typeface="Roboto" panose="02000000000000000000" pitchFamily="2" charset="0"/>
              </a:rPr>
              <a:t>subthema’s</a:t>
            </a:r>
            <a:r>
              <a:rPr lang="nl-NL">
                <a:cs typeface="Roboto" panose="02000000000000000000" pitchFamily="2" charset="0"/>
              </a:rPr>
              <a:t> en </a:t>
            </a:r>
            <a:r>
              <a:rPr lang="nl-NL" b="1">
                <a:cs typeface="Roboto" panose="02000000000000000000" pitchFamily="2" charset="0"/>
              </a:rPr>
              <a:t>subdoelen (minstens 10) </a:t>
            </a:r>
            <a:r>
              <a:rPr lang="nl-NL">
                <a:cs typeface="Roboto" panose="02000000000000000000" pitchFamily="2" charset="0"/>
              </a:rPr>
              <a:t>bepalen</a:t>
            </a:r>
          </a:p>
          <a:p>
            <a:pPr>
              <a:lnSpc>
                <a:spcPct val="80000"/>
              </a:lnSpc>
            </a:pPr>
            <a:r>
              <a:rPr lang="nl-NL">
                <a:cs typeface="Roboto" panose="02000000000000000000" pitchFamily="2" charset="0"/>
              </a:rPr>
              <a:t>hou rekening met de</a:t>
            </a:r>
            <a:r>
              <a:rPr lang="nl-NL" b="1">
                <a:cs typeface="Roboto" panose="02000000000000000000" pitchFamily="2" charset="0"/>
              </a:rPr>
              <a:t> beginsituatie </a:t>
            </a:r>
            <a:r>
              <a:rPr lang="nl-NL">
                <a:cs typeface="Roboto" panose="02000000000000000000" pitchFamily="2" charset="0"/>
              </a:rPr>
              <a:t>van je leerlingen</a:t>
            </a:r>
          </a:p>
          <a:p>
            <a:pPr>
              <a:lnSpc>
                <a:spcPct val="80000"/>
              </a:lnSpc>
            </a:pPr>
            <a:r>
              <a:rPr lang="nl-NL" b="1">
                <a:cs typeface="Roboto" panose="02000000000000000000" pitchFamily="2" charset="0"/>
              </a:rPr>
              <a:t>coherenties</a:t>
            </a:r>
            <a:r>
              <a:rPr lang="nl-NL">
                <a:cs typeface="Roboto" panose="02000000000000000000" pitchFamily="2" charset="0"/>
              </a:rPr>
              <a:t> bekijken in de leerplantool </a:t>
            </a:r>
          </a:p>
          <a:p>
            <a:pPr>
              <a:lnSpc>
                <a:spcPct val="80000"/>
              </a:lnSpc>
            </a:pPr>
            <a:r>
              <a:rPr lang="nl-NL">
                <a:cs typeface="Roboto" panose="02000000000000000000" pitchFamily="2" charset="0"/>
              </a:rPr>
              <a:t>denk na over het </a:t>
            </a:r>
            <a:r>
              <a:rPr lang="nl-NL" b="1">
                <a:cs typeface="Roboto" panose="02000000000000000000" pitchFamily="2" charset="0"/>
              </a:rPr>
              <a:t>visualisatie van de thema- en subdoelen</a:t>
            </a:r>
          </a:p>
          <a:p>
            <a:pPr>
              <a:lnSpc>
                <a:spcPct val="80000"/>
              </a:lnSpc>
            </a:pPr>
            <a:r>
              <a:rPr lang="nl-NL" b="1">
                <a:cs typeface="Roboto" panose="02000000000000000000" pitchFamily="2" charset="0"/>
              </a:rPr>
              <a:t>RKG-doelen</a:t>
            </a:r>
            <a:r>
              <a:rPr lang="nl-NL">
                <a:cs typeface="Roboto" panose="02000000000000000000" pitchFamily="2" charset="0"/>
              </a:rPr>
              <a:t> bepalen – formuleer </a:t>
            </a:r>
            <a:r>
              <a:rPr lang="nl-NL" b="1">
                <a:cs typeface="Roboto" panose="02000000000000000000" pitchFamily="2" charset="0"/>
              </a:rPr>
              <a:t>1 RKG doel per </a:t>
            </a:r>
            <a:r>
              <a:rPr lang="nl-NL" b="1" err="1">
                <a:cs typeface="Roboto" panose="02000000000000000000" pitchFamily="2" charset="0"/>
              </a:rPr>
              <a:t>subthema</a:t>
            </a:r>
            <a:r>
              <a:rPr lang="nl-NL" b="1">
                <a:cs typeface="Roboto" panose="02000000000000000000" pitchFamily="2" charset="0"/>
              </a:rPr>
              <a:t> </a:t>
            </a:r>
            <a:r>
              <a:rPr lang="nl-NL">
                <a:cs typeface="Roboto" panose="02000000000000000000" pitchFamily="2" charset="0"/>
              </a:rPr>
              <a:t>+ werk </a:t>
            </a:r>
            <a:r>
              <a:rPr lang="nl-NL" b="1">
                <a:cs typeface="Roboto" panose="02000000000000000000" pitchFamily="2" charset="0"/>
              </a:rPr>
              <a:t>3 impulsen </a:t>
            </a:r>
            <a:r>
              <a:rPr lang="nl-NL">
                <a:cs typeface="Roboto" panose="02000000000000000000" pitchFamily="2" charset="0"/>
              </a:rPr>
              <a:t>uit + </a:t>
            </a:r>
            <a:r>
              <a:rPr lang="nl-NL" b="1">
                <a:cs typeface="Roboto" panose="02000000000000000000" pitchFamily="2" charset="0"/>
              </a:rPr>
              <a:t>3 activiteiten per week</a:t>
            </a:r>
            <a:r>
              <a:rPr lang="nl-NL">
                <a:cs typeface="Roboto" panose="02000000000000000000" pitchFamily="2" charset="0"/>
              </a:rPr>
              <a:t>. </a:t>
            </a:r>
          </a:p>
          <a:p>
            <a:pPr>
              <a:lnSpc>
                <a:spcPct val="80000"/>
              </a:lnSpc>
            </a:pPr>
            <a:endParaRPr lang="nl-NL" sz="800">
              <a:cs typeface="Roboto" panose="02000000000000000000" pitchFamily="2" charset="0"/>
            </a:endParaRPr>
          </a:p>
          <a:p>
            <a:pPr marL="0" indent="0">
              <a:lnSpc>
                <a:spcPct val="80000"/>
              </a:lnSpc>
              <a:buNone/>
            </a:pPr>
            <a:r>
              <a:rPr lang="nl-NL" u="sng">
                <a:cs typeface="Roboto" panose="02000000000000000000" pitchFamily="2" charset="0"/>
              </a:rPr>
              <a:t>Afspraak:</a:t>
            </a:r>
            <a:r>
              <a:rPr lang="nl-NL">
                <a:cs typeface="Roboto" panose="02000000000000000000" pitchFamily="2" charset="0"/>
              </a:rPr>
              <a:t> blijf zoveel mogelijk binnen hetzelfde domein, </a:t>
            </a:r>
            <a:r>
              <a:rPr lang="nl-NL" err="1">
                <a:cs typeface="Roboto" panose="02000000000000000000" pitchFamily="2" charset="0"/>
              </a:rPr>
              <a:t>subdomein</a:t>
            </a:r>
            <a:r>
              <a:rPr lang="nl-NL">
                <a:cs typeface="Roboto" panose="02000000000000000000" pitchFamily="2" charset="0"/>
              </a:rPr>
              <a:t>, de (eventuele) cluster, daar zie je een leerplandoel op leeftijd geformuleerd.</a:t>
            </a:r>
          </a:p>
          <a:p>
            <a:endParaRPr lang="nl-NL"/>
          </a:p>
        </p:txBody>
      </p:sp>
      <p:sp>
        <p:nvSpPr>
          <p:cNvPr id="3" name="Titel 2">
            <a:extLst>
              <a:ext uri="{FF2B5EF4-FFF2-40B4-BE49-F238E27FC236}">
                <a16:creationId xmlns:a16="http://schemas.microsoft.com/office/drawing/2014/main" id="{129A0F0E-4B51-1507-5BF6-D44A4412115C}"/>
              </a:ext>
            </a:extLst>
          </p:cNvPr>
          <p:cNvSpPr>
            <a:spLocks noGrp="1"/>
          </p:cNvSpPr>
          <p:nvPr>
            <p:ph type="title"/>
          </p:nvPr>
        </p:nvSpPr>
        <p:spPr/>
        <p:txBody>
          <a:bodyPr/>
          <a:lstStyle/>
          <a:p>
            <a:r>
              <a:rPr lang="nl-NL">
                <a:solidFill>
                  <a:srgbClr val="4CBCC5"/>
                </a:solidFill>
              </a:rPr>
              <a:t>1. DOELGERICHT</a:t>
            </a:r>
            <a:endParaRPr lang="nl-NL"/>
          </a:p>
        </p:txBody>
      </p:sp>
      <p:pic>
        <p:nvPicPr>
          <p:cNvPr id="4" name="Afbeelding 3">
            <a:extLst>
              <a:ext uri="{FF2B5EF4-FFF2-40B4-BE49-F238E27FC236}">
                <a16:creationId xmlns:a16="http://schemas.microsoft.com/office/drawing/2014/main" id="{571373CC-FC1E-5E15-7187-3727E0012FC3}"/>
              </a:ext>
            </a:extLst>
          </p:cNvPr>
          <p:cNvPicPr>
            <a:picLocks noChangeAspect="1"/>
          </p:cNvPicPr>
          <p:nvPr/>
        </p:nvPicPr>
        <p:blipFill>
          <a:blip r:embed="rId3"/>
          <a:stretch>
            <a:fillRect/>
          </a:stretch>
        </p:blipFill>
        <p:spPr>
          <a:xfrm>
            <a:off x="5081945" y="299748"/>
            <a:ext cx="2829295" cy="1620000"/>
          </a:xfrm>
          <a:prstGeom prst="rect">
            <a:avLst/>
          </a:prstGeom>
        </p:spPr>
      </p:pic>
      <p:pic>
        <p:nvPicPr>
          <p:cNvPr id="5" name="Afbeelding 4">
            <a:extLst>
              <a:ext uri="{FF2B5EF4-FFF2-40B4-BE49-F238E27FC236}">
                <a16:creationId xmlns:a16="http://schemas.microsoft.com/office/drawing/2014/main" id="{4A1B851A-A17B-F27B-071A-1C1D0C863D25}"/>
              </a:ext>
            </a:extLst>
          </p:cNvPr>
          <p:cNvPicPr>
            <a:picLocks noChangeAspect="1"/>
          </p:cNvPicPr>
          <p:nvPr/>
        </p:nvPicPr>
        <p:blipFill>
          <a:blip r:embed="rId4"/>
          <a:stretch>
            <a:fillRect/>
          </a:stretch>
        </p:blipFill>
        <p:spPr>
          <a:xfrm>
            <a:off x="8311564" y="299748"/>
            <a:ext cx="3595300" cy="1620000"/>
          </a:xfrm>
          <a:prstGeom prst="rect">
            <a:avLst/>
          </a:prstGeom>
        </p:spPr>
      </p:pic>
    </p:spTree>
    <p:extLst>
      <p:ext uri="{BB962C8B-B14F-4D97-AF65-F5344CB8AC3E}">
        <p14:creationId xmlns:p14="http://schemas.microsoft.com/office/powerpoint/2010/main" val="2004491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descr="Auto zijspiegel-foto's - Download gratis hoogwaardige afbeeldingen | Freepik">
            <a:extLst>
              <a:ext uri="{FF2B5EF4-FFF2-40B4-BE49-F238E27FC236}">
                <a16:creationId xmlns:a16="http://schemas.microsoft.com/office/drawing/2014/main" id="{415F215D-D652-8D80-DD43-69D1A84F9537}"/>
              </a:ext>
            </a:extLst>
          </p:cNvPr>
          <p:cNvPicPr>
            <a:picLocks noGrp="1" noChangeAspect="1"/>
          </p:cNvPicPr>
          <p:nvPr>
            <p:ph idx="1"/>
          </p:nvPr>
        </p:nvPicPr>
        <p:blipFill>
          <a:blip r:embed="rId3"/>
          <a:stretch>
            <a:fillRect/>
          </a:stretch>
        </p:blipFill>
        <p:spPr>
          <a:xfrm>
            <a:off x="3743325" y="481012"/>
            <a:ext cx="4705350" cy="5895975"/>
          </a:xfrm>
          <a:prstGeom prst="rect">
            <a:avLst/>
          </a:prstGeom>
        </p:spPr>
      </p:pic>
    </p:spTree>
    <p:extLst>
      <p:ext uri="{BB962C8B-B14F-4D97-AF65-F5344CB8AC3E}">
        <p14:creationId xmlns:p14="http://schemas.microsoft.com/office/powerpoint/2010/main" val="1132393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1CF2F0F-695B-CC37-BA03-4B26CACCB406}"/>
              </a:ext>
            </a:extLst>
          </p:cNvPr>
          <p:cNvSpPr>
            <a:spLocks noGrp="1"/>
          </p:cNvSpPr>
          <p:nvPr>
            <p:ph type="body" sz="quarter" idx="10"/>
          </p:nvPr>
        </p:nvSpPr>
        <p:spPr>
          <a:xfrm>
            <a:off x="319177" y="1121556"/>
            <a:ext cx="9799638" cy="5523083"/>
          </a:xfrm>
        </p:spPr>
        <p:txBody>
          <a:bodyPr>
            <a:normAutofit/>
          </a:bodyPr>
          <a:lstStyle/>
          <a:p>
            <a:pPr marL="0" indent="0">
              <a:buNone/>
            </a:pPr>
            <a:endParaRPr lang="nl-NL" b="1">
              <a:solidFill>
                <a:srgbClr val="AE2081"/>
              </a:solidFill>
              <a:cs typeface="Roboto" panose="02000000000000000000" pitchFamily="2" charset="0"/>
            </a:endParaRPr>
          </a:p>
          <a:p>
            <a:pPr marL="0" indent="0">
              <a:buNone/>
            </a:pPr>
            <a:endParaRPr lang="nl-NL" b="1">
              <a:solidFill>
                <a:srgbClr val="AE2081"/>
              </a:solidFill>
              <a:cs typeface="Roboto" panose="02000000000000000000" pitchFamily="2" charset="0"/>
            </a:endParaRPr>
          </a:p>
          <a:p>
            <a:pPr marL="0" indent="0">
              <a:buNone/>
            </a:pPr>
            <a:r>
              <a:rPr lang="nl-NL" b="1">
                <a:solidFill>
                  <a:srgbClr val="AE2081"/>
                </a:solidFill>
                <a:cs typeface="Roboto" panose="02000000000000000000" pitchFamily="2" charset="0"/>
              </a:rPr>
              <a:t>Weetjes: </a:t>
            </a:r>
            <a:br>
              <a:rPr lang="nl-NL">
                <a:cs typeface="Roboto" panose="02000000000000000000" pitchFamily="2" charset="0"/>
              </a:rPr>
            </a:br>
            <a:endParaRPr lang="nl-NL" sz="800">
              <a:cs typeface="Roboto" panose="02000000000000000000" pitchFamily="2" charset="0"/>
            </a:endParaRPr>
          </a:p>
          <a:p>
            <a:pPr marL="0" indent="0">
              <a:spcBef>
                <a:spcPts val="0"/>
              </a:spcBef>
              <a:buNone/>
            </a:pPr>
            <a:r>
              <a:rPr lang="nl-NL">
                <a:cs typeface="Roboto" panose="02000000000000000000" pitchFamily="2" charset="0"/>
              </a:rPr>
              <a:t>- Voorkennis haal je op aan het begin van het leren.</a:t>
            </a:r>
            <a:br>
              <a:rPr lang="nl-NL">
                <a:cs typeface="Roboto" panose="02000000000000000000" pitchFamily="2" charset="0"/>
              </a:rPr>
            </a:br>
            <a:r>
              <a:rPr lang="nl-NL">
                <a:cs typeface="Roboto" panose="02000000000000000000" pitchFamily="2" charset="0"/>
              </a:rPr>
              <a:t>- Achtergrondkennis bouw je systematisch op doorheen het leren. </a:t>
            </a:r>
            <a:br>
              <a:rPr lang="nl-NL">
                <a:cs typeface="Roboto" panose="02000000000000000000" pitchFamily="2" charset="0"/>
              </a:rPr>
            </a:br>
            <a:r>
              <a:rPr lang="nl-NL">
                <a:cs typeface="Roboto" panose="02000000000000000000" pitchFamily="2" charset="0"/>
              </a:rPr>
              <a:t>- Themadoelen komen voornamelijk uit de zaakvakken, subdoelen ook  </a:t>
            </a:r>
          </a:p>
          <a:p>
            <a:pPr marL="0" indent="0">
              <a:spcBef>
                <a:spcPts val="0"/>
              </a:spcBef>
              <a:buNone/>
            </a:pPr>
            <a:r>
              <a:rPr lang="nl-NL">
                <a:cs typeface="Roboto" panose="02000000000000000000" pitchFamily="2" charset="0"/>
              </a:rPr>
              <a:t>  uit de andere disciplines.</a:t>
            </a:r>
            <a:br>
              <a:rPr lang="nl-NL">
                <a:cs typeface="Roboto" panose="02000000000000000000" pitchFamily="2" charset="0"/>
              </a:rPr>
            </a:br>
            <a:r>
              <a:rPr lang="nl-NL">
                <a:cs typeface="Roboto" panose="02000000000000000000" pitchFamily="2" charset="0"/>
              </a:rPr>
              <a:t>- Maak gebruik van de coherenties (samenhang van de doelen) in de </a:t>
            </a:r>
          </a:p>
          <a:p>
            <a:pPr marL="0" indent="0">
              <a:spcBef>
                <a:spcPts val="0"/>
              </a:spcBef>
              <a:buNone/>
            </a:pPr>
            <a:r>
              <a:rPr lang="nl-NL">
                <a:cs typeface="Roboto" panose="02000000000000000000" pitchFamily="2" charset="0"/>
              </a:rPr>
              <a:t>  digitale tool: voor, na, verplicht samen, samen, facultatief</a:t>
            </a:r>
            <a:br>
              <a:rPr lang="nl-NL">
                <a:cs typeface="Roboto" panose="02000000000000000000" pitchFamily="2" charset="0"/>
              </a:rPr>
            </a:br>
            <a:r>
              <a:rPr lang="nl-NL">
                <a:cs typeface="Roboto" panose="02000000000000000000" pitchFamily="2" charset="0"/>
              </a:rPr>
              <a:t>- </a:t>
            </a:r>
            <a:r>
              <a:rPr lang="nl-NL" b="1">
                <a:cs typeface="Roboto" panose="02000000000000000000" pitchFamily="2" charset="0"/>
              </a:rPr>
              <a:t>Eerst doelen, daarna activiteiten, materialen en hoeken.</a:t>
            </a:r>
            <a:br>
              <a:rPr lang="nl-NL">
                <a:cs typeface="Roboto" panose="02000000000000000000" pitchFamily="2" charset="0"/>
              </a:rPr>
            </a:br>
            <a:r>
              <a:rPr lang="nl-NL">
                <a:cs typeface="Roboto" panose="02000000000000000000" pitchFamily="2" charset="0"/>
              </a:rPr>
              <a:t>- </a:t>
            </a:r>
            <a:r>
              <a:rPr lang="nl-NL" b="1">
                <a:cs typeface="Roboto" panose="02000000000000000000" pitchFamily="2" charset="0"/>
              </a:rPr>
              <a:t>Kies</a:t>
            </a:r>
            <a:r>
              <a:rPr lang="nl-NL">
                <a:cs typeface="Roboto" panose="02000000000000000000" pitchFamily="2" charset="0"/>
              </a:rPr>
              <a:t> bewust </a:t>
            </a:r>
            <a:r>
              <a:rPr lang="nl-NL" b="1">
                <a:cs typeface="Roboto" panose="02000000000000000000" pitchFamily="2" charset="0"/>
              </a:rPr>
              <a:t>welke doelen </a:t>
            </a:r>
            <a:r>
              <a:rPr lang="nl-NL">
                <a:cs typeface="Roboto" panose="02000000000000000000" pitchFamily="2" charset="0"/>
              </a:rPr>
              <a:t>je gaat </a:t>
            </a:r>
            <a:r>
              <a:rPr lang="nl-NL" b="1">
                <a:cs typeface="Roboto" panose="02000000000000000000" pitchFamily="2" charset="0"/>
              </a:rPr>
              <a:t>visualiseren</a:t>
            </a:r>
            <a:r>
              <a:rPr lang="nl-NL">
                <a:cs typeface="Roboto" panose="02000000000000000000" pitchFamily="2" charset="0"/>
              </a:rPr>
              <a:t>.</a:t>
            </a:r>
            <a:br>
              <a:rPr lang="nl-NL">
                <a:cs typeface="Roboto" panose="02000000000000000000" pitchFamily="2" charset="0"/>
              </a:rPr>
            </a:br>
            <a:endParaRPr lang="nl-BE">
              <a:cs typeface="Roboto" panose="02000000000000000000" pitchFamily="2" charset="0"/>
            </a:endParaRPr>
          </a:p>
          <a:p>
            <a:endParaRPr lang="nl-NL"/>
          </a:p>
        </p:txBody>
      </p:sp>
      <p:sp>
        <p:nvSpPr>
          <p:cNvPr id="3" name="Titel 2">
            <a:extLst>
              <a:ext uri="{FF2B5EF4-FFF2-40B4-BE49-F238E27FC236}">
                <a16:creationId xmlns:a16="http://schemas.microsoft.com/office/drawing/2014/main" id="{20DBEA63-2A25-2C2D-8358-82BB0AFD1D08}"/>
              </a:ext>
            </a:extLst>
          </p:cNvPr>
          <p:cNvSpPr>
            <a:spLocks noGrp="1"/>
          </p:cNvSpPr>
          <p:nvPr>
            <p:ph type="title"/>
          </p:nvPr>
        </p:nvSpPr>
        <p:spPr/>
        <p:txBody>
          <a:bodyPr/>
          <a:lstStyle/>
          <a:p>
            <a:r>
              <a:rPr lang="nl-NL">
                <a:solidFill>
                  <a:srgbClr val="4CBCC5"/>
                </a:solidFill>
              </a:rPr>
              <a:t>1. DOELGERICHT</a:t>
            </a:r>
            <a:endParaRPr lang="nl-NL"/>
          </a:p>
        </p:txBody>
      </p:sp>
      <p:pic>
        <p:nvPicPr>
          <p:cNvPr id="4" name="Afbeelding 3">
            <a:extLst>
              <a:ext uri="{FF2B5EF4-FFF2-40B4-BE49-F238E27FC236}">
                <a16:creationId xmlns:a16="http://schemas.microsoft.com/office/drawing/2014/main" id="{00CA232E-106D-9CEC-7CE0-9AF9B456648F}"/>
              </a:ext>
            </a:extLst>
          </p:cNvPr>
          <p:cNvPicPr>
            <a:picLocks noChangeAspect="1"/>
          </p:cNvPicPr>
          <p:nvPr/>
        </p:nvPicPr>
        <p:blipFill>
          <a:blip r:embed="rId3"/>
          <a:stretch>
            <a:fillRect/>
          </a:stretch>
        </p:blipFill>
        <p:spPr>
          <a:xfrm>
            <a:off x="5081945" y="299748"/>
            <a:ext cx="2829295" cy="1620000"/>
          </a:xfrm>
          <a:prstGeom prst="rect">
            <a:avLst/>
          </a:prstGeom>
        </p:spPr>
      </p:pic>
      <p:pic>
        <p:nvPicPr>
          <p:cNvPr id="5" name="Afbeelding 4">
            <a:extLst>
              <a:ext uri="{FF2B5EF4-FFF2-40B4-BE49-F238E27FC236}">
                <a16:creationId xmlns:a16="http://schemas.microsoft.com/office/drawing/2014/main" id="{8E1652CA-EDBD-754B-231A-E858FB722F63}"/>
              </a:ext>
            </a:extLst>
          </p:cNvPr>
          <p:cNvPicPr>
            <a:picLocks noChangeAspect="1"/>
          </p:cNvPicPr>
          <p:nvPr/>
        </p:nvPicPr>
        <p:blipFill>
          <a:blip r:embed="rId4"/>
          <a:stretch>
            <a:fillRect/>
          </a:stretch>
        </p:blipFill>
        <p:spPr>
          <a:xfrm>
            <a:off x="8302101" y="299748"/>
            <a:ext cx="3595300" cy="1620000"/>
          </a:xfrm>
          <a:prstGeom prst="rect">
            <a:avLst/>
          </a:prstGeom>
        </p:spPr>
      </p:pic>
    </p:spTree>
    <p:extLst>
      <p:ext uri="{BB962C8B-B14F-4D97-AF65-F5344CB8AC3E}">
        <p14:creationId xmlns:p14="http://schemas.microsoft.com/office/powerpoint/2010/main" val="14610329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2FBDDAD-3A58-BD75-320A-10799C856290}"/>
              </a:ext>
            </a:extLst>
          </p:cNvPr>
          <p:cNvSpPr>
            <a:spLocks noGrp="1"/>
          </p:cNvSpPr>
          <p:nvPr>
            <p:ph type="body" sz="quarter" idx="10"/>
          </p:nvPr>
        </p:nvSpPr>
        <p:spPr/>
        <p:txBody>
          <a:bodyPr/>
          <a:lstStyle/>
          <a:p>
            <a:endParaRPr lang="nl-NL" b="1">
              <a:cs typeface="Roboto" panose="02000000000000000000" pitchFamily="2" charset="0"/>
            </a:endParaRPr>
          </a:p>
          <a:p>
            <a:endParaRPr lang="nl-NL" b="1">
              <a:cs typeface="Roboto" panose="02000000000000000000" pitchFamily="2" charset="0"/>
            </a:endParaRPr>
          </a:p>
          <a:p>
            <a:endParaRPr lang="nl-NL" b="1">
              <a:cs typeface="Roboto" panose="02000000000000000000" pitchFamily="2" charset="0"/>
            </a:endParaRPr>
          </a:p>
          <a:p>
            <a:r>
              <a:rPr lang="nl-NL" b="1">
                <a:cs typeface="Roboto" panose="02000000000000000000" pitchFamily="2" charset="0"/>
              </a:rPr>
              <a:t>Aanknopingspunten</a:t>
            </a:r>
            <a:r>
              <a:rPr lang="nl-NL">
                <a:cs typeface="Roboto" panose="02000000000000000000" pitchFamily="2" charset="0"/>
              </a:rPr>
              <a:t> zoeken met de </a:t>
            </a:r>
            <a:r>
              <a:rPr lang="nl-NL" b="1">
                <a:cs typeface="Roboto" panose="02000000000000000000" pitchFamily="2" charset="0"/>
              </a:rPr>
              <a:t>leefwereld</a:t>
            </a:r>
            <a:r>
              <a:rPr lang="nl-NL">
                <a:cs typeface="Roboto" panose="02000000000000000000" pitchFamily="2" charset="0"/>
              </a:rPr>
              <a:t> d.m.v. een brainstorm met leerlingen. </a:t>
            </a:r>
          </a:p>
          <a:p>
            <a:r>
              <a:rPr lang="nl-NL">
                <a:cs typeface="Roboto" panose="02000000000000000000" pitchFamily="2" charset="0"/>
              </a:rPr>
              <a:t>Bij elk </a:t>
            </a:r>
            <a:r>
              <a:rPr lang="nl-NL" err="1">
                <a:cs typeface="Roboto" panose="02000000000000000000" pitchFamily="2" charset="0"/>
              </a:rPr>
              <a:t>subthema</a:t>
            </a:r>
            <a:r>
              <a:rPr lang="nl-NL">
                <a:cs typeface="Roboto" panose="02000000000000000000" pitchFamily="2" charset="0"/>
              </a:rPr>
              <a:t> denk je na over </a:t>
            </a:r>
            <a:r>
              <a:rPr lang="nl-NL" b="1" err="1">
                <a:cs typeface="Roboto" panose="02000000000000000000" pitchFamily="2" charset="0"/>
              </a:rPr>
              <a:t>onderzoeksvra</a:t>
            </a:r>
            <a:r>
              <a:rPr lang="nl-NL" b="1">
                <a:cs typeface="Roboto" panose="02000000000000000000" pitchFamily="2" charset="0"/>
              </a:rPr>
              <a:t>(a)g(en): </a:t>
            </a:r>
            <a:r>
              <a:rPr lang="nl-NL">
                <a:cs typeface="Roboto" panose="02000000000000000000" pitchFamily="2" charset="0"/>
              </a:rPr>
              <a:t>wat wil je met jouw leerlingengroep </a:t>
            </a:r>
            <a:r>
              <a:rPr lang="nl-NL" b="1">
                <a:cs typeface="Roboto" panose="02000000000000000000" pitchFamily="2" charset="0"/>
              </a:rPr>
              <a:t>onderzoeken, ontwerpen </a:t>
            </a:r>
            <a:r>
              <a:rPr lang="nl-NL">
                <a:cs typeface="Roboto" panose="02000000000000000000" pitchFamily="2" charset="0"/>
              </a:rPr>
              <a:t>en/of </a:t>
            </a:r>
            <a:r>
              <a:rPr lang="nl-NL" b="1">
                <a:cs typeface="Roboto" panose="02000000000000000000" pitchFamily="2" charset="0"/>
              </a:rPr>
              <a:t>optimaliseren?</a:t>
            </a:r>
          </a:p>
          <a:p>
            <a:r>
              <a:rPr lang="nl-NL" b="1">
                <a:cs typeface="Roboto" panose="02000000000000000000" pitchFamily="2" charset="0"/>
              </a:rPr>
              <a:t>Themadoelen in elk </a:t>
            </a:r>
            <a:r>
              <a:rPr lang="nl-NL" b="1" err="1">
                <a:cs typeface="Roboto" panose="02000000000000000000" pitchFamily="2" charset="0"/>
              </a:rPr>
              <a:t>subthema</a:t>
            </a:r>
            <a:r>
              <a:rPr lang="nl-NL" b="1">
                <a:cs typeface="Roboto" panose="02000000000000000000" pitchFamily="2" charset="0"/>
              </a:rPr>
              <a:t> meenemen.</a:t>
            </a:r>
          </a:p>
          <a:p>
            <a:r>
              <a:rPr lang="nl-NL" b="1">
                <a:cs typeface="Roboto" panose="02000000000000000000" pitchFamily="2" charset="0"/>
              </a:rPr>
              <a:t>Denk na over de uitwerking van de waartoe.</a:t>
            </a:r>
            <a:endParaRPr lang="nl-NL"/>
          </a:p>
        </p:txBody>
      </p:sp>
      <p:sp>
        <p:nvSpPr>
          <p:cNvPr id="3" name="Titel 2">
            <a:extLst>
              <a:ext uri="{FF2B5EF4-FFF2-40B4-BE49-F238E27FC236}">
                <a16:creationId xmlns:a16="http://schemas.microsoft.com/office/drawing/2014/main" id="{5EF81324-7B21-570F-3189-7CE68A2E0155}"/>
              </a:ext>
            </a:extLst>
          </p:cNvPr>
          <p:cNvSpPr>
            <a:spLocks noGrp="1"/>
          </p:cNvSpPr>
          <p:nvPr>
            <p:ph type="title"/>
          </p:nvPr>
        </p:nvSpPr>
        <p:spPr/>
        <p:txBody>
          <a:bodyPr/>
          <a:lstStyle/>
          <a:p>
            <a:r>
              <a:rPr lang="nl-NL" b="1">
                <a:solidFill>
                  <a:srgbClr val="BC1286"/>
                </a:solidFill>
              </a:rPr>
              <a:t>2. SAMENHANG</a:t>
            </a:r>
            <a:endParaRPr lang="nl-NL"/>
          </a:p>
        </p:txBody>
      </p:sp>
      <p:pic>
        <p:nvPicPr>
          <p:cNvPr id="4" name="Afbeelding 3">
            <a:extLst>
              <a:ext uri="{FF2B5EF4-FFF2-40B4-BE49-F238E27FC236}">
                <a16:creationId xmlns:a16="http://schemas.microsoft.com/office/drawing/2014/main" id="{FE03168E-273A-FE22-83E4-8109C326182A}"/>
              </a:ext>
            </a:extLst>
          </p:cNvPr>
          <p:cNvPicPr>
            <a:picLocks noChangeAspect="1"/>
          </p:cNvPicPr>
          <p:nvPr/>
        </p:nvPicPr>
        <p:blipFill>
          <a:blip r:embed="rId3"/>
          <a:stretch>
            <a:fillRect/>
          </a:stretch>
        </p:blipFill>
        <p:spPr>
          <a:xfrm>
            <a:off x="5068209" y="280363"/>
            <a:ext cx="2830686" cy="1620000"/>
          </a:xfrm>
          <a:prstGeom prst="rect">
            <a:avLst/>
          </a:prstGeom>
        </p:spPr>
      </p:pic>
      <p:pic>
        <p:nvPicPr>
          <p:cNvPr id="7" name="Afbeelding 6">
            <a:extLst>
              <a:ext uri="{FF2B5EF4-FFF2-40B4-BE49-F238E27FC236}">
                <a16:creationId xmlns:a16="http://schemas.microsoft.com/office/drawing/2014/main" id="{E776C9D9-E168-CBD9-B417-F95335904194}"/>
              </a:ext>
            </a:extLst>
          </p:cNvPr>
          <p:cNvPicPr>
            <a:picLocks noChangeAspect="1"/>
          </p:cNvPicPr>
          <p:nvPr/>
        </p:nvPicPr>
        <p:blipFill>
          <a:blip r:embed="rId4"/>
          <a:stretch>
            <a:fillRect/>
          </a:stretch>
        </p:blipFill>
        <p:spPr>
          <a:xfrm>
            <a:off x="8099743" y="322299"/>
            <a:ext cx="4038144" cy="1578064"/>
          </a:xfrm>
          <a:prstGeom prst="rect">
            <a:avLst/>
          </a:prstGeom>
        </p:spPr>
      </p:pic>
    </p:spTree>
    <p:extLst>
      <p:ext uri="{BB962C8B-B14F-4D97-AF65-F5344CB8AC3E}">
        <p14:creationId xmlns:p14="http://schemas.microsoft.com/office/powerpoint/2010/main" val="1279179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56645-AA70-9A9E-4768-E351518C3BBE}"/>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41DBA95-9FF5-A95D-B47A-9E3DE3A47C09}"/>
              </a:ext>
            </a:extLst>
          </p:cNvPr>
          <p:cNvSpPr>
            <a:spLocks noGrp="1"/>
          </p:cNvSpPr>
          <p:nvPr>
            <p:ph type="body" sz="quarter" idx="10"/>
          </p:nvPr>
        </p:nvSpPr>
        <p:spPr>
          <a:xfrm>
            <a:off x="319177" y="1121556"/>
            <a:ext cx="9799638" cy="5614523"/>
          </a:xfrm>
        </p:spPr>
        <p:txBody>
          <a:bodyPr/>
          <a:lstStyle/>
          <a:p>
            <a:pPr marL="0" indent="0">
              <a:spcBef>
                <a:spcPts val="0"/>
              </a:spcBef>
              <a:buNone/>
            </a:pPr>
            <a:endParaRPr lang="nl-NL" b="1">
              <a:solidFill>
                <a:srgbClr val="AE2081"/>
              </a:solidFill>
              <a:cs typeface="Roboto" panose="02000000000000000000" pitchFamily="2" charset="0"/>
            </a:endParaRPr>
          </a:p>
          <a:p>
            <a:pPr marL="0" indent="0">
              <a:spcBef>
                <a:spcPts val="0"/>
              </a:spcBef>
              <a:buNone/>
            </a:pPr>
            <a:endParaRPr lang="nl-NL" b="1">
              <a:solidFill>
                <a:srgbClr val="AE2081"/>
              </a:solidFill>
              <a:cs typeface="Roboto" panose="02000000000000000000" pitchFamily="2" charset="0"/>
            </a:endParaRPr>
          </a:p>
          <a:p>
            <a:pPr marL="0" indent="0">
              <a:spcBef>
                <a:spcPts val="0"/>
              </a:spcBef>
              <a:buNone/>
            </a:pPr>
            <a:endParaRPr lang="nl-NL" b="1">
              <a:solidFill>
                <a:srgbClr val="AE2081"/>
              </a:solidFill>
              <a:cs typeface="Roboto" panose="02000000000000000000" pitchFamily="2" charset="0"/>
            </a:endParaRPr>
          </a:p>
          <a:p>
            <a:pPr marL="0" indent="0">
              <a:spcBef>
                <a:spcPts val="0"/>
              </a:spcBef>
              <a:buNone/>
            </a:pPr>
            <a:r>
              <a:rPr lang="nl-NL" b="1">
                <a:solidFill>
                  <a:srgbClr val="AE2081"/>
                </a:solidFill>
                <a:cs typeface="Roboto" panose="02000000000000000000" pitchFamily="2" charset="0"/>
              </a:rPr>
              <a:t>Weetjes:</a:t>
            </a:r>
            <a:br>
              <a:rPr lang="nl-NL">
                <a:solidFill>
                  <a:srgbClr val="41BCB9"/>
                </a:solidFill>
                <a:cs typeface="Roboto" panose="02000000000000000000" pitchFamily="2" charset="0"/>
              </a:rPr>
            </a:br>
            <a:r>
              <a:rPr lang="nl-NL">
                <a:cs typeface="Roboto" panose="02000000000000000000" pitchFamily="2" charset="0"/>
              </a:rPr>
              <a:t>- De leraar is inhoudelijk expert – verdiep jezelf dus ook in het thema.</a:t>
            </a:r>
            <a:br>
              <a:rPr lang="nl-NL">
                <a:cs typeface="Roboto" panose="02000000000000000000" pitchFamily="2" charset="0"/>
              </a:rPr>
            </a:br>
            <a:r>
              <a:rPr lang="nl-NL" b="1">
                <a:cs typeface="Roboto" panose="02000000000000000000" pitchFamily="2" charset="0"/>
              </a:rPr>
              <a:t>- Formuleer gerichte denkvragen om de onderzoekende houding van </a:t>
            </a:r>
          </a:p>
          <a:p>
            <a:pPr marL="0" indent="0">
              <a:spcBef>
                <a:spcPts val="0"/>
              </a:spcBef>
              <a:buNone/>
            </a:pPr>
            <a:r>
              <a:rPr lang="nl-NL" b="1">
                <a:cs typeface="Roboto" panose="02000000000000000000" pitchFamily="2" charset="0"/>
              </a:rPr>
              <a:t>  leerlingen te stimuleren.</a:t>
            </a:r>
            <a:br>
              <a:rPr lang="nl-NL">
                <a:cs typeface="Roboto" panose="02000000000000000000" pitchFamily="2" charset="0"/>
              </a:rPr>
            </a:br>
            <a:r>
              <a:rPr lang="nl-NL">
                <a:cs typeface="Roboto" panose="02000000000000000000" pitchFamily="2" charset="0"/>
              </a:rPr>
              <a:t>- Breng jullie eigen brainstorm samen met deze van de leerlingen.</a:t>
            </a:r>
            <a:br>
              <a:rPr lang="nl-NL">
                <a:cs typeface="Roboto" panose="02000000000000000000" pitchFamily="2" charset="0"/>
              </a:rPr>
            </a:br>
            <a:r>
              <a:rPr lang="nl-NL">
                <a:cs typeface="Roboto" panose="02000000000000000000" pitchFamily="2" charset="0"/>
              </a:rPr>
              <a:t>- Samenhang nastreven, helpt het thema te</a:t>
            </a:r>
            <a:br>
              <a:rPr lang="nl-NL">
                <a:cs typeface="Roboto" panose="02000000000000000000" pitchFamily="2" charset="0"/>
              </a:rPr>
            </a:br>
            <a:r>
              <a:rPr lang="nl-NL">
                <a:cs typeface="Roboto" panose="02000000000000000000" pitchFamily="2" charset="0"/>
              </a:rPr>
              <a:t>       </a:t>
            </a:r>
            <a:r>
              <a:rPr lang="nl-NL" u="sng">
                <a:cs typeface="Roboto" panose="02000000000000000000" pitchFamily="2" charset="0"/>
              </a:rPr>
              <a:t>verbreden</a:t>
            </a:r>
            <a:r>
              <a:rPr lang="nl-NL">
                <a:cs typeface="Roboto" panose="02000000000000000000" pitchFamily="2" charset="0"/>
              </a:rPr>
              <a:t>: nieuwe informatie toevoegen</a:t>
            </a:r>
            <a:br>
              <a:rPr lang="nl-NL">
                <a:cs typeface="Roboto" panose="02000000000000000000" pitchFamily="2" charset="0"/>
              </a:rPr>
            </a:br>
            <a:r>
              <a:rPr lang="nl-NL">
                <a:cs typeface="Roboto" panose="02000000000000000000" pitchFamily="2" charset="0"/>
              </a:rPr>
              <a:t>       </a:t>
            </a:r>
            <a:r>
              <a:rPr lang="nl-NL" u="sng">
                <a:cs typeface="Roboto" panose="02000000000000000000" pitchFamily="2" charset="0"/>
              </a:rPr>
              <a:t>verdiepen</a:t>
            </a:r>
            <a:r>
              <a:rPr lang="nl-NL">
                <a:cs typeface="Roboto" panose="02000000000000000000" pitchFamily="2" charset="0"/>
              </a:rPr>
              <a:t>: verbanden leggen, dieper onderzoeken</a:t>
            </a:r>
            <a:br>
              <a:rPr lang="nl-NL">
                <a:cs typeface="Roboto" panose="02000000000000000000" pitchFamily="2" charset="0"/>
              </a:rPr>
            </a:br>
            <a:r>
              <a:rPr lang="nl-NL">
                <a:cs typeface="Roboto" panose="02000000000000000000" pitchFamily="2" charset="0"/>
              </a:rPr>
              <a:t>       </a:t>
            </a:r>
            <a:r>
              <a:rPr lang="nl-NL" u="sng">
                <a:cs typeface="Roboto" panose="02000000000000000000" pitchFamily="2" charset="0"/>
              </a:rPr>
              <a:t>verruimen</a:t>
            </a:r>
            <a:r>
              <a:rPr lang="nl-NL">
                <a:cs typeface="Roboto" panose="02000000000000000000" pitchFamily="2" charset="0"/>
              </a:rPr>
              <a:t>: linken met andere contexten. </a:t>
            </a:r>
            <a:br>
              <a:rPr lang="nl-NL">
                <a:cs typeface="Roboto" panose="02000000000000000000" pitchFamily="2" charset="0"/>
              </a:rPr>
            </a:br>
            <a:r>
              <a:rPr lang="nl-NL" b="1">
                <a:cs typeface="Roboto" panose="02000000000000000000" pitchFamily="2" charset="0"/>
              </a:rPr>
              <a:t>- Leren zichtbaar maken</a:t>
            </a:r>
            <a:r>
              <a:rPr lang="nl-NL">
                <a:cs typeface="Roboto" panose="02000000000000000000" pitchFamily="2" charset="0"/>
              </a:rPr>
              <a:t>: kennismuur, themamuur, woordmuur, foto’s, </a:t>
            </a:r>
          </a:p>
          <a:p>
            <a:pPr marL="0" indent="0">
              <a:spcBef>
                <a:spcPts val="0"/>
              </a:spcBef>
              <a:buNone/>
            </a:pPr>
            <a:r>
              <a:rPr lang="nl-NL">
                <a:cs typeface="Roboto" panose="02000000000000000000" pitchFamily="2" charset="0"/>
              </a:rPr>
              <a:t>  groeimindmap …</a:t>
            </a:r>
            <a:endParaRPr lang="nl-BE">
              <a:cs typeface="Roboto" panose="02000000000000000000" pitchFamily="2" charset="0"/>
            </a:endParaRPr>
          </a:p>
          <a:p>
            <a:endParaRPr lang="nl-NL" b="1">
              <a:cs typeface="Roboto" panose="02000000000000000000" pitchFamily="2" charset="0"/>
            </a:endParaRPr>
          </a:p>
        </p:txBody>
      </p:sp>
      <p:sp>
        <p:nvSpPr>
          <p:cNvPr id="3" name="Titel 2">
            <a:extLst>
              <a:ext uri="{FF2B5EF4-FFF2-40B4-BE49-F238E27FC236}">
                <a16:creationId xmlns:a16="http://schemas.microsoft.com/office/drawing/2014/main" id="{65DF67BA-32EC-0330-1295-4EC9DEA4DDCF}"/>
              </a:ext>
            </a:extLst>
          </p:cNvPr>
          <p:cNvSpPr>
            <a:spLocks noGrp="1"/>
          </p:cNvSpPr>
          <p:nvPr>
            <p:ph type="title"/>
          </p:nvPr>
        </p:nvSpPr>
        <p:spPr/>
        <p:txBody>
          <a:bodyPr/>
          <a:lstStyle/>
          <a:p>
            <a:r>
              <a:rPr lang="nl-NL" b="1">
                <a:solidFill>
                  <a:srgbClr val="BC1286"/>
                </a:solidFill>
              </a:rPr>
              <a:t>2. SAMENHANG</a:t>
            </a:r>
            <a:endParaRPr lang="nl-NL"/>
          </a:p>
        </p:txBody>
      </p:sp>
      <p:pic>
        <p:nvPicPr>
          <p:cNvPr id="4" name="Afbeelding 3">
            <a:extLst>
              <a:ext uri="{FF2B5EF4-FFF2-40B4-BE49-F238E27FC236}">
                <a16:creationId xmlns:a16="http://schemas.microsoft.com/office/drawing/2014/main" id="{1F4C0383-8017-C876-E9C1-CB7049DB302F}"/>
              </a:ext>
            </a:extLst>
          </p:cNvPr>
          <p:cNvPicPr>
            <a:picLocks noChangeAspect="1"/>
          </p:cNvPicPr>
          <p:nvPr/>
        </p:nvPicPr>
        <p:blipFill>
          <a:blip r:embed="rId3"/>
          <a:stretch>
            <a:fillRect/>
          </a:stretch>
        </p:blipFill>
        <p:spPr>
          <a:xfrm>
            <a:off x="5068209" y="280363"/>
            <a:ext cx="2830686" cy="1620000"/>
          </a:xfrm>
          <a:prstGeom prst="rect">
            <a:avLst/>
          </a:prstGeom>
        </p:spPr>
      </p:pic>
      <p:pic>
        <p:nvPicPr>
          <p:cNvPr id="7" name="Afbeelding 6">
            <a:extLst>
              <a:ext uri="{FF2B5EF4-FFF2-40B4-BE49-F238E27FC236}">
                <a16:creationId xmlns:a16="http://schemas.microsoft.com/office/drawing/2014/main" id="{7726E212-8D7C-2D67-DAE4-353845AD7371}"/>
              </a:ext>
            </a:extLst>
          </p:cNvPr>
          <p:cNvPicPr>
            <a:picLocks noChangeAspect="1"/>
          </p:cNvPicPr>
          <p:nvPr/>
        </p:nvPicPr>
        <p:blipFill>
          <a:blip r:embed="rId4"/>
          <a:stretch>
            <a:fillRect/>
          </a:stretch>
        </p:blipFill>
        <p:spPr>
          <a:xfrm>
            <a:off x="8099743" y="332526"/>
            <a:ext cx="4038144" cy="1578064"/>
          </a:xfrm>
          <a:prstGeom prst="rect">
            <a:avLst/>
          </a:prstGeom>
        </p:spPr>
      </p:pic>
    </p:spTree>
    <p:extLst>
      <p:ext uri="{BB962C8B-B14F-4D97-AF65-F5344CB8AC3E}">
        <p14:creationId xmlns:p14="http://schemas.microsoft.com/office/powerpoint/2010/main" val="2810238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2B7FF9E-B2CC-DBC5-A49A-BF0CA50EE3A2}"/>
              </a:ext>
            </a:extLst>
          </p:cNvPr>
          <p:cNvSpPr>
            <a:spLocks noGrp="1"/>
          </p:cNvSpPr>
          <p:nvPr>
            <p:ph type="body" sz="quarter" idx="10"/>
          </p:nvPr>
        </p:nvSpPr>
        <p:spPr/>
        <p:txBody>
          <a:bodyPr/>
          <a:lstStyle/>
          <a:p>
            <a:endParaRPr lang="nl-NL" b="1"/>
          </a:p>
          <a:p>
            <a:endParaRPr lang="nl-NL" b="1"/>
          </a:p>
          <a:p>
            <a:endParaRPr lang="nl-NL" b="1"/>
          </a:p>
          <a:p>
            <a:r>
              <a:rPr lang="nl-NL" b="1"/>
              <a:t>Minstens 70% </a:t>
            </a:r>
            <a:r>
              <a:rPr lang="nl-NL"/>
              <a:t>van het thematisch aanbod is </a:t>
            </a:r>
            <a:r>
              <a:rPr lang="nl-NL" b="1"/>
              <a:t>gekoppeld aan de themadoelen en de doelen bij de </a:t>
            </a:r>
            <a:r>
              <a:rPr lang="nl-NL" b="1" err="1"/>
              <a:t>subthema’s</a:t>
            </a:r>
            <a:r>
              <a:rPr lang="nl-NL" b="1"/>
              <a:t> </a:t>
            </a:r>
            <a:r>
              <a:rPr lang="nl-NL"/>
              <a:t>- </a:t>
            </a:r>
            <a:r>
              <a:rPr lang="nl-NL" b="1"/>
              <a:t>30%</a:t>
            </a:r>
            <a:r>
              <a:rPr lang="nl-NL"/>
              <a:t> vanuit </a:t>
            </a:r>
            <a:r>
              <a:rPr lang="nl-NL" b="1"/>
              <a:t>zorg, nood of activiteiten los van de gekozen doelen. </a:t>
            </a:r>
          </a:p>
          <a:p>
            <a:r>
              <a:rPr lang="nl-NL" b="1"/>
              <a:t>50%</a:t>
            </a:r>
            <a:r>
              <a:rPr lang="nl-NL"/>
              <a:t> gaat naar </a:t>
            </a:r>
            <a:r>
              <a:rPr lang="nl-NL" b="1"/>
              <a:t>taal de hele dag  </a:t>
            </a:r>
            <a:r>
              <a:rPr lang="nl-NL"/>
              <a:t>en </a:t>
            </a:r>
            <a:r>
              <a:rPr lang="nl-NL" b="1"/>
              <a:t>wiskunde overal.</a:t>
            </a:r>
          </a:p>
          <a:p>
            <a:r>
              <a:rPr lang="nl-NL"/>
              <a:t>Welk </a:t>
            </a:r>
            <a:r>
              <a:rPr lang="nl-NL" b="1"/>
              <a:t>aanbod</a:t>
            </a:r>
            <a:r>
              <a:rPr lang="nl-NL"/>
              <a:t> voorzien we </a:t>
            </a:r>
            <a:r>
              <a:rPr lang="nl-NL" b="1"/>
              <a:t>voor</a:t>
            </a:r>
            <a:r>
              <a:rPr lang="nl-NL"/>
              <a:t> de </a:t>
            </a:r>
            <a:r>
              <a:rPr lang="nl-NL" b="1"/>
              <a:t>uitwerking van de waartoe</a:t>
            </a:r>
            <a:r>
              <a:rPr lang="nl-NL"/>
              <a:t>?</a:t>
            </a:r>
          </a:p>
          <a:p>
            <a:endParaRPr lang="nl-NL"/>
          </a:p>
        </p:txBody>
      </p:sp>
      <p:sp>
        <p:nvSpPr>
          <p:cNvPr id="3" name="Titel 2">
            <a:extLst>
              <a:ext uri="{FF2B5EF4-FFF2-40B4-BE49-F238E27FC236}">
                <a16:creationId xmlns:a16="http://schemas.microsoft.com/office/drawing/2014/main" id="{3B113748-6178-FA3A-6BEE-BEC5BD540E50}"/>
              </a:ext>
            </a:extLst>
          </p:cNvPr>
          <p:cNvSpPr>
            <a:spLocks noGrp="1"/>
          </p:cNvSpPr>
          <p:nvPr>
            <p:ph type="title"/>
          </p:nvPr>
        </p:nvSpPr>
        <p:spPr/>
        <p:txBody>
          <a:bodyPr/>
          <a:lstStyle/>
          <a:p>
            <a:r>
              <a:rPr lang="nl-NL" b="1">
                <a:solidFill>
                  <a:srgbClr val="4CBCC5"/>
                </a:solidFill>
              </a:rPr>
              <a:t>3. AANBOD</a:t>
            </a:r>
            <a:endParaRPr lang="nl-NL"/>
          </a:p>
        </p:txBody>
      </p:sp>
      <p:pic>
        <p:nvPicPr>
          <p:cNvPr id="4" name="Afbeelding 3">
            <a:extLst>
              <a:ext uri="{FF2B5EF4-FFF2-40B4-BE49-F238E27FC236}">
                <a16:creationId xmlns:a16="http://schemas.microsoft.com/office/drawing/2014/main" id="{740523E0-D9D8-DA37-5A62-69DA0D4C9C64}"/>
              </a:ext>
            </a:extLst>
          </p:cNvPr>
          <p:cNvPicPr>
            <a:picLocks noChangeAspect="1"/>
          </p:cNvPicPr>
          <p:nvPr/>
        </p:nvPicPr>
        <p:blipFill>
          <a:blip r:embed="rId3"/>
          <a:stretch>
            <a:fillRect/>
          </a:stretch>
        </p:blipFill>
        <p:spPr>
          <a:xfrm>
            <a:off x="3861328" y="311557"/>
            <a:ext cx="3271817" cy="1620000"/>
          </a:xfrm>
          <a:prstGeom prst="rect">
            <a:avLst/>
          </a:prstGeom>
        </p:spPr>
      </p:pic>
      <p:pic>
        <p:nvPicPr>
          <p:cNvPr id="5" name="Afbeelding 4">
            <a:extLst>
              <a:ext uri="{FF2B5EF4-FFF2-40B4-BE49-F238E27FC236}">
                <a16:creationId xmlns:a16="http://schemas.microsoft.com/office/drawing/2014/main" id="{36E9EDB4-149B-7636-A12E-734E90550A99}"/>
              </a:ext>
            </a:extLst>
          </p:cNvPr>
          <p:cNvPicPr>
            <a:picLocks noChangeAspect="1"/>
          </p:cNvPicPr>
          <p:nvPr/>
        </p:nvPicPr>
        <p:blipFill>
          <a:blip r:embed="rId4"/>
          <a:stretch>
            <a:fillRect/>
          </a:stretch>
        </p:blipFill>
        <p:spPr>
          <a:xfrm>
            <a:off x="7326374" y="311558"/>
            <a:ext cx="4865626" cy="1620000"/>
          </a:xfrm>
          <a:prstGeom prst="rect">
            <a:avLst/>
          </a:prstGeom>
        </p:spPr>
      </p:pic>
    </p:spTree>
    <p:extLst>
      <p:ext uri="{BB962C8B-B14F-4D97-AF65-F5344CB8AC3E}">
        <p14:creationId xmlns:p14="http://schemas.microsoft.com/office/powerpoint/2010/main" val="31965799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ED291-AEDE-C40E-240F-0F3DFCF30C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3625F36-AE2A-8F7B-2CE3-80CC98B6429D}"/>
              </a:ext>
            </a:extLst>
          </p:cNvPr>
          <p:cNvSpPr>
            <a:spLocks noGrp="1"/>
          </p:cNvSpPr>
          <p:nvPr>
            <p:ph type="body" sz="quarter" idx="10"/>
          </p:nvPr>
        </p:nvSpPr>
        <p:spPr>
          <a:xfrm>
            <a:off x="319177" y="1121556"/>
            <a:ext cx="9799638" cy="5736444"/>
          </a:xfrm>
        </p:spPr>
        <p:txBody>
          <a:bodyPr>
            <a:normAutofit fontScale="92500"/>
          </a:bodyPr>
          <a:lstStyle/>
          <a:p>
            <a:pPr marL="0" indent="0">
              <a:buNone/>
            </a:pPr>
            <a:endParaRPr lang="nl-NL" sz="2800" b="1">
              <a:solidFill>
                <a:srgbClr val="AE2081"/>
              </a:solidFill>
              <a:cs typeface="Roboto" panose="02000000000000000000" pitchFamily="2" charset="0"/>
            </a:endParaRPr>
          </a:p>
          <a:p>
            <a:pPr marL="0" indent="0">
              <a:buNone/>
            </a:pPr>
            <a:endParaRPr lang="nl-NL" sz="2800" b="1">
              <a:solidFill>
                <a:srgbClr val="AE2081"/>
              </a:solidFill>
              <a:cs typeface="Roboto" panose="02000000000000000000" pitchFamily="2" charset="0"/>
            </a:endParaRPr>
          </a:p>
          <a:p>
            <a:pPr marL="0" indent="0">
              <a:spcBef>
                <a:spcPts val="0"/>
              </a:spcBef>
              <a:buNone/>
            </a:pPr>
            <a:endParaRPr lang="nl-NL" sz="2600" b="1">
              <a:solidFill>
                <a:srgbClr val="AE2081"/>
              </a:solidFill>
              <a:cs typeface="Roboto" panose="02000000000000000000" pitchFamily="2" charset="0"/>
            </a:endParaRPr>
          </a:p>
          <a:p>
            <a:pPr marL="0" indent="0">
              <a:spcBef>
                <a:spcPts val="0"/>
              </a:spcBef>
              <a:buNone/>
            </a:pPr>
            <a:r>
              <a:rPr lang="nl-NL" sz="2600" b="1">
                <a:solidFill>
                  <a:srgbClr val="AE2081"/>
                </a:solidFill>
                <a:cs typeface="Roboto" panose="02000000000000000000" pitchFamily="2" charset="0"/>
              </a:rPr>
              <a:t>Weetjes:</a:t>
            </a:r>
            <a:br>
              <a:rPr lang="nl-NL" b="1">
                <a:cs typeface="Roboto" panose="02000000000000000000" pitchFamily="2" charset="0"/>
              </a:rPr>
            </a:br>
            <a:r>
              <a:rPr lang="nl-NL" b="1">
                <a:cs typeface="Roboto" panose="02000000000000000000" pitchFamily="2" charset="0"/>
              </a:rPr>
              <a:t>- </a:t>
            </a:r>
            <a:r>
              <a:rPr lang="nl-NL" sz="2600">
                <a:cs typeface="Roboto" panose="02000000000000000000" pitchFamily="2" charset="0"/>
              </a:rPr>
              <a:t>Kies voor </a:t>
            </a:r>
            <a:r>
              <a:rPr lang="nl-NL" sz="2600" b="1">
                <a:cs typeface="Roboto" panose="02000000000000000000" pitchFamily="2" charset="0"/>
              </a:rPr>
              <a:t>prentenboeken en/of informatieve boeken met rijke  </a:t>
            </a:r>
          </a:p>
          <a:p>
            <a:pPr marL="0" indent="0">
              <a:spcBef>
                <a:spcPts val="0"/>
              </a:spcBef>
              <a:buNone/>
            </a:pPr>
            <a:r>
              <a:rPr lang="nl-NL" sz="2600" b="1">
                <a:cs typeface="Roboto" panose="02000000000000000000" pitchFamily="2" charset="0"/>
              </a:rPr>
              <a:t>  teksten.</a:t>
            </a:r>
            <a:br>
              <a:rPr lang="nl-NL" sz="2600">
                <a:cs typeface="Roboto" panose="02000000000000000000" pitchFamily="2" charset="0"/>
              </a:rPr>
            </a:br>
            <a:r>
              <a:rPr lang="nl-NL" sz="2600">
                <a:cs typeface="Roboto" panose="02000000000000000000" pitchFamily="2" charset="0"/>
              </a:rPr>
              <a:t>- Denk aan </a:t>
            </a:r>
            <a:r>
              <a:rPr lang="nl-NL" sz="2600" b="1">
                <a:cs typeface="Roboto" panose="02000000000000000000" pitchFamily="2" charset="0"/>
              </a:rPr>
              <a:t>sterke impressies</a:t>
            </a:r>
            <a:r>
              <a:rPr lang="nl-NL" sz="2600">
                <a:cs typeface="Roboto" panose="02000000000000000000" pitchFamily="2" charset="0"/>
              </a:rPr>
              <a:t> zoals een waarneming, een uitstap, een </a:t>
            </a:r>
          </a:p>
          <a:p>
            <a:pPr marL="0" indent="0">
              <a:spcBef>
                <a:spcPts val="0"/>
              </a:spcBef>
              <a:buNone/>
            </a:pPr>
            <a:r>
              <a:rPr lang="nl-NL" sz="2600">
                <a:cs typeface="Roboto" panose="02000000000000000000" pitchFamily="2" charset="0"/>
              </a:rPr>
              <a:t>  verhaal, een probleem…</a:t>
            </a:r>
            <a:br>
              <a:rPr lang="nl-NL" sz="2600">
                <a:cs typeface="Roboto" panose="02000000000000000000" pitchFamily="2" charset="0"/>
              </a:rPr>
            </a:br>
            <a:r>
              <a:rPr lang="nl-NL" sz="2600">
                <a:cs typeface="Roboto" panose="02000000000000000000" pitchFamily="2" charset="0"/>
              </a:rPr>
              <a:t>- De </a:t>
            </a:r>
            <a:r>
              <a:rPr lang="nl-NL" sz="2600" b="1">
                <a:cs typeface="Roboto" panose="02000000000000000000" pitchFamily="2" charset="0"/>
              </a:rPr>
              <a:t>onderzoeksvraag</a:t>
            </a:r>
            <a:r>
              <a:rPr lang="nl-NL" sz="2600">
                <a:cs typeface="Roboto" panose="02000000000000000000" pitchFamily="2" charset="0"/>
              </a:rPr>
              <a:t> (de droom, de uitdaging) of het </a:t>
            </a:r>
            <a:r>
              <a:rPr lang="nl-NL" sz="2600" b="1">
                <a:cs typeface="Roboto" panose="02000000000000000000" pitchFamily="2" charset="0"/>
              </a:rPr>
              <a:t>probleem</a:t>
            </a:r>
            <a:r>
              <a:rPr lang="nl-NL" sz="2600">
                <a:cs typeface="Roboto" panose="02000000000000000000" pitchFamily="2" charset="0"/>
              </a:rPr>
              <a:t> dat je </a:t>
            </a:r>
          </a:p>
          <a:p>
            <a:pPr marL="0" indent="0">
              <a:spcBef>
                <a:spcPts val="0"/>
              </a:spcBef>
              <a:buNone/>
            </a:pPr>
            <a:r>
              <a:rPr lang="nl-NL" sz="2600">
                <a:cs typeface="Roboto" panose="02000000000000000000" pitchFamily="2" charset="0"/>
              </a:rPr>
              <a:t>  met je leerlingen vooropgesteld hebt, vormt </a:t>
            </a:r>
            <a:r>
              <a:rPr lang="nl-NL" sz="2600" b="1">
                <a:cs typeface="Roboto" panose="02000000000000000000" pitchFamily="2" charset="0"/>
              </a:rPr>
              <a:t>de start van het </a:t>
            </a:r>
          </a:p>
          <a:p>
            <a:pPr marL="0" indent="0">
              <a:spcBef>
                <a:spcPts val="0"/>
              </a:spcBef>
              <a:buNone/>
            </a:pPr>
            <a:r>
              <a:rPr lang="nl-NL" sz="2600" b="1">
                <a:cs typeface="Roboto" panose="02000000000000000000" pitchFamily="2" charset="0"/>
              </a:rPr>
              <a:t>  </a:t>
            </a:r>
            <a:r>
              <a:rPr lang="nl-NL" sz="2600" b="1" err="1">
                <a:cs typeface="Roboto" panose="02000000000000000000" pitchFamily="2" charset="0"/>
              </a:rPr>
              <a:t>subthema</a:t>
            </a:r>
            <a:r>
              <a:rPr lang="nl-NL" sz="2600">
                <a:cs typeface="Roboto" panose="02000000000000000000" pitchFamily="2" charset="0"/>
              </a:rPr>
              <a:t> en </a:t>
            </a:r>
            <a:r>
              <a:rPr lang="nl-NL" sz="2600" b="1">
                <a:cs typeface="Roboto" panose="02000000000000000000" pitchFamily="2" charset="0"/>
              </a:rPr>
              <a:t>de rode draad</a:t>
            </a:r>
            <a:r>
              <a:rPr lang="nl-NL" sz="2600">
                <a:cs typeface="Roboto" panose="02000000000000000000" pitchFamily="2" charset="0"/>
              </a:rPr>
              <a:t> tijdens de uitwerking van het thema.</a:t>
            </a:r>
            <a:br>
              <a:rPr lang="nl-NL" sz="2600">
                <a:cs typeface="Roboto" panose="02000000000000000000" pitchFamily="2" charset="0"/>
              </a:rPr>
            </a:br>
            <a:r>
              <a:rPr lang="nl-NL" sz="2600">
                <a:cs typeface="Roboto" panose="02000000000000000000" pitchFamily="2" charset="0"/>
              </a:rPr>
              <a:t>- Een goede vraag bij het uitwerken van het aanbod is: hoe helpt deze </a:t>
            </a:r>
          </a:p>
          <a:p>
            <a:pPr marL="0" indent="0">
              <a:spcBef>
                <a:spcPts val="0"/>
              </a:spcBef>
              <a:buNone/>
            </a:pPr>
            <a:r>
              <a:rPr lang="nl-NL" sz="2600">
                <a:cs typeface="Roboto" panose="02000000000000000000" pitchFamily="2" charset="0"/>
              </a:rPr>
              <a:t>  activiteit, dit materiaal, dit instructiemoment, deze hoekverrijking… het </a:t>
            </a:r>
          </a:p>
          <a:p>
            <a:pPr marL="0" indent="0">
              <a:spcBef>
                <a:spcPts val="0"/>
              </a:spcBef>
              <a:buNone/>
            </a:pPr>
            <a:r>
              <a:rPr lang="nl-NL" sz="2600">
                <a:cs typeface="Roboto" panose="02000000000000000000" pitchFamily="2" charset="0"/>
              </a:rPr>
              <a:t>  gekozen doel te bereiken?</a:t>
            </a:r>
            <a:endParaRPr lang="nl-BE" sz="2600">
              <a:cs typeface="Roboto" panose="02000000000000000000" pitchFamily="2" charset="0"/>
            </a:endParaRPr>
          </a:p>
          <a:p>
            <a:endParaRPr lang="nl-NL" b="1"/>
          </a:p>
        </p:txBody>
      </p:sp>
      <p:sp>
        <p:nvSpPr>
          <p:cNvPr id="3" name="Titel 2">
            <a:extLst>
              <a:ext uri="{FF2B5EF4-FFF2-40B4-BE49-F238E27FC236}">
                <a16:creationId xmlns:a16="http://schemas.microsoft.com/office/drawing/2014/main" id="{EFD8C3C3-70CC-8DB1-093F-51A29ED57F0D}"/>
              </a:ext>
            </a:extLst>
          </p:cNvPr>
          <p:cNvSpPr>
            <a:spLocks noGrp="1"/>
          </p:cNvSpPr>
          <p:nvPr>
            <p:ph type="title"/>
          </p:nvPr>
        </p:nvSpPr>
        <p:spPr/>
        <p:txBody>
          <a:bodyPr/>
          <a:lstStyle/>
          <a:p>
            <a:r>
              <a:rPr lang="nl-NL" b="1">
                <a:solidFill>
                  <a:srgbClr val="4CBCC5"/>
                </a:solidFill>
              </a:rPr>
              <a:t>3. AANBOD</a:t>
            </a:r>
            <a:endParaRPr lang="nl-NL"/>
          </a:p>
        </p:txBody>
      </p:sp>
      <p:pic>
        <p:nvPicPr>
          <p:cNvPr id="4" name="Afbeelding 3">
            <a:extLst>
              <a:ext uri="{FF2B5EF4-FFF2-40B4-BE49-F238E27FC236}">
                <a16:creationId xmlns:a16="http://schemas.microsoft.com/office/drawing/2014/main" id="{299274EF-488F-463A-6B97-9CB186F191C7}"/>
              </a:ext>
            </a:extLst>
          </p:cNvPr>
          <p:cNvPicPr>
            <a:picLocks noChangeAspect="1"/>
          </p:cNvPicPr>
          <p:nvPr/>
        </p:nvPicPr>
        <p:blipFill>
          <a:blip r:embed="rId3"/>
          <a:stretch>
            <a:fillRect/>
          </a:stretch>
        </p:blipFill>
        <p:spPr>
          <a:xfrm>
            <a:off x="3861328" y="311557"/>
            <a:ext cx="3271817" cy="1620000"/>
          </a:xfrm>
          <a:prstGeom prst="rect">
            <a:avLst/>
          </a:prstGeom>
        </p:spPr>
      </p:pic>
      <p:pic>
        <p:nvPicPr>
          <p:cNvPr id="5" name="Afbeelding 4">
            <a:extLst>
              <a:ext uri="{FF2B5EF4-FFF2-40B4-BE49-F238E27FC236}">
                <a16:creationId xmlns:a16="http://schemas.microsoft.com/office/drawing/2014/main" id="{460A8DA1-FE3A-4456-B97E-94F8606BBCBD}"/>
              </a:ext>
            </a:extLst>
          </p:cNvPr>
          <p:cNvPicPr>
            <a:picLocks noChangeAspect="1"/>
          </p:cNvPicPr>
          <p:nvPr/>
        </p:nvPicPr>
        <p:blipFill>
          <a:blip r:embed="rId4"/>
          <a:stretch>
            <a:fillRect/>
          </a:stretch>
        </p:blipFill>
        <p:spPr>
          <a:xfrm>
            <a:off x="7326374" y="311558"/>
            <a:ext cx="4865626" cy="1620000"/>
          </a:xfrm>
          <a:prstGeom prst="rect">
            <a:avLst/>
          </a:prstGeom>
        </p:spPr>
      </p:pic>
    </p:spTree>
    <p:extLst>
      <p:ext uri="{BB962C8B-B14F-4D97-AF65-F5344CB8AC3E}">
        <p14:creationId xmlns:p14="http://schemas.microsoft.com/office/powerpoint/2010/main" val="8935726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EA734F5-148C-E068-22ED-FE222FFAE532}"/>
              </a:ext>
            </a:extLst>
          </p:cNvPr>
          <p:cNvSpPr>
            <a:spLocks noGrp="1"/>
          </p:cNvSpPr>
          <p:nvPr>
            <p:ph type="body" sz="quarter" idx="10"/>
          </p:nvPr>
        </p:nvSpPr>
        <p:spPr/>
        <p:txBody>
          <a:bodyPr/>
          <a:lstStyle/>
          <a:p>
            <a:pPr>
              <a:spcBef>
                <a:spcPts val="0"/>
              </a:spcBef>
            </a:pPr>
            <a:endParaRPr lang="nl-NL"/>
          </a:p>
          <a:p>
            <a:pPr>
              <a:spcBef>
                <a:spcPts val="0"/>
              </a:spcBef>
            </a:pPr>
            <a:endParaRPr lang="nl-NL"/>
          </a:p>
          <a:p>
            <a:pPr>
              <a:spcBef>
                <a:spcPts val="0"/>
              </a:spcBef>
            </a:pPr>
            <a:endParaRPr lang="nl-NL"/>
          </a:p>
          <a:p>
            <a:pPr>
              <a:spcBef>
                <a:spcPts val="0"/>
              </a:spcBef>
            </a:pPr>
            <a:r>
              <a:rPr lang="nl-NL"/>
              <a:t>In het </a:t>
            </a:r>
            <a:r>
              <a:rPr lang="nl-NL" b="1"/>
              <a:t>eerste </a:t>
            </a:r>
            <a:r>
              <a:rPr lang="nl-NL" b="1" err="1"/>
              <a:t>subthema</a:t>
            </a:r>
            <a:r>
              <a:rPr lang="nl-NL" b="1"/>
              <a:t> </a:t>
            </a:r>
            <a:r>
              <a:rPr lang="nl-NL"/>
              <a:t>werk je de </a:t>
            </a:r>
            <a:r>
              <a:rPr lang="nl-NL" b="1"/>
              <a:t>themadoelen</a:t>
            </a:r>
            <a:r>
              <a:rPr lang="nl-NL"/>
              <a:t> doelgericht uit. </a:t>
            </a:r>
          </a:p>
          <a:p>
            <a:pPr>
              <a:spcBef>
                <a:spcPts val="0"/>
              </a:spcBef>
            </a:pPr>
            <a:r>
              <a:rPr lang="nl-NL"/>
              <a:t>Je herhaalt en verdiept deze doelen in de andere </a:t>
            </a:r>
            <a:r>
              <a:rPr lang="nl-NL" err="1"/>
              <a:t>subthema’s</a:t>
            </a:r>
            <a:r>
              <a:rPr lang="nl-NL"/>
              <a:t>.</a:t>
            </a:r>
          </a:p>
          <a:p>
            <a:endParaRPr lang="nl-NL"/>
          </a:p>
        </p:txBody>
      </p:sp>
      <p:sp>
        <p:nvSpPr>
          <p:cNvPr id="3" name="Titel 2">
            <a:extLst>
              <a:ext uri="{FF2B5EF4-FFF2-40B4-BE49-F238E27FC236}">
                <a16:creationId xmlns:a16="http://schemas.microsoft.com/office/drawing/2014/main" id="{33C62236-F47A-BD7C-E65F-51EE96CEC059}"/>
              </a:ext>
            </a:extLst>
          </p:cNvPr>
          <p:cNvSpPr>
            <a:spLocks noGrp="1"/>
          </p:cNvSpPr>
          <p:nvPr>
            <p:ph type="title"/>
          </p:nvPr>
        </p:nvSpPr>
        <p:spPr/>
        <p:txBody>
          <a:bodyPr/>
          <a:lstStyle/>
          <a:p>
            <a:r>
              <a:rPr lang="nl-NL" b="1">
                <a:solidFill>
                  <a:srgbClr val="BC1286"/>
                </a:solidFill>
              </a:rPr>
              <a:t>4. LEERLUS</a:t>
            </a:r>
            <a:endParaRPr lang="nl-NL"/>
          </a:p>
        </p:txBody>
      </p:sp>
      <p:pic>
        <p:nvPicPr>
          <p:cNvPr id="4" name="Afbeelding 3">
            <a:extLst>
              <a:ext uri="{FF2B5EF4-FFF2-40B4-BE49-F238E27FC236}">
                <a16:creationId xmlns:a16="http://schemas.microsoft.com/office/drawing/2014/main" id="{86892329-50AD-3BF9-CDD0-C9786E27F5F1}"/>
              </a:ext>
            </a:extLst>
          </p:cNvPr>
          <p:cNvPicPr>
            <a:picLocks noChangeAspect="1"/>
          </p:cNvPicPr>
          <p:nvPr/>
        </p:nvPicPr>
        <p:blipFill>
          <a:blip r:embed="rId3"/>
          <a:stretch>
            <a:fillRect/>
          </a:stretch>
        </p:blipFill>
        <p:spPr>
          <a:xfrm>
            <a:off x="4916128" y="296143"/>
            <a:ext cx="2985347" cy="1244452"/>
          </a:xfrm>
          <a:prstGeom prst="rect">
            <a:avLst/>
          </a:prstGeom>
        </p:spPr>
      </p:pic>
      <p:pic>
        <p:nvPicPr>
          <p:cNvPr id="5" name="Afbeelding 4">
            <a:extLst>
              <a:ext uri="{FF2B5EF4-FFF2-40B4-BE49-F238E27FC236}">
                <a16:creationId xmlns:a16="http://schemas.microsoft.com/office/drawing/2014/main" id="{55BBA34A-555A-1889-39A2-F5F15FBBF5C4}"/>
              </a:ext>
            </a:extLst>
          </p:cNvPr>
          <p:cNvPicPr>
            <a:picLocks noChangeAspect="1"/>
          </p:cNvPicPr>
          <p:nvPr/>
        </p:nvPicPr>
        <p:blipFill>
          <a:blip r:embed="rId4"/>
          <a:stretch>
            <a:fillRect/>
          </a:stretch>
        </p:blipFill>
        <p:spPr>
          <a:xfrm>
            <a:off x="8110632" y="433967"/>
            <a:ext cx="3975313" cy="1106628"/>
          </a:xfrm>
          <a:prstGeom prst="rect">
            <a:avLst/>
          </a:prstGeom>
        </p:spPr>
      </p:pic>
    </p:spTree>
    <p:extLst>
      <p:ext uri="{BB962C8B-B14F-4D97-AF65-F5344CB8AC3E}">
        <p14:creationId xmlns:p14="http://schemas.microsoft.com/office/powerpoint/2010/main" val="11622073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46814-E31E-5330-CFCD-AC59228B5B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2E15C7-CF4F-BD57-EFE7-46321318BB61}"/>
              </a:ext>
            </a:extLst>
          </p:cNvPr>
          <p:cNvSpPr>
            <a:spLocks noGrp="1"/>
          </p:cNvSpPr>
          <p:nvPr>
            <p:ph type="body" sz="quarter" idx="10"/>
          </p:nvPr>
        </p:nvSpPr>
        <p:spPr>
          <a:xfrm>
            <a:off x="319177" y="1121557"/>
            <a:ext cx="9799638" cy="5440300"/>
          </a:xfrm>
        </p:spPr>
        <p:txBody>
          <a:bodyPr/>
          <a:lstStyle/>
          <a:p>
            <a:pPr marL="0" indent="0">
              <a:spcBef>
                <a:spcPts val="0"/>
              </a:spcBef>
              <a:buNone/>
            </a:pPr>
            <a:endParaRPr lang="nl-NL" b="1">
              <a:solidFill>
                <a:srgbClr val="AE2081"/>
              </a:solidFill>
              <a:cs typeface="Roboto" panose="02000000000000000000" pitchFamily="2" charset="0"/>
            </a:endParaRPr>
          </a:p>
          <a:p>
            <a:pPr marL="0" indent="0">
              <a:spcBef>
                <a:spcPts val="0"/>
              </a:spcBef>
              <a:buNone/>
            </a:pPr>
            <a:endParaRPr lang="nl-NL" b="1">
              <a:solidFill>
                <a:srgbClr val="AE2081"/>
              </a:solidFill>
              <a:cs typeface="Roboto" panose="02000000000000000000" pitchFamily="2" charset="0"/>
            </a:endParaRPr>
          </a:p>
          <a:p>
            <a:pPr marL="0" indent="0">
              <a:spcBef>
                <a:spcPts val="0"/>
              </a:spcBef>
              <a:buNone/>
            </a:pPr>
            <a:endParaRPr lang="nl-NL" b="1">
              <a:solidFill>
                <a:srgbClr val="AE2081"/>
              </a:solidFill>
              <a:cs typeface="Roboto" panose="02000000000000000000" pitchFamily="2" charset="0"/>
            </a:endParaRPr>
          </a:p>
          <a:p>
            <a:pPr marL="0" indent="0">
              <a:spcBef>
                <a:spcPts val="0"/>
              </a:spcBef>
              <a:buNone/>
            </a:pPr>
            <a:r>
              <a:rPr lang="nl-NL" b="1">
                <a:solidFill>
                  <a:srgbClr val="AE2081"/>
                </a:solidFill>
                <a:cs typeface="Roboto" panose="02000000000000000000" pitchFamily="2" charset="0"/>
              </a:rPr>
              <a:t>Weetjes:</a:t>
            </a:r>
            <a:br>
              <a:rPr lang="nl-NL" b="1">
                <a:cs typeface="Roboto" panose="02000000000000000000" pitchFamily="2" charset="0"/>
              </a:rPr>
            </a:br>
            <a:r>
              <a:rPr lang="nl-NL" b="1">
                <a:cs typeface="Roboto" panose="02000000000000000000" pitchFamily="2" charset="0"/>
              </a:rPr>
              <a:t>- </a:t>
            </a:r>
            <a:r>
              <a:rPr lang="nl-NL">
                <a:cs typeface="Roboto" panose="02000000000000000000" pitchFamily="2" charset="0"/>
              </a:rPr>
              <a:t>Een </a:t>
            </a:r>
            <a:r>
              <a:rPr lang="nl-NL" b="1">
                <a:cs typeface="Roboto" panose="02000000000000000000" pitchFamily="2" charset="0"/>
              </a:rPr>
              <a:t>gezamenlijke voorbereiding</a:t>
            </a:r>
            <a:r>
              <a:rPr lang="nl-NL">
                <a:cs typeface="Roboto" panose="02000000000000000000" pitchFamily="2" charset="0"/>
              </a:rPr>
              <a:t> zorgt ervoor dat je het </a:t>
            </a:r>
            <a:r>
              <a:rPr lang="nl-NL" b="1">
                <a:cs typeface="Roboto" panose="02000000000000000000" pitchFamily="2" charset="0"/>
              </a:rPr>
              <a:t>spiraalleren</a:t>
            </a:r>
            <a:r>
              <a:rPr lang="nl-NL">
                <a:cs typeface="Roboto" panose="02000000000000000000" pitchFamily="2" charset="0"/>
              </a:rPr>
              <a:t> </a:t>
            </a:r>
          </a:p>
          <a:p>
            <a:pPr marL="0" indent="0">
              <a:spcBef>
                <a:spcPts val="0"/>
              </a:spcBef>
              <a:buNone/>
            </a:pPr>
            <a:r>
              <a:rPr lang="nl-NL">
                <a:cs typeface="Roboto" panose="02000000000000000000" pitchFamily="2" charset="0"/>
              </a:rPr>
              <a:t>  goed kan toepassen: verbinding met opgedane kennis, herhaling van </a:t>
            </a:r>
          </a:p>
          <a:p>
            <a:pPr marL="0" indent="0">
              <a:spcBef>
                <a:spcPts val="0"/>
              </a:spcBef>
              <a:buNone/>
            </a:pPr>
            <a:r>
              <a:rPr lang="nl-NL">
                <a:cs typeface="Roboto" panose="02000000000000000000" pitchFamily="2" charset="0"/>
              </a:rPr>
              <a:t>  concepten en opbouw van complexiteit doorheen de kleuterschool.</a:t>
            </a:r>
            <a:br>
              <a:rPr lang="nl-NL">
                <a:cs typeface="Roboto" panose="02000000000000000000" pitchFamily="2" charset="0"/>
              </a:rPr>
            </a:br>
            <a:r>
              <a:rPr lang="nl-NL">
                <a:cs typeface="Roboto" panose="02000000000000000000" pitchFamily="2" charset="0"/>
              </a:rPr>
              <a:t>- In een goede </a:t>
            </a:r>
            <a:r>
              <a:rPr lang="nl-NL" err="1">
                <a:cs typeface="Roboto" panose="02000000000000000000" pitchFamily="2" charset="0"/>
              </a:rPr>
              <a:t>leerlus</a:t>
            </a:r>
            <a:r>
              <a:rPr lang="nl-NL">
                <a:cs typeface="Roboto" panose="02000000000000000000" pitchFamily="2" charset="0"/>
              </a:rPr>
              <a:t> leg je verbanden tussen aangebrachte kennis en   </a:t>
            </a:r>
          </a:p>
          <a:p>
            <a:pPr marL="0" indent="0">
              <a:spcBef>
                <a:spcPts val="0"/>
              </a:spcBef>
              <a:buNone/>
            </a:pPr>
            <a:r>
              <a:rPr lang="nl-NL">
                <a:cs typeface="Roboto" panose="02000000000000000000" pitchFamily="2" charset="0"/>
              </a:rPr>
              <a:t>  bouw je hierop verder.</a:t>
            </a:r>
            <a:br>
              <a:rPr lang="nl-NL">
                <a:cs typeface="Roboto" panose="02000000000000000000" pitchFamily="2" charset="0"/>
              </a:rPr>
            </a:br>
            <a:r>
              <a:rPr lang="nl-NL">
                <a:cs typeface="Roboto" panose="02000000000000000000" pitchFamily="2" charset="0"/>
              </a:rPr>
              <a:t>- De didactische keuzes die je maakt zijn doorslaggevend </a:t>
            </a:r>
            <a:r>
              <a:rPr lang="nl-NL"/>
              <a:t>voor </a:t>
            </a:r>
          </a:p>
          <a:p>
            <a:pPr marL="0" indent="0">
              <a:spcBef>
                <a:spcPts val="0"/>
              </a:spcBef>
              <a:buNone/>
            </a:pPr>
            <a:r>
              <a:rPr lang="nl-NL"/>
              <a:t>  diepgaand leren.</a:t>
            </a:r>
            <a:endParaRPr lang="nl-BE"/>
          </a:p>
          <a:p>
            <a:pPr>
              <a:spcBef>
                <a:spcPts val="0"/>
              </a:spcBef>
            </a:pPr>
            <a:endParaRPr lang="nl-NL"/>
          </a:p>
        </p:txBody>
      </p:sp>
      <p:sp>
        <p:nvSpPr>
          <p:cNvPr id="3" name="Titel 2">
            <a:extLst>
              <a:ext uri="{FF2B5EF4-FFF2-40B4-BE49-F238E27FC236}">
                <a16:creationId xmlns:a16="http://schemas.microsoft.com/office/drawing/2014/main" id="{F482AAEC-BF3C-89A9-54FA-DF49616ECB14}"/>
              </a:ext>
            </a:extLst>
          </p:cNvPr>
          <p:cNvSpPr>
            <a:spLocks noGrp="1"/>
          </p:cNvSpPr>
          <p:nvPr>
            <p:ph type="title"/>
          </p:nvPr>
        </p:nvSpPr>
        <p:spPr/>
        <p:txBody>
          <a:bodyPr/>
          <a:lstStyle/>
          <a:p>
            <a:r>
              <a:rPr lang="nl-NL" b="1">
                <a:solidFill>
                  <a:srgbClr val="BC1286"/>
                </a:solidFill>
              </a:rPr>
              <a:t>4. LEERLUS</a:t>
            </a:r>
            <a:endParaRPr lang="nl-NL"/>
          </a:p>
        </p:txBody>
      </p:sp>
      <p:pic>
        <p:nvPicPr>
          <p:cNvPr id="4" name="Afbeelding 3">
            <a:extLst>
              <a:ext uri="{FF2B5EF4-FFF2-40B4-BE49-F238E27FC236}">
                <a16:creationId xmlns:a16="http://schemas.microsoft.com/office/drawing/2014/main" id="{87A1A36F-096E-5EE5-7A59-1AF355C876B7}"/>
              </a:ext>
            </a:extLst>
          </p:cNvPr>
          <p:cNvPicPr>
            <a:picLocks noChangeAspect="1"/>
          </p:cNvPicPr>
          <p:nvPr/>
        </p:nvPicPr>
        <p:blipFill>
          <a:blip r:embed="rId3"/>
          <a:stretch>
            <a:fillRect/>
          </a:stretch>
        </p:blipFill>
        <p:spPr>
          <a:xfrm>
            <a:off x="4916128" y="296143"/>
            <a:ext cx="2985347" cy="1244452"/>
          </a:xfrm>
          <a:prstGeom prst="rect">
            <a:avLst/>
          </a:prstGeom>
        </p:spPr>
      </p:pic>
      <p:pic>
        <p:nvPicPr>
          <p:cNvPr id="5" name="Afbeelding 4">
            <a:extLst>
              <a:ext uri="{FF2B5EF4-FFF2-40B4-BE49-F238E27FC236}">
                <a16:creationId xmlns:a16="http://schemas.microsoft.com/office/drawing/2014/main" id="{196CD220-6070-4026-695B-BB6754A9ECFF}"/>
              </a:ext>
            </a:extLst>
          </p:cNvPr>
          <p:cNvPicPr>
            <a:picLocks noChangeAspect="1"/>
          </p:cNvPicPr>
          <p:nvPr/>
        </p:nvPicPr>
        <p:blipFill>
          <a:blip r:embed="rId4"/>
          <a:stretch>
            <a:fillRect/>
          </a:stretch>
        </p:blipFill>
        <p:spPr>
          <a:xfrm>
            <a:off x="8110632" y="433967"/>
            <a:ext cx="3975313" cy="1106628"/>
          </a:xfrm>
          <a:prstGeom prst="rect">
            <a:avLst/>
          </a:prstGeom>
        </p:spPr>
      </p:pic>
    </p:spTree>
    <p:extLst>
      <p:ext uri="{BB962C8B-B14F-4D97-AF65-F5344CB8AC3E}">
        <p14:creationId xmlns:p14="http://schemas.microsoft.com/office/powerpoint/2010/main" val="17899510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30A924D-00A8-9986-61A9-2EAFC070EBF2}"/>
              </a:ext>
            </a:extLst>
          </p:cNvPr>
          <p:cNvSpPr>
            <a:spLocks noGrp="1"/>
          </p:cNvSpPr>
          <p:nvPr>
            <p:ph type="body" sz="quarter" idx="10"/>
          </p:nvPr>
        </p:nvSpPr>
        <p:spPr>
          <a:xfrm>
            <a:off x="319177" y="1121556"/>
            <a:ext cx="10150704" cy="5736444"/>
          </a:xfrm>
        </p:spPr>
        <p:txBody>
          <a:bodyPr/>
          <a:lstStyle/>
          <a:p>
            <a:endParaRPr lang="nl-NL"/>
          </a:p>
          <a:p>
            <a:pPr marL="0" indent="0">
              <a:buNone/>
            </a:pPr>
            <a:endParaRPr lang="nl-NL" sz="1400"/>
          </a:p>
          <a:p>
            <a:endParaRPr lang="nl-NL" sz="1000"/>
          </a:p>
          <a:p>
            <a:endParaRPr lang="nl-NL" sz="1000"/>
          </a:p>
          <a:p>
            <a:r>
              <a:rPr lang="nl-NL"/>
              <a:t>Tussentijds </a:t>
            </a:r>
            <a:r>
              <a:rPr lang="nl-NL" b="1"/>
              <a:t>evalueren, reflecteren en feedback</a:t>
            </a:r>
            <a:r>
              <a:rPr lang="nl-NL"/>
              <a:t> geven: hebben we al een antwoord op onze vragen?</a:t>
            </a:r>
          </a:p>
          <a:p>
            <a:r>
              <a:rPr lang="nl-NL" b="1"/>
              <a:t>Verzamelen en beoordelen</a:t>
            </a:r>
            <a:r>
              <a:rPr lang="nl-NL"/>
              <a:t> van doelen, het </a:t>
            </a:r>
            <a:r>
              <a:rPr lang="nl-NL" b="1"/>
              <a:t>handelen </a:t>
            </a:r>
            <a:r>
              <a:rPr lang="nl-NL"/>
              <a:t>hierop afstemmen en hierover </a:t>
            </a:r>
            <a:r>
              <a:rPr lang="nl-NL" b="1"/>
              <a:t>communiceren </a:t>
            </a:r>
            <a:r>
              <a:rPr lang="nl-NL"/>
              <a:t>met de leerlingen: hebben we de groei van kinderen in beeld?</a:t>
            </a:r>
          </a:p>
          <a:p>
            <a:r>
              <a:rPr lang="nl-NL"/>
              <a:t>Samen met de kleuters een </a:t>
            </a:r>
            <a:r>
              <a:rPr lang="nl-NL" b="1"/>
              <a:t>antwoord formuleren op de</a:t>
            </a:r>
            <a:r>
              <a:rPr lang="nl-NL"/>
              <a:t> </a:t>
            </a:r>
            <a:r>
              <a:rPr lang="nl-NL" b="1"/>
              <a:t>onderzoeksvraag</a:t>
            </a:r>
            <a:r>
              <a:rPr lang="nl-NL"/>
              <a:t> (de droom, de uitdaging) </a:t>
            </a:r>
            <a:r>
              <a:rPr lang="nl-NL" b="1"/>
              <a:t>en/ of het probleem</a:t>
            </a:r>
            <a:r>
              <a:rPr lang="nl-NL"/>
              <a:t> dat tijdens dit thema centraal staat. </a:t>
            </a:r>
          </a:p>
          <a:p>
            <a:r>
              <a:rPr lang="nl-NL" b="1"/>
              <a:t>Bekijk de gevisualiseerde doelen: </a:t>
            </a:r>
            <a:r>
              <a:rPr lang="nl-NL"/>
              <a:t>zijn deze behaald?</a:t>
            </a:r>
          </a:p>
          <a:p>
            <a:r>
              <a:rPr lang="nl-NL" b="1"/>
              <a:t>Reflecteer als team.</a:t>
            </a:r>
            <a:r>
              <a:rPr lang="nl-NL"/>
              <a:t> Wat nemen we mee als bijsturing naar de volgende keer? (school en klas)</a:t>
            </a:r>
            <a:endParaRPr lang="nl-BE" b="1"/>
          </a:p>
          <a:p>
            <a:endParaRPr lang="nl-NL"/>
          </a:p>
        </p:txBody>
      </p:sp>
      <p:sp>
        <p:nvSpPr>
          <p:cNvPr id="3" name="Titel 2">
            <a:extLst>
              <a:ext uri="{FF2B5EF4-FFF2-40B4-BE49-F238E27FC236}">
                <a16:creationId xmlns:a16="http://schemas.microsoft.com/office/drawing/2014/main" id="{C4FA9A63-1231-77CB-355C-8135CDF95E3D}"/>
              </a:ext>
            </a:extLst>
          </p:cNvPr>
          <p:cNvSpPr>
            <a:spLocks noGrp="1"/>
          </p:cNvSpPr>
          <p:nvPr>
            <p:ph type="title"/>
          </p:nvPr>
        </p:nvSpPr>
        <p:spPr/>
        <p:txBody>
          <a:bodyPr/>
          <a:lstStyle/>
          <a:p>
            <a:r>
              <a:rPr lang="nl-NL" b="1">
                <a:solidFill>
                  <a:srgbClr val="4CBCC5"/>
                </a:solidFill>
              </a:rPr>
              <a:t>5. REFLECTIE EN MONITORING</a:t>
            </a:r>
            <a:endParaRPr lang="nl-NL"/>
          </a:p>
        </p:txBody>
      </p:sp>
      <p:pic>
        <p:nvPicPr>
          <p:cNvPr id="4" name="Afbeelding 3">
            <a:extLst>
              <a:ext uri="{FF2B5EF4-FFF2-40B4-BE49-F238E27FC236}">
                <a16:creationId xmlns:a16="http://schemas.microsoft.com/office/drawing/2014/main" id="{E9B30B21-0249-8023-E88E-5D222ACF4F9B}"/>
              </a:ext>
            </a:extLst>
          </p:cNvPr>
          <p:cNvPicPr>
            <a:picLocks noChangeAspect="1"/>
          </p:cNvPicPr>
          <p:nvPr/>
        </p:nvPicPr>
        <p:blipFill>
          <a:blip r:embed="rId3"/>
          <a:stretch>
            <a:fillRect/>
          </a:stretch>
        </p:blipFill>
        <p:spPr>
          <a:xfrm>
            <a:off x="7223484" y="266126"/>
            <a:ext cx="1873418" cy="1062382"/>
          </a:xfrm>
          <a:prstGeom prst="rect">
            <a:avLst/>
          </a:prstGeom>
        </p:spPr>
      </p:pic>
      <p:pic>
        <p:nvPicPr>
          <p:cNvPr id="5" name="Afbeelding 4">
            <a:extLst>
              <a:ext uri="{FF2B5EF4-FFF2-40B4-BE49-F238E27FC236}">
                <a16:creationId xmlns:a16="http://schemas.microsoft.com/office/drawing/2014/main" id="{9B8A2B3C-0D6A-19BA-8B47-C4C142B38C8E}"/>
              </a:ext>
            </a:extLst>
          </p:cNvPr>
          <p:cNvPicPr>
            <a:picLocks noChangeAspect="1"/>
          </p:cNvPicPr>
          <p:nvPr/>
        </p:nvPicPr>
        <p:blipFill>
          <a:blip r:embed="rId4"/>
          <a:stretch>
            <a:fillRect/>
          </a:stretch>
        </p:blipFill>
        <p:spPr>
          <a:xfrm>
            <a:off x="8160193" y="1121555"/>
            <a:ext cx="3917243" cy="1062382"/>
          </a:xfrm>
          <a:prstGeom prst="rect">
            <a:avLst/>
          </a:prstGeom>
        </p:spPr>
      </p:pic>
    </p:spTree>
    <p:extLst>
      <p:ext uri="{BB962C8B-B14F-4D97-AF65-F5344CB8AC3E}">
        <p14:creationId xmlns:p14="http://schemas.microsoft.com/office/powerpoint/2010/main" val="2397082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335CEC5-03B1-EF98-14DD-06E71C60223F}"/>
              </a:ext>
            </a:extLst>
          </p:cNvPr>
          <p:cNvSpPr>
            <a:spLocks noGrp="1"/>
          </p:cNvSpPr>
          <p:nvPr>
            <p:ph type="body" sz="quarter" idx="10"/>
          </p:nvPr>
        </p:nvSpPr>
        <p:spPr>
          <a:xfrm>
            <a:off x="319177" y="1121557"/>
            <a:ext cx="10543264" cy="5021262"/>
          </a:xfrm>
        </p:spPr>
        <p:txBody>
          <a:bodyPr>
            <a:normAutofit/>
          </a:bodyPr>
          <a:lstStyle/>
          <a:p>
            <a:pPr marL="0" indent="0">
              <a:buNone/>
            </a:pPr>
            <a:endParaRPr lang="nl-NL" b="1" u="sng"/>
          </a:p>
          <a:p>
            <a:pPr marL="0" indent="0">
              <a:buNone/>
            </a:pPr>
            <a:endParaRPr lang="nl-NL" b="1" u="sng"/>
          </a:p>
          <a:p>
            <a:pPr marL="0" indent="0">
              <a:buNone/>
            </a:pPr>
            <a:r>
              <a:rPr lang="nl-NL" b="1" u="sng"/>
              <a:t>Stap 1:</a:t>
            </a:r>
            <a:r>
              <a:rPr lang="nl-NL"/>
              <a:t> Vertrek vanuit de geselecteerde doelen.</a:t>
            </a:r>
            <a:br>
              <a:rPr lang="nl-NL"/>
            </a:br>
            <a:r>
              <a:rPr lang="nl-NL" b="1" u="sng"/>
              <a:t>Stap 2:</a:t>
            </a:r>
            <a:r>
              <a:rPr lang="nl-NL"/>
              <a:t> Selecteer begrippen:</a:t>
            </a:r>
            <a:br>
              <a:rPr lang="nl-NL"/>
            </a:br>
            <a:r>
              <a:rPr lang="nl-NL"/>
              <a:t>     	 - raadpleeg de begrippenlijst(en) van de discipline(s) </a:t>
            </a:r>
            <a:br>
              <a:rPr lang="nl-NL"/>
            </a:br>
            <a:r>
              <a:rPr lang="nl-NL"/>
              <a:t>     	 - begrippen uit de leerinhouden &amp; school- en instructietaal</a:t>
            </a:r>
            <a:br>
              <a:rPr lang="nl-NL"/>
            </a:br>
            <a:r>
              <a:rPr lang="nl-NL"/>
              <a:t>     	 - voor sommige leerlingen zal er extra ingezet worden op  </a:t>
            </a:r>
          </a:p>
          <a:p>
            <a:pPr marL="0" indent="0">
              <a:buNone/>
            </a:pPr>
            <a:r>
              <a:rPr lang="nl-NL"/>
              <a:t>            basiswoordenschat.</a:t>
            </a:r>
            <a:br>
              <a:rPr lang="nl-NL"/>
            </a:br>
            <a:r>
              <a:rPr lang="nl-NL" b="1" u="sng"/>
              <a:t>Stap 3:</a:t>
            </a:r>
            <a:r>
              <a:rPr lang="nl-NL"/>
              <a:t> Bouw een kennisschema op – verbind begrippen met elkaar – welke school- en instructietaal is er nodig om de leerinhoud te begrijpen?</a:t>
            </a:r>
          </a:p>
          <a:p>
            <a:pPr marL="0" indent="0">
              <a:buNone/>
            </a:pPr>
            <a:endParaRPr lang="nl-BE"/>
          </a:p>
        </p:txBody>
      </p:sp>
      <p:sp>
        <p:nvSpPr>
          <p:cNvPr id="3" name="Titel 2">
            <a:extLst>
              <a:ext uri="{FF2B5EF4-FFF2-40B4-BE49-F238E27FC236}">
                <a16:creationId xmlns:a16="http://schemas.microsoft.com/office/drawing/2014/main" id="{DB2E6843-695D-6716-124E-4356D1C83659}"/>
              </a:ext>
            </a:extLst>
          </p:cNvPr>
          <p:cNvSpPr>
            <a:spLocks noGrp="1"/>
          </p:cNvSpPr>
          <p:nvPr>
            <p:ph type="title"/>
          </p:nvPr>
        </p:nvSpPr>
        <p:spPr/>
        <p:txBody>
          <a:bodyPr/>
          <a:lstStyle/>
          <a:p>
            <a:r>
              <a:rPr lang="nl-NL" b="1"/>
              <a:t>WOORDENSCHAT</a:t>
            </a:r>
            <a:endParaRPr lang="nl-BE"/>
          </a:p>
        </p:txBody>
      </p:sp>
      <p:pic>
        <p:nvPicPr>
          <p:cNvPr id="5" name="Afbeelding 4">
            <a:extLst>
              <a:ext uri="{FF2B5EF4-FFF2-40B4-BE49-F238E27FC236}">
                <a16:creationId xmlns:a16="http://schemas.microsoft.com/office/drawing/2014/main" id="{F36063BB-BEE8-1DC2-73A6-9D8C35ABB7B4}"/>
              </a:ext>
            </a:extLst>
          </p:cNvPr>
          <p:cNvPicPr>
            <a:picLocks noChangeAspect="1"/>
          </p:cNvPicPr>
          <p:nvPr/>
        </p:nvPicPr>
        <p:blipFill>
          <a:blip r:embed="rId3"/>
          <a:stretch>
            <a:fillRect/>
          </a:stretch>
        </p:blipFill>
        <p:spPr>
          <a:xfrm>
            <a:off x="7747819" y="210202"/>
            <a:ext cx="4321818" cy="1545346"/>
          </a:xfrm>
          <a:prstGeom prst="rect">
            <a:avLst/>
          </a:prstGeom>
        </p:spPr>
      </p:pic>
    </p:spTree>
    <p:extLst>
      <p:ext uri="{BB962C8B-B14F-4D97-AF65-F5344CB8AC3E}">
        <p14:creationId xmlns:p14="http://schemas.microsoft.com/office/powerpoint/2010/main" val="37694730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0D62-8CC4-F8B2-A1D3-C6C20CDEB38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BBC9399-10C7-C959-9C95-D810CDF35518}"/>
              </a:ext>
            </a:extLst>
          </p:cNvPr>
          <p:cNvSpPr>
            <a:spLocks noGrp="1"/>
          </p:cNvSpPr>
          <p:nvPr>
            <p:ph type="body" sz="quarter" idx="10"/>
          </p:nvPr>
        </p:nvSpPr>
        <p:spPr>
          <a:xfrm>
            <a:off x="319177" y="1121557"/>
            <a:ext cx="10543264" cy="5021262"/>
          </a:xfrm>
        </p:spPr>
        <p:txBody>
          <a:bodyPr>
            <a:normAutofit/>
          </a:bodyPr>
          <a:lstStyle/>
          <a:p>
            <a:pPr marL="0" indent="0">
              <a:buNone/>
            </a:pPr>
            <a:endParaRPr lang="nl-BE"/>
          </a:p>
          <a:p>
            <a:pPr marL="0" indent="0">
              <a:buNone/>
            </a:pPr>
            <a:endParaRPr lang="nl-NL" b="1">
              <a:solidFill>
                <a:srgbClr val="AE2081"/>
              </a:solidFill>
              <a:cs typeface="Roboto" panose="02000000000000000000" pitchFamily="2" charset="0"/>
            </a:endParaRPr>
          </a:p>
          <a:p>
            <a:pPr marL="0" indent="0">
              <a:buNone/>
            </a:pPr>
            <a:r>
              <a:rPr lang="nl-NL" b="1">
                <a:solidFill>
                  <a:srgbClr val="AE2081"/>
                </a:solidFill>
                <a:cs typeface="Roboto" panose="02000000000000000000" pitchFamily="2" charset="0"/>
              </a:rPr>
              <a:t>Weetjes:</a:t>
            </a:r>
            <a:br>
              <a:rPr lang="nl-NL" b="1">
                <a:cs typeface="Roboto" panose="02000000000000000000" pitchFamily="2" charset="0"/>
              </a:rPr>
            </a:br>
            <a:r>
              <a:rPr lang="nl-NL">
                <a:cs typeface="Roboto" panose="02000000000000000000" pitchFamily="2" charset="0"/>
              </a:rPr>
              <a:t>Weten = het concept begrijpen.</a:t>
            </a:r>
            <a:br>
              <a:rPr lang="nl-NL">
                <a:cs typeface="Roboto" panose="02000000000000000000" pitchFamily="2" charset="0"/>
              </a:rPr>
            </a:br>
            <a:r>
              <a:rPr lang="nl-NL">
                <a:cs typeface="Roboto" panose="02000000000000000000" pitchFamily="2" charset="0"/>
              </a:rPr>
              <a:t>Kunnen = beheersing volgens het handelingswerkwoord zoals classificeren, verwoorden, tonen…</a:t>
            </a:r>
            <a:br>
              <a:rPr lang="nl-NL">
                <a:cs typeface="Roboto" panose="02000000000000000000" pitchFamily="2" charset="0"/>
              </a:rPr>
            </a:br>
            <a:r>
              <a:rPr lang="nl-NL">
                <a:cs typeface="Roboto" panose="02000000000000000000" pitchFamily="2" charset="0"/>
              </a:rPr>
              <a:t>Kennen = de begrippen actief gebruiken.</a:t>
            </a:r>
            <a:endParaRPr lang="nl-BE">
              <a:cs typeface="Roboto" panose="02000000000000000000" pitchFamily="2" charset="0"/>
            </a:endParaRPr>
          </a:p>
        </p:txBody>
      </p:sp>
      <p:sp>
        <p:nvSpPr>
          <p:cNvPr id="3" name="Titel 2">
            <a:extLst>
              <a:ext uri="{FF2B5EF4-FFF2-40B4-BE49-F238E27FC236}">
                <a16:creationId xmlns:a16="http://schemas.microsoft.com/office/drawing/2014/main" id="{295C46D0-8B76-9807-8AA4-9718DE029527}"/>
              </a:ext>
            </a:extLst>
          </p:cNvPr>
          <p:cNvSpPr>
            <a:spLocks noGrp="1"/>
          </p:cNvSpPr>
          <p:nvPr>
            <p:ph type="title"/>
          </p:nvPr>
        </p:nvSpPr>
        <p:spPr/>
        <p:txBody>
          <a:bodyPr/>
          <a:lstStyle/>
          <a:p>
            <a:r>
              <a:rPr lang="nl-NL" b="1"/>
              <a:t>WOORDENSCHAT</a:t>
            </a:r>
            <a:endParaRPr lang="nl-BE"/>
          </a:p>
        </p:txBody>
      </p:sp>
      <p:pic>
        <p:nvPicPr>
          <p:cNvPr id="5" name="Afbeelding 4">
            <a:extLst>
              <a:ext uri="{FF2B5EF4-FFF2-40B4-BE49-F238E27FC236}">
                <a16:creationId xmlns:a16="http://schemas.microsoft.com/office/drawing/2014/main" id="{BD0F8F66-4EFD-750A-167B-7CC6CF706D34}"/>
              </a:ext>
            </a:extLst>
          </p:cNvPr>
          <p:cNvPicPr>
            <a:picLocks noChangeAspect="1"/>
          </p:cNvPicPr>
          <p:nvPr/>
        </p:nvPicPr>
        <p:blipFill>
          <a:blip r:embed="rId3"/>
          <a:stretch>
            <a:fillRect/>
          </a:stretch>
        </p:blipFill>
        <p:spPr>
          <a:xfrm>
            <a:off x="7747819" y="210202"/>
            <a:ext cx="4321818" cy="1545346"/>
          </a:xfrm>
          <a:prstGeom prst="rect">
            <a:avLst/>
          </a:prstGeom>
        </p:spPr>
      </p:pic>
    </p:spTree>
    <p:extLst>
      <p:ext uri="{BB962C8B-B14F-4D97-AF65-F5344CB8AC3E}">
        <p14:creationId xmlns:p14="http://schemas.microsoft.com/office/powerpoint/2010/main" val="2918038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D3414-52F9-FDD7-2F46-DA27D3D5355D}"/>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436534C2-C230-3BBE-2046-70002773FD1F}"/>
              </a:ext>
            </a:extLst>
          </p:cNvPr>
          <p:cNvPicPr>
            <a:picLocks noChangeAspect="1"/>
          </p:cNvPicPr>
          <p:nvPr/>
        </p:nvPicPr>
        <p:blipFill>
          <a:blip r:embed="rId3"/>
          <a:stretch>
            <a:fillRect/>
          </a:stretch>
        </p:blipFill>
        <p:spPr>
          <a:xfrm>
            <a:off x="199225" y="327929"/>
            <a:ext cx="4096512" cy="3227832"/>
          </a:xfrm>
          <a:prstGeom prst="rect">
            <a:avLst/>
          </a:prstGeom>
        </p:spPr>
      </p:pic>
      <p:pic>
        <p:nvPicPr>
          <p:cNvPr id="5" name="Afbeelding 4">
            <a:extLst>
              <a:ext uri="{FF2B5EF4-FFF2-40B4-BE49-F238E27FC236}">
                <a16:creationId xmlns:a16="http://schemas.microsoft.com/office/drawing/2014/main" id="{BC813995-2B4F-4EE5-9B74-92553D5AB4E0}"/>
              </a:ext>
            </a:extLst>
          </p:cNvPr>
          <p:cNvPicPr>
            <a:picLocks noChangeAspect="1"/>
          </p:cNvPicPr>
          <p:nvPr/>
        </p:nvPicPr>
        <p:blipFill>
          <a:blip r:embed="rId4"/>
          <a:stretch>
            <a:fillRect/>
          </a:stretch>
        </p:blipFill>
        <p:spPr>
          <a:xfrm>
            <a:off x="7818571" y="4326340"/>
            <a:ext cx="4252848" cy="2244559"/>
          </a:xfrm>
          <a:prstGeom prst="rect">
            <a:avLst/>
          </a:prstGeom>
        </p:spPr>
      </p:pic>
      <p:pic>
        <p:nvPicPr>
          <p:cNvPr id="7" name="Afbeelding 6">
            <a:extLst>
              <a:ext uri="{FF2B5EF4-FFF2-40B4-BE49-F238E27FC236}">
                <a16:creationId xmlns:a16="http://schemas.microsoft.com/office/drawing/2014/main" id="{84546844-2000-1B1F-5DA4-BD6B8B2D5080}"/>
              </a:ext>
            </a:extLst>
          </p:cNvPr>
          <p:cNvPicPr>
            <a:picLocks noChangeAspect="1"/>
          </p:cNvPicPr>
          <p:nvPr/>
        </p:nvPicPr>
        <p:blipFill>
          <a:blip r:embed="rId5"/>
          <a:stretch>
            <a:fillRect/>
          </a:stretch>
        </p:blipFill>
        <p:spPr>
          <a:xfrm>
            <a:off x="4590739" y="2256033"/>
            <a:ext cx="3227832" cy="3227832"/>
          </a:xfrm>
          <a:prstGeom prst="rect">
            <a:avLst/>
          </a:prstGeom>
        </p:spPr>
      </p:pic>
      <p:sp>
        <p:nvSpPr>
          <p:cNvPr id="2" name="Tekstvak 1">
            <a:extLst>
              <a:ext uri="{FF2B5EF4-FFF2-40B4-BE49-F238E27FC236}">
                <a16:creationId xmlns:a16="http://schemas.microsoft.com/office/drawing/2014/main" id="{62BD3F77-2DF5-5E67-8D26-05FDA21FDB89}"/>
              </a:ext>
            </a:extLst>
          </p:cNvPr>
          <p:cNvSpPr txBox="1"/>
          <p:nvPr/>
        </p:nvSpPr>
        <p:spPr>
          <a:xfrm>
            <a:off x="199225" y="253990"/>
            <a:ext cx="2343042" cy="369332"/>
          </a:xfrm>
          <a:prstGeom prst="rect">
            <a:avLst/>
          </a:prstGeom>
          <a:noFill/>
        </p:spPr>
        <p:txBody>
          <a:bodyPr wrap="square" rtlCol="0">
            <a:spAutoFit/>
          </a:bodyPr>
          <a:lstStyle/>
          <a:p>
            <a:r>
              <a:rPr lang="nl-NL">
                <a:highlight>
                  <a:srgbClr val="FF0000"/>
                </a:highlight>
              </a:rPr>
              <a:t>Kennisrijke thema’s</a:t>
            </a:r>
            <a:endParaRPr lang="nl-BE">
              <a:highlight>
                <a:srgbClr val="FF0000"/>
              </a:highlight>
            </a:endParaRPr>
          </a:p>
        </p:txBody>
      </p:sp>
      <p:sp>
        <p:nvSpPr>
          <p:cNvPr id="6" name="Tekstvak 5">
            <a:extLst>
              <a:ext uri="{FF2B5EF4-FFF2-40B4-BE49-F238E27FC236}">
                <a16:creationId xmlns:a16="http://schemas.microsoft.com/office/drawing/2014/main" id="{1711A7C5-7D07-ED32-6BA4-5B14F7D140BA}"/>
              </a:ext>
            </a:extLst>
          </p:cNvPr>
          <p:cNvSpPr txBox="1"/>
          <p:nvPr/>
        </p:nvSpPr>
        <p:spPr>
          <a:xfrm>
            <a:off x="3869962" y="217457"/>
            <a:ext cx="4805407" cy="369332"/>
          </a:xfrm>
          <a:prstGeom prst="rect">
            <a:avLst/>
          </a:prstGeom>
          <a:noFill/>
        </p:spPr>
        <p:txBody>
          <a:bodyPr wrap="square" rtlCol="0">
            <a:spAutoFit/>
          </a:bodyPr>
          <a:lstStyle/>
          <a:p>
            <a:r>
              <a:rPr lang="nl-NL">
                <a:highlight>
                  <a:srgbClr val="00FFFF"/>
                </a:highlight>
              </a:rPr>
              <a:t>Fiches voor basismaterialen in de hoeken</a:t>
            </a:r>
            <a:endParaRPr lang="nl-BE">
              <a:highlight>
                <a:srgbClr val="00FFFF"/>
              </a:highlight>
            </a:endParaRPr>
          </a:p>
        </p:txBody>
      </p:sp>
      <p:sp>
        <p:nvSpPr>
          <p:cNvPr id="9" name="Tekstvak 8">
            <a:extLst>
              <a:ext uri="{FF2B5EF4-FFF2-40B4-BE49-F238E27FC236}">
                <a16:creationId xmlns:a16="http://schemas.microsoft.com/office/drawing/2014/main" id="{6F40A394-9B17-B4D7-68AE-44357D8D4A93}"/>
              </a:ext>
            </a:extLst>
          </p:cNvPr>
          <p:cNvSpPr txBox="1"/>
          <p:nvPr/>
        </p:nvSpPr>
        <p:spPr>
          <a:xfrm>
            <a:off x="0" y="3555761"/>
            <a:ext cx="3657600" cy="646331"/>
          </a:xfrm>
          <a:prstGeom prst="rect">
            <a:avLst/>
          </a:prstGeom>
          <a:noFill/>
        </p:spPr>
        <p:txBody>
          <a:bodyPr wrap="square" rtlCol="0">
            <a:spAutoFit/>
          </a:bodyPr>
          <a:lstStyle/>
          <a:p>
            <a:r>
              <a:rPr lang="nl-NL">
                <a:highlight>
                  <a:srgbClr val="FFFF00"/>
                </a:highlight>
              </a:rPr>
              <a:t>Fiches voor routinemomenten</a:t>
            </a:r>
          </a:p>
          <a:p>
            <a:r>
              <a:rPr lang="nl-NL">
                <a:highlight>
                  <a:srgbClr val="FFFF00"/>
                </a:highlight>
              </a:rPr>
              <a:t>Gerichte instructiemomenten</a:t>
            </a:r>
            <a:endParaRPr lang="nl-BE">
              <a:highlight>
                <a:srgbClr val="FFFF00"/>
              </a:highlight>
            </a:endParaRPr>
          </a:p>
        </p:txBody>
      </p:sp>
      <p:sp>
        <p:nvSpPr>
          <p:cNvPr id="11" name="Tekstvak 10">
            <a:extLst>
              <a:ext uri="{FF2B5EF4-FFF2-40B4-BE49-F238E27FC236}">
                <a16:creationId xmlns:a16="http://schemas.microsoft.com/office/drawing/2014/main" id="{7094DD34-A7B5-3E92-DAC9-0A1FA3BCAB45}"/>
              </a:ext>
            </a:extLst>
          </p:cNvPr>
          <p:cNvSpPr txBox="1"/>
          <p:nvPr/>
        </p:nvSpPr>
        <p:spPr>
          <a:xfrm>
            <a:off x="3657600" y="1431285"/>
            <a:ext cx="5171168" cy="369332"/>
          </a:xfrm>
          <a:prstGeom prst="rect">
            <a:avLst/>
          </a:prstGeom>
          <a:noFill/>
        </p:spPr>
        <p:txBody>
          <a:bodyPr wrap="square" rtlCol="0">
            <a:spAutoFit/>
          </a:bodyPr>
          <a:lstStyle/>
          <a:p>
            <a:r>
              <a:rPr lang="nl-NL">
                <a:highlight>
                  <a:srgbClr val="00FF00"/>
                </a:highlight>
              </a:rPr>
              <a:t>Fiches voor terugkerende momenten</a:t>
            </a:r>
            <a:endParaRPr lang="nl-BE">
              <a:highlight>
                <a:srgbClr val="00FF00"/>
              </a:highlight>
            </a:endParaRPr>
          </a:p>
        </p:txBody>
      </p:sp>
      <p:cxnSp>
        <p:nvCxnSpPr>
          <p:cNvPr id="20" name="Pijl 1"/>
          <p:cNvCxnSpPr/>
          <p:nvPr/>
        </p:nvCxnSpPr>
        <p:spPr>
          <a:xfrm>
            <a:off x="4000000" y="2950000"/>
            <a:ext cx="800000" cy="750000"/>
          </a:xfrm>
          <a:prstGeom prst="straightConnector1">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Pijl 2"/>
          <p:cNvCxnSpPr/>
          <p:nvPr/>
        </p:nvCxnSpPr>
        <p:spPr>
          <a:xfrm>
            <a:off x="7350000" y="4950000"/>
            <a:ext cx="750000" cy="500000"/>
          </a:xfrm>
          <a:prstGeom prst="straightConnector1">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Pijl 3"/>
          <p:cNvCxnSpPr/>
          <p:nvPr/>
        </p:nvCxnSpPr>
        <p:spPr>
          <a:xfrm flipH="1" flipV="1">
            <a:off x="1900000" y="3230000"/>
            <a:ext cx="6000000" cy="2870000"/>
          </a:xfrm>
          <a:prstGeom prst="curvedConnector3">
            <a:avLst/>
          </a:prstGeom>
          <a:ln w="571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Tekstvak wisselwerking"/>
          <p:cNvSpPr txBox="1"/>
          <p:nvPr/>
        </p:nvSpPr>
        <p:spPr>
          <a:xfrm>
            <a:off x="250000" y="4400000"/>
            <a:ext cx="3400000" cy="923330"/>
          </a:xfrm>
          <a:prstGeom prst="rect">
            <a:avLst/>
          </a:prstGeom>
          <a:noFill/>
        </p:spPr>
        <p:txBody>
          <a:bodyPr wrap="square" rtlCol="0">
            <a:spAutoFit/>
          </a:bodyPr>
          <a:lstStyle/>
          <a:p>
            <a:r>
              <a:rPr lang="nl-BE" b="1">
                <a:solidFill>
                  <a:srgbClr val="C00000"/>
                </a:solidFill>
              </a:rPr>
              <a:t>Deze samen zorgen ervoor dat je aan de doelen zal werken.</a:t>
            </a:r>
          </a:p>
        </p:txBody>
      </p:sp>
      <p:sp>
        <p:nvSpPr>
          <p:cNvPr id="4" name="Tekstvak 3">
            <a:extLst>
              <a:ext uri="{FF2B5EF4-FFF2-40B4-BE49-F238E27FC236}">
                <a16:creationId xmlns:a16="http://schemas.microsoft.com/office/drawing/2014/main" id="{1BC88E7A-38CA-2C90-1859-D4E2F89460EF}"/>
              </a:ext>
            </a:extLst>
          </p:cNvPr>
          <p:cNvSpPr txBox="1"/>
          <p:nvPr/>
        </p:nvSpPr>
        <p:spPr>
          <a:xfrm>
            <a:off x="1694648" y="5983512"/>
            <a:ext cx="3657600" cy="646331"/>
          </a:xfrm>
          <a:prstGeom prst="rect">
            <a:avLst/>
          </a:prstGeom>
          <a:noFill/>
        </p:spPr>
        <p:txBody>
          <a:bodyPr wrap="square" rtlCol="0">
            <a:spAutoFit/>
          </a:bodyPr>
          <a:lstStyle/>
          <a:p>
            <a:r>
              <a:rPr lang="nl-NL">
                <a:highlight>
                  <a:srgbClr val="FFFF00"/>
                </a:highlight>
              </a:rPr>
              <a:t>Effectieve didactiek</a:t>
            </a:r>
          </a:p>
          <a:p>
            <a:r>
              <a:rPr lang="nl-NL">
                <a:highlight>
                  <a:srgbClr val="FFFF00"/>
                </a:highlight>
              </a:rPr>
              <a:t>Sterk klasmanagement</a:t>
            </a:r>
            <a:endParaRPr lang="nl-BE">
              <a:highlight>
                <a:srgbClr val="FFFF00"/>
              </a:highlight>
            </a:endParaRPr>
          </a:p>
        </p:txBody>
      </p:sp>
    </p:spTree>
    <p:extLst>
      <p:ext uri="{BB962C8B-B14F-4D97-AF65-F5344CB8AC3E}">
        <p14:creationId xmlns:p14="http://schemas.microsoft.com/office/powerpoint/2010/main" val="46067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7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7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700"/>
                                        <p:tgtEl>
                                          <p:spTgt spid="21"/>
                                        </p:tgtEl>
                                      </p:cBhvr>
                                    </p:animEffect>
                                  </p:childTnLst>
                                </p:cTn>
                              </p:par>
                              <p:par>
                                <p:cTn id="51" presetID="10" presetClass="entr" presetSubtype="0"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70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700"/>
                                        <p:tgtEl>
                                          <p:spTgt spid="22"/>
                                        </p:tgtEl>
                                      </p:cBhvr>
                                    </p:animEffect>
                                  </p:childTnLst>
                                </p:cTn>
                              </p:par>
                              <p:par>
                                <p:cTn id="59" presetID="10" presetClass="entr" presetSubtype="0"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7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fade">
                                      <p:cBhvr>
                                        <p:cTn id="66" dur="1000"/>
                                        <p:tgtEl>
                                          <p:spTgt spid="4"/>
                                        </p:tgtEl>
                                      </p:cBhvr>
                                    </p:animEffect>
                                    <p:anim calcmode="lin" valueType="num">
                                      <p:cBhvr>
                                        <p:cTn id="67" dur="1000" fill="hold"/>
                                        <p:tgtEl>
                                          <p:spTgt spid="4"/>
                                        </p:tgtEl>
                                        <p:attrNameLst>
                                          <p:attrName>ppt_x</p:attrName>
                                        </p:attrNameLst>
                                      </p:cBhvr>
                                      <p:tavLst>
                                        <p:tav tm="0">
                                          <p:val>
                                            <p:strVal val="#ppt_x"/>
                                          </p:val>
                                        </p:tav>
                                        <p:tav tm="100000">
                                          <p:val>
                                            <p:strVal val="#ppt_x"/>
                                          </p:val>
                                        </p:tav>
                                      </p:tavLst>
                                    </p:anim>
                                    <p:anim calcmode="lin" valueType="num">
                                      <p:cBhvr>
                                        <p:cTn id="6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7D7361B-36A1-76B0-0D53-23BA43C2C969}"/>
              </a:ext>
            </a:extLst>
          </p:cNvPr>
          <p:cNvSpPr>
            <a:spLocks noGrp="1"/>
          </p:cNvSpPr>
          <p:nvPr>
            <p:ph type="title"/>
          </p:nvPr>
        </p:nvSpPr>
        <p:spPr>
          <a:xfrm>
            <a:off x="218969" y="235081"/>
            <a:ext cx="9799638" cy="648481"/>
          </a:xfrm>
        </p:spPr>
        <p:txBody>
          <a:bodyPr/>
          <a:lstStyle/>
          <a:p>
            <a:r>
              <a:rPr lang="nl-NL"/>
              <a:t>Werkdocument - invulsjabloon</a:t>
            </a:r>
            <a:endParaRPr lang="nl-BE"/>
          </a:p>
        </p:txBody>
      </p:sp>
      <p:pic>
        <p:nvPicPr>
          <p:cNvPr id="6" name="Afbeelding 5">
            <a:extLst>
              <a:ext uri="{FF2B5EF4-FFF2-40B4-BE49-F238E27FC236}">
                <a16:creationId xmlns:a16="http://schemas.microsoft.com/office/drawing/2014/main" id="{8636E8D1-195D-451C-D8B8-46FC30DD965A}"/>
              </a:ext>
            </a:extLst>
          </p:cNvPr>
          <p:cNvPicPr>
            <a:picLocks noChangeAspect="1"/>
          </p:cNvPicPr>
          <p:nvPr/>
        </p:nvPicPr>
        <p:blipFill>
          <a:blip r:embed="rId3"/>
          <a:stretch>
            <a:fillRect/>
          </a:stretch>
        </p:blipFill>
        <p:spPr>
          <a:xfrm>
            <a:off x="0" y="1673141"/>
            <a:ext cx="12192000" cy="3511718"/>
          </a:xfrm>
          <a:prstGeom prst="rect">
            <a:avLst/>
          </a:prstGeom>
        </p:spPr>
      </p:pic>
    </p:spTree>
    <p:extLst>
      <p:ext uri="{BB962C8B-B14F-4D97-AF65-F5344CB8AC3E}">
        <p14:creationId xmlns:p14="http://schemas.microsoft.com/office/powerpoint/2010/main" val="16854584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43D8F-D008-0C0C-87A0-F24C4F363097}"/>
            </a:ext>
          </a:extLst>
        </p:cNvPr>
        <p:cNvGrpSpPr/>
        <p:nvPr/>
      </p:nvGrpSpPr>
      <p:grpSpPr>
        <a:xfrm>
          <a:off x="0" y="0"/>
          <a:ext cx="0" cy="0"/>
          <a:chOff x="0" y="0"/>
          <a:chExt cx="0" cy="0"/>
        </a:xfrm>
      </p:grpSpPr>
      <p:pic>
        <p:nvPicPr>
          <p:cNvPr id="8" name="Picture 5">
            <a:extLst>
              <a:ext uri="{FF2B5EF4-FFF2-40B4-BE49-F238E27FC236}">
                <a16:creationId xmlns:a16="http://schemas.microsoft.com/office/drawing/2014/main" id="{6B5D5A7F-5F29-9DF9-FDC1-C0E683ADADC3}"/>
              </a:ext>
            </a:extLst>
          </p:cNvPr>
          <p:cNvPicPr>
            <a:picLocks noChangeAspect="1"/>
          </p:cNvPicPr>
          <p:nvPr/>
        </p:nvPicPr>
        <p:blipFill>
          <a:blip r:embed="rId2"/>
          <a:srcRect t="15083" r="1" b="20075"/>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B2433900-8FBA-F85D-2064-DC5E23C498E6}"/>
              </a:ext>
            </a:extLst>
          </p:cNvPr>
          <p:cNvSpPr>
            <a:spLocks noGrp="1"/>
          </p:cNvSpPr>
          <p:nvPr>
            <p:ph type="body" sz="quarter" idx="10"/>
          </p:nvPr>
        </p:nvSpPr>
        <p:spPr>
          <a:xfrm>
            <a:off x="603315" y="4531360"/>
            <a:ext cx="10426045" cy="1280160"/>
          </a:xfrm>
        </p:spPr>
        <p:txBody>
          <a:bodyPr>
            <a:normAutofit/>
          </a:bodyPr>
          <a:lstStyle/>
          <a:p>
            <a:r>
              <a:rPr lang="nl-NL" b="1"/>
              <a:t>Waartoe</a:t>
            </a:r>
            <a:endParaRPr lang="nl-BE" b="1"/>
          </a:p>
        </p:txBody>
      </p:sp>
    </p:spTree>
    <p:extLst>
      <p:ext uri="{BB962C8B-B14F-4D97-AF65-F5344CB8AC3E}">
        <p14:creationId xmlns:p14="http://schemas.microsoft.com/office/powerpoint/2010/main" val="702854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BAD72-DC56-5A45-8018-A9C64D73F9F7}"/>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F6F50ECF-07EC-2E64-A2ED-F5E4DF35436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7423" y="929756"/>
            <a:ext cx="9762673" cy="4998488"/>
          </a:xfrm>
          <a:prstGeom prst="rect">
            <a:avLst/>
          </a:prstGeom>
        </p:spPr>
      </p:pic>
      <p:pic>
        <p:nvPicPr>
          <p:cNvPr id="6" name="Afbeelding 5">
            <a:extLst>
              <a:ext uri="{FF2B5EF4-FFF2-40B4-BE49-F238E27FC236}">
                <a16:creationId xmlns:a16="http://schemas.microsoft.com/office/drawing/2014/main" id="{4971C339-3E6F-CF7F-D982-C81A2241A494}"/>
              </a:ext>
            </a:extLst>
          </p:cNvPr>
          <p:cNvPicPr>
            <a:picLocks noChangeAspect="1"/>
          </p:cNvPicPr>
          <p:nvPr/>
        </p:nvPicPr>
        <p:blipFill>
          <a:blip r:embed="rId4"/>
          <a:stretch>
            <a:fillRect/>
          </a:stretch>
        </p:blipFill>
        <p:spPr>
          <a:xfrm>
            <a:off x="10657382" y="-133962"/>
            <a:ext cx="1632692" cy="6786491"/>
          </a:xfrm>
          <a:prstGeom prst="rect">
            <a:avLst/>
          </a:prstGeom>
        </p:spPr>
      </p:pic>
    </p:spTree>
    <p:extLst>
      <p:ext uri="{BB962C8B-B14F-4D97-AF65-F5344CB8AC3E}">
        <p14:creationId xmlns:p14="http://schemas.microsoft.com/office/powerpoint/2010/main" val="712993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72102E0-E177-04F3-F44B-0CE03932149F}"/>
              </a:ext>
            </a:extLst>
          </p:cNvPr>
          <p:cNvSpPr>
            <a:spLocks noGrp="1"/>
          </p:cNvSpPr>
          <p:nvPr>
            <p:ph type="body" sz="quarter" idx="11"/>
          </p:nvPr>
        </p:nvSpPr>
        <p:spPr>
          <a:xfrm>
            <a:off x="345474" y="434659"/>
            <a:ext cx="11843658" cy="6425535"/>
          </a:xfrm>
        </p:spPr>
        <p:txBody>
          <a:bodyPr vert="horz" lIns="91440" tIns="45720" rIns="91440" bIns="45720" rtlCol="0" anchor="t">
            <a:normAutofit/>
          </a:bodyPr>
          <a:lstStyle/>
          <a:p>
            <a:pPr marL="0" indent="0" defTabSz="914400">
              <a:spcBef>
                <a:spcPts val="0"/>
              </a:spcBef>
              <a:buNone/>
              <a:defRPr/>
            </a:pPr>
            <a:r>
              <a:rPr lang="nl-NL" sz="4000" b="1" u="sng">
                <a:latin typeface="Roboto"/>
                <a:ea typeface="Roboto"/>
                <a:cs typeface="Roboto"/>
              </a:rPr>
              <a:t>De wereld leren kennen</a:t>
            </a:r>
          </a:p>
          <a:p>
            <a:pPr marL="0" indent="0" defTabSz="914400">
              <a:spcBef>
                <a:spcPts val="0"/>
              </a:spcBef>
              <a:buNone/>
              <a:defRPr/>
            </a:pPr>
            <a:endParaRPr lang="nl-NL" sz="900"/>
          </a:p>
          <a:p>
            <a:pPr marL="0" indent="0" defTabSz="914400">
              <a:spcBef>
                <a:spcPts val="0"/>
              </a:spcBef>
              <a:buNone/>
              <a:defRPr/>
            </a:pPr>
            <a:endParaRPr lang="nl-NL" sz="900"/>
          </a:p>
          <a:p>
            <a:pPr marL="256540" indent="-256540" fontAlgn="t"/>
            <a:r>
              <a:rPr lang="nl-NL" sz="2700" b="1">
                <a:latin typeface="Roboto"/>
                <a:ea typeface="Roboto"/>
                <a:cs typeface="Roboto"/>
              </a:rPr>
              <a:t>Kern:</a:t>
            </a:r>
            <a:r>
              <a:rPr lang="nl-NL" sz="2700">
                <a:latin typeface="Roboto"/>
                <a:ea typeface="Roboto"/>
                <a:cs typeface="Roboto"/>
              </a:rPr>
              <a:t> </a:t>
            </a:r>
            <a:br>
              <a:rPr lang="nl-NL" sz="2700">
                <a:latin typeface="Roboto"/>
                <a:ea typeface="Roboto"/>
                <a:cs typeface="Roboto"/>
              </a:rPr>
            </a:br>
            <a:r>
              <a:rPr lang="nl-NL" sz="2700">
                <a:latin typeface="Roboto"/>
                <a:ea typeface="Roboto"/>
                <a:cs typeface="Roboto"/>
              </a:rPr>
              <a:t>kennis opbouwen over de werkelijkheid</a:t>
            </a:r>
          </a:p>
          <a:p>
            <a:pPr marL="0" indent="0" fontAlgn="t">
              <a:buNone/>
            </a:pPr>
            <a:endParaRPr lang="nl-NL" sz="900">
              <a:latin typeface="Roboto"/>
              <a:ea typeface="Roboto"/>
              <a:cs typeface="Roboto"/>
            </a:endParaRPr>
          </a:p>
          <a:p>
            <a:pPr marL="0" indent="0" fontAlgn="t">
              <a:buNone/>
            </a:pPr>
            <a:endParaRPr lang="nl-NL" sz="900">
              <a:latin typeface="Roboto"/>
              <a:ea typeface="Roboto"/>
              <a:cs typeface="Roboto"/>
            </a:endParaRPr>
          </a:p>
          <a:p>
            <a:pPr marL="0" indent="0" fontAlgn="t">
              <a:buNone/>
            </a:pPr>
            <a:endParaRPr lang="nl-NL" sz="900">
              <a:latin typeface="Roboto"/>
              <a:ea typeface="Roboto"/>
              <a:cs typeface="Roboto"/>
            </a:endParaRPr>
          </a:p>
          <a:p>
            <a:pPr marL="256540" indent="-256540" fontAlgn="t"/>
            <a:r>
              <a:rPr lang="nl-NL" sz="2700">
                <a:solidFill>
                  <a:schemeClr val="tx1"/>
                </a:solidFill>
              </a:rPr>
              <a:t>Dit is de </a:t>
            </a:r>
            <a:r>
              <a:rPr lang="nl-NL" sz="2700" b="1">
                <a:solidFill>
                  <a:schemeClr val="tx1"/>
                </a:solidFill>
              </a:rPr>
              <a:t>inhoudelijke ruggengraat</a:t>
            </a:r>
            <a:r>
              <a:rPr lang="nl-NL" sz="2700">
                <a:solidFill>
                  <a:schemeClr val="tx1"/>
                </a:solidFill>
              </a:rPr>
              <a:t>. Je zorgt voor:</a:t>
            </a:r>
            <a:endParaRPr lang="nl-NL" sz="2700">
              <a:solidFill>
                <a:schemeClr val="tx1"/>
              </a:solidFill>
              <a:cs typeface="Roboto" pitchFamily="2" charset="0"/>
            </a:endParaRPr>
          </a:p>
          <a:p>
            <a:pPr marL="685165" lvl="1" fontAlgn="t"/>
            <a:r>
              <a:rPr lang="nl-NL" sz="2400"/>
              <a:t>rijke, correcte en samenhangende </a:t>
            </a:r>
            <a:r>
              <a:rPr lang="nl-NL" sz="2400" b="1"/>
              <a:t>kennisinhouden</a:t>
            </a:r>
            <a:endParaRPr lang="nl-NL" sz="2400">
              <a:cs typeface="Roboto" pitchFamily="2" charset="0"/>
            </a:endParaRPr>
          </a:p>
          <a:p>
            <a:pPr marL="685165" lvl="1" fontAlgn="t"/>
            <a:r>
              <a:rPr lang="nl-NL" sz="2400"/>
              <a:t>opbouw van </a:t>
            </a:r>
            <a:r>
              <a:rPr lang="nl-NL" sz="2400" b="1"/>
              <a:t>begrippen en inzichten</a:t>
            </a:r>
            <a:endParaRPr lang="nl-NL" sz="2400">
              <a:cs typeface="Roboto" pitchFamily="2" charset="0"/>
            </a:endParaRPr>
          </a:p>
          <a:p>
            <a:pPr marL="685165" lvl="1" fontAlgn="t"/>
            <a:r>
              <a:rPr lang="nl-NL" sz="2400" b="1"/>
              <a:t>verbinding met de echte wereld</a:t>
            </a:r>
            <a:endParaRPr lang="nl-NL" sz="2400" b="1">
              <a:cs typeface="Roboto" pitchFamily="2" charset="0"/>
            </a:endParaRPr>
          </a:p>
          <a:p>
            <a:pPr marL="0" indent="0">
              <a:buNone/>
            </a:pPr>
            <a:endParaRPr lang="nl-BE"/>
          </a:p>
          <a:p>
            <a:pPr marL="0" indent="0">
              <a:buNone/>
            </a:pPr>
            <a:endParaRPr lang="nl-BE"/>
          </a:p>
          <a:p>
            <a:pPr marL="0" indent="0">
              <a:buNone/>
            </a:pPr>
            <a:r>
              <a:rPr lang="nl-BE"/>
              <a:t>Je kan ervoor kiezen om met de volledige school voor dezelfde ‘waartoe’ te kiezen en de vier stappen klas doorbrekend te organiseren. Dit kan zeker in een instructiekring!</a:t>
            </a:r>
            <a:br>
              <a:rPr lang="nl-BE"/>
            </a:br>
            <a:r>
              <a:rPr lang="nl-BE"/>
              <a:t>Ik geef een voorbeeld rond thema de ruimte. </a:t>
            </a:r>
          </a:p>
        </p:txBody>
      </p:sp>
      <p:pic>
        <p:nvPicPr>
          <p:cNvPr id="4" name="Afbeelding 3">
            <a:extLst>
              <a:ext uri="{FF2B5EF4-FFF2-40B4-BE49-F238E27FC236}">
                <a16:creationId xmlns:a16="http://schemas.microsoft.com/office/drawing/2014/main" id="{68B83DA1-E860-15CB-DCCA-C4A489C5EF1E}"/>
              </a:ext>
            </a:extLst>
          </p:cNvPr>
          <p:cNvPicPr>
            <a:picLocks noChangeAspect="1"/>
          </p:cNvPicPr>
          <p:nvPr/>
        </p:nvPicPr>
        <p:blipFill>
          <a:blip r:embed="rId3"/>
          <a:srcRect r="138" b="131"/>
          <a:stretch>
            <a:fillRect/>
          </a:stretch>
        </p:blipFill>
        <p:spPr>
          <a:xfrm>
            <a:off x="9380869" y="229376"/>
            <a:ext cx="2741402" cy="2895792"/>
          </a:xfrm>
          <a:prstGeom prst="rect">
            <a:avLst/>
          </a:prstGeom>
        </p:spPr>
      </p:pic>
    </p:spTree>
    <p:extLst>
      <p:ext uri="{BB962C8B-B14F-4D97-AF65-F5344CB8AC3E}">
        <p14:creationId xmlns:p14="http://schemas.microsoft.com/office/powerpoint/2010/main" val="128748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Effect transition="in" filter="fade">
                                      <p:cBhvr>
                                        <p:cTn id="7" dur="1000"/>
                                        <p:tgtEl>
                                          <p:spTgt spid="3">
                                            <p:txEl>
                                              <p:pRg st="13" end="13"/>
                                            </p:txEl>
                                          </p:spTgt>
                                        </p:tgtEl>
                                      </p:cBhvr>
                                    </p:animEffect>
                                    <p:anim calcmode="lin" valueType="num">
                                      <p:cBhvr>
                                        <p:cTn id="8"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400BCCF-2C88-6792-9882-B8AD7EA509D1}"/>
              </a:ext>
            </a:extLst>
          </p:cNvPr>
          <p:cNvSpPr>
            <a:spLocks noGrp="1"/>
          </p:cNvSpPr>
          <p:nvPr>
            <p:ph type="body" sz="quarter" idx="11"/>
          </p:nvPr>
        </p:nvSpPr>
        <p:spPr>
          <a:xfrm>
            <a:off x="108475" y="260751"/>
            <a:ext cx="9478611" cy="6781733"/>
          </a:xfrm>
        </p:spPr>
        <p:txBody>
          <a:bodyPr vert="horz" lIns="91440" tIns="45720" rIns="91440" bIns="45720" rtlCol="0" anchor="t">
            <a:normAutofit/>
          </a:bodyPr>
          <a:lstStyle/>
          <a:p>
            <a:pPr marL="0" indent="0">
              <a:buNone/>
            </a:pPr>
            <a:r>
              <a:rPr lang="nl-BE" sz="3600" b="1" u="sng">
                <a:solidFill>
                  <a:srgbClr val="4CBCC5"/>
                </a:solidFill>
              </a:rPr>
              <a:t>Voorbeeld Thema De Ruimte: </a:t>
            </a:r>
            <a:endParaRPr lang="nl-BE" sz="3200"/>
          </a:p>
          <a:p>
            <a:pPr marL="0" indent="0">
              <a:buNone/>
            </a:pPr>
            <a:r>
              <a:rPr lang="nl-BE" sz="2100">
                <a:latin typeface="Roboto"/>
                <a:ea typeface="Roboto"/>
                <a:cs typeface="Roboto"/>
              </a:rPr>
              <a:t>- Karrewiet 6 augustus 2026 Nieuwe beelden van de zon</a:t>
            </a:r>
            <a:br>
              <a:rPr lang="nl-BE" sz="2100"/>
            </a:br>
            <a:r>
              <a:rPr lang="nl-BE" sz="2100">
                <a:latin typeface="Roboto"/>
                <a:ea typeface="Roboto"/>
                <a:cs typeface="Roboto"/>
                <a:hlinkClick r:id="rId3"/>
              </a:rPr>
              <a:t>https://www.vrt.be/vrtmax/ketnet/ontdek/karrewiet/?story=MTc4NjAyNDU0OTUxMQ%3D%3D</a:t>
            </a:r>
            <a:endParaRPr lang="nl-BE" sz="2100">
              <a:latin typeface="Roboto"/>
              <a:ea typeface="Roboto"/>
              <a:cs typeface="Roboto"/>
            </a:endParaRPr>
          </a:p>
          <a:p>
            <a:pPr marL="0" indent="0">
              <a:buNone/>
            </a:pPr>
            <a:r>
              <a:rPr lang="nl-BE">
                <a:latin typeface="Roboto"/>
                <a:ea typeface="Roboto"/>
                <a:cs typeface="Roboto"/>
              </a:rPr>
              <a:t>- </a:t>
            </a:r>
            <a:r>
              <a:rPr lang="nl-BE" sz="2100">
                <a:latin typeface="Roboto"/>
                <a:ea typeface="Roboto"/>
                <a:cs typeface="Roboto"/>
              </a:rPr>
              <a:t>Karrewiet 12 augustus 2026 Zonsverduistering</a:t>
            </a:r>
          </a:p>
          <a:p>
            <a:pPr marL="0" indent="0">
              <a:buNone/>
            </a:pPr>
            <a:r>
              <a:rPr lang="nl-BE" sz="2100">
                <a:latin typeface="Roboto"/>
                <a:ea typeface="Roboto"/>
                <a:cs typeface="Roboto"/>
                <a:hlinkClick r:id="rId4"/>
              </a:rPr>
              <a:t>https://www.vrt.be/vrtmax/a-z/karrewiet/2026/karrewiet-d20260812/</a:t>
            </a:r>
            <a:endParaRPr lang="nl-BE" sz="2100">
              <a:latin typeface="Roboto"/>
              <a:ea typeface="Roboto"/>
              <a:cs typeface="Roboto"/>
            </a:endParaRPr>
          </a:p>
          <a:p>
            <a:pPr marL="0" indent="0">
              <a:buNone/>
            </a:pPr>
            <a:endParaRPr lang="nl-BE" sz="1800">
              <a:cs typeface="Roboto"/>
            </a:endParaRPr>
          </a:p>
          <a:p>
            <a:pPr marL="0" indent="0">
              <a:buNone/>
            </a:pPr>
            <a:r>
              <a:rPr lang="nl-BE" b="1" u="sng">
                <a:latin typeface="Roboto"/>
                <a:ea typeface="Roboto"/>
                <a:cs typeface="Roboto"/>
              </a:rPr>
              <a:t>1. We bekijken de beelden </a:t>
            </a:r>
            <a:br>
              <a:rPr lang="nl-BE" u="sng"/>
            </a:br>
            <a:r>
              <a:rPr lang="nl-BE">
                <a:latin typeface="Roboto"/>
                <a:ea typeface="Roboto"/>
                <a:cs typeface="Roboto"/>
              </a:rPr>
              <a:t>- </a:t>
            </a:r>
            <a:r>
              <a:rPr lang="nl-BE" sz="2100">
                <a:latin typeface="Roboto"/>
                <a:ea typeface="Roboto"/>
                <a:cs typeface="Roboto"/>
              </a:rPr>
              <a:t>Wat hebben we gezien op het filmpje? </a:t>
            </a:r>
            <a:br>
              <a:rPr lang="nl-BE" sz="2100"/>
            </a:br>
            <a:r>
              <a:rPr lang="nl-BE" sz="2100">
                <a:latin typeface="Roboto"/>
                <a:ea typeface="Roboto"/>
                <a:cs typeface="Roboto"/>
              </a:rPr>
              <a:t>- Wat weet je over de zonsverduistering? Heb je het zelf gezien? </a:t>
            </a:r>
            <a:br>
              <a:rPr lang="nl-BE" sz="2100"/>
            </a:br>
            <a:r>
              <a:rPr lang="nl-BE" sz="2100">
                <a:latin typeface="Roboto"/>
                <a:ea typeface="Roboto"/>
                <a:cs typeface="Roboto"/>
              </a:rPr>
              <a:t>- Zou je naar de zon kunnen reizen? </a:t>
            </a:r>
            <a:br>
              <a:rPr lang="nl-BE" sz="2100"/>
            </a:br>
            <a:r>
              <a:rPr lang="nl-BE" sz="2100">
                <a:latin typeface="Roboto"/>
                <a:ea typeface="Roboto"/>
                <a:cs typeface="Roboto"/>
              </a:rPr>
              <a:t>- Denk je dat de zon ooit opgeraakt? </a:t>
            </a:r>
          </a:p>
          <a:p>
            <a:pPr marL="0" indent="0">
              <a:buNone/>
            </a:pPr>
            <a:endParaRPr lang="nl-BE" sz="1000">
              <a:latin typeface="Roboto"/>
              <a:ea typeface="Roboto"/>
              <a:cs typeface="Roboto"/>
            </a:endParaRPr>
          </a:p>
          <a:p>
            <a:pPr marL="0" indent="0">
              <a:buNone/>
            </a:pPr>
            <a:r>
              <a:rPr lang="nl-BE" b="1" u="sng">
                <a:latin typeface="Roboto"/>
                <a:ea typeface="Roboto"/>
                <a:cs typeface="Roboto"/>
              </a:rPr>
              <a:t>2. Kennisrijk afronden</a:t>
            </a:r>
            <a:br>
              <a:rPr lang="nl-BE"/>
            </a:br>
            <a:r>
              <a:rPr lang="nl-BE">
                <a:latin typeface="Roboto"/>
                <a:ea typeface="Roboto"/>
                <a:cs typeface="Roboto"/>
              </a:rPr>
              <a:t>- </a:t>
            </a:r>
            <a:r>
              <a:rPr lang="nl-BE" sz="2100">
                <a:latin typeface="Roboto"/>
                <a:ea typeface="Roboto"/>
                <a:cs typeface="Roboto"/>
              </a:rPr>
              <a:t>De zon is een ster. Ze geeft licht en warmte. </a:t>
            </a:r>
            <a:br>
              <a:rPr lang="nl-BE" sz="2100"/>
            </a:br>
            <a:r>
              <a:rPr lang="nl-BE" sz="2100">
                <a:latin typeface="Roboto"/>
                <a:ea typeface="Roboto"/>
                <a:cs typeface="Roboto"/>
              </a:rPr>
              <a:t>- Zonder de zon kunnen mensen, dieren en planten niet leven.</a:t>
            </a:r>
            <a:br>
              <a:rPr lang="nl-BE" sz="2100"/>
            </a:br>
            <a:r>
              <a:rPr lang="nl-BE" sz="2100">
                <a:latin typeface="Roboto"/>
                <a:ea typeface="Roboto"/>
                <a:cs typeface="Roboto"/>
              </a:rPr>
              <a:t>- Soms komt de maan tussen de aarde en de zon, dat noemen we een zonsverduistering. </a:t>
            </a:r>
          </a:p>
        </p:txBody>
      </p:sp>
      <p:pic>
        <p:nvPicPr>
          <p:cNvPr id="2" name="Afbeelding 1">
            <a:extLst>
              <a:ext uri="{FF2B5EF4-FFF2-40B4-BE49-F238E27FC236}">
                <a16:creationId xmlns:a16="http://schemas.microsoft.com/office/drawing/2014/main" id="{3C7EFB4A-463A-E77F-4AEA-3908ECAD5BE6}"/>
              </a:ext>
            </a:extLst>
          </p:cNvPr>
          <p:cNvPicPr>
            <a:picLocks noChangeAspect="1"/>
          </p:cNvPicPr>
          <p:nvPr/>
        </p:nvPicPr>
        <p:blipFill>
          <a:blip r:embed="rId5"/>
          <a:srcRect r="138" b="131"/>
          <a:stretch>
            <a:fillRect/>
          </a:stretch>
        </p:blipFill>
        <p:spPr>
          <a:xfrm>
            <a:off x="9380869" y="229376"/>
            <a:ext cx="2741402" cy="2895792"/>
          </a:xfrm>
          <a:prstGeom prst="rect">
            <a:avLst/>
          </a:prstGeom>
        </p:spPr>
      </p:pic>
    </p:spTree>
    <p:extLst>
      <p:ext uri="{BB962C8B-B14F-4D97-AF65-F5344CB8AC3E}">
        <p14:creationId xmlns:p14="http://schemas.microsoft.com/office/powerpoint/2010/main" val="189900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144EE-DE98-0AF5-5B66-13D521DFB9A0}"/>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52677B-FDE4-DD88-EE5C-E28037238D64}"/>
              </a:ext>
            </a:extLst>
          </p:cNvPr>
          <p:cNvSpPr>
            <a:spLocks noGrp="1"/>
          </p:cNvSpPr>
          <p:nvPr>
            <p:ph type="body" sz="quarter" idx="11"/>
          </p:nvPr>
        </p:nvSpPr>
        <p:spPr>
          <a:xfrm>
            <a:off x="182139" y="314823"/>
            <a:ext cx="11406611" cy="5372312"/>
          </a:xfrm>
        </p:spPr>
        <p:txBody>
          <a:bodyPr vert="horz" lIns="91440" tIns="45720" rIns="91440" bIns="45720" rtlCol="0" anchor="t">
            <a:normAutofit/>
          </a:bodyPr>
          <a:lstStyle/>
          <a:p>
            <a:pPr marL="0" indent="0" fontAlgn="t">
              <a:buNone/>
            </a:pPr>
            <a:r>
              <a:rPr lang="nl-NL" sz="4000" b="1" u="sng">
                <a:latin typeface="Roboto"/>
                <a:ea typeface="Roboto"/>
                <a:cs typeface="Roboto"/>
              </a:rPr>
              <a:t>Verbindend dialogeren</a:t>
            </a:r>
            <a:br>
              <a:rPr lang="nl-NL" sz="2800" b="1">
                <a:latin typeface="Roboto"/>
                <a:ea typeface="Roboto"/>
                <a:cs typeface="Roboto"/>
              </a:rPr>
            </a:br>
            <a:endParaRPr lang="nl-NL" sz="2800" b="1">
              <a:cs typeface="Roboto"/>
            </a:endParaRPr>
          </a:p>
          <a:p>
            <a:pPr marL="256540" indent="-256540" fontAlgn="t"/>
            <a:r>
              <a:rPr lang="nl-NL" b="1">
                <a:latin typeface="Roboto"/>
                <a:ea typeface="Roboto"/>
                <a:cs typeface="Roboto"/>
              </a:rPr>
              <a:t>Kern:</a:t>
            </a:r>
            <a:r>
              <a:rPr lang="nl-NL">
                <a:latin typeface="Roboto"/>
                <a:ea typeface="Roboto"/>
                <a:cs typeface="Roboto"/>
              </a:rPr>
              <a:t> luisteren naar elkaars mening, verhaal, gevoel. </a:t>
            </a:r>
            <a:br>
              <a:rPr lang="nl-NL">
                <a:latin typeface="Roboto"/>
                <a:ea typeface="Roboto"/>
                <a:cs typeface="Roboto"/>
              </a:rPr>
            </a:br>
            <a:endParaRPr lang="nl-NL">
              <a:cs typeface="Roboto"/>
            </a:endParaRPr>
          </a:p>
          <a:p>
            <a:pPr marL="256540" indent="-256540" fontAlgn="t"/>
            <a:r>
              <a:rPr lang="nl-NL"/>
              <a:t>Hier wordt kennis </a:t>
            </a:r>
            <a:r>
              <a:rPr lang="nl-NL" b="1"/>
              <a:t>gedeeld, verdiept en verbonden</a:t>
            </a:r>
            <a:r>
              <a:rPr lang="nl-NL"/>
              <a:t>:</a:t>
            </a:r>
            <a:endParaRPr lang="nl-NL">
              <a:cs typeface="Roboto" pitchFamily="2" charset="0"/>
            </a:endParaRPr>
          </a:p>
          <a:p>
            <a:pPr marL="685165" lvl="1" fontAlgn="t"/>
            <a:r>
              <a:rPr lang="nl-NL"/>
              <a:t>leerlingen </a:t>
            </a:r>
            <a:r>
              <a:rPr lang="nl-NL" b="1"/>
              <a:t>leren luisteren, reageren en verwoorden</a:t>
            </a:r>
          </a:p>
          <a:p>
            <a:pPr marL="685165" lvl="1" fontAlgn="t"/>
            <a:r>
              <a:rPr lang="nl-NL">
                <a:cs typeface="Roboto" pitchFamily="2" charset="0"/>
              </a:rPr>
              <a:t>het verbindende legt de nadruk op de </a:t>
            </a:r>
            <a:r>
              <a:rPr lang="nl-NL" b="1">
                <a:cs typeface="Roboto" pitchFamily="2" charset="0"/>
              </a:rPr>
              <a:t>diversiteit</a:t>
            </a:r>
            <a:r>
              <a:rPr lang="nl-NL">
                <a:cs typeface="Roboto" pitchFamily="2" charset="0"/>
              </a:rPr>
              <a:t> in ideeën die kan ontstaan. </a:t>
            </a:r>
            <a:br>
              <a:rPr lang="nl-NL">
                <a:cs typeface="Roboto" pitchFamily="2" charset="0"/>
              </a:rPr>
            </a:br>
            <a:r>
              <a:rPr lang="nl-NL">
                <a:cs typeface="Roboto" pitchFamily="2" charset="0"/>
              </a:rPr>
              <a:t>Hoe ziet een ander de dingen? Het mag anders zijn dan hoe jij dat ziet</a:t>
            </a:r>
            <a:endParaRPr lang="nl-NL" b="1">
              <a:cs typeface="Roboto" pitchFamily="2" charset="0"/>
            </a:endParaRPr>
          </a:p>
          <a:p>
            <a:pPr marL="685165" lvl="1" fontAlgn="t"/>
            <a:r>
              <a:rPr lang="nl-NL"/>
              <a:t>taal is het middel om </a:t>
            </a:r>
            <a:r>
              <a:rPr lang="nl-NL" b="1"/>
              <a:t>kennis</a:t>
            </a:r>
            <a:r>
              <a:rPr lang="nl-NL"/>
              <a:t> te </a:t>
            </a:r>
            <a:r>
              <a:rPr lang="nl-NL" b="1"/>
              <a:t>verwerken</a:t>
            </a:r>
            <a:endParaRPr lang="nl-NL" b="1">
              <a:cs typeface="Roboto" pitchFamily="2" charset="0"/>
            </a:endParaRPr>
          </a:p>
          <a:p>
            <a:pPr marL="685165" lvl="1" fontAlgn="t"/>
            <a:r>
              <a:rPr lang="nl-NL" b="1"/>
              <a:t>perspectieven</a:t>
            </a:r>
            <a:r>
              <a:rPr lang="nl-NL"/>
              <a:t> worden naast elkaar gelegd</a:t>
            </a:r>
          </a:p>
          <a:p>
            <a:endParaRPr lang="nl-BE"/>
          </a:p>
        </p:txBody>
      </p:sp>
      <p:pic>
        <p:nvPicPr>
          <p:cNvPr id="2" name="Afbeelding 1">
            <a:extLst>
              <a:ext uri="{FF2B5EF4-FFF2-40B4-BE49-F238E27FC236}">
                <a16:creationId xmlns:a16="http://schemas.microsoft.com/office/drawing/2014/main" id="{5691EDB1-4933-EA8D-653B-4B2F8D5F9133}"/>
              </a:ext>
            </a:extLst>
          </p:cNvPr>
          <p:cNvPicPr>
            <a:picLocks noChangeAspect="1"/>
          </p:cNvPicPr>
          <p:nvPr/>
        </p:nvPicPr>
        <p:blipFill>
          <a:blip r:embed="rId3"/>
          <a:srcRect/>
          <a:stretch>
            <a:fillRect/>
          </a:stretch>
        </p:blipFill>
        <p:spPr>
          <a:xfrm>
            <a:off x="9451183" y="262980"/>
            <a:ext cx="2740638" cy="2903529"/>
          </a:xfrm>
          <a:prstGeom prst="rect">
            <a:avLst/>
          </a:prstGeom>
        </p:spPr>
      </p:pic>
    </p:spTree>
    <p:extLst>
      <p:ext uri="{BB962C8B-B14F-4D97-AF65-F5344CB8AC3E}">
        <p14:creationId xmlns:p14="http://schemas.microsoft.com/office/powerpoint/2010/main" val="7652837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8D5ED-A001-99FA-3860-747E1405F269}"/>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3202534-AA3A-9A4A-C589-4E0009B9ECFC}"/>
              </a:ext>
            </a:extLst>
          </p:cNvPr>
          <p:cNvSpPr>
            <a:spLocks noGrp="1"/>
          </p:cNvSpPr>
          <p:nvPr>
            <p:ph type="body" sz="quarter" idx="11"/>
          </p:nvPr>
        </p:nvSpPr>
        <p:spPr>
          <a:xfrm>
            <a:off x="108475" y="290285"/>
            <a:ext cx="12195820" cy="6752199"/>
          </a:xfrm>
        </p:spPr>
        <p:txBody>
          <a:bodyPr vert="horz" lIns="91440" tIns="45720" rIns="91440" bIns="45720" rtlCol="0" anchor="t">
            <a:normAutofit/>
          </a:bodyPr>
          <a:lstStyle/>
          <a:p>
            <a:pPr marL="0" indent="0">
              <a:buNone/>
            </a:pPr>
            <a:r>
              <a:rPr lang="nl-BE" sz="3600" b="1" u="sng">
                <a:solidFill>
                  <a:srgbClr val="4CBCC5"/>
                </a:solidFill>
              </a:rPr>
              <a:t>Voorbeeld Thema De Ruimte: </a:t>
            </a:r>
            <a:endParaRPr lang="nl-BE" sz="3200"/>
          </a:p>
          <a:p>
            <a:pPr marL="0" indent="0">
              <a:buNone/>
            </a:pPr>
            <a:br>
              <a:rPr lang="nl-BE" b="1" u="sng"/>
            </a:br>
            <a:r>
              <a:rPr lang="nl-BE" b="1" u="sng">
                <a:latin typeface="Roboto"/>
                <a:ea typeface="Roboto"/>
                <a:cs typeface="Roboto"/>
              </a:rPr>
              <a:t>1. Gesprek: Ik en de zon</a:t>
            </a:r>
          </a:p>
          <a:p>
            <a:pPr marL="256540" indent="-256540">
              <a:buFontTx/>
              <a:buChar char="-"/>
            </a:pPr>
            <a:r>
              <a:rPr lang="nl-BE" sz="2100">
                <a:latin typeface="Roboto"/>
                <a:ea typeface="Roboto"/>
                <a:cs typeface="Roboto"/>
              </a:rPr>
              <a:t>Hou jij van zonnig weer? Wat doe jij graag als de zon schijnt? </a:t>
            </a:r>
            <a:br>
              <a:rPr lang="nl-BE" sz="2100"/>
            </a:br>
            <a:r>
              <a:rPr lang="nl-BE" sz="2100">
                <a:latin typeface="Roboto"/>
                <a:ea typeface="Roboto"/>
                <a:cs typeface="Roboto"/>
              </a:rPr>
              <a:t>Wat doen mensen als het erg warm is? Waarom dragen sommige </a:t>
            </a:r>
            <a:br>
              <a:rPr lang="nl-BE" sz="2100"/>
            </a:br>
            <a:r>
              <a:rPr lang="nl-BE" sz="2100">
                <a:latin typeface="Roboto"/>
                <a:ea typeface="Roboto"/>
                <a:cs typeface="Roboto"/>
              </a:rPr>
              <a:t>mensen een petje/zonnehoed? Waarom zoeken we soms </a:t>
            </a:r>
            <a:br>
              <a:rPr lang="nl-BE" sz="2100"/>
            </a:br>
            <a:r>
              <a:rPr lang="nl-BE" sz="2100">
                <a:latin typeface="Roboto"/>
                <a:ea typeface="Roboto"/>
                <a:cs typeface="Roboto"/>
              </a:rPr>
              <a:t>schaduw? Waarom smeren we zonnecrème en waarom is dat zo belangrijk? </a:t>
            </a:r>
            <a:br>
              <a:rPr lang="nl-BE" sz="2100"/>
            </a:br>
            <a:r>
              <a:rPr lang="nl-BE" sz="2100">
                <a:latin typeface="Roboto"/>
                <a:ea typeface="Roboto"/>
                <a:cs typeface="Roboto"/>
                <a:sym typeface="Wingdings" panose="05000000000000000000" pitchFamily="2" charset="2"/>
              </a:rPr>
              <a:t> De zon geeft ons warmte en licht, maar er zitten ook onzichtbare  </a:t>
            </a:r>
          </a:p>
          <a:p>
            <a:pPr marL="0" indent="0">
              <a:buNone/>
            </a:pPr>
            <a:r>
              <a:rPr lang="nl-BE" sz="2100">
                <a:latin typeface="Roboto"/>
                <a:ea typeface="Roboto"/>
                <a:cs typeface="Roboto"/>
                <a:sym typeface="Wingdings" panose="05000000000000000000" pitchFamily="2" charset="2"/>
              </a:rPr>
              <a:t>    stralen in = UV- stralen. Te veel van die stralen kunnen onze huid pijn doen. Daarom </a:t>
            </a:r>
          </a:p>
          <a:p>
            <a:pPr marL="0" indent="0">
              <a:buNone/>
            </a:pPr>
            <a:r>
              <a:rPr lang="nl-BE" sz="2100">
                <a:latin typeface="Roboto"/>
                <a:ea typeface="Roboto"/>
                <a:cs typeface="Roboto"/>
                <a:sym typeface="Wingdings" panose="05000000000000000000" pitchFamily="2" charset="2"/>
              </a:rPr>
              <a:t>    beschermen we ons met zonnecrème, een hoedje, de schaduw. </a:t>
            </a:r>
            <a:endParaRPr lang="nl-BE" sz="2100">
              <a:latin typeface="Roboto"/>
              <a:ea typeface="Roboto"/>
              <a:cs typeface="Roboto"/>
            </a:endParaRPr>
          </a:p>
          <a:p>
            <a:pPr marL="0" indent="0">
              <a:buNone/>
            </a:pPr>
            <a:endParaRPr lang="nl-BE"/>
          </a:p>
          <a:p>
            <a:pPr marL="0" indent="0">
              <a:buNone/>
            </a:pPr>
            <a:r>
              <a:rPr lang="nl-BE" b="1" u="sng">
                <a:latin typeface="Roboto"/>
                <a:ea typeface="Roboto"/>
                <a:cs typeface="Roboto"/>
              </a:rPr>
              <a:t>2. Kennisrijk afronden</a:t>
            </a:r>
            <a:br>
              <a:rPr lang="nl-BE"/>
            </a:br>
            <a:r>
              <a:rPr lang="nl-BE" sz="2100">
                <a:latin typeface="Roboto"/>
                <a:ea typeface="Roboto"/>
                <a:cs typeface="Roboto"/>
              </a:rPr>
              <a:t>De zon is niet gevaarlijker geworden, we weten wel veel meer over de UV-stralen. </a:t>
            </a:r>
            <a:br>
              <a:rPr lang="nl-BE" sz="2100"/>
            </a:br>
            <a:r>
              <a:rPr lang="nl-BE" sz="2100">
                <a:latin typeface="Roboto"/>
                <a:ea typeface="Roboto"/>
                <a:cs typeface="Roboto"/>
              </a:rPr>
              <a:t>Insmeren is héél belangrijk om onze huid te beschermen tegen die stralen. </a:t>
            </a:r>
          </a:p>
        </p:txBody>
      </p:sp>
      <p:pic>
        <p:nvPicPr>
          <p:cNvPr id="5" name="Afbeelding 4" descr="Afbeelding met tekst, Graphics, logo, cirkel&#10;&#10;Door AI gegenereerde inhoud is mogelijk onjuist.">
            <a:extLst>
              <a:ext uri="{FF2B5EF4-FFF2-40B4-BE49-F238E27FC236}">
                <a16:creationId xmlns:a16="http://schemas.microsoft.com/office/drawing/2014/main" id="{654EEC82-665A-E3D3-E5BA-02B570A698E6}"/>
              </a:ext>
            </a:extLst>
          </p:cNvPr>
          <p:cNvPicPr>
            <a:picLocks noChangeAspect="1"/>
          </p:cNvPicPr>
          <p:nvPr/>
        </p:nvPicPr>
        <p:blipFill>
          <a:blip r:embed="rId3"/>
          <a:srcRect/>
          <a:stretch>
            <a:fillRect/>
          </a:stretch>
        </p:blipFill>
        <p:spPr>
          <a:xfrm>
            <a:off x="9451183" y="262980"/>
            <a:ext cx="2740638" cy="2903529"/>
          </a:xfrm>
          <a:prstGeom prst="rect">
            <a:avLst/>
          </a:prstGeom>
        </p:spPr>
      </p:pic>
    </p:spTree>
    <p:extLst>
      <p:ext uri="{BB962C8B-B14F-4D97-AF65-F5344CB8AC3E}">
        <p14:creationId xmlns:p14="http://schemas.microsoft.com/office/powerpoint/2010/main" val="107593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A0C1-4835-EE3A-D6BC-8EF105D80347}"/>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F2985ABD-8D65-6E10-31B6-CDABE0B05A70}"/>
              </a:ext>
            </a:extLst>
          </p:cNvPr>
          <p:cNvSpPr>
            <a:spLocks noGrp="1"/>
          </p:cNvSpPr>
          <p:nvPr>
            <p:ph type="body" sz="quarter" idx="11"/>
          </p:nvPr>
        </p:nvSpPr>
        <p:spPr>
          <a:xfrm>
            <a:off x="272716" y="368967"/>
            <a:ext cx="10924673" cy="5746083"/>
          </a:xfrm>
        </p:spPr>
        <p:txBody>
          <a:bodyPr vert="horz" lIns="91440" tIns="45720" rIns="91440" bIns="45720" rtlCol="0" anchor="t">
            <a:normAutofit/>
          </a:bodyPr>
          <a:lstStyle/>
          <a:p>
            <a:pPr marL="0" indent="0" fontAlgn="t">
              <a:buNone/>
            </a:pPr>
            <a:r>
              <a:rPr lang="nl-NL" sz="4000" b="1" u="sng">
                <a:latin typeface="Roboto"/>
                <a:ea typeface="Roboto"/>
                <a:cs typeface="Roboto"/>
              </a:rPr>
              <a:t>Verantwoordelijkheid opnemen </a:t>
            </a:r>
            <a:br>
              <a:rPr lang="nl-NL" sz="4000" b="1" u="sng">
                <a:latin typeface="Roboto"/>
                <a:ea typeface="Roboto"/>
                <a:cs typeface="Roboto"/>
              </a:rPr>
            </a:br>
            <a:r>
              <a:rPr lang="nl-NL" sz="4000" b="1" u="sng">
                <a:latin typeface="Roboto"/>
                <a:ea typeface="Roboto"/>
                <a:cs typeface="Roboto"/>
              </a:rPr>
              <a:t>voor de wereld</a:t>
            </a:r>
            <a:br>
              <a:rPr lang="nl-NL" sz="2800" b="1">
                <a:latin typeface="Roboto"/>
                <a:ea typeface="Roboto"/>
                <a:cs typeface="Roboto"/>
              </a:rPr>
            </a:br>
            <a:endParaRPr lang="nl-NL" sz="2800" b="1">
              <a:cs typeface="Roboto"/>
            </a:endParaRPr>
          </a:p>
          <a:p>
            <a:pPr marL="256540" indent="-256540" fontAlgn="t"/>
            <a:r>
              <a:rPr lang="nl-NL" b="1">
                <a:latin typeface="Roboto"/>
                <a:ea typeface="Roboto"/>
                <a:cs typeface="Roboto"/>
              </a:rPr>
              <a:t>Kern:</a:t>
            </a:r>
            <a:r>
              <a:rPr lang="nl-NL">
                <a:latin typeface="Roboto"/>
                <a:ea typeface="Roboto"/>
                <a:cs typeface="Roboto"/>
              </a:rPr>
              <a:t> waarden, handelen en betrokkenheid</a:t>
            </a:r>
            <a:br>
              <a:rPr lang="nl-NL">
                <a:latin typeface="Roboto"/>
                <a:ea typeface="Roboto"/>
                <a:cs typeface="Roboto"/>
              </a:rPr>
            </a:br>
            <a:endParaRPr lang="nl-NL">
              <a:cs typeface="Roboto"/>
            </a:endParaRPr>
          </a:p>
          <a:p>
            <a:pPr marL="256540" indent="-256540" fontAlgn="t"/>
            <a:r>
              <a:rPr lang="nl-NL"/>
              <a:t>De kennis krijgt </a:t>
            </a:r>
            <a:r>
              <a:rPr lang="nl-NL" b="1"/>
              <a:t>betekenis en urgentie</a:t>
            </a:r>
            <a:r>
              <a:rPr lang="nl-NL"/>
              <a:t>:</a:t>
            </a:r>
            <a:endParaRPr lang="nl-NL">
              <a:cs typeface="Roboto" pitchFamily="2" charset="0"/>
            </a:endParaRPr>
          </a:p>
          <a:p>
            <a:pPr marL="685165" lvl="1" fontAlgn="t"/>
            <a:r>
              <a:rPr lang="nl-NL"/>
              <a:t>leerlingen ervaren dat </a:t>
            </a:r>
            <a:r>
              <a:rPr lang="nl-NL" b="1"/>
              <a:t>kennis niet vrijblijvend </a:t>
            </a:r>
            <a:r>
              <a:rPr lang="nl-NL"/>
              <a:t>is</a:t>
            </a:r>
            <a:endParaRPr lang="nl-NL">
              <a:cs typeface="Roboto" pitchFamily="2" charset="0"/>
            </a:endParaRPr>
          </a:p>
          <a:p>
            <a:pPr marL="685165" lvl="1" fontAlgn="t"/>
            <a:r>
              <a:rPr lang="nl-NL"/>
              <a:t>ze worden uitgenodigd tot </a:t>
            </a:r>
            <a:r>
              <a:rPr lang="nl-NL" b="1"/>
              <a:t>zorgzaam en bewust handelen</a:t>
            </a:r>
            <a:endParaRPr lang="nl-NL" b="1">
              <a:cs typeface="Roboto" pitchFamily="2" charset="0"/>
            </a:endParaRPr>
          </a:p>
          <a:p>
            <a:endParaRPr lang="nl-BE"/>
          </a:p>
        </p:txBody>
      </p:sp>
      <p:pic>
        <p:nvPicPr>
          <p:cNvPr id="2" name="Afbeelding 1">
            <a:extLst>
              <a:ext uri="{FF2B5EF4-FFF2-40B4-BE49-F238E27FC236}">
                <a16:creationId xmlns:a16="http://schemas.microsoft.com/office/drawing/2014/main" id="{7B5032B5-A8C4-E4A2-BEA3-E78C252F5F77}"/>
              </a:ext>
            </a:extLst>
          </p:cNvPr>
          <p:cNvPicPr>
            <a:picLocks noChangeAspect="1"/>
          </p:cNvPicPr>
          <p:nvPr/>
        </p:nvPicPr>
        <p:blipFill>
          <a:blip r:embed="rId3"/>
          <a:srcRect b="-119"/>
          <a:stretch>
            <a:fillRect/>
          </a:stretch>
        </p:blipFill>
        <p:spPr>
          <a:xfrm>
            <a:off x="9174126" y="247097"/>
            <a:ext cx="3016340" cy="3185871"/>
          </a:xfrm>
          <a:prstGeom prst="rect">
            <a:avLst/>
          </a:prstGeom>
        </p:spPr>
      </p:pic>
    </p:spTree>
    <p:extLst>
      <p:ext uri="{BB962C8B-B14F-4D97-AF65-F5344CB8AC3E}">
        <p14:creationId xmlns:p14="http://schemas.microsoft.com/office/powerpoint/2010/main" val="12062034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E96D-6593-5220-D7C0-F998802A6A54}"/>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6BF721F-788D-FD27-8DE8-A5F2EBD07007}"/>
              </a:ext>
            </a:extLst>
          </p:cNvPr>
          <p:cNvSpPr>
            <a:spLocks noGrp="1"/>
          </p:cNvSpPr>
          <p:nvPr>
            <p:ph type="body" sz="quarter" idx="11"/>
          </p:nvPr>
        </p:nvSpPr>
        <p:spPr>
          <a:xfrm>
            <a:off x="108475" y="290285"/>
            <a:ext cx="12195820" cy="6752199"/>
          </a:xfrm>
        </p:spPr>
        <p:txBody>
          <a:bodyPr vert="horz" lIns="91440" tIns="45720" rIns="91440" bIns="45720" rtlCol="0" anchor="t">
            <a:normAutofit/>
          </a:bodyPr>
          <a:lstStyle/>
          <a:p>
            <a:pPr marL="0" indent="0">
              <a:buNone/>
            </a:pPr>
            <a:r>
              <a:rPr lang="nl-BE" sz="3600" b="1" u="sng">
                <a:solidFill>
                  <a:srgbClr val="4CBCC5"/>
                </a:solidFill>
              </a:rPr>
              <a:t>Voorbeeld Thema De Ruimte: </a:t>
            </a:r>
            <a:endParaRPr lang="nl-BE" sz="3200"/>
          </a:p>
          <a:p>
            <a:pPr marL="0" indent="0">
              <a:buNone/>
            </a:pPr>
            <a:br>
              <a:rPr lang="nl-BE" b="1" u="sng"/>
            </a:br>
            <a:r>
              <a:rPr lang="nl-BE" b="1" u="sng">
                <a:latin typeface="Roboto"/>
                <a:ea typeface="Roboto"/>
                <a:cs typeface="Roboto"/>
              </a:rPr>
              <a:t>1. De opwarming van de aarde</a:t>
            </a:r>
            <a:br>
              <a:rPr lang="nl-BE" b="1" u="sng"/>
            </a:br>
            <a:r>
              <a:rPr lang="nl-BE" sz="2100">
                <a:latin typeface="Roboto"/>
                <a:ea typeface="Roboto"/>
                <a:cs typeface="Roboto"/>
              </a:rPr>
              <a:t>Wie hoorde hier al iets over? </a:t>
            </a:r>
            <a:br>
              <a:rPr lang="nl-BE" sz="2100"/>
            </a:br>
            <a:r>
              <a:rPr lang="nl-BE" sz="2100">
                <a:latin typeface="Roboto"/>
                <a:ea typeface="Roboto"/>
                <a:cs typeface="Roboto"/>
              </a:rPr>
              <a:t>Wat gebeurt er met planten als het té warm en té droog is?</a:t>
            </a:r>
            <a:br>
              <a:rPr lang="nl-BE" sz="2100"/>
            </a:br>
            <a:r>
              <a:rPr lang="nl-BE" sz="2100">
                <a:latin typeface="Roboto"/>
                <a:ea typeface="Roboto"/>
                <a:cs typeface="Roboto"/>
              </a:rPr>
              <a:t>Hoe komt dat? </a:t>
            </a:r>
            <a:br>
              <a:rPr lang="nl-BE" sz="2100"/>
            </a:br>
            <a:r>
              <a:rPr lang="nl-BE" sz="2100">
                <a:latin typeface="Roboto"/>
                <a:ea typeface="Roboto"/>
                <a:cs typeface="Roboto"/>
                <a:sym typeface="Wingdings" panose="05000000000000000000" pitchFamily="2" charset="2"/>
              </a:rPr>
              <a:t> De zon geeft altijd warmte aan de aarde. Doordat de mensen op </a:t>
            </a:r>
            <a:br>
              <a:rPr lang="nl-BE" sz="2100"/>
            </a:br>
            <a:r>
              <a:rPr lang="nl-BE" sz="2100">
                <a:latin typeface="Roboto"/>
                <a:ea typeface="Roboto"/>
                <a:cs typeface="Roboto"/>
                <a:sym typeface="Wingdings" panose="05000000000000000000" pitchFamily="2" charset="2"/>
              </a:rPr>
              <a:t>     onze aarde teveel rook en gassen (CO²) maken: auto’s, vliegtuigen en </a:t>
            </a:r>
            <a:br>
              <a:rPr lang="nl-BE" sz="2100"/>
            </a:br>
            <a:r>
              <a:rPr lang="nl-BE" sz="2100">
                <a:latin typeface="Roboto"/>
                <a:ea typeface="Roboto"/>
                <a:cs typeface="Roboto"/>
                <a:sym typeface="Wingdings" panose="05000000000000000000" pitchFamily="2" charset="2"/>
              </a:rPr>
              <a:t>     fabrieken houdt de aarde die warmte teveel vast. Daardoor wordt </a:t>
            </a:r>
            <a:br>
              <a:rPr lang="nl-BE" sz="2100"/>
            </a:br>
            <a:r>
              <a:rPr lang="nl-BE" sz="2100">
                <a:latin typeface="Roboto"/>
                <a:ea typeface="Roboto"/>
                <a:cs typeface="Roboto"/>
                <a:sym typeface="Wingdings" panose="05000000000000000000" pitchFamily="2" charset="2"/>
              </a:rPr>
              <a:t>     het steeds warmer op onze aarde.</a:t>
            </a:r>
            <a:br>
              <a:rPr lang="nl-BE" sz="2100"/>
            </a:br>
            <a:r>
              <a:rPr lang="nl-BE" sz="2100">
                <a:latin typeface="Roboto"/>
                <a:ea typeface="Roboto"/>
                <a:cs typeface="Roboto"/>
                <a:sym typeface="Wingdings" panose="05000000000000000000" pitchFamily="2" charset="2"/>
              </a:rPr>
              <a:t> Illustreren aan de hand van foto’s en filmpjes.</a:t>
            </a:r>
            <a:endParaRPr lang="nl-BE" sz="2100">
              <a:latin typeface="Roboto"/>
              <a:ea typeface="Roboto"/>
              <a:cs typeface="Roboto"/>
            </a:endParaRPr>
          </a:p>
          <a:p>
            <a:pPr>
              <a:buFontTx/>
              <a:buChar char="-"/>
            </a:pPr>
            <a:endParaRPr lang="nl-BE"/>
          </a:p>
          <a:p>
            <a:pPr marL="0" indent="0">
              <a:buNone/>
            </a:pPr>
            <a:r>
              <a:rPr lang="nl-BE" b="1" u="sng">
                <a:latin typeface="Roboto"/>
                <a:ea typeface="Roboto"/>
                <a:cs typeface="Roboto"/>
              </a:rPr>
              <a:t>2. Kennisrijk afronden</a:t>
            </a:r>
            <a:br>
              <a:rPr lang="nl-BE"/>
            </a:br>
            <a:r>
              <a:rPr lang="nl-BE" sz="2100">
                <a:latin typeface="Roboto"/>
                <a:ea typeface="Roboto"/>
                <a:cs typeface="Roboto"/>
              </a:rPr>
              <a:t>Het is niet de zon die zorgt voor het ‘broeikaseffect’, maar wij die die te weinig zorg dragen voor onze aarde. </a:t>
            </a:r>
          </a:p>
          <a:p>
            <a:pPr marL="0" indent="0">
              <a:buNone/>
            </a:pPr>
            <a:endParaRPr lang="nl-BE"/>
          </a:p>
        </p:txBody>
      </p:sp>
      <p:pic>
        <p:nvPicPr>
          <p:cNvPr id="4" name="Afbeelding 3" descr="Afbeelding met tekst, Graphics, cirkel, clipart&#10;&#10;Door AI gegenereerde inhoud is mogelijk onjuist.">
            <a:extLst>
              <a:ext uri="{FF2B5EF4-FFF2-40B4-BE49-F238E27FC236}">
                <a16:creationId xmlns:a16="http://schemas.microsoft.com/office/drawing/2014/main" id="{59F0CEC6-22DA-39FA-6413-5CF7219C9CDE}"/>
              </a:ext>
            </a:extLst>
          </p:cNvPr>
          <p:cNvPicPr>
            <a:picLocks noChangeAspect="1"/>
          </p:cNvPicPr>
          <p:nvPr/>
        </p:nvPicPr>
        <p:blipFill>
          <a:blip r:embed="rId3"/>
          <a:srcRect b="-119"/>
          <a:stretch>
            <a:fillRect/>
          </a:stretch>
        </p:blipFill>
        <p:spPr>
          <a:xfrm>
            <a:off x="9174126" y="247097"/>
            <a:ext cx="3016340" cy="3185871"/>
          </a:xfrm>
          <a:prstGeom prst="rect">
            <a:avLst/>
          </a:prstGeom>
        </p:spPr>
      </p:pic>
    </p:spTree>
    <p:extLst>
      <p:ext uri="{BB962C8B-B14F-4D97-AF65-F5344CB8AC3E}">
        <p14:creationId xmlns:p14="http://schemas.microsoft.com/office/powerpoint/2010/main" val="359367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5463C-34CD-35FF-562E-86ED5717278C}"/>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0A7854-BB3E-BCCE-6768-664A134D52C7}"/>
              </a:ext>
            </a:extLst>
          </p:cNvPr>
          <p:cNvSpPr>
            <a:spLocks noGrp="1"/>
          </p:cNvSpPr>
          <p:nvPr>
            <p:ph type="body" sz="quarter" idx="11"/>
          </p:nvPr>
        </p:nvSpPr>
        <p:spPr>
          <a:xfrm>
            <a:off x="108475" y="290285"/>
            <a:ext cx="12195820" cy="6752199"/>
          </a:xfrm>
        </p:spPr>
        <p:txBody>
          <a:bodyPr vert="horz" lIns="91440" tIns="45720" rIns="91440" bIns="45720" rtlCol="0" anchor="t">
            <a:normAutofit/>
          </a:bodyPr>
          <a:lstStyle/>
          <a:p>
            <a:pPr marL="0" indent="0">
              <a:buNone/>
            </a:pPr>
            <a:r>
              <a:rPr lang="nl-BE" sz="3600" b="1" u="sng">
                <a:solidFill>
                  <a:srgbClr val="4CBCC5"/>
                </a:solidFill>
              </a:rPr>
              <a:t>Voorbeeld Thema De Ruimte: </a:t>
            </a:r>
            <a:endParaRPr lang="nl-BE" sz="3200"/>
          </a:p>
          <a:p>
            <a:pPr marL="0" indent="0">
              <a:buNone/>
            </a:pPr>
            <a:br>
              <a:rPr lang="nl-BE" b="1" u="sng"/>
            </a:br>
            <a:r>
              <a:rPr lang="nl-BE" b="1" u="sng">
                <a:latin typeface="Roboto"/>
                <a:ea typeface="Roboto"/>
                <a:cs typeface="Roboto"/>
              </a:rPr>
              <a:t>3. Verantwoordelijkheid nemen</a:t>
            </a:r>
            <a:br>
              <a:rPr lang="nl-BE" b="1" u="sng"/>
            </a:br>
            <a:r>
              <a:rPr lang="nl-BE" sz="2100">
                <a:latin typeface="Roboto"/>
                <a:ea typeface="Roboto"/>
                <a:cs typeface="Roboto"/>
              </a:rPr>
              <a:t>Wat kunnen we doen in onze klas, op onze school? </a:t>
            </a:r>
          </a:p>
          <a:p>
            <a:pPr marL="256540" indent="-256540">
              <a:buFontTx/>
              <a:buChar char="-"/>
            </a:pPr>
            <a:r>
              <a:rPr lang="nl-BE" sz="2100">
                <a:latin typeface="Roboto"/>
                <a:ea typeface="Roboto"/>
                <a:cs typeface="Roboto"/>
              </a:rPr>
              <a:t>Te voet of met de fiets naar school komen. </a:t>
            </a:r>
          </a:p>
          <a:p>
            <a:pPr marL="256540" indent="-256540">
              <a:buFontTx/>
              <a:buChar char="-"/>
            </a:pPr>
            <a:r>
              <a:rPr lang="nl-BE" sz="2100">
                <a:latin typeface="Roboto"/>
                <a:ea typeface="Roboto"/>
                <a:cs typeface="Roboto"/>
              </a:rPr>
              <a:t>Zuinig zijn met water.</a:t>
            </a:r>
          </a:p>
          <a:p>
            <a:pPr marL="256540" indent="-256540">
              <a:buFontTx/>
              <a:buChar char="-"/>
            </a:pPr>
            <a:r>
              <a:rPr lang="nl-BE" sz="2100">
                <a:latin typeface="Roboto"/>
                <a:ea typeface="Roboto"/>
                <a:cs typeface="Roboto"/>
              </a:rPr>
              <a:t>Een boom of struiken planten op de speelplaats, een groene hoek.</a:t>
            </a:r>
          </a:p>
          <a:p>
            <a:pPr marL="256540" indent="-256540">
              <a:buFontTx/>
              <a:buChar char="-"/>
            </a:pPr>
            <a:r>
              <a:rPr lang="nl-BE" sz="2100">
                <a:latin typeface="Roboto"/>
                <a:ea typeface="Roboto"/>
                <a:cs typeface="Roboto"/>
              </a:rPr>
              <a:t>Afval goed sorteren, herbruikbare zaken gebruiken zodat de afvalberg </a:t>
            </a:r>
          </a:p>
          <a:p>
            <a:pPr marL="0" indent="0">
              <a:buNone/>
            </a:pPr>
            <a:r>
              <a:rPr lang="nl-BE" sz="2100">
                <a:latin typeface="Roboto"/>
                <a:ea typeface="Roboto"/>
                <a:cs typeface="Roboto"/>
              </a:rPr>
              <a:t>    kleiner wordt.</a:t>
            </a:r>
            <a:endParaRPr lang="nl-BE">
              <a:cs typeface="Roboto" pitchFamily="2" charset="0"/>
            </a:endParaRPr>
          </a:p>
          <a:p>
            <a:pPr marL="256540" indent="-256540">
              <a:buFontTx/>
              <a:buChar char="-"/>
            </a:pPr>
            <a:r>
              <a:rPr lang="nl-BE" sz="2100">
                <a:latin typeface="Roboto"/>
                <a:ea typeface="Roboto"/>
                <a:cs typeface="Roboto"/>
              </a:rPr>
              <a:t>Wat kunnen we thuis doen? </a:t>
            </a:r>
          </a:p>
          <a:p>
            <a:pPr marL="0" indent="0">
              <a:buNone/>
            </a:pPr>
            <a:endParaRPr lang="nl-BE"/>
          </a:p>
          <a:p>
            <a:pPr marL="0" indent="0">
              <a:buNone/>
            </a:pPr>
            <a:r>
              <a:rPr lang="nl-BE">
                <a:latin typeface="Roboto"/>
                <a:ea typeface="Roboto"/>
                <a:cs typeface="Roboto"/>
                <a:sym typeface="Wingdings" panose="05000000000000000000" pitchFamily="2" charset="2"/>
              </a:rPr>
              <a:t> </a:t>
            </a:r>
            <a:r>
              <a:rPr lang="nl-BE" sz="2100">
                <a:latin typeface="Roboto"/>
                <a:ea typeface="Roboto"/>
                <a:cs typeface="Roboto"/>
                <a:sym typeface="Wingdings" panose="05000000000000000000" pitchFamily="2" charset="2"/>
              </a:rPr>
              <a:t>Maak een actieplan met picto’s, stappenplan, duidelijke afspraken … </a:t>
            </a:r>
            <a:br>
              <a:rPr lang="nl-BE" sz="2100"/>
            </a:br>
            <a:r>
              <a:rPr lang="nl-BE" sz="2100">
                <a:latin typeface="Roboto"/>
                <a:ea typeface="Roboto"/>
                <a:cs typeface="Roboto"/>
                <a:sym typeface="Wingdings" panose="05000000000000000000" pitchFamily="2" charset="2"/>
              </a:rPr>
              <a:t> Kunnen we andere scholen meenemen? Het dorp? De stad? …</a:t>
            </a:r>
            <a:endParaRPr lang="nl-BE" sz="2100">
              <a:latin typeface="Roboto"/>
              <a:ea typeface="Roboto"/>
              <a:cs typeface="Roboto"/>
            </a:endParaRPr>
          </a:p>
        </p:txBody>
      </p:sp>
      <p:pic>
        <p:nvPicPr>
          <p:cNvPr id="4" name="Afbeelding 3" descr="Afbeelding met tekst, Graphics, cirkel, clipart&#10;&#10;Door AI gegenereerde inhoud is mogelijk onjuist.">
            <a:extLst>
              <a:ext uri="{FF2B5EF4-FFF2-40B4-BE49-F238E27FC236}">
                <a16:creationId xmlns:a16="http://schemas.microsoft.com/office/drawing/2014/main" id="{5F671631-F93A-895B-199A-8F362AE41C24}"/>
              </a:ext>
            </a:extLst>
          </p:cNvPr>
          <p:cNvPicPr>
            <a:picLocks noChangeAspect="1"/>
          </p:cNvPicPr>
          <p:nvPr/>
        </p:nvPicPr>
        <p:blipFill>
          <a:blip r:embed="rId3"/>
          <a:srcRect b="-119"/>
          <a:stretch>
            <a:fillRect/>
          </a:stretch>
        </p:blipFill>
        <p:spPr>
          <a:xfrm>
            <a:off x="9174126" y="247097"/>
            <a:ext cx="3016340" cy="3185871"/>
          </a:xfrm>
          <a:prstGeom prst="rect">
            <a:avLst/>
          </a:prstGeom>
        </p:spPr>
      </p:pic>
    </p:spTree>
    <p:extLst>
      <p:ext uri="{BB962C8B-B14F-4D97-AF65-F5344CB8AC3E}">
        <p14:creationId xmlns:p14="http://schemas.microsoft.com/office/powerpoint/2010/main" val="175760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EDEFF-1F6B-4D3D-4F5B-9E342D9BDC18}"/>
            </a:ext>
          </a:extLst>
        </p:cNvPr>
        <p:cNvGrpSpPr/>
        <p:nvPr/>
      </p:nvGrpSpPr>
      <p:grpSpPr>
        <a:xfrm>
          <a:off x="0" y="0"/>
          <a:ext cx="0" cy="0"/>
          <a:chOff x="0" y="0"/>
          <a:chExt cx="0" cy="0"/>
        </a:xfrm>
      </p:grpSpPr>
      <p:pic>
        <p:nvPicPr>
          <p:cNvPr id="8" name="Picture 5">
            <a:extLst>
              <a:ext uri="{FF2B5EF4-FFF2-40B4-BE49-F238E27FC236}">
                <a16:creationId xmlns:a16="http://schemas.microsoft.com/office/drawing/2014/main" id="{498772AF-5879-3F44-F405-DAC485B184DC}"/>
              </a:ext>
            </a:extLst>
          </p:cNvPr>
          <p:cNvPicPr>
            <a:picLocks noChangeAspect="1"/>
          </p:cNvPicPr>
          <p:nvPr/>
        </p:nvPicPr>
        <p:blipFill>
          <a:blip r:embed="rId3"/>
          <a:srcRect t="15083" r="1" b="20075"/>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C6E436C9-7712-85B4-0DD6-751E0EE112CF}"/>
              </a:ext>
            </a:extLst>
          </p:cNvPr>
          <p:cNvSpPr>
            <a:spLocks noGrp="1"/>
          </p:cNvSpPr>
          <p:nvPr>
            <p:ph type="body" sz="quarter" idx="10"/>
          </p:nvPr>
        </p:nvSpPr>
        <p:spPr>
          <a:xfrm>
            <a:off x="603315" y="4531360"/>
            <a:ext cx="10426045" cy="1280160"/>
          </a:xfrm>
        </p:spPr>
        <p:txBody>
          <a:bodyPr>
            <a:normAutofit/>
          </a:bodyPr>
          <a:lstStyle/>
          <a:p>
            <a:r>
              <a:rPr lang="nl-NL" b="1"/>
              <a:t>Terminologie</a:t>
            </a:r>
            <a:endParaRPr lang="nl-BE" b="1"/>
          </a:p>
        </p:txBody>
      </p:sp>
    </p:spTree>
    <p:extLst>
      <p:ext uri="{BB962C8B-B14F-4D97-AF65-F5344CB8AC3E}">
        <p14:creationId xmlns:p14="http://schemas.microsoft.com/office/powerpoint/2010/main" val="16192441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5A77-38AB-8CF1-06F1-233F56440247}"/>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16452D59-32EE-DA66-978A-D08E8742529D}"/>
              </a:ext>
            </a:extLst>
          </p:cNvPr>
          <p:cNvSpPr>
            <a:spLocks noGrp="1"/>
          </p:cNvSpPr>
          <p:nvPr>
            <p:ph type="body" sz="quarter" idx="11"/>
          </p:nvPr>
        </p:nvSpPr>
        <p:spPr>
          <a:xfrm>
            <a:off x="266367" y="341684"/>
            <a:ext cx="11316034" cy="6395999"/>
          </a:xfrm>
        </p:spPr>
        <p:txBody>
          <a:bodyPr vert="horz" lIns="91440" tIns="45720" rIns="91440" bIns="45720" rtlCol="0" anchor="t">
            <a:normAutofit/>
          </a:bodyPr>
          <a:lstStyle/>
          <a:p>
            <a:pPr marL="0" indent="0" fontAlgn="t">
              <a:buNone/>
            </a:pPr>
            <a:r>
              <a:rPr lang="nl-NL" sz="2800" b="1">
                <a:latin typeface="Roboto"/>
                <a:ea typeface="Roboto"/>
                <a:cs typeface="Roboto"/>
              </a:rPr>
              <a:t>Reflecteren</a:t>
            </a:r>
            <a:br>
              <a:rPr lang="nl-NL" sz="2800" b="1">
                <a:latin typeface="Roboto"/>
                <a:ea typeface="Roboto"/>
                <a:cs typeface="Roboto"/>
              </a:rPr>
            </a:br>
            <a:endParaRPr lang="nl-NL" sz="2800" b="1">
              <a:cs typeface="Roboto"/>
            </a:endParaRPr>
          </a:p>
          <a:p>
            <a:pPr marL="256540" indent="-256540" fontAlgn="t"/>
            <a:r>
              <a:rPr lang="nl-NL" b="1">
                <a:latin typeface="Roboto"/>
                <a:ea typeface="Roboto"/>
                <a:cs typeface="Roboto"/>
              </a:rPr>
              <a:t>Kern:</a:t>
            </a:r>
            <a:r>
              <a:rPr lang="nl-NL">
                <a:latin typeface="Roboto"/>
                <a:ea typeface="Roboto"/>
                <a:cs typeface="Roboto"/>
              </a:rPr>
              <a:t> stilstaan bij leren, denken en handelen</a:t>
            </a:r>
            <a:br>
              <a:rPr lang="nl-NL">
                <a:latin typeface="Roboto"/>
                <a:ea typeface="Roboto"/>
                <a:cs typeface="Roboto"/>
              </a:rPr>
            </a:br>
            <a:endParaRPr lang="nl-NL">
              <a:cs typeface="Roboto"/>
            </a:endParaRPr>
          </a:p>
          <a:p>
            <a:pPr marL="256540" indent="-256540" fontAlgn="t"/>
            <a:r>
              <a:rPr lang="nl-NL"/>
              <a:t>Reflectie zorgt voor </a:t>
            </a:r>
            <a:r>
              <a:rPr lang="nl-NL" b="1"/>
              <a:t>verdieping en verankering</a:t>
            </a:r>
            <a:r>
              <a:rPr lang="nl-NL"/>
              <a:t>:</a:t>
            </a:r>
            <a:endParaRPr lang="nl-NL">
              <a:cs typeface="Roboto" pitchFamily="2" charset="0"/>
            </a:endParaRPr>
          </a:p>
          <a:p>
            <a:pPr marL="685165" lvl="1" fontAlgn="t"/>
            <a:r>
              <a:rPr lang="nl-NL"/>
              <a:t>wat heeft onze actie teweeggebracht, wat hebben we bereikt? </a:t>
            </a:r>
          </a:p>
          <a:p>
            <a:pPr marL="685165" lvl="1" fontAlgn="t"/>
            <a:r>
              <a:rPr lang="nl-NL"/>
              <a:t>leerlingen </a:t>
            </a:r>
            <a:r>
              <a:rPr lang="nl-NL" b="1"/>
              <a:t>kijken terug op wat ze leerden</a:t>
            </a:r>
            <a:endParaRPr lang="nl-NL" b="1">
              <a:cs typeface="Roboto" pitchFamily="2" charset="0"/>
            </a:endParaRPr>
          </a:p>
          <a:p>
            <a:pPr marL="685165" lvl="1" fontAlgn="t"/>
            <a:r>
              <a:rPr lang="nl-NL"/>
              <a:t>ze </a:t>
            </a:r>
            <a:r>
              <a:rPr lang="nl-NL" b="1"/>
              <a:t>worden zich bewust van hun eigen denken</a:t>
            </a:r>
            <a:endParaRPr lang="nl-NL" b="1">
              <a:cs typeface="Roboto" pitchFamily="2" charset="0"/>
            </a:endParaRPr>
          </a:p>
          <a:p>
            <a:pPr marL="685165" lvl="1" fontAlgn="t"/>
            <a:r>
              <a:rPr lang="nl-NL"/>
              <a:t>ze </a:t>
            </a:r>
            <a:r>
              <a:rPr lang="nl-NL" b="1"/>
              <a:t>leggen verbanden en sturen bij</a:t>
            </a:r>
            <a:endParaRPr lang="nl-NL" b="1">
              <a:cs typeface="Roboto" pitchFamily="2" charset="0"/>
            </a:endParaRPr>
          </a:p>
          <a:p>
            <a:pPr marL="685165" lvl="1" fontAlgn="t"/>
            <a:r>
              <a:rPr lang="nl-NL" b="1"/>
              <a:t>verkennen van eigen emoties/gevoelens bij wat in de klas wordt geleerd en beleefd</a:t>
            </a:r>
            <a:endParaRPr lang="nl-BE" b="1">
              <a:cs typeface="Roboto" pitchFamily="2" charset="0"/>
            </a:endParaRPr>
          </a:p>
        </p:txBody>
      </p:sp>
      <p:pic>
        <p:nvPicPr>
          <p:cNvPr id="2" name="Afbeelding 1" descr="Afbeelding met tekst, Graphics, Lettertype, logo&#10;&#10;Door AI gegenereerde inhoud is mogelijk onjuist.">
            <a:extLst>
              <a:ext uri="{FF2B5EF4-FFF2-40B4-BE49-F238E27FC236}">
                <a16:creationId xmlns:a16="http://schemas.microsoft.com/office/drawing/2014/main" id="{7539B331-85D7-9ABF-AF32-BDA575703D98}"/>
              </a:ext>
            </a:extLst>
          </p:cNvPr>
          <p:cNvPicPr>
            <a:picLocks noChangeAspect="1"/>
          </p:cNvPicPr>
          <p:nvPr/>
        </p:nvPicPr>
        <p:blipFill>
          <a:blip r:embed="rId3"/>
          <a:srcRect r="-125" b="-119"/>
          <a:stretch>
            <a:fillRect/>
          </a:stretch>
        </p:blipFill>
        <p:spPr>
          <a:xfrm>
            <a:off x="9172980" y="241190"/>
            <a:ext cx="3018637" cy="3191771"/>
          </a:xfrm>
          <a:prstGeom prst="rect">
            <a:avLst/>
          </a:prstGeom>
        </p:spPr>
      </p:pic>
    </p:spTree>
    <p:extLst>
      <p:ext uri="{BB962C8B-B14F-4D97-AF65-F5344CB8AC3E}">
        <p14:creationId xmlns:p14="http://schemas.microsoft.com/office/powerpoint/2010/main" val="21525351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6477F-65A8-CABF-E6A4-12CDE6C2EDE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F869FAB-4A1B-8796-1590-274100F7218F}"/>
              </a:ext>
            </a:extLst>
          </p:cNvPr>
          <p:cNvSpPr>
            <a:spLocks noGrp="1"/>
          </p:cNvSpPr>
          <p:nvPr>
            <p:ph type="body" sz="quarter" idx="11"/>
          </p:nvPr>
        </p:nvSpPr>
        <p:spPr>
          <a:xfrm>
            <a:off x="108475" y="290285"/>
            <a:ext cx="12195820" cy="6752199"/>
          </a:xfrm>
        </p:spPr>
        <p:txBody>
          <a:bodyPr>
            <a:normAutofit/>
          </a:bodyPr>
          <a:lstStyle/>
          <a:p>
            <a:pPr marL="0" indent="0">
              <a:buNone/>
            </a:pPr>
            <a:r>
              <a:rPr lang="nl-BE" sz="3600" b="1" u="sng">
                <a:solidFill>
                  <a:srgbClr val="4CBCC5"/>
                </a:solidFill>
              </a:rPr>
              <a:t>Voorbeeld Thema De Ruimte: </a:t>
            </a:r>
            <a:endParaRPr lang="nl-BE" sz="3200"/>
          </a:p>
          <a:p>
            <a:pPr marL="0" indent="0">
              <a:buNone/>
            </a:pPr>
            <a:br>
              <a:rPr lang="nl-BE" b="1" u="sng"/>
            </a:br>
            <a:r>
              <a:rPr lang="nl-BE" b="1" u="sng"/>
              <a:t>1. Aan de hand van ons schema, afsprakenblad, stappenplan …</a:t>
            </a:r>
            <a:br>
              <a:rPr lang="nl-BE"/>
            </a:br>
            <a:r>
              <a:rPr lang="nl-BE"/>
              <a:t>Hoe voelde het om mee te werken aan deze actie? </a:t>
            </a:r>
            <a:br>
              <a:rPr lang="nl-BE"/>
            </a:br>
            <a:r>
              <a:rPr lang="nl-BE"/>
              <a:t>Kunnen we door onze actie onze gewoontes veranderen? </a:t>
            </a:r>
            <a:br>
              <a:rPr lang="nl-BE"/>
            </a:br>
            <a:r>
              <a:rPr lang="nl-BE"/>
              <a:t>Zijn we anders gaan denken?</a:t>
            </a:r>
            <a:br>
              <a:rPr lang="nl-BE"/>
            </a:br>
            <a:r>
              <a:rPr lang="nl-BE"/>
              <a:t>Kunnen we onze actie ook aan de andere scholen in de buurt </a:t>
            </a:r>
            <a:br>
              <a:rPr lang="nl-BE"/>
            </a:br>
            <a:r>
              <a:rPr lang="nl-BE"/>
              <a:t>meegeven? </a:t>
            </a:r>
          </a:p>
          <a:p>
            <a:pPr marL="0" indent="0">
              <a:buNone/>
            </a:pPr>
            <a:endParaRPr lang="nl-BE"/>
          </a:p>
          <a:p>
            <a:pPr marL="0" indent="0">
              <a:buNone/>
            </a:pPr>
            <a:r>
              <a:rPr lang="nl-BE" b="1" u="sng"/>
              <a:t>2. Kennisrijk afronden</a:t>
            </a:r>
            <a:br>
              <a:rPr lang="nl-BE"/>
            </a:br>
            <a:r>
              <a:rPr lang="nl-BE"/>
              <a:t>Hoe kunnen we aantonen dat we iets betekent hebben? </a:t>
            </a:r>
            <a:br>
              <a:rPr lang="nl-BE"/>
            </a:br>
            <a:r>
              <a:rPr lang="nl-BE"/>
              <a:t>Bv: we hebben een boom op de speelplaats geplant: deze zal </a:t>
            </a:r>
          </a:p>
        </p:txBody>
      </p:sp>
      <p:pic>
        <p:nvPicPr>
          <p:cNvPr id="5" name="Afbeelding 4" descr="Afbeelding met tekst, Graphics, Lettertype, logo&#10;&#10;Door AI gegenereerde inhoud is mogelijk onjuist.">
            <a:extLst>
              <a:ext uri="{FF2B5EF4-FFF2-40B4-BE49-F238E27FC236}">
                <a16:creationId xmlns:a16="http://schemas.microsoft.com/office/drawing/2014/main" id="{A3207600-12E6-9FB8-24C3-3CD5F2B0EFA8}"/>
              </a:ext>
            </a:extLst>
          </p:cNvPr>
          <p:cNvPicPr>
            <a:picLocks noChangeAspect="1"/>
          </p:cNvPicPr>
          <p:nvPr/>
        </p:nvPicPr>
        <p:blipFill>
          <a:blip r:embed="rId3"/>
          <a:srcRect r="-125" b="-119"/>
          <a:stretch>
            <a:fillRect/>
          </a:stretch>
        </p:blipFill>
        <p:spPr>
          <a:xfrm>
            <a:off x="9172980" y="241190"/>
            <a:ext cx="3018637" cy="3191771"/>
          </a:xfrm>
          <a:prstGeom prst="rect">
            <a:avLst/>
          </a:prstGeom>
        </p:spPr>
      </p:pic>
    </p:spTree>
    <p:extLst>
      <p:ext uri="{BB962C8B-B14F-4D97-AF65-F5344CB8AC3E}">
        <p14:creationId xmlns:p14="http://schemas.microsoft.com/office/powerpoint/2010/main" val="94601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0C810-7879-A0C5-36BE-99C64CFBDBD9}"/>
            </a:ext>
          </a:extLst>
        </p:cNvPr>
        <p:cNvGrpSpPr/>
        <p:nvPr/>
      </p:nvGrpSpPr>
      <p:grpSpPr>
        <a:xfrm>
          <a:off x="0" y="0"/>
          <a:ext cx="0" cy="0"/>
          <a:chOff x="0" y="0"/>
          <a:chExt cx="0" cy="0"/>
        </a:xfrm>
      </p:grpSpPr>
      <p:pic>
        <p:nvPicPr>
          <p:cNvPr id="5" name="Afbeelding 4" descr="Jongetje dat met een model van het zonnestelsel speelt">
            <a:extLst>
              <a:ext uri="{FF2B5EF4-FFF2-40B4-BE49-F238E27FC236}">
                <a16:creationId xmlns:a16="http://schemas.microsoft.com/office/drawing/2014/main" id="{F9A341A0-D284-FF7C-9484-D6B21ADEE842}"/>
              </a:ext>
            </a:extLst>
          </p:cNvPr>
          <p:cNvPicPr>
            <a:picLocks noChangeAspect="1"/>
          </p:cNvPicPr>
          <p:nvPr/>
        </p:nvPicPr>
        <p:blipFill>
          <a:blip r:embed="rId2"/>
          <a:srcRect t="25862" r="1" b="19496"/>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71BE0EF7-89A6-2E35-C55F-B0CFB668100E}"/>
              </a:ext>
            </a:extLst>
          </p:cNvPr>
          <p:cNvSpPr>
            <a:spLocks noGrp="1"/>
          </p:cNvSpPr>
          <p:nvPr>
            <p:ph type="body" sz="quarter" idx="10"/>
          </p:nvPr>
        </p:nvSpPr>
        <p:spPr>
          <a:xfrm>
            <a:off x="603315" y="4234543"/>
            <a:ext cx="10426045" cy="729344"/>
          </a:xfrm>
        </p:spPr>
        <p:txBody>
          <a:bodyPr>
            <a:normAutofit/>
          </a:bodyPr>
          <a:lstStyle/>
          <a:p>
            <a:r>
              <a:rPr lang="nl-NL" b="1"/>
              <a:t>Denk en onderzoeksvragen</a:t>
            </a:r>
            <a:endParaRPr lang="nl-BE" b="1"/>
          </a:p>
        </p:txBody>
      </p:sp>
    </p:spTree>
    <p:extLst>
      <p:ext uri="{BB962C8B-B14F-4D97-AF65-F5344CB8AC3E}">
        <p14:creationId xmlns:p14="http://schemas.microsoft.com/office/powerpoint/2010/main" val="10413690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0afac9561b.png"/>
          <p:cNvPicPr>
            <a:picLocks noChangeAspect="1"/>
          </p:cNvPicPr>
          <p:nvPr/>
        </p:nvPicPr>
        <p:blipFill>
          <a:blip r:embed="rId3"/>
          <a:srcRect l="27422" r="27422"/>
          <a:stretch/>
        </p:blipFill>
        <p:spPr>
          <a:xfrm>
            <a:off x="7543800" y="0"/>
            <a:ext cx="4645152" cy="6858000"/>
          </a:xfrm>
          <a:prstGeom prst="rect">
            <a:avLst/>
          </a:prstGeom>
        </p:spPr>
      </p:pic>
      <p:sp>
        <p:nvSpPr>
          <p:cNvPr id="3" name="Shape 0"/>
          <p:cNvSpPr/>
          <p:nvPr/>
        </p:nvSpPr>
        <p:spPr>
          <a:xfrm>
            <a:off x="7543800" y="0"/>
            <a:ext cx="4645152" cy="6858000"/>
          </a:xfrm>
          <a:prstGeom prst="rect">
            <a:avLst/>
          </a:prstGeom>
          <a:solidFill>
            <a:srgbClr val="1F3A3D">
              <a:alpha val="56000"/>
            </a:srgbClr>
          </a:solidFill>
          <a:ln w="12700">
            <a:solidFill>
              <a:srgbClr val="333333">
                <a:alpha val="0"/>
              </a:srgbClr>
            </a:solidFill>
            <a:prstDash val="solid"/>
          </a:ln>
        </p:spPr>
        <p:txBody>
          <a:bodyPr/>
          <a:lstStyle/>
          <a:p>
            <a:endParaRPr lang="nl-BE"/>
          </a:p>
        </p:txBody>
      </p:sp>
      <p:sp>
        <p:nvSpPr>
          <p:cNvPr id="4" name="Shape 1"/>
          <p:cNvSpPr/>
          <p:nvPr/>
        </p:nvSpPr>
        <p:spPr>
          <a:xfrm>
            <a:off x="7342632" y="0"/>
            <a:ext cx="54864" cy="6858000"/>
          </a:xfrm>
          <a:prstGeom prst="rect">
            <a:avLst/>
          </a:prstGeom>
          <a:solidFill>
            <a:srgbClr val="D98C3A"/>
          </a:solidFill>
          <a:ln w="12700">
            <a:solidFill>
              <a:srgbClr val="333333">
                <a:alpha val="0"/>
              </a:srgbClr>
            </a:solidFill>
            <a:prstDash val="solid"/>
          </a:ln>
        </p:spPr>
        <p:txBody>
          <a:bodyPr/>
          <a:lstStyle/>
          <a:p>
            <a:endParaRPr lang="nl-BE"/>
          </a:p>
        </p:txBody>
      </p:sp>
      <p:sp>
        <p:nvSpPr>
          <p:cNvPr id="7" name="Text 4"/>
          <p:cNvSpPr/>
          <p:nvPr/>
        </p:nvSpPr>
        <p:spPr>
          <a:xfrm>
            <a:off x="502920" y="210312"/>
            <a:ext cx="11423609" cy="585216"/>
          </a:xfrm>
          <a:prstGeom prst="rect">
            <a:avLst/>
          </a:prstGeom>
          <a:noFill/>
          <a:ln/>
        </p:spPr>
        <p:txBody>
          <a:bodyPr wrap="square" lIns="0" tIns="0" rIns="0" bIns="0" rtlCol="0" anchor="ctr"/>
          <a:lstStyle/>
          <a:p>
            <a:pPr marL="0" indent="0">
              <a:buNone/>
            </a:pPr>
            <a:r>
              <a:rPr lang="en-US" sz="3200" b="1">
                <a:solidFill>
                  <a:srgbClr val="1F3A3D"/>
                </a:solidFill>
                <a:latin typeface="Poppins ExtraBold" panose="00000900000000000000" pitchFamily="2" charset="0"/>
                <a:ea typeface="Aptos Display" pitchFamily="34" charset="-122"/>
                <a:cs typeface="Poppins ExtraBold" panose="00000900000000000000" pitchFamily="2" charset="0"/>
              </a:rPr>
              <a:t>Denkvragen </a:t>
            </a:r>
            <a:r>
              <a:rPr lang="en-US" sz="3200" b="1" err="1">
                <a:solidFill>
                  <a:srgbClr val="1F3A3D"/>
                </a:solidFill>
                <a:latin typeface="Poppins ExtraBold" panose="00000900000000000000" pitchFamily="2" charset="0"/>
                <a:ea typeface="Aptos Display" pitchFamily="34" charset="-122"/>
                <a:cs typeface="Poppins ExtraBold" panose="00000900000000000000" pitchFamily="2" charset="0"/>
              </a:rPr>
              <a:t>en</a:t>
            </a:r>
            <a:r>
              <a:rPr lang="en-US" sz="3200" b="1">
                <a:solidFill>
                  <a:srgbClr val="1F3A3D"/>
                </a:solidFill>
                <a:latin typeface="Poppins ExtraBold" panose="00000900000000000000" pitchFamily="2" charset="0"/>
                <a:ea typeface="Aptos Display" pitchFamily="34" charset="-122"/>
                <a:cs typeface="Poppins ExtraBold" panose="00000900000000000000" pitchFamily="2" charset="0"/>
              </a:rPr>
              <a:t> </a:t>
            </a:r>
            <a:r>
              <a:rPr lang="en-US" sz="3200" b="1" err="1">
                <a:solidFill>
                  <a:srgbClr val="1F3A3D"/>
                </a:solidFill>
                <a:latin typeface="Poppins ExtraBold" panose="00000900000000000000" pitchFamily="2" charset="0"/>
                <a:ea typeface="Aptos Display" pitchFamily="34" charset="-122"/>
                <a:cs typeface="Poppins ExtraBold" panose="00000900000000000000" pitchFamily="2" charset="0"/>
              </a:rPr>
              <a:t>onderzoeksvragen</a:t>
            </a:r>
            <a:endParaRPr lang="en-US" sz="3200" b="1">
              <a:solidFill>
                <a:srgbClr val="1F3A3D"/>
              </a:solidFill>
              <a:latin typeface="Poppins ExtraBold" panose="00000900000000000000" pitchFamily="2" charset="0"/>
              <a:ea typeface="Aptos Display" pitchFamily="34" charset="-122"/>
              <a:cs typeface="Poppins ExtraBold" panose="00000900000000000000" pitchFamily="2" charset="0"/>
            </a:endParaRPr>
          </a:p>
        </p:txBody>
      </p:sp>
      <p:sp>
        <p:nvSpPr>
          <p:cNvPr id="8" name="Text 5"/>
          <p:cNvSpPr/>
          <p:nvPr/>
        </p:nvSpPr>
        <p:spPr>
          <a:xfrm>
            <a:off x="502920" y="832104"/>
            <a:ext cx="6583680" cy="777240"/>
          </a:xfrm>
          <a:prstGeom prst="rect">
            <a:avLst/>
          </a:prstGeom>
          <a:noFill/>
          <a:ln/>
        </p:spPr>
        <p:txBody>
          <a:bodyPr wrap="square" lIns="0" tIns="0" rIns="0" bIns="0" rtlCol="0" anchor="ctr"/>
          <a:lstStyle/>
          <a:p>
            <a:r>
              <a:rPr lang="en-US" sz="2800">
                <a:solidFill>
                  <a:srgbClr val="3F6F58"/>
                </a:solidFill>
                <a:latin typeface="Poppins ExtraBold" panose="00000900000000000000" pitchFamily="2" charset="0"/>
                <a:ea typeface="Aptos Display" pitchFamily="34" charset="-122"/>
                <a:cs typeface="Poppins ExtraBold" panose="00000900000000000000" pitchFamily="2" charset="0"/>
              </a:rPr>
              <a:t>twee </a:t>
            </a:r>
            <a:r>
              <a:rPr lang="en-US" sz="2800" err="1">
                <a:solidFill>
                  <a:srgbClr val="3F6F58"/>
                </a:solidFill>
                <a:latin typeface="Poppins ExtraBold" panose="00000900000000000000" pitchFamily="2" charset="0"/>
                <a:ea typeface="Aptos Display" pitchFamily="34" charset="-122"/>
                <a:cs typeface="Poppins ExtraBold" panose="00000900000000000000" pitchFamily="2" charset="0"/>
              </a:rPr>
              <a:t>krachtige</a:t>
            </a:r>
            <a:r>
              <a:rPr lang="en-US" sz="2800">
                <a:solidFill>
                  <a:srgbClr val="3F6F58"/>
                </a:solidFill>
                <a:latin typeface="Poppins ExtraBold" panose="00000900000000000000" pitchFamily="2" charset="0"/>
                <a:ea typeface="Aptos Display" pitchFamily="34" charset="-122"/>
                <a:cs typeface="Poppins ExtraBold" panose="00000900000000000000" pitchFamily="2" charset="0"/>
              </a:rPr>
              <a:t> </a:t>
            </a:r>
            <a:r>
              <a:rPr lang="en-US" sz="2800" err="1">
                <a:solidFill>
                  <a:srgbClr val="3F6F58"/>
                </a:solidFill>
                <a:latin typeface="Poppins ExtraBold" panose="00000900000000000000" pitchFamily="2" charset="0"/>
                <a:ea typeface="Aptos Display" pitchFamily="34" charset="-122"/>
                <a:cs typeface="Poppins ExtraBold" panose="00000900000000000000" pitchFamily="2" charset="0"/>
              </a:rPr>
              <a:t>hefbomen</a:t>
            </a:r>
            <a:r>
              <a:rPr lang="en-US" sz="2800">
                <a:solidFill>
                  <a:srgbClr val="3F6F58"/>
                </a:solidFill>
                <a:latin typeface="Poppins ExtraBold" panose="00000900000000000000" pitchFamily="2" charset="0"/>
                <a:ea typeface="Aptos Display" pitchFamily="34" charset="-122"/>
                <a:cs typeface="Poppins ExtraBold" panose="00000900000000000000" pitchFamily="2" charset="0"/>
              </a:rPr>
              <a:t> in </a:t>
            </a:r>
            <a:r>
              <a:rPr lang="en-US" sz="2800" err="1">
                <a:solidFill>
                  <a:srgbClr val="3F6F58"/>
                </a:solidFill>
                <a:latin typeface="Poppins ExtraBold" panose="00000900000000000000" pitchFamily="2" charset="0"/>
                <a:ea typeface="Aptos Display" pitchFamily="34" charset="-122"/>
                <a:cs typeface="Poppins ExtraBold" panose="00000900000000000000" pitchFamily="2" charset="0"/>
              </a:rPr>
              <a:t>een</a:t>
            </a:r>
            <a:r>
              <a:rPr lang="en-US" sz="2800">
                <a:solidFill>
                  <a:srgbClr val="3F6F58"/>
                </a:solidFill>
                <a:latin typeface="Poppins ExtraBold" panose="00000900000000000000" pitchFamily="2" charset="0"/>
                <a:ea typeface="Aptos Display" pitchFamily="34" charset="-122"/>
                <a:cs typeface="Poppins ExtraBold" panose="00000900000000000000" pitchFamily="2" charset="0"/>
              </a:rPr>
              <a:t> </a:t>
            </a:r>
            <a:r>
              <a:rPr lang="en-US" sz="2800" err="1">
                <a:solidFill>
                  <a:srgbClr val="3F6F58"/>
                </a:solidFill>
                <a:latin typeface="Poppins ExtraBold" panose="00000900000000000000" pitchFamily="2" charset="0"/>
                <a:ea typeface="Aptos Display" pitchFamily="34" charset="-122"/>
                <a:cs typeface="Poppins ExtraBold" panose="00000900000000000000" pitchFamily="2" charset="0"/>
              </a:rPr>
              <a:t>kennisrijk</a:t>
            </a:r>
            <a:r>
              <a:rPr lang="en-US" sz="2800">
                <a:solidFill>
                  <a:srgbClr val="3F6F58"/>
                </a:solidFill>
                <a:latin typeface="Poppins ExtraBold" panose="00000900000000000000" pitchFamily="2" charset="0"/>
                <a:ea typeface="Aptos Display" pitchFamily="34" charset="-122"/>
                <a:cs typeface="Poppins ExtraBold" panose="00000900000000000000" pitchFamily="2" charset="0"/>
              </a:rPr>
              <a:t> thema</a:t>
            </a:r>
            <a:endParaRPr lang="en-US" sz="2800">
              <a:latin typeface="Poppins ExtraBold" panose="00000900000000000000" pitchFamily="2" charset="0"/>
              <a:cs typeface="Poppins ExtraBold" panose="00000900000000000000" pitchFamily="2" charset="0"/>
            </a:endParaRPr>
          </a:p>
        </p:txBody>
      </p:sp>
      <p:sp>
        <p:nvSpPr>
          <p:cNvPr id="9" name="Shape 6"/>
          <p:cNvSpPr/>
          <p:nvPr/>
        </p:nvSpPr>
        <p:spPr>
          <a:xfrm>
            <a:off x="502920" y="1847088"/>
            <a:ext cx="6400800" cy="914400"/>
          </a:xfrm>
          <a:prstGeom prst="roundRect">
            <a:avLst>
              <a:gd name="adj" fmla="val 12000"/>
            </a:avLst>
          </a:prstGeom>
          <a:solidFill>
            <a:srgbClr val="FFF8EA"/>
          </a:solidFill>
          <a:ln w="12700">
            <a:solidFill>
              <a:srgbClr val="E8DDC9"/>
            </a:solidFill>
            <a:prstDash val="solid"/>
          </a:ln>
          <a:effectLst>
            <a:outerShdw blurRad="25400" dist="12700" dir="2700000" algn="bl" rotWithShape="0">
              <a:srgbClr val="000000">
                <a:alpha val="14000"/>
              </a:srgbClr>
            </a:outerShdw>
          </a:effectLst>
        </p:spPr>
        <p:txBody>
          <a:bodyPr/>
          <a:lstStyle/>
          <a:p>
            <a:endParaRPr lang="nl-BE"/>
          </a:p>
        </p:txBody>
      </p:sp>
      <p:sp>
        <p:nvSpPr>
          <p:cNvPr id="10" name="Text 7"/>
          <p:cNvSpPr/>
          <p:nvPr/>
        </p:nvSpPr>
        <p:spPr>
          <a:xfrm>
            <a:off x="749808" y="2057400"/>
            <a:ext cx="5897880" cy="420624"/>
          </a:xfrm>
          <a:prstGeom prst="rect">
            <a:avLst/>
          </a:prstGeom>
          <a:noFill/>
          <a:ln/>
        </p:spPr>
        <p:txBody>
          <a:bodyPr wrap="square" lIns="254" tIns="254" rIns="254" bIns="254" rtlCol="0" anchor="ctr">
            <a:normAutofit fontScale="92500" lnSpcReduction="10000"/>
          </a:bodyPr>
          <a:lstStyle/>
          <a:p>
            <a:pPr marL="0" indent="0">
              <a:buNone/>
            </a:pPr>
            <a:r>
              <a:rPr lang="en-US" sz="1520" b="1">
                <a:solidFill>
                  <a:srgbClr val="1F3A3D"/>
                </a:solidFill>
                <a:latin typeface="Aptos" pitchFamily="34" charset="0"/>
                <a:ea typeface="Aptos" pitchFamily="34" charset="-122"/>
                <a:cs typeface="Aptos" pitchFamily="34" charset="-120"/>
              </a:rPr>
              <a:t>Binnen een </a:t>
            </a:r>
            <a:r>
              <a:rPr lang="en-US" sz="1600" b="1">
                <a:solidFill>
                  <a:srgbClr val="1F3A3D"/>
                </a:solidFill>
                <a:latin typeface="+mj-lt"/>
                <a:ea typeface="Aptos" pitchFamily="34" charset="-122"/>
                <a:cs typeface="Aptos" pitchFamily="34" charset="-120"/>
              </a:rPr>
              <a:t>kennisrijk</a:t>
            </a:r>
            <a:r>
              <a:rPr lang="en-US" sz="1520" b="1">
                <a:solidFill>
                  <a:srgbClr val="1F3A3D"/>
                </a:solidFill>
                <a:latin typeface="Aptos" pitchFamily="34" charset="0"/>
                <a:ea typeface="Aptos" pitchFamily="34" charset="-122"/>
                <a:cs typeface="Aptos" pitchFamily="34" charset="-120"/>
              </a:rPr>
              <a:t> thema willen we dat kleuters kennis verwerven, begrijpen, verbinden en gebruiken om verder te denken.</a:t>
            </a:r>
            <a:endParaRPr lang="en-US" sz="1520"/>
          </a:p>
        </p:txBody>
      </p:sp>
      <p:sp>
        <p:nvSpPr>
          <p:cNvPr id="11" name="Text 8"/>
          <p:cNvSpPr/>
          <p:nvPr/>
        </p:nvSpPr>
        <p:spPr>
          <a:xfrm>
            <a:off x="749808" y="2487168"/>
            <a:ext cx="5897880" cy="201168"/>
          </a:xfrm>
          <a:prstGeom prst="rect">
            <a:avLst/>
          </a:prstGeom>
          <a:noFill/>
          <a:ln/>
        </p:spPr>
        <p:txBody>
          <a:bodyPr wrap="square" lIns="0" tIns="0" rIns="0" bIns="0" rtlCol="0" anchor="ctr"/>
          <a:lstStyle/>
          <a:p>
            <a:pPr marL="0" indent="0">
              <a:buNone/>
            </a:pPr>
            <a:r>
              <a:rPr lang="en-US" sz="1200">
                <a:solidFill>
                  <a:srgbClr val="5D6866"/>
                </a:solidFill>
                <a:latin typeface="+mj-lt"/>
                <a:ea typeface="Aptos" pitchFamily="34" charset="-122"/>
                <a:cs typeface="Aptos" pitchFamily="34" charset="-120"/>
              </a:rPr>
              <a:t>Daarom hebben zowel onderzoeksvragen als denkvragen een eigen plaats.</a:t>
            </a:r>
            <a:endParaRPr lang="en-US" sz="1200">
              <a:latin typeface="+mj-lt"/>
            </a:endParaRPr>
          </a:p>
        </p:txBody>
      </p:sp>
      <p:sp>
        <p:nvSpPr>
          <p:cNvPr id="12" name="Shape 9"/>
          <p:cNvSpPr/>
          <p:nvPr/>
        </p:nvSpPr>
        <p:spPr>
          <a:xfrm>
            <a:off x="502920" y="3063240"/>
            <a:ext cx="3063240" cy="1965960"/>
          </a:xfrm>
          <a:prstGeom prst="roundRect">
            <a:avLst>
              <a:gd name="adj" fmla="val 5581"/>
            </a:avLst>
          </a:prstGeom>
          <a:solidFill>
            <a:srgbClr val="FFFFFF"/>
          </a:solidFill>
          <a:ln w="12700">
            <a:solidFill>
              <a:srgbClr val="D7E4D4"/>
            </a:solidFill>
            <a:prstDash val="solid"/>
          </a:ln>
          <a:effectLst>
            <a:outerShdw blurRad="19050" dist="12700" dir="2700000" algn="bl" rotWithShape="0">
              <a:srgbClr val="000000">
                <a:alpha val="10000"/>
              </a:srgbClr>
            </a:outerShdw>
          </a:effectLst>
        </p:spPr>
        <p:txBody>
          <a:bodyPr/>
          <a:lstStyle/>
          <a:p>
            <a:endParaRPr lang="nl-BE"/>
          </a:p>
        </p:txBody>
      </p:sp>
      <p:sp>
        <p:nvSpPr>
          <p:cNvPr id="13" name="Shape 10"/>
          <p:cNvSpPr/>
          <p:nvPr/>
        </p:nvSpPr>
        <p:spPr>
          <a:xfrm>
            <a:off x="3822192" y="3063240"/>
            <a:ext cx="3063240" cy="1965960"/>
          </a:xfrm>
          <a:prstGeom prst="roundRect">
            <a:avLst>
              <a:gd name="adj" fmla="val 5581"/>
            </a:avLst>
          </a:prstGeom>
          <a:solidFill>
            <a:srgbClr val="FFFFFF"/>
          </a:solidFill>
          <a:ln w="12700">
            <a:solidFill>
              <a:srgbClr val="F1D8B7"/>
            </a:solidFill>
            <a:prstDash val="solid"/>
          </a:ln>
          <a:effectLst>
            <a:outerShdw blurRad="19050" dist="12700" dir="2700000" algn="bl" rotWithShape="0">
              <a:srgbClr val="000000">
                <a:alpha val="10000"/>
              </a:srgbClr>
            </a:outerShdw>
          </a:effectLst>
        </p:spPr>
        <p:txBody>
          <a:bodyPr/>
          <a:lstStyle/>
          <a:p>
            <a:endParaRPr lang="nl-BE"/>
          </a:p>
        </p:txBody>
      </p:sp>
      <p:sp>
        <p:nvSpPr>
          <p:cNvPr id="14" name="Shape 11"/>
          <p:cNvSpPr/>
          <p:nvPr/>
        </p:nvSpPr>
        <p:spPr>
          <a:xfrm>
            <a:off x="749808" y="3282696"/>
            <a:ext cx="420624" cy="420624"/>
          </a:xfrm>
          <a:prstGeom prst="ellipse">
            <a:avLst/>
          </a:prstGeom>
          <a:solidFill>
            <a:srgbClr val="3F6F58"/>
          </a:solidFill>
          <a:ln w="12700">
            <a:solidFill>
              <a:srgbClr val="3F6F58"/>
            </a:solidFill>
            <a:prstDash val="solid"/>
          </a:ln>
        </p:spPr>
        <p:txBody>
          <a:bodyPr/>
          <a:lstStyle/>
          <a:p>
            <a:endParaRPr lang="nl-BE"/>
          </a:p>
        </p:txBody>
      </p:sp>
      <p:sp>
        <p:nvSpPr>
          <p:cNvPr id="15" name="Text 12"/>
          <p:cNvSpPr/>
          <p:nvPr/>
        </p:nvSpPr>
        <p:spPr>
          <a:xfrm>
            <a:off x="859536" y="3319272"/>
            <a:ext cx="201168" cy="228600"/>
          </a:xfrm>
          <a:prstGeom prst="rect">
            <a:avLst/>
          </a:prstGeom>
          <a:noFill/>
          <a:ln/>
        </p:spPr>
        <p:txBody>
          <a:bodyPr wrap="square" lIns="0" tIns="0" rIns="0" bIns="0" rtlCol="0" anchor="ctr"/>
          <a:lstStyle/>
          <a:p>
            <a:pPr marL="0" indent="0">
              <a:buNone/>
            </a:pPr>
            <a:r>
              <a:rPr lang="en-US" sz="1600" b="1">
                <a:solidFill>
                  <a:srgbClr val="FFFFFF"/>
                </a:solidFill>
                <a:latin typeface="Aptos" pitchFamily="34" charset="0"/>
                <a:ea typeface="Aptos" pitchFamily="34" charset="-122"/>
                <a:cs typeface="Aptos" pitchFamily="34" charset="-120"/>
              </a:rPr>
              <a:t>?</a:t>
            </a:r>
            <a:endParaRPr lang="en-US" sz="1600"/>
          </a:p>
        </p:txBody>
      </p:sp>
      <p:sp>
        <p:nvSpPr>
          <p:cNvPr id="16" name="Text 13"/>
          <p:cNvSpPr/>
          <p:nvPr/>
        </p:nvSpPr>
        <p:spPr>
          <a:xfrm>
            <a:off x="1261872" y="3319272"/>
            <a:ext cx="1828800" cy="228600"/>
          </a:xfrm>
          <a:prstGeom prst="rect">
            <a:avLst/>
          </a:prstGeom>
          <a:noFill/>
          <a:ln/>
        </p:spPr>
        <p:txBody>
          <a:bodyPr wrap="square" lIns="0" tIns="0" rIns="0" bIns="0" rtlCol="0" anchor="ctr"/>
          <a:lstStyle/>
          <a:p>
            <a:pPr marL="0" indent="0">
              <a:buNone/>
            </a:pPr>
            <a:r>
              <a:rPr lang="en-US" sz="1600" b="1">
                <a:solidFill>
                  <a:srgbClr val="3F6F58"/>
                </a:solidFill>
                <a:ea typeface="Aptos Display" pitchFamily="34" charset="-122"/>
                <a:cs typeface="Aptos Display" pitchFamily="34" charset="-120"/>
              </a:rPr>
              <a:t>Denkvragen</a:t>
            </a:r>
            <a:endParaRPr lang="en-US" sz="1600"/>
          </a:p>
        </p:txBody>
      </p:sp>
      <p:sp>
        <p:nvSpPr>
          <p:cNvPr id="17" name="Text 14"/>
          <p:cNvSpPr/>
          <p:nvPr/>
        </p:nvSpPr>
        <p:spPr>
          <a:xfrm>
            <a:off x="822960" y="3849624"/>
            <a:ext cx="2514600" cy="914400"/>
          </a:xfrm>
          <a:prstGeom prst="rect">
            <a:avLst/>
          </a:prstGeom>
          <a:noFill/>
          <a:ln/>
        </p:spPr>
        <p:txBody>
          <a:bodyPr wrap="square" lIns="254" tIns="254" rIns="254" bIns="254" rtlCol="0" anchor="ctr">
            <a:normAutofit/>
          </a:bodyPr>
          <a:lstStyle/>
          <a:p>
            <a:pPr marL="0" indent="0">
              <a:buNone/>
            </a:pPr>
            <a:r>
              <a:rPr lang="en-US" sz="1200">
                <a:solidFill>
                  <a:srgbClr val="1F3A3D"/>
                </a:solidFill>
                <a:latin typeface="+mj-lt"/>
                <a:ea typeface="Aptos" pitchFamily="34" charset="-122"/>
                <a:cs typeface="Aptos" pitchFamily="34" charset="-120"/>
              </a:rPr>
              <a:t>• verdiepen kennis
• stimuleren redeneren
• vragen naar waarom en verbanden
• gebruiken bestaande kennis</a:t>
            </a:r>
            <a:endParaRPr lang="en-US" sz="1200">
              <a:latin typeface="+mj-lt"/>
            </a:endParaRPr>
          </a:p>
        </p:txBody>
      </p:sp>
      <p:sp>
        <p:nvSpPr>
          <p:cNvPr id="18" name="Shape 15"/>
          <p:cNvSpPr/>
          <p:nvPr/>
        </p:nvSpPr>
        <p:spPr>
          <a:xfrm>
            <a:off x="4069080" y="3282696"/>
            <a:ext cx="420624" cy="420624"/>
          </a:xfrm>
          <a:prstGeom prst="ellipse">
            <a:avLst/>
          </a:prstGeom>
          <a:solidFill>
            <a:srgbClr val="D98C3A"/>
          </a:solidFill>
          <a:ln w="12700">
            <a:solidFill>
              <a:srgbClr val="D98C3A"/>
            </a:solidFill>
            <a:prstDash val="solid"/>
          </a:ln>
        </p:spPr>
        <p:txBody>
          <a:bodyPr/>
          <a:lstStyle/>
          <a:p>
            <a:endParaRPr lang="nl-BE"/>
          </a:p>
        </p:txBody>
      </p:sp>
      <p:sp>
        <p:nvSpPr>
          <p:cNvPr id="19" name="Text 16"/>
          <p:cNvSpPr/>
          <p:nvPr/>
        </p:nvSpPr>
        <p:spPr>
          <a:xfrm>
            <a:off x="4178808" y="3319272"/>
            <a:ext cx="201168" cy="228600"/>
          </a:xfrm>
          <a:prstGeom prst="rect">
            <a:avLst/>
          </a:prstGeom>
          <a:noFill/>
          <a:ln/>
        </p:spPr>
        <p:txBody>
          <a:bodyPr wrap="square" lIns="0" tIns="0" rIns="0" bIns="0" rtlCol="0" anchor="ctr"/>
          <a:lstStyle/>
          <a:p>
            <a:pPr marL="0" indent="0">
              <a:buNone/>
            </a:pPr>
            <a:r>
              <a:rPr lang="en-US" sz="1600" b="1">
                <a:solidFill>
                  <a:srgbClr val="FFFFFF"/>
                </a:solidFill>
                <a:latin typeface="Aptos" pitchFamily="34" charset="0"/>
                <a:ea typeface="Aptos" pitchFamily="34" charset="-122"/>
                <a:cs typeface="Aptos" pitchFamily="34" charset="-120"/>
              </a:rPr>
              <a:t>?</a:t>
            </a:r>
            <a:endParaRPr lang="en-US" sz="1600"/>
          </a:p>
        </p:txBody>
      </p:sp>
      <p:sp>
        <p:nvSpPr>
          <p:cNvPr id="20" name="Text 17"/>
          <p:cNvSpPr/>
          <p:nvPr/>
        </p:nvSpPr>
        <p:spPr>
          <a:xfrm>
            <a:off x="4572000" y="3319272"/>
            <a:ext cx="2057400" cy="228600"/>
          </a:xfrm>
          <a:prstGeom prst="rect">
            <a:avLst/>
          </a:prstGeom>
          <a:noFill/>
          <a:ln/>
        </p:spPr>
        <p:txBody>
          <a:bodyPr wrap="square" lIns="0" tIns="0" rIns="0" bIns="0" rtlCol="0" anchor="ctr"/>
          <a:lstStyle/>
          <a:p>
            <a:pPr marL="0" indent="0">
              <a:buNone/>
            </a:pPr>
            <a:r>
              <a:rPr lang="en-US" sz="1600" b="1">
                <a:solidFill>
                  <a:srgbClr val="D98C3A"/>
                </a:solidFill>
                <a:ea typeface="Aptos Display" pitchFamily="34" charset="-122"/>
                <a:cs typeface="Aptos Display" pitchFamily="34" charset="-120"/>
              </a:rPr>
              <a:t>Onderzoeksvragen</a:t>
            </a:r>
            <a:endParaRPr lang="en-US" sz="1600"/>
          </a:p>
        </p:txBody>
      </p:sp>
      <p:sp>
        <p:nvSpPr>
          <p:cNvPr id="21" name="Text 18"/>
          <p:cNvSpPr/>
          <p:nvPr/>
        </p:nvSpPr>
        <p:spPr>
          <a:xfrm>
            <a:off x="4142232" y="3849624"/>
            <a:ext cx="2514600" cy="914400"/>
          </a:xfrm>
          <a:prstGeom prst="rect">
            <a:avLst/>
          </a:prstGeom>
          <a:noFill/>
          <a:ln/>
        </p:spPr>
        <p:txBody>
          <a:bodyPr wrap="square" lIns="254" tIns="254" rIns="254" bIns="254" rtlCol="0" anchor="ctr">
            <a:normAutofit/>
          </a:bodyPr>
          <a:lstStyle/>
          <a:p>
            <a:pPr marL="0" indent="0">
              <a:buNone/>
            </a:pPr>
            <a:r>
              <a:rPr lang="en-US" sz="1200">
                <a:solidFill>
                  <a:srgbClr val="1F3A3D"/>
                </a:solidFill>
                <a:latin typeface="+mj-lt"/>
                <a:ea typeface="Aptos" pitchFamily="34" charset="-122"/>
                <a:cs typeface="Aptos" pitchFamily="34" charset="-120"/>
              </a:rPr>
              <a:t>• bouwen kennis op
• stimuleren onderzoeken
• vragen naar hoe we iets weten
• verzamelen nieuwe kennis</a:t>
            </a:r>
            <a:endParaRPr lang="en-US" sz="1200">
              <a:latin typeface="+mj-lt"/>
            </a:endParaRPr>
          </a:p>
        </p:txBody>
      </p:sp>
      <p:sp>
        <p:nvSpPr>
          <p:cNvPr id="22" name="Shape 19"/>
          <p:cNvSpPr/>
          <p:nvPr/>
        </p:nvSpPr>
        <p:spPr>
          <a:xfrm>
            <a:off x="502920" y="5559552"/>
            <a:ext cx="6400800" cy="685800"/>
          </a:xfrm>
          <a:prstGeom prst="roundRect">
            <a:avLst>
              <a:gd name="adj" fmla="val 16000"/>
            </a:avLst>
          </a:prstGeom>
          <a:solidFill>
            <a:srgbClr val="1F3A3D"/>
          </a:solidFill>
          <a:ln w="12700">
            <a:solidFill>
              <a:srgbClr val="1F3A3D"/>
            </a:solidFill>
            <a:prstDash val="solid"/>
          </a:ln>
        </p:spPr>
        <p:txBody>
          <a:bodyPr/>
          <a:lstStyle/>
          <a:p>
            <a:endParaRPr lang="nl-BE"/>
          </a:p>
        </p:txBody>
      </p:sp>
      <p:sp>
        <p:nvSpPr>
          <p:cNvPr id="23" name="Text 20"/>
          <p:cNvSpPr/>
          <p:nvPr/>
        </p:nvSpPr>
        <p:spPr>
          <a:xfrm>
            <a:off x="749808" y="5760720"/>
            <a:ext cx="1508760" cy="201168"/>
          </a:xfrm>
          <a:prstGeom prst="rect">
            <a:avLst/>
          </a:prstGeom>
          <a:noFill/>
          <a:ln/>
        </p:spPr>
        <p:txBody>
          <a:bodyPr wrap="square" lIns="0" tIns="0" rIns="0" bIns="0" rtlCol="0" anchor="ctr"/>
          <a:lstStyle/>
          <a:p>
            <a:pPr marL="0" indent="0">
              <a:buNone/>
            </a:pPr>
            <a:r>
              <a:rPr lang="en-US" sz="1200" b="1">
                <a:solidFill>
                  <a:srgbClr val="FFFFFF"/>
                </a:solidFill>
                <a:latin typeface="Aptos" pitchFamily="34" charset="0"/>
                <a:ea typeface="Aptos" pitchFamily="34" charset="-122"/>
                <a:cs typeface="Aptos" pitchFamily="34" charset="-120"/>
              </a:rPr>
              <a:t>Onderzoeksvragen</a:t>
            </a:r>
            <a:endParaRPr lang="en-US" sz="1200"/>
          </a:p>
        </p:txBody>
      </p:sp>
      <p:sp>
        <p:nvSpPr>
          <p:cNvPr id="24" name="Text 21"/>
          <p:cNvSpPr/>
          <p:nvPr/>
        </p:nvSpPr>
        <p:spPr>
          <a:xfrm>
            <a:off x="2267712" y="5678424"/>
            <a:ext cx="320040" cy="320040"/>
          </a:xfrm>
          <a:prstGeom prst="rect">
            <a:avLst/>
          </a:prstGeom>
          <a:noFill/>
          <a:ln/>
        </p:spPr>
        <p:txBody>
          <a:bodyPr wrap="square" lIns="0" tIns="0" rIns="0" bIns="0" rtlCol="0" anchor="ctr"/>
          <a:lstStyle/>
          <a:p>
            <a:pPr marL="0" indent="0">
              <a:buNone/>
            </a:pPr>
            <a:r>
              <a:rPr lang="en-US" sz="1900" b="1">
                <a:solidFill>
                  <a:srgbClr val="D98C3A"/>
                </a:solidFill>
                <a:latin typeface="Aptos Display" pitchFamily="34" charset="0"/>
                <a:ea typeface="Aptos Display" pitchFamily="34" charset="-122"/>
                <a:cs typeface="Aptos Display" pitchFamily="34" charset="-120"/>
              </a:rPr>
              <a:t>→</a:t>
            </a:r>
            <a:endParaRPr lang="en-US" sz="1900"/>
          </a:p>
        </p:txBody>
      </p:sp>
      <p:sp>
        <p:nvSpPr>
          <p:cNvPr id="25" name="Text 22"/>
          <p:cNvSpPr/>
          <p:nvPr/>
        </p:nvSpPr>
        <p:spPr>
          <a:xfrm>
            <a:off x="2660904" y="5760720"/>
            <a:ext cx="1417320" cy="201168"/>
          </a:xfrm>
          <a:prstGeom prst="rect">
            <a:avLst/>
          </a:prstGeom>
          <a:noFill/>
          <a:ln/>
        </p:spPr>
        <p:txBody>
          <a:bodyPr wrap="square" lIns="0" tIns="0" rIns="0" bIns="0" rtlCol="0" anchor="ctr"/>
          <a:lstStyle/>
          <a:p>
            <a:pPr marL="0" indent="0">
              <a:buNone/>
            </a:pPr>
            <a:r>
              <a:rPr lang="en-US" sz="1200" b="1">
                <a:solidFill>
                  <a:srgbClr val="FFFFFF"/>
                </a:solidFill>
                <a:latin typeface="Aptos" pitchFamily="34" charset="0"/>
                <a:ea typeface="Aptos" pitchFamily="34" charset="-122"/>
                <a:cs typeface="Aptos" pitchFamily="34" charset="-120"/>
              </a:rPr>
              <a:t>kennis opbouwen</a:t>
            </a:r>
            <a:endParaRPr lang="en-US" sz="1200"/>
          </a:p>
        </p:txBody>
      </p:sp>
      <p:sp>
        <p:nvSpPr>
          <p:cNvPr id="26" name="Text 23"/>
          <p:cNvSpPr/>
          <p:nvPr/>
        </p:nvSpPr>
        <p:spPr>
          <a:xfrm>
            <a:off x="4151376" y="5678424"/>
            <a:ext cx="320040" cy="320040"/>
          </a:xfrm>
          <a:prstGeom prst="rect">
            <a:avLst/>
          </a:prstGeom>
          <a:noFill/>
          <a:ln/>
        </p:spPr>
        <p:txBody>
          <a:bodyPr wrap="square" lIns="0" tIns="0" rIns="0" bIns="0" rtlCol="0" anchor="ctr"/>
          <a:lstStyle/>
          <a:p>
            <a:pPr marL="0" indent="0">
              <a:buNone/>
            </a:pPr>
            <a:r>
              <a:rPr lang="en-US" sz="1900" b="1">
                <a:solidFill>
                  <a:srgbClr val="D98C3A"/>
                </a:solidFill>
                <a:latin typeface="Aptos Display" pitchFamily="34" charset="0"/>
                <a:ea typeface="Aptos Display" pitchFamily="34" charset="-122"/>
                <a:cs typeface="Aptos Display" pitchFamily="34" charset="-120"/>
              </a:rPr>
              <a:t>→</a:t>
            </a:r>
            <a:endParaRPr lang="en-US" sz="1900"/>
          </a:p>
        </p:txBody>
      </p:sp>
      <p:sp>
        <p:nvSpPr>
          <p:cNvPr id="27" name="Text 24"/>
          <p:cNvSpPr/>
          <p:nvPr/>
        </p:nvSpPr>
        <p:spPr>
          <a:xfrm>
            <a:off x="4553712" y="5760720"/>
            <a:ext cx="1097280" cy="201168"/>
          </a:xfrm>
          <a:prstGeom prst="rect">
            <a:avLst/>
          </a:prstGeom>
          <a:noFill/>
          <a:ln/>
        </p:spPr>
        <p:txBody>
          <a:bodyPr wrap="square" lIns="0" tIns="0" rIns="0" bIns="0" rtlCol="0" anchor="ctr"/>
          <a:lstStyle/>
          <a:p>
            <a:pPr marL="0" indent="0">
              <a:buNone/>
            </a:pPr>
            <a:r>
              <a:rPr lang="en-US" sz="1200" b="1">
                <a:solidFill>
                  <a:srgbClr val="FFFFFF"/>
                </a:solidFill>
                <a:latin typeface="Aptos" pitchFamily="34" charset="0"/>
                <a:ea typeface="Aptos" pitchFamily="34" charset="-122"/>
                <a:cs typeface="Aptos" pitchFamily="34" charset="-120"/>
              </a:rPr>
              <a:t>Denkvragen</a:t>
            </a:r>
            <a:endParaRPr lang="en-US" sz="1200"/>
          </a:p>
        </p:txBody>
      </p:sp>
      <p:sp>
        <p:nvSpPr>
          <p:cNvPr id="28" name="Text 25"/>
          <p:cNvSpPr/>
          <p:nvPr/>
        </p:nvSpPr>
        <p:spPr>
          <a:xfrm>
            <a:off x="5532120" y="5678424"/>
            <a:ext cx="320040" cy="320040"/>
          </a:xfrm>
          <a:prstGeom prst="rect">
            <a:avLst/>
          </a:prstGeom>
          <a:noFill/>
          <a:ln/>
        </p:spPr>
        <p:txBody>
          <a:bodyPr wrap="square" lIns="0" tIns="0" rIns="0" bIns="0" rtlCol="0" anchor="ctr"/>
          <a:lstStyle/>
          <a:p>
            <a:pPr marL="0" indent="0">
              <a:buNone/>
            </a:pPr>
            <a:r>
              <a:rPr lang="en-US" sz="1900" b="1">
                <a:solidFill>
                  <a:srgbClr val="D98C3A"/>
                </a:solidFill>
                <a:latin typeface="Aptos Display" pitchFamily="34" charset="0"/>
                <a:ea typeface="Aptos Display" pitchFamily="34" charset="-122"/>
                <a:cs typeface="Aptos Display" pitchFamily="34" charset="-120"/>
              </a:rPr>
              <a:t>→</a:t>
            </a:r>
            <a:endParaRPr lang="en-US" sz="1900"/>
          </a:p>
        </p:txBody>
      </p:sp>
      <p:sp>
        <p:nvSpPr>
          <p:cNvPr id="29" name="Text 26"/>
          <p:cNvSpPr/>
          <p:nvPr/>
        </p:nvSpPr>
        <p:spPr>
          <a:xfrm>
            <a:off x="5833872" y="5641848"/>
            <a:ext cx="941832" cy="411480"/>
          </a:xfrm>
          <a:prstGeom prst="rect">
            <a:avLst/>
          </a:prstGeom>
          <a:noFill/>
          <a:ln/>
        </p:spPr>
        <p:txBody>
          <a:bodyPr wrap="square" lIns="0" tIns="0" rIns="0" bIns="0" rtlCol="0" anchor="ctr">
            <a:normAutofit/>
          </a:bodyPr>
          <a:lstStyle/>
          <a:p>
            <a:pPr marL="0" indent="0">
              <a:buNone/>
            </a:pPr>
            <a:r>
              <a:rPr lang="en-US" sz="1200" b="1">
                <a:solidFill>
                  <a:srgbClr val="FFFFFF"/>
                </a:solidFill>
                <a:latin typeface="Aptos" pitchFamily="34" charset="0"/>
                <a:ea typeface="Aptos" pitchFamily="34" charset="-122"/>
                <a:cs typeface="Aptos" pitchFamily="34" charset="-120"/>
              </a:rPr>
              <a:t>begrijpen en gebruiken</a:t>
            </a:r>
            <a:endParaRPr lang="en-US" sz="1200"/>
          </a:p>
        </p:txBody>
      </p:sp>
      <p:sp>
        <p:nvSpPr>
          <p:cNvPr id="30" name="Shape 27"/>
          <p:cNvSpPr/>
          <p:nvPr/>
        </p:nvSpPr>
        <p:spPr>
          <a:xfrm>
            <a:off x="7909560" y="5321808"/>
            <a:ext cx="3822192" cy="969264"/>
          </a:xfrm>
          <a:prstGeom prst="roundRect">
            <a:avLst>
              <a:gd name="adj" fmla="val 9434"/>
            </a:avLst>
          </a:prstGeom>
          <a:solidFill>
            <a:srgbClr val="FFFFFF">
              <a:alpha val="92000"/>
            </a:srgbClr>
          </a:solidFill>
          <a:ln w="12700">
            <a:solidFill>
              <a:srgbClr val="FFFFFF">
                <a:alpha val="65000"/>
              </a:srgbClr>
            </a:solidFill>
            <a:prstDash val="solid"/>
          </a:ln>
        </p:spPr>
        <p:txBody>
          <a:bodyPr/>
          <a:lstStyle/>
          <a:p>
            <a:endParaRPr lang="nl-BE"/>
          </a:p>
        </p:txBody>
      </p:sp>
      <p:sp>
        <p:nvSpPr>
          <p:cNvPr id="31" name="Text 28"/>
          <p:cNvSpPr/>
          <p:nvPr/>
        </p:nvSpPr>
        <p:spPr>
          <a:xfrm>
            <a:off x="8156448" y="5486400"/>
            <a:ext cx="3291840" cy="640080"/>
          </a:xfrm>
          <a:prstGeom prst="rect">
            <a:avLst/>
          </a:prstGeom>
          <a:noFill/>
          <a:ln/>
        </p:spPr>
        <p:txBody>
          <a:bodyPr wrap="square" lIns="0" tIns="0" rIns="0" bIns="0" rtlCol="0" anchor="ctr">
            <a:normAutofit/>
          </a:bodyPr>
          <a:lstStyle/>
          <a:p>
            <a:pPr marL="0" indent="0">
              <a:buNone/>
            </a:pPr>
            <a:r>
              <a:rPr lang="en-US" sz="1400" b="1" i="1">
                <a:solidFill>
                  <a:srgbClr val="1F3A3D"/>
                </a:solidFill>
                <a:latin typeface="+mj-lt"/>
                <a:ea typeface="Aptos Display" pitchFamily="34" charset="-122"/>
                <a:cs typeface="Aptos Display" pitchFamily="34" charset="-120"/>
              </a:rPr>
              <a:t>Kinderen leren niet alleen door antwoorden, maar door betere vragen te leren stellen.</a:t>
            </a:r>
            <a:endParaRPr lang="en-US" sz="1400">
              <a:latin typeface="+mj-l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123a199632.png"/>
          <p:cNvPicPr>
            <a:picLocks noChangeAspect="1"/>
          </p:cNvPicPr>
          <p:nvPr/>
        </p:nvPicPr>
        <p:blipFill>
          <a:blip r:embed="rId3"/>
          <a:srcRect l="29111" r="29111"/>
          <a:stretch/>
        </p:blipFill>
        <p:spPr>
          <a:xfrm>
            <a:off x="7891272" y="0"/>
            <a:ext cx="4297680" cy="6858000"/>
          </a:xfrm>
          <a:prstGeom prst="rect">
            <a:avLst/>
          </a:prstGeom>
        </p:spPr>
      </p:pic>
      <p:sp>
        <p:nvSpPr>
          <p:cNvPr id="3" name="Shape 0"/>
          <p:cNvSpPr/>
          <p:nvPr/>
        </p:nvSpPr>
        <p:spPr>
          <a:xfrm>
            <a:off x="7891272" y="0"/>
            <a:ext cx="4297680" cy="6858000"/>
          </a:xfrm>
          <a:prstGeom prst="rect">
            <a:avLst/>
          </a:prstGeom>
          <a:solidFill>
            <a:srgbClr val="1F3A3D">
              <a:alpha val="48000"/>
            </a:srgbClr>
          </a:solidFill>
          <a:ln w="12700">
            <a:solidFill>
              <a:srgbClr val="333333">
                <a:alpha val="0"/>
              </a:srgbClr>
            </a:solidFill>
            <a:prstDash val="solid"/>
          </a:ln>
        </p:spPr>
        <p:txBody>
          <a:bodyPr/>
          <a:lstStyle/>
          <a:p>
            <a:endParaRPr lang="nl-BE"/>
          </a:p>
        </p:txBody>
      </p:sp>
      <p:sp>
        <p:nvSpPr>
          <p:cNvPr id="4" name="Shape 1"/>
          <p:cNvSpPr/>
          <p:nvPr/>
        </p:nvSpPr>
        <p:spPr>
          <a:xfrm>
            <a:off x="7699248" y="0"/>
            <a:ext cx="54864" cy="6858000"/>
          </a:xfrm>
          <a:prstGeom prst="rect">
            <a:avLst/>
          </a:prstGeom>
          <a:solidFill>
            <a:srgbClr val="D98C3A"/>
          </a:solidFill>
          <a:ln w="12700">
            <a:solidFill>
              <a:srgbClr val="333333">
                <a:alpha val="0"/>
              </a:srgbClr>
            </a:solidFill>
            <a:prstDash val="solid"/>
          </a:ln>
        </p:spPr>
        <p:txBody>
          <a:bodyPr/>
          <a:lstStyle/>
          <a:p>
            <a:endParaRPr lang="nl-BE"/>
          </a:p>
        </p:txBody>
      </p:sp>
      <p:sp>
        <p:nvSpPr>
          <p:cNvPr id="8" name="Text 5"/>
          <p:cNvSpPr/>
          <p:nvPr/>
        </p:nvSpPr>
        <p:spPr>
          <a:xfrm>
            <a:off x="502920" y="245806"/>
            <a:ext cx="6989261" cy="1409258"/>
          </a:xfrm>
          <a:prstGeom prst="rect">
            <a:avLst/>
          </a:prstGeom>
          <a:noFill/>
          <a:ln/>
        </p:spPr>
        <p:txBody>
          <a:bodyPr wrap="square" lIns="0" tIns="0" rIns="0" bIns="0" rtlCol="0" anchor="ctr"/>
          <a:lstStyle/>
          <a:p>
            <a:r>
              <a:rPr lang="en-US" sz="3600" b="1">
                <a:solidFill>
                  <a:srgbClr val="1F3A3D"/>
                </a:solidFill>
                <a:latin typeface="Poppins ExtraBold" panose="00000900000000000000" pitchFamily="2" charset="0"/>
                <a:ea typeface="Aptos Display" pitchFamily="34" charset="-122"/>
                <a:cs typeface="Poppins ExtraBold" panose="00000900000000000000" pitchFamily="2" charset="0"/>
              </a:rPr>
              <a:t>Hoe herken je </a:t>
            </a:r>
            <a:r>
              <a:rPr lang="en-US" sz="3600" b="1" err="1">
                <a:solidFill>
                  <a:srgbClr val="1F3A3D"/>
                </a:solidFill>
                <a:latin typeface="Poppins ExtraBold" panose="00000900000000000000" pitchFamily="2" charset="0"/>
                <a:ea typeface="Aptos Display" pitchFamily="34" charset="-122"/>
                <a:cs typeface="Poppins ExtraBold" panose="00000900000000000000" pitchFamily="2" charset="0"/>
              </a:rPr>
              <a:t>een</a:t>
            </a:r>
            <a:r>
              <a:rPr lang="en-US" sz="3600" b="1">
                <a:solidFill>
                  <a:srgbClr val="1F3A3D"/>
                </a:solidFill>
                <a:latin typeface="Poppins ExtraBold" panose="00000900000000000000" pitchFamily="2" charset="0"/>
                <a:ea typeface="Aptos Display" pitchFamily="34" charset="-122"/>
                <a:cs typeface="Poppins ExtraBold" panose="00000900000000000000" pitchFamily="2" charset="0"/>
              </a:rPr>
              <a:t> </a:t>
            </a:r>
            <a:r>
              <a:rPr lang="en-US" sz="3600" b="1" err="1">
                <a:solidFill>
                  <a:srgbClr val="1F3A3D"/>
                </a:solidFill>
                <a:latin typeface="Poppins ExtraBold" panose="00000900000000000000" pitchFamily="2" charset="0"/>
                <a:ea typeface="Aptos Display" pitchFamily="34" charset="-122"/>
                <a:cs typeface="Poppins ExtraBold" panose="00000900000000000000" pitchFamily="2" charset="0"/>
              </a:rPr>
              <a:t>denkvraag</a:t>
            </a:r>
            <a:r>
              <a:rPr lang="en-US" sz="3600" b="1">
                <a:solidFill>
                  <a:srgbClr val="1F3A3D"/>
                </a:solidFill>
                <a:latin typeface="Poppins ExtraBold" panose="00000900000000000000" pitchFamily="2" charset="0"/>
                <a:ea typeface="Aptos Display" pitchFamily="34" charset="-122"/>
                <a:cs typeface="Poppins ExtraBold" panose="00000900000000000000" pitchFamily="2" charset="0"/>
              </a:rPr>
              <a:t> </a:t>
            </a:r>
          </a:p>
          <a:p>
            <a:r>
              <a:rPr lang="en-US" sz="3600" b="1" err="1">
                <a:solidFill>
                  <a:srgbClr val="3F6F58"/>
                </a:solidFill>
                <a:latin typeface="Poppins ExtraBold" panose="00000900000000000000" pitchFamily="2" charset="0"/>
                <a:ea typeface="Aptos Display" pitchFamily="34" charset="-122"/>
                <a:cs typeface="Poppins ExtraBold" panose="00000900000000000000" pitchFamily="2" charset="0"/>
              </a:rPr>
              <a:t>en</a:t>
            </a:r>
            <a:r>
              <a:rPr lang="en-US" sz="3600" b="1">
                <a:solidFill>
                  <a:srgbClr val="3F6F58"/>
                </a:solidFill>
                <a:latin typeface="Poppins ExtraBold" panose="00000900000000000000" pitchFamily="2" charset="0"/>
                <a:ea typeface="Aptos Display" pitchFamily="34" charset="-122"/>
                <a:cs typeface="Poppins ExtraBold" panose="00000900000000000000" pitchFamily="2" charset="0"/>
              </a:rPr>
              <a:t> </a:t>
            </a:r>
            <a:r>
              <a:rPr lang="en-US" sz="3600" b="1" err="1">
                <a:solidFill>
                  <a:srgbClr val="3F6F58"/>
                </a:solidFill>
                <a:latin typeface="Poppins ExtraBold" panose="00000900000000000000" pitchFamily="2" charset="0"/>
                <a:ea typeface="Aptos Display" pitchFamily="34" charset="-122"/>
                <a:cs typeface="Poppins ExtraBold" panose="00000900000000000000" pitchFamily="2" charset="0"/>
              </a:rPr>
              <a:t>een</a:t>
            </a:r>
            <a:r>
              <a:rPr lang="en-US" sz="3600" b="1">
                <a:solidFill>
                  <a:srgbClr val="3F6F58"/>
                </a:solidFill>
                <a:latin typeface="Poppins ExtraBold" panose="00000900000000000000" pitchFamily="2" charset="0"/>
                <a:ea typeface="Aptos Display" pitchFamily="34" charset="-122"/>
                <a:cs typeface="Poppins ExtraBold" panose="00000900000000000000" pitchFamily="2" charset="0"/>
              </a:rPr>
              <a:t> </a:t>
            </a:r>
            <a:r>
              <a:rPr lang="en-US" sz="3600" b="1" err="1">
                <a:solidFill>
                  <a:srgbClr val="3F6F58"/>
                </a:solidFill>
                <a:latin typeface="Poppins ExtraBold" panose="00000900000000000000" pitchFamily="2" charset="0"/>
                <a:ea typeface="Aptos Display" pitchFamily="34" charset="-122"/>
                <a:cs typeface="Poppins ExtraBold" panose="00000900000000000000" pitchFamily="2" charset="0"/>
              </a:rPr>
              <a:t>onderzoeksvraag</a:t>
            </a:r>
            <a:r>
              <a:rPr lang="en-US" sz="3600" b="1">
                <a:solidFill>
                  <a:srgbClr val="3F6F58"/>
                </a:solidFill>
                <a:latin typeface="Poppins ExtraBold" panose="00000900000000000000" pitchFamily="2" charset="0"/>
                <a:ea typeface="Aptos Display" pitchFamily="34" charset="-122"/>
                <a:cs typeface="Poppins ExtraBold" panose="00000900000000000000" pitchFamily="2" charset="0"/>
              </a:rPr>
              <a:t>?</a:t>
            </a:r>
            <a:endParaRPr lang="en-US" sz="3600">
              <a:latin typeface="Poppins ExtraBold" panose="00000900000000000000" pitchFamily="2" charset="0"/>
              <a:cs typeface="Poppins ExtraBold" panose="00000900000000000000" pitchFamily="2" charset="0"/>
            </a:endParaRPr>
          </a:p>
        </p:txBody>
      </p:sp>
      <p:sp>
        <p:nvSpPr>
          <p:cNvPr id="9" name="Text 6"/>
          <p:cNvSpPr/>
          <p:nvPr/>
        </p:nvSpPr>
        <p:spPr>
          <a:xfrm>
            <a:off x="502920" y="1261872"/>
            <a:ext cx="6812280" cy="365760"/>
          </a:xfrm>
          <a:prstGeom prst="rect">
            <a:avLst/>
          </a:prstGeom>
          <a:noFill/>
          <a:ln/>
        </p:spPr>
        <p:txBody>
          <a:bodyPr wrap="square" lIns="0" tIns="0" rIns="0" bIns="0" rtlCol="0" anchor="ctr"/>
          <a:lstStyle/>
          <a:p>
            <a:pPr marL="0" indent="0">
              <a:buNone/>
            </a:pPr>
            <a:endParaRPr lang="en-US" sz="3600">
              <a:latin typeface="Poppins ExtraBold" panose="00000900000000000000" pitchFamily="2" charset="0"/>
              <a:cs typeface="Poppins ExtraBold" panose="00000900000000000000" pitchFamily="2" charset="0"/>
            </a:endParaRPr>
          </a:p>
        </p:txBody>
      </p:sp>
      <p:sp>
        <p:nvSpPr>
          <p:cNvPr id="10" name="Text 7"/>
          <p:cNvSpPr/>
          <p:nvPr/>
        </p:nvSpPr>
        <p:spPr>
          <a:xfrm>
            <a:off x="530352" y="1792224"/>
            <a:ext cx="6812280" cy="329184"/>
          </a:xfrm>
          <a:prstGeom prst="rect">
            <a:avLst/>
          </a:prstGeom>
          <a:noFill/>
          <a:ln/>
        </p:spPr>
        <p:txBody>
          <a:bodyPr wrap="square" lIns="0" tIns="0" rIns="0" bIns="0" rtlCol="0" anchor="ctr">
            <a:normAutofit fontScale="92500" lnSpcReduction="10000"/>
          </a:bodyPr>
          <a:lstStyle/>
          <a:p>
            <a:pPr marL="0" indent="0">
              <a:buNone/>
            </a:pPr>
            <a:r>
              <a:rPr lang="en-US" sz="1350">
                <a:solidFill>
                  <a:srgbClr val="5D6866"/>
                </a:solidFill>
                <a:latin typeface="+mj-lt"/>
                <a:ea typeface="Aptos" pitchFamily="34" charset="-122"/>
                <a:cs typeface="Aptos" pitchFamily="34" charset="-120"/>
              </a:rPr>
              <a:t>Het verschil zit vooral in de functie van de vraag: denken met kennis of kennis verzamelen via onderzoek.</a:t>
            </a:r>
            <a:endParaRPr lang="en-US" sz="1350">
              <a:latin typeface="+mj-lt"/>
            </a:endParaRPr>
          </a:p>
        </p:txBody>
      </p:sp>
      <p:sp>
        <p:nvSpPr>
          <p:cNvPr id="11" name="Shape 8"/>
          <p:cNvSpPr/>
          <p:nvPr/>
        </p:nvSpPr>
        <p:spPr>
          <a:xfrm>
            <a:off x="502920" y="2350008"/>
            <a:ext cx="3401568" cy="2907792"/>
          </a:xfrm>
          <a:prstGeom prst="roundRect">
            <a:avLst>
              <a:gd name="adj" fmla="val 3774"/>
            </a:avLst>
          </a:prstGeom>
          <a:solidFill>
            <a:srgbClr val="FFFFFF"/>
          </a:solidFill>
          <a:ln w="12700">
            <a:solidFill>
              <a:srgbClr val="D7E4D4"/>
            </a:solidFill>
            <a:prstDash val="solid"/>
          </a:ln>
          <a:effectLst>
            <a:outerShdw blurRad="19050" dist="12700" dir="2700000" algn="bl" rotWithShape="0">
              <a:srgbClr val="000000">
                <a:alpha val="10000"/>
              </a:srgbClr>
            </a:outerShdw>
          </a:effectLst>
        </p:spPr>
        <p:txBody>
          <a:bodyPr/>
          <a:lstStyle/>
          <a:p>
            <a:endParaRPr lang="nl-BE" sz="1200"/>
          </a:p>
        </p:txBody>
      </p:sp>
      <p:sp>
        <p:nvSpPr>
          <p:cNvPr id="12" name="Shape 9"/>
          <p:cNvSpPr/>
          <p:nvPr/>
        </p:nvSpPr>
        <p:spPr>
          <a:xfrm>
            <a:off x="4187952" y="2350008"/>
            <a:ext cx="3401568" cy="2907792"/>
          </a:xfrm>
          <a:prstGeom prst="roundRect">
            <a:avLst>
              <a:gd name="adj" fmla="val 3774"/>
            </a:avLst>
          </a:prstGeom>
          <a:solidFill>
            <a:srgbClr val="FFFFFF"/>
          </a:solidFill>
          <a:ln w="12700">
            <a:solidFill>
              <a:srgbClr val="F1D8B7"/>
            </a:solidFill>
            <a:prstDash val="solid"/>
          </a:ln>
          <a:effectLst>
            <a:outerShdw blurRad="19050" dist="12700" dir="2700000" algn="bl" rotWithShape="0">
              <a:srgbClr val="000000">
                <a:alpha val="10000"/>
              </a:srgbClr>
            </a:outerShdw>
          </a:effectLst>
        </p:spPr>
        <p:txBody>
          <a:bodyPr/>
          <a:lstStyle/>
          <a:p>
            <a:endParaRPr lang="nl-BE">
              <a:latin typeface="+mj-lt"/>
            </a:endParaRPr>
          </a:p>
        </p:txBody>
      </p:sp>
      <p:sp>
        <p:nvSpPr>
          <p:cNvPr id="13" name="Shape 10"/>
          <p:cNvSpPr/>
          <p:nvPr/>
        </p:nvSpPr>
        <p:spPr>
          <a:xfrm>
            <a:off x="731520" y="2578608"/>
            <a:ext cx="2944368" cy="438912"/>
          </a:xfrm>
          <a:prstGeom prst="roundRect">
            <a:avLst>
              <a:gd name="adj" fmla="val 16667"/>
            </a:avLst>
          </a:prstGeom>
          <a:solidFill>
            <a:srgbClr val="E4EFE2"/>
          </a:solidFill>
          <a:ln w="12700">
            <a:solidFill>
              <a:srgbClr val="333333">
                <a:alpha val="0"/>
              </a:srgbClr>
            </a:solidFill>
            <a:prstDash val="solid"/>
          </a:ln>
        </p:spPr>
        <p:txBody>
          <a:bodyPr/>
          <a:lstStyle/>
          <a:p>
            <a:endParaRPr lang="nl-BE" sz="1600"/>
          </a:p>
        </p:txBody>
      </p:sp>
      <p:sp>
        <p:nvSpPr>
          <p:cNvPr id="14" name="Text 11"/>
          <p:cNvSpPr/>
          <p:nvPr/>
        </p:nvSpPr>
        <p:spPr>
          <a:xfrm>
            <a:off x="932688" y="2697480"/>
            <a:ext cx="2560320" cy="164592"/>
          </a:xfrm>
          <a:prstGeom prst="rect">
            <a:avLst/>
          </a:prstGeom>
          <a:noFill/>
          <a:ln/>
        </p:spPr>
        <p:txBody>
          <a:bodyPr wrap="square" lIns="0" tIns="0" rIns="0" bIns="0" rtlCol="0" anchor="ctr"/>
          <a:lstStyle/>
          <a:p>
            <a:pPr marL="0" indent="0">
              <a:buNone/>
            </a:pPr>
            <a:r>
              <a:rPr lang="en-US" sz="1600" b="1">
                <a:solidFill>
                  <a:srgbClr val="3F6F58"/>
                </a:solidFill>
                <a:latin typeface="+mj-lt"/>
                <a:ea typeface="Aptos Display" pitchFamily="34" charset="-122"/>
                <a:cs typeface="Aptos Display" pitchFamily="34" charset="-120"/>
              </a:rPr>
              <a:t>Denkvragen</a:t>
            </a:r>
            <a:endParaRPr lang="en-US" sz="1600">
              <a:latin typeface="+mj-lt"/>
            </a:endParaRPr>
          </a:p>
        </p:txBody>
      </p:sp>
      <p:sp>
        <p:nvSpPr>
          <p:cNvPr id="15" name="Text 12"/>
          <p:cNvSpPr/>
          <p:nvPr/>
        </p:nvSpPr>
        <p:spPr>
          <a:xfrm>
            <a:off x="804672" y="3191256"/>
            <a:ext cx="2834640" cy="347472"/>
          </a:xfrm>
          <a:prstGeom prst="rect">
            <a:avLst/>
          </a:prstGeom>
          <a:noFill/>
          <a:ln/>
        </p:spPr>
        <p:txBody>
          <a:bodyPr wrap="square" lIns="254" tIns="254" rIns="254" bIns="254" rtlCol="0" anchor="ctr">
            <a:noAutofit/>
          </a:bodyPr>
          <a:lstStyle/>
          <a:p>
            <a:pPr marL="0" indent="0">
              <a:buNone/>
            </a:pPr>
            <a:r>
              <a:rPr lang="en-US" sz="1200" b="1">
                <a:solidFill>
                  <a:srgbClr val="1F3A3D"/>
                </a:solidFill>
                <a:latin typeface="+mj-lt"/>
                <a:ea typeface="Aptos" pitchFamily="34" charset="-122"/>
                <a:cs typeface="Aptos" pitchFamily="34" charset="-120"/>
              </a:rPr>
              <a:t>Doel: verklaren, voorspellen, verbanden leggen en argumenteren.</a:t>
            </a:r>
            <a:endParaRPr lang="en-US" sz="1200">
              <a:latin typeface="+mj-lt"/>
            </a:endParaRPr>
          </a:p>
        </p:txBody>
      </p:sp>
      <p:sp>
        <p:nvSpPr>
          <p:cNvPr id="16" name="Text 13"/>
          <p:cNvSpPr/>
          <p:nvPr/>
        </p:nvSpPr>
        <p:spPr>
          <a:xfrm>
            <a:off x="804672" y="3675888"/>
            <a:ext cx="2743200" cy="164592"/>
          </a:xfrm>
          <a:prstGeom prst="rect">
            <a:avLst/>
          </a:prstGeom>
          <a:noFill/>
          <a:ln/>
        </p:spPr>
        <p:txBody>
          <a:bodyPr wrap="square" lIns="0" tIns="0" rIns="0" bIns="0" rtlCol="0" anchor="ctr"/>
          <a:lstStyle/>
          <a:p>
            <a:pPr marL="0" indent="0">
              <a:buNone/>
            </a:pPr>
            <a:r>
              <a:rPr lang="en-US" sz="1600" b="1">
                <a:solidFill>
                  <a:srgbClr val="3F6F58"/>
                </a:solidFill>
                <a:latin typeface="+mj-lt"/>
                <a:ea typeface="Aptos" pitchFamily="34" charset="-122"/>
                <a:cs typeface="Aptos" pitchFamily="34" charset="-120"/>
              </a:rPr>
              <a:t>Typische formuleringen</a:t>
            </a:r>
            <a:endParaRPr lang="en-US" sz="1600">
              <a:latin typeface="+mj-lt"/>
            </a:endParaRPr>
          </a:p>
        </p:txBody>
      </p:sp>
      <p:sp>
        <p:nvSpPr>
          <p:cNvPr id="17" name="Text 14"/>
          <p:cNvSpPr/>
          <p:nvPr/>
        </p:nvSpPr>
        <p:spPr>
          <a:xfrm>
            <a:off x="804672" y="3959352"/>
            <a:ext cx="2761488" cy="758952"/>
          </a:xfrm>
          <a:prstGeom prst="rect">
            <a:avLst/>
          </a:prstGeom>
          <a:noFill/>
          <a:ln/>
        </p:spPr>
        <p:txBody>
          <a:bodyPr wrap="square" lIns="254" tIns="254" rIns="254" bIns="254" rtlCol="0" anchor="ctr">
            <a:normAutofit/>
          </a:bodyPr>
          <a:lstStyle/>
          <a:p>
            <a:pPr marL="0" indent="0">
              <a:buNone/>
            </a:pPr>
            <a:r>
              <a:rPr lang="en-US" sz="1200">
                <a:solidFill>
                  <a:srgbClr val="1F3A3D"/>
                </a:solidFill>
                <a:latin typeface="+mj-lt"/>
                <a:ea typeface="Aptos" pitchFamily="34" charset="-122"/>
                <a:cs typeface="Aptos" pitchFamily="34" charset="-120"/>
              </a:rPr>
              <a:t>• Waarom gebeurt dat?</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Hoe kan dat?</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Wat zou er gebeuren als ...?</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Waarom denk je dat?</a:t>
            </a:r>
            <a:endParaRPr lang="en-US" sz="1200">
              <a:latin typeface="+mj-lt"/>
            </a:endParaRPr>
          </a:p>
        </p:txBody>
      </p:sp>
      <p:sp>
        <p:nvSpPr>
          <p:cNvPr id="18" name="Shape 15"/>
          <p:cNvSpPr/>
          <p:nvPr/>
        </p:nvSpPr>
        <p:spPr>
          <a:xfrm>
            <a:off x="4416552" y="2578608"/>
            <a:ext cx="2944368" cy="438912"/>
          </a:xfrm>
          <a:prstGeom prst="roundRect">
            <a:avLst>
              <a:gd name="adj" fmla="val 16667"/>
            </a:avLst>
          </a:prstGeom>
          <a:solidFill>
            <a:srgbClr val="F6E2C7"/>
          </a:solidFill>
          <a:ln w="12700">
            <a:solidFill>
              <a:srgbClr val="333333">
                <a:alpha val="0"/>
              </a:srgbClr>
            </a:solidFill>
            <a:prstDash val="solid"/>
          </a:ln>
        </p:spPr>
        <p:txBody>
          <a:bodyPr/>
          <a:lstStyle/>
          <a:p>
            <a:endParaRPr lang="nl-BE"/>
          </a:p>
        </p:txBody>
      </p:sp>
      <p:sp>
        <p:nvSpPr>
          <p:cNvPr id="19" name="Text 16"/>
          <p:cNvSpPr/>
          <p:nvPr/>
        </p:nvSpPr>
        <p:spPr>
          <a:xfrm>
            <a:off x="4617720" y="2697480"/>
            <a:ext cx="2560320" cy="164592"/>
          </a:xfrm>
          <a:prstGeom prst="rect">
            <a:avLst/>
          </a:prstGeom>
          <a:noFill/>
          <a:ln/>
        </p:spPr>
        <p:txBody>
          <a:bodyPr wrap="square" lIns="0" tIns="0" rIns="0" bIns="0" rtlCol="0" anchor="ctr"/>
          <a:lstStyle/>
          <a:p>
            <a:pPr marL="0" indent="0">
              <a:buNone/>
            </a:pPr>
            <a:r>
              <a:rPr lang="en-US" sz="1600" b="1">
                <a:solidFill>
                  <a:srgbClr val="D98C3A"/>
                </a:solidFill>
                <a:latin typeface="+mj-lt"/>
                <a:ea typeface="Aptos Display" pitchFamily="34" charset="-122"/>
                <a:cs typeface="Aptos Display" pitchFamily="34" charset="-120"/>
              </a:rPr>
              <a:t>Onderzoeksvragen</a:t>
            </a:r>
            <a:endParaRPr lang="en-US" sz="1600">
              <a:latin typeface="+mj-lt"/>
            </a:endParaRPr>
          </a:p>
        </p:txBody>
      </p:sp>
      <p:sp>
        <p:nvSpPr>
          <p:cNvPr id="20" name="Text 17"/>
          <p:cNvSpPr/>
          <p:nvPr/>
        </p:nvSpPr>
        <p:spPr>
          <a:xfrm>
            <a:off x="4489704" y="3191256"/>
            <a:ext cx="2834640" cy="347472"/>
          </a:xfrm>
          <a:prstGeom prst="rect">
            <a:avLst/>
          </a:prstGeom>
          <a:noFill/>
          <a:ln/>
        </p:spPr>
        <p:txBody>
          <a:bodyPr wrap="square" lIns="254" tIns="254" rIns="254" bIns="254" rtlCol="0" anchor="ctr">
            <a:noAutofit/>
          </a:bodyPr>
          <a:lstStyle/>
          <a:p>
            <a:pPr marL="0" indent="0">
              <a:buNone/>
            </a:pPr>
            <a:r>
              <a:rPr lang="en-US" sz="1200" b="1">
                <a:solidFill>
                  <a:srgbClr val="1F3A3D"/>
                </a:solidFill>
                <a:latin typeface="+mj-lt"/>
                <a:ea typeface="Aptos" pitchFamily="34" charset="-122"/>
                <a:cs typeface="Aptos" pitchFamily="34" charset="-120"/>
              </a:rPr>
              <a:t>Doel: observeren, vergelijken, testen en informatie verzamelen.</a:t>
            </a:r>
            <a:endParaRPr lang="en-US" sz="1200">
              <a:latin typeface="+mj-lt"/>
            </a:endParaRPr>
          </a:p>
        </p:txBody>
      </p:sp>
      <p:sp>
        <p:nvSpPr>
          <p:cNvPr id="21" name="Text 18"/>
          <p:cNvSpPr/>
          <p:nvPr/>
        </p:nvSpPr>
        <p:spPr>
          <a:xfrm>
            <a:off x="4489704" y="3675888"/>
            <a:ext cx="2743200" cy="164592"/>
          </a:xfrm>
          <a:prstGeom prst="rect">
            <a:avLst/>
          </a:prstGeom>
          <a:noFill/>
          <a:ln/>
        </p:spPr>
        <p:txBody>
          <a:bodyPr wrap="square" lIns="0" tIns="0" rIns="0" bIns="0" rtlCol="0" anchor="ctr"/>
          <a:lstStyle/>
          <a:p>
            <a:pPr marL="0" indent="0">
              <a:buNone/>
            </a:pPr>
            <a:r>
              <a:rPr lang="en-US" sz="1600" b="1">
                <a:solidFill>
                  <a:srgbClr val="D98C3A"/>
                </a:solidFill>
                <a:latin typeface="+mj-lt"/>
                <a:ea typeface="Aptos" pitchFamily="34" charset="-122"/>
                <a:cs typeface="Aptos" pitchFamily="34" charset="-120"/>
              </a:rPr>
              <a:t>Typische formuleringen</a:t>
            </a:r>
            <a:endParaRPr lang="en-US" sz="1600">
              <a:latin typeface="+mj-lt"/>
            </a:endParaRPr>
          </a:p>
        </p:txBody>
      </p:sp>
      <p:sp>
        <p:nvSpPr>
          <p:cNvPr id="22" name="Text 19"/>
          <p:cNvSpPr/>
          <p:nvPr/>
        </p:nvSpPr>
        <p:spPr>
          <a:xfrm>
            <a:off x="4489704" y="3959352"/>
            <a:ext cx="2761488" cy="758952"/>
          </a:xfrm>
          <a:prstGeom prst="rect">
            <a:avLst/>
          </a:prstGeom>
          <a:noFill/>
          <a:ln/>
        </p:spPr>
        <p:txBody>
          <a:bodyPr wrap="square" lIns="254" tIns="254" rIns="254" bIns="254" rtlCol="0" anchor="ctr">
            <a:normAutofit/>
          </a:bodyPr>
          <a:lstStyle/>
          <a:p>
            <a:pPr marL="0" indent="0">
              <a:buNone/>
            </a:pPr>
            <a:r>
              <a:rPr lang="en-US" sz="1200">
                <a:solidFill>
                  <a:srgbClr val="1F3A3D"/>
                </a:solidFill>
                <a:latin typeface="+mj-lt"/>
                <a:ea typeface="Aptos" pitchFamily="34" charset="-122"/>
                <a:cs typeface="Aptos" pitchFamily="34" charset="-120"/>
              </a:rPr>
              <a:t>• Wat gebeurt er als ...?</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Hoe kunnen we dat te weten komen?</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Welke ...?</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Wat zien we wanneer ...?</a:t>
            </a:r>
            <a:endParaRPr lang="en-US" sz="1200">
              <a:latin typeface="+mj-lt"/>
            </a:endParaRPr>
          </a:p>
        </p:txBody>
      </p:sp>
      <p:sp>
        <p:nvSpPr>
          <p:cNvPr id="23" name="Shape 20"/>
          <p:cNvSpPr/>
          <p:nvPr/>
        </p:nvSpPr>
        <p:spPr>
          <a:xfrm>
            <a:off x="502920" y="5513832"/>
            <a:ext cx="7086600" cy="768096"/>
          </a:xfrm>
          <a:prstGeom prst="roundRect">
            <a:avLst>
              <a:gd name="adj" fmla="val 14286"/>
            </a:avLst>
          </a:prstGeom>
          <a:solidFill>
            <a:srgbClr val="1F3A3D"/>
          </a:solidFill>
          <a:ln w="12700">
            <a:solidFill>
              <a:srgbClr val="1F3A3D"/>
            </a:solidFill>
            <a:prstDash val="solid"/>
          </a:ln>
        </p:spPr>
        <p:txBody>
          <a:bodyPr/>
          <a:lstStyle/>
          <a:p>
            <a:endParaRPr lang="nl-BE"/>
          </a:p>
        </p:txBody>
      </p:sp>
      <p:sp>
        <p:nvSpPr>
          <p:cNvPr id="24" name="Text 21"/>
          <p:cNvSpPr/>
          <p:nvPr/>
        </p:nvSpPr>
        <p:spPr>
          <a:xfrm>
            <a:off x="749808" y="5650992"/>
            <a:ext cx="2011680" cy="182880"/>
          </a:xfrm>
          <a:prstGeom prst="rect">
            <a:avLst/>
          </a:prstGeom>
          <a:noFill/>
          <a:ln/>
        </p:spPr>
        <p:txBody>
          <a:bodyPr wrap="square" lIns="0" tIns="0" rIns="0" bIns="0" rtlCol="0" anchor="ctr"/>
          <a:lstStyle/>
          <a:p>
            <a:pPr marL="0" indent="0">
              <a:buNone/>
            </a:pPr>
            <a:r>
              <a:rPr lang="en-US" sz="1080" b="1">
                <a:solidFill>
                  <a:srgbClr val="FFFFFF"/>
                </a:solidFill>
                <a:latin typeface="Aptos" pitchFamily="34" charset="0"/>
                <a:ea typeface="Aptos" pitchFamily="34" charset="-122"/>
                <a:cs typeface="Aptos" pitchFamily="34" charset="-120"/>
              </a:rPr>
              <a:t>Voorbeeld binnen thema “Bomen”</a:t>
            </a:r>
            <a:endParaRPr lang="en-US" sz="1080"/>
          </a:p>
        </p:txBody>
      </p:sp>
      <p:sp>
        <p:nvSpPr>
          <p:cNvPr id="25" name="Text 22"/>
          <p:cNvSpPr/>
          <p:nvPr/>
        </p:nvSpPr>
        <p:spPr>
          <a:xfrm>
            <a:off x="2852928" y="5596128"/>
            <a:ext cx="4480560" cy="201168"/>
          </a:xfrm>
          <a:prstGeom prst="rect">
            <a:avLst/>
          </a:prstGeom>
          <a:noFill/>
          <a:ln/>
        </p:spPr>
        <p:txBody>
          <a:bodyPr wrap="square" lIns="0" tIns="0" rIns="0" bIns="0" rtlCol="0" anchor="ctr">
            <a:normAutofit/>
          </a:bodyPr>
          <a:lstStyle/>
          <a:p>
            <a:pPr marL="0" indent="0">
              <a:buNone/>
            </a:pPr>
            <a:r>
              <a:rPr lang="en-US" sz="1020">
                <a:solidFill>
                  <a:srgbClr val="FFFFFF"/>
                </a:solidFill>
                <a:latin typeface="Aptos" pitchFamily="34" charset="0"/>
                <a:ea typeface="Aptos" pitchFamily="34" charset="-122"/>
                <a:cs typeface="Aptos" pitchFamily="34" charset="-120"/>
              </a:rPr>
              <a:t>Denkvraag: Waarom verliezen sommige bomen hun bladeren in de herfst?</a:t>
            </a:r>
            <a:endParaRPr lang="en-US" sz="1020"/>
          </a:p>
        </p:txBody>
      </p:sp>
      <p:sp>
        <p:nvSpPr>
          <p:cNvPr id="26" name="Text 23"/>
          <p:cNvSpPr/>
          <p:nvPr/>
        </p:nvSpPr>
        <p:spPr>
          <a:xfrm>
            <a:off x="2852928" y="5916168"/>
            <a:ext cx="4480560" cy="201168"/>
          </a:xfrm>
          <a:prstGeom prst="rect">
            <a:avLst/>
          </a:prstGeom>
          <a:noFill/>
          <a:ln/>
        </p:spPr>
        <p:txBody>
          <a:bodyPr wrap="square" lIns="0" tIns="0" rIns="0" bIns="0" rtlCol="0" anchor="ctr">
            <a:normAutofit/>
          </a:bodyPr>
          <a:lstStyle/>
          <a:p>
            <a:pPr marL="0" indent="0">
              <a:buNone/>
            </a:pPr>
            <a:r>
              <a:rPr lang="en-US" sz="1020">
                <a:solidFill>
                  <a:srgbClr val="FFFFFF"/>
                </a:solidFill>
                <a:latin typeface="Aptos" pitchFamily="34" charset="0"/>
                <a:ea typeface="Aptos" pitchFamily="34" charset="-122"/>
                <a:cs typeface="Aptos" pitchFamily="34" charset="-120"/>
              </a:rPr>
              <a:t>Onderzoeksvraag: Welke bladeren verkleuren het snelst?</a:t>
            </a:r>
            <a:endParaRPr lang="en-US" sz="1020"/>
          </a:p>
        </p:txBody>
      </p:sp>
      <p:sp>
        <p:nvSpPr>
          <p:cNvPr id="27" name="Shape 24"/>
          <p:cNvSpPr/>
          <p:nvPr/>
        </p:nvSpPr>
        <p:spPr>
          <a:xfrm>
            <a:off x="8138160" y="5166360"/>
            <a:ext cx="3611880" cy="1060704"/>
          </a:xfrm>
          <a:prstGeom prst="roundRect">
            <a:avLst>
              <a:gd name="adj" fmla="val 8621"/>
            </a:avLst>
          </a:prstGeom>
          <a:solidFill>
            <a:srgbClr val="FFFFFF">
              <a:alpha val="92000"/>
            </a:srgbClr>
          </a:solidFill>
          <a:ln w="12700">
            <a:solidFill>
              <a:srgbClr val="FFFFFF">
                <a:alpha val="65000"/>
              </a:srgbClr>
            </a:solidFill>
            <a:prstDash val="solid"/>
          </a:ln>
        </p:spPr>
        <p:txBody>
          <a:bodyPr/>
          <a:lstStyle/>
          <a:p>
            <a:endParaRPr lang="nl-BE"/>
          </a:p>
        </p:txBody>
      </p:sp>
      <p:sp>
        <p:nvSpPr>
          <p:cNvPr id="28" name="Text 25"/>
          <p:cNvSpPr/>
          <p:nvPr/>
        </p:nvSpPr>
        <p:spPr>
          <a:xfrm>
            <a:off x="8412480" y="5367528"/>
            <a:ext cx="3017520" cy="182880"/>
          </a:xfrm>
          <a:prstGeom prst="rect">
            <a:avLst/>
          </a:prstGeom>
          <a:noFill/>
          <a:ln/>
        </p:spPr>
        <p:txBody>
          <a:bodyPr wrap="square" lIns="0" tIns="0" rIns="0" bIns="0" rtlCol="0" anchor="ctr"/>
          <a:lstStyle/>
          <a:p>
            <a:pPr marL="0" indent="0">
              <a:buNone/>
            </a:pPr>
            <a:r>
              <a:rPr lang="en-US" sz="1080" b="1">
                <a:solidFill>
                  <a:srgbClr val="3F6F58"/>
                </a:solidFill>
                <a:latin typeface="Aptos" pitchFamily="34" charset="0"/>
                <a:ea typeface="Aptos" pitchFamily="34" charset="-122"/>
                <a:cs typeface="Aptos" pitchFamily="34" charset="-120"/>
              </a:rPr>
              <a:t>Vuistregel</a:t>
            </a:r>
            <a:endParaRPr lang="en-US" sz="1080"/>
          </a:p>
        </p:txBody>
      </p:sp>
      <p:sp>
        <p:nvSpPr>
          <p:cNvPr id="29" name="Text 26"/>
          <p:cNvSpPr/>
          <p:nvPr/>
        </p:nvSpPr>
        <p:spPr>
          <a:xfrm>
            <a:off x="8412480" y="5632704"/>
            <a:ext cx="3035808" cy="402336"/>
          </a:xfrm>
          <a:prstGeom prst="rect">
            <a:avLst/>
          </a:prstGeom>
          <a:noFill/>
          <a:ln/>
        </p:spPr>
        <p:txBody>
          <a:bodyPr wrap="square" lIns="0" tIns="0" rIns="0" bIns="0" rtlCol="0" anchor="ctr">
            <a:normAutofit fontScale="85000" lnSpcReduction="10000"/>
          </a:bodyPr>
          <a:lstStyle/>
          <a:p>
            <a:pPr marL="0" indent="0">
              <a:buNone/>
            </a:pPr>
            <a:r>
              <a:rPr lang="en-US" sz="1310" b="1">
                <a:solidFill>
                  <a:srgbClr val="1F3A3D"/>
                </a:solidFill>
                <a:latin typeface="Aptos Display" pitchFamily="34" charset="0"/>
                <a:ea typeface="Aptos Display" pitchFamily="34" charset="-122"/>
                <a:cs typeface="Aptos Display" pitchFamily="34" charset="-120"/>
              </a:rPr>
              <a:t>Denkvragen laten kinderen redeneren. Onderzoeksvragen laten kinderen iets uitzoeken.</a:t>
            </a:r>
            <a:endParaRPr lang="en-US" sz="131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1a67a5e8b6.png"/>
          <p:cNvPicPr>
            <a:picLocks noChangeAspect="1"/>
          </p:cNvPicPr>
          <p:nvPr/>
        </p:nvPicPr>
        <p:blipFill>
          <a:blip r:embed="rId3"/>
          <a:srcRect l="29111" r="29111"/>
          <a:stretch/>
        </p:blipFill>
        <p:spPr>
          <a:xfrm>
            <a:off x="7891272" y="0"/>
            <a:ext cx="4297680" cy="6858000"/>
          </a:xfrm>
          <a:prstGeom prst="rect">
            <a:avLst/>
          </a:prstGeom>
        </p:spPr>
      </p:pic>
      <p:sp>
        <p:nvSpPr>
          <p:cNvPr id="3" name="Shape 0"/>
          <p:cNvSpPr/>
          <p:nvPr/>
        </p:nvSpPr>
        <p:spPr>
          <a:xfrm>
            <a:off x="7891272" y="0"/>
            <a:ext cx="4297680" cy="6858000"/>
          </a:xfrm>
          <a:prstGeom prst="rect">
            <a:avLst/>
          </a:prstGeom>
          <a:solidFill>
            <a:srgbClr val="1F3A3D">
              <a:alpha val="48000"/>
            </a:srgbClr>
          </a:solidFill>
          <a:ln w="12700">
            <a:solidFill>
              <a:srgbClr val="333333">
                <a:alpha val="0"/>
              </a:srgbClr>
            </a:solidFill>
            <a:prstDash val="solid"/>
          </a:ln>
        </p:spPr>
        <p:txBody>
          <a:bodyPr/>
          <a:lstStyle/>
          <a:p>
            <a:endParaRPr lang="nl-BE"/>
          </a:p>
        </p:txBody>
      </p:sp>
      <p:sp>
        <p:nvSpPr>
          <p:cNvPr id="4" name="Shape 1"/>
          <p:cNvSpPr/>
          <p:nvPr/>
        </p:nvSpPr>
        <p:spPr>
          <a:xfrm>
            <a:off x="7699248" y="0"/>
            <a:ext cx="54864" cy="6858000"/>
          </a:xfrm>
          <a:prstGeom prst="rect">
            <a:avLst/>
          </a:prstGeom>
          <a:solidFill>
            <a:srgbClr val="D98C3A"/>
          </a:solidFill>
          <a:ln w="12700">
            <a:solidFill>
              <a:srgbClr val="333333">
                <a:alpha val="0"/>
              </a:srgbClr>
            </a:solidFill>
            <a:prstDash val="solid"/>
          </a:ln>
        </p:spPr>
        <p:txBody>
          <a:bodyPr/>
          <a:lstStyle/>
          <a:p>
            <a:endParaRPr lang="nl-BE"/>
          </a:p>
        </p:txBody>
      </p:sp>
      <p:sp>
        <p:nvSpPr>
          <p:cNvPr id="7" name="Text 4"/>
          <p:cNvSpPr/>
          <p:nvPr/>
        </p:nvSpPr>
        <p:spPr>
          <a:xfrm>
            <a:off x="1325880" y="393192"/>
            <a:ext cx="1920240" cy="164592"/>
          </a:xfrm>
          <a:prstGeom prst="rect">
            <a:avLst/>
          </a:prstGeom>
          <a:noFill/>
          <a:ln/>
        </p:spPr>
        <p:txBody>
          <a:bodyPr wrap="square" lIns="0" tIns="0" rIns="0" bIns="0" rtlCol="0" anchor="ctr"/>
          <a:lstStyle/>
          <a:p>
            <a:pPr marL="0" indent="0">
              <a:buNone/>
            </a:pPr>
            <a:endParaRPr lang="en-US" sz="1050"/>
          </a:p>
        </p:txBody>
      </p:sp>
      <p:sp>
        <p:nvSpPr>
          <p:cNvPr id="8" name="Text 5"/>
          <p:cNvSpPr/>
          <p:nvPr/>
        </p:nvSpPr>
        <p:spPr>
          <a:xfrm>
            <a:off x="502920" y="369296"/>
            <a:ext cx="8060977" cy="710874"/>
          </a:xfrm>
          <a:prstGeom prst="rect">
            <a:avLst/>
          </a:prstGeom>
          <a:noFill/>
          <a:ln/>
        </p:spPr>
        <p:txBody>
          <a:bodyPr wrap="square" lIns="0" tIns="0" rIns="0" bIns="0" rtlCol="0" anchor="ctr"/>
          <a:lstStyle/>
          <a:p>
            <a:pPr marL="0" indent="0">
              <a:buNone/>
            </a:pPr>
            <a:r>
              <a:rPr lang="en-US" sz="3200" b="1">
                <a:solidFill>
                  <a:srgbClr val="1F3A3D"/>
                </a:solidFill>
                <a:latin typeface="Poppins ExtraBold" panose="00000900000000000000" pitchFamily="2" charset="0"/>
                <a:ea typeface="Aptos Display" pitchFamily="34" charset="-122"/>
                <a:cs typeface="Poppins ExtraBold" panose="00000900000000000000" pitchFamily="2" charset="0"/>
              </a:rPr>
              <a:t>Wanneer zet je welke vragen in?</a:t>
            </a:r>
            <a:endParaRPr lang="en-US" sz="3200">
              <a:latin typeface="Poppins ExtraBold" panose="00000900000000000000" pitchFamily="2" charset="0"/>
              <a:cs typeface="Poppins ExtraBold" panose="00000900000000000000" pitchFamily="2" charset="0"/>
            </a:endParaRPr>
          </a:p>
        </p:txBody>
      </p:sp>
      <p:sp>
        <p:nvSpPr>
          <p:cNvPr id="9" name="Text 6"/>
          <p:cNvSpPr/>
          <p:nvPr/>
        </p:nvSpPr>
        <p:spPr>
          <a:xfrm>
            <a:off x="498348" y="1347130"/>
            <a:ext cx="6812280" cy="610391"/>
          </a:xfrm>
          <a:prstGeom prst="rect">
            <a:avLst/>
          </a:prstGeom>
          <a:noFill/>
          <a:ln/>
        </p:spPr>
        <p:txBody>
          <a:bodyPr wrap="square" lIns="0" tIns="0" rIns="0" bIns="0" rtlCol="0" anchor="ctr">
            <a:noAutofit/>
          </a:bodyPr>
          <a:lstStyle/>
          <a:p>
            <a:pPr marL="0" indent="0">
              <a:buNone/>
            </a:pPr>
            <a:r>
              <a:rPr lang="en-US" sz="2000">
                <a:solidFill>
                  <a:srgbClr val="5D6866"/>
                </a:solidFill>
                <a:latin typeface="Poppins ExtraBold" panose="00000900000000000000" pitchFamily="2" charset="0"/>
                <a:ea typeface="Aptos" pitchFamily="34" charset="-122"/>
                <a:cs typeface="Poppins ExtraBold" panose="00000900000000000000" pitchFamily="2" charset="0"/>
              </a:rPr>
              <a:t>Denkvragen en onderzoeksvragen krijgen elk een plek in de opbouw van je kennisrijke thema.</a:t>
            </a:r>
            <a:endParaRPr lang="en-US" sz="2000">
              <a:latin typeface="Poppins ExtraBold" panose="00000900000000000000" pitchFamily="2" charset="0"/>
              <a:cs typeface="Poppins ExtraBold" panose="00000900000000000000" pitchFamily="2" charset="0"/>
            </a:endParaRPr>
          </a:p>
        </p:txBody>
      </p:sp>
      <p:sp>
        <p:nvSpPr>
          <p:cNvPr id="10" name="Shape 7"/>
          <p:cNvSpPr/>
          <p:nvPr/>
        </p:nvSpPr>
        <p:spPr>
          <a:xfrm>
            <a:off x="960120" y="2587752"/>
            <a:ext cx="6053328" cy="0"/>
          </a:xfrm>
          <a:prstGeom prst="line">
            <a:avLst/>
          </a:prstGeom>
          <a:noFill/>
          <a:ln w="31750">
            <a:solidFill>
              <a:srgbClr val="D98C3A"/>
            </a:solidFill>
            <a:prstDash val="solid"/>
            <a:headEnd type="none"/>
            <a:tailEnd type="triangle"/>
          </a:ln>
        </p:spPr>
        <p:txBody>
          <a:bodyPr/>
          <a:lstStyle/>
          <a:p>
            <a:endParaRPr lang="nl-BE"/>
          </a:p>
        </p:txBody>
      </p:sp>
      <p:sp>
        <p:nvSpPr>
          <p:cNvPr id="11" name="Shape 8"/>
          <p:cNvSpPr/>
          <p:nvPr/>
        </p:nvSpPr>
        <p:spPr>
          <a:xfrm>
            <a:off x="685800" y="2350008"/>
            <a:ext cx="475488" cy="475488"/>
          </a:xfrm>
          <a:prstGeom prst="ellipse">
            <a:avLst/>
          </a:prstGeom>
          <a:solidFill>
            <a:srgbClr val="3F6F58"/>
          </a:solidFill>
          <a:ln w="12700">
            <a:solidFill>
              <a:srgbClr val="3F6F58"/>
            </a:solidFill>
            <a:prstDash val="solid"/>
          </a:ln>
        </p:spPr>
        <p:txBody>
          <a:bodyPr/>
          <a:lstStyle/>
          <a:p>
            <a:endParaRPr lang="nl-BE"/>
          </a:p>
        </p:txBody>
      </p:sp>
      <p:sp>
        <p:nvSpPr>
          <p:cNvPr id="12" name="Text 9"/>
          <p:cNvSpPr/>
          <p:nvPr/>
        </p:nvSpPr>
        <p:spPr>
          <a:xfrm>
            <a:off x="886968" y="2509486"/>
            <a:ext cx="128016" cy="146304"/>
          </a:xfrm>
          <a:prstGeom prst="rect">
            <a:avLst/>
          </a:prstGeom>
          <a:noFill/>
          <a:ln/>
        </p:spPr>
        <p:txBody>
          <a:bodyPr wrap="square" lIns="0" tIns="0" rIns="0" bIns="0" rtlCol="0" anchor="ctr"/>
          <a:lstStyle/>
          <a:p>
            <a:pPr marL="0" indent="0">
              <a:buNone/>
            </a:pPr>
            <a:r>
              <a:rPr lang="en-US" sz="1050" b="1">
                <a:solidFill>
                  <a:srgbClr val="FFFFFF"/>
                </a:solidFill>
                <a:latin typeface="Aptos" pitchFamily="34" charset="0"/>
                <a:ea typeface="Aptos" pitchFamily="34" charset="-122"/>
                <a:cs typeface="Aptos" pitchFamily="34" charset="-120"/>
              </a:rPr>
              <a:t>1</a:t>
            </a:r>
            <a:endParaRPr lang="en-US" sz="1050"/>
          </a:p>
        </p:txBody>
      </p:sp>
      <p:sp>
        <p:nvSpPr>
          <p:cNvPr id="13" name="Text 10"/>
          <p:cNvSpPr/>
          <p:nvPr/>
        </p:nvSpPr>
        <p:spPr>
          <a:xfrm>
            <a:off x="420624" y="2940436"/>
            <a:ext cx="1005840" cy="164592"/>
          </a:xfrm>
          <a:prstGeom prst="rect">
            <a:avLst/>
          </a:prstGeom>
          <a:noFill/>
          <a:ln/>
        </p:spPr>
        <p:txBody>
          <a:bodyPr wrap="square" lIns="0" tIns="0" rIns="0" bIns="0" rtlCol="0" anchor="ctr">
            <a:normAutofit fontScale="92500" lnSpcReduction="20000"/>
          </a:bodyPr>
          <a:lstStyle/>
          <a:p>
            <a:pPr marL="0" indent="0" algn="ctr">
              <a:buNone/>
            </a:pPr>
            <a:r>
              <a:rPr lang="en-US" sz="1400" b="1">
                <a:solidFill>
                  <a:srgbClr val="1F3A3D"/>
                </a:solidFill>
                <a:latin typeface="+mj-lt"/>
                <a:ea typeface="Aptos" pitchFamily="34" charset="-122"/>
                <a:cs typeface="Aptos" pitchFamily="34" charset="-120"/>
              </a:rPr>
              <a:t>START</a:t>
            </a:r>
            <a:endParaRPr lang="en-US" sz="1400">
              <a:latin typeface="+mj-lt"/>
            </a:endParaRPr>
          </a:p>
        </p:txBody>
      </p:sp>
      <p:sp>
        <p:nvSpPr>
          <p:cNvPr id="14" name="Text 11"/>
          <p:cNvSpPr/>
          <p:nvPr/>
        </p:nvSpPr>
        <p:spPr>
          <a:xfrm>
            <a:off x="420624" y="3172968"/>
            <a:ext cx="1325880" cy="256032"/>
          </a:xfrm>
          <a:prstGeom prst="rect">
            <a:avLst/>
          </a:prstGeom>
          <a:noFill/>
          <a:ln/>
        </p:spPr>
        <p:txBody>
          <a:bodyPr wrap="square" lIns="0" tIns="0" rIns="0" bIns="0" rtlCol="0" anchor="ctr">
            <a:normAutofit fontScale="85000" lnSpcReduction="20000"/>
          </a:bodyPr>
          <a:lstStyle/>
          <a:p>
            <a:pPr marL="0" indent="0" algn="ctr">
              <a:buNone/>
            </a:pPr>
            <a:r>
              <a:rPr lang="en-US" sz="1200">
                <a:solidFill>
                  <a:srgbClr val="5D6866"/>
                </a:solidFill>
                <a:latin typeface="+mj-lt"/>
                <a:ea typeface="Aptos" pitchFamily="34" charset="-122"/>
                <a:cs typeface="Aptos" pitchFamily="34" charset="-120"/>
              </a:rPr>
              <a:t>voorkennis zichtbaar maken</a:t>
            </a:r>
            <a:endParaRPr lang="en-US" sz="1200">
              <a:latin typeface="+mj-lt"/>
            </a:endParaRPr>
          </a:p>
        </p:txBody>
      </p:sp>
      <p:sp>
        <p:nvSpPr>
          <p:cNvPr id="15" name="Shape 12"/>
          <p:cNvSpPr/>
          <p:nvPr/>
        </p:nvSpPr>
        <p:spPr>
          <a:xfrm>
            <a:off x="2331720" y="2350008"/>
            <a:ext cx="475488" cy="475488"/>
          </a:xfrm>
          <a:prstGeom prst="ellipse">
            <a:avLst/>
          </a:prstGeom>
          <a:solidFill>
            <a:srgbClr val="D98C3A"/>
          </a:solidFill>
          <a:ln w="12700">
            <a:solidFill>
              <a:srgbClr val="D98C3A"/>
            </a:solidFill>
            <a:prstDash val="solid"/>
          </a:ln>
        </p:spPr>
        <p:txBody>
          <a:bodyPr/>
          <a:lstStyle/>
          <a:p>
            <a:endParaRPr lang="nl-BE"/>
          </a:p>
        </p:txBody>
      </p:sp>
      <p:sp>
        <p:nvSpPr>
          <p:cNvPr id="16" name="Text 13"/>
          <p:cNvSpPr/>
          <p:nvPr/>
        </p:nvSpPr>
        <p:spPr>
          <a:xfrm>
            <a:off x="2517156" y="2523744"/>
            <a:ext cx="128016" cy="146304"/>
          </a:xfrm>
          <a:prstGeom prst="rect">
            <a:avLst/>
          </a:prstGeom>
          <a:noFill/>
          <a:ln/>
        </p:spPr>
        <p:txBody>
          <a:bodyPr wrap="square" lIns="0" tIns="0" rIns="0" bIns="0" rtlCol="0" anchor="ctr"/>
          <a:lstStyle/>
          <a:p>
            <a:pPr marL="0" indent="0">
              <a:buNone/>
            </a:pPr>
            <a:r>
              <a:rPr lang="en-US" sz="1050" b="1">
                <a:solidFill>
                  <a:srgbClr val="FFFFFF"/>
                </a:solidFill>
                <a:latin typeface="Aptos" pitchFamily="34" charset="0"/>
                <a:ea typeface="Aptos" pitchFamily="34" charset="-122"/>
                <a:cs typeface="Aptos" pitchFamily="34" charset="-120"/>
              </a:rPr>
              <a:t>2</a:t>
            </a:r>
            <a:endParaRPr lang="en-US" sz="1050"/>
          </a:p>
        </p:txBody>
      </p:sp>
      <p:sp>
        <p:nvSpPr>
          <p:cNvPr id="17" name="Text 14"/>
          <p:cNvSpPr/>
          <p:nvPr/>
        </p:nvSpPr>
        <p:spPr>
          <a:xfrm>
            <a:off x="1946690" y="2989965"/>
            <a:ext cx="1249530" cy="100583"/>
          </a:xfrm>
          <a:prstGeom prst="rect">
            <a:avLst/>
          </a:prstGeom>
          <a:noFill/>
          <a:ln/>
        </p:spPr>
        <p:txBody>
          <a:bodyPr wrap="square" lIns="0" tIns="0" rIns="0" bIns="0" rtlCol="0" anchor="ctr">
            <a:normAutofit fontScale="55000" lnSpcReduction="20000"/>
          </a:bodyPr>
          <a:lstStyle/>
          <a:p>
            <a:pPr marL="0" indent="0" algn="ctr">
              <a:buNone/>
            </a:pPr>
            <a:r>
              <a:rPr lang="en-US" sz="1400" b="1">
                <a:solidFill>
                  <a:srgbClr val="1F3A3D"/>
                </a:solidFill>
                <a:latin typeface="+mj-lt"/>
                <a:ea typeface="Aptos" pitchFamily="34" charset="-122"/>
                <a:cs typeface="Aptos" pitchFamily="34" charset="-120"/>
              </a:rPr>
              <a:t>ONDERZOEKEN</a:t>
            </a:r>
            <a:endParaRPr lang="en-US" sz="1400">
              <a:latin typeface="+mj-lt"/>
            </a:endParaRPr>
          </a:p>
        </p:txBody>
      </p:sp>
      <p:sp>
        <p:nvSpPr>
          <p:cNvPr id="18" name="Text 15"/>
          <p:cNvSpPr/>
          <p:nvPr/>
        </p:nvSpPr>
        <p:spPr>
          <a:xfrm>
            <a:off x="1946690" y="3172968"/>
            <a:ext cx="1325880" cy="256032"/>
          </a:xfrm>
          <a:prstGeom prst="rect">
            <a:avLst/>
          </a:prstGeom>
          <a:noFill/>
          <a:ln/>
        </p:spPr>
        <p:txBody>
          <a:bodyPr wrap="square" lIns="0" tIns="0" rIns="0" bIns="0" rtlCol="0" anchor="ctr">
            <a:normAutofit/>
          </a:bodyPr>
          <a:lstStyle/>
          <a:p>
            <a:pPr marL="0" indent="0" algn="ctr">
              <a:buNone/>
            </a:pPr>
            <a:r>
              <a:rPr lang="en-US" sz="1200">
                <a:solidFill>
                  <a:srgbClr val="5D6866"/>
                </a:solidFill>
                <a:latin typeface="+mj-lt"/>
                <a:ea typeface="Aptos" pitchFamily="34" charset="-122"/>
                <a:cs typeface="Aptos" pitchFamily="34" charset="-120"/>
              </a:rPr>
              <a:t>kennis verzamelen</a:t>
            </a:r>
            <a:endParaRPr lang="en-US" sz="1200">
              <a:latin typeface="+mj-lt"/>
            </a:endParaRPr>
          </a:p>
        </p:txBody>
      </p:sp>
      <p:sp>
        <p:nvSpPr>
          <p:cNvPr id="19" name="Shape 16"/>
          <p:cNvSpPr/>
          <p:nvPr/>
        </p:nvSpPr>
        <p:spPr>
          <a:xfrm>
            <a:off x="4142232" y="2359152"/>
            <a:ext cx="475488" cy="475488"/>
          </a:xfrm>
          <a:prstGeom prst="ellipse">
            <a:avLst/>
          </a:prstGeom>
          <a:solidFill>
            <a:srgbClr val="3F6F58"/>
          </a:solidFill>
          <a:ln w="12700">
            <a:solidFill>
              <a:srgbClr val="3F6F58"/>
            </a:solidFill>
            <a:prstDash val="solid"/>
          </a:ln>
        </p:spPr>
        <p:txBody>
          <a:bodyPr/>
          <a:lstStyle/>
          <a:p>
            <a:endParaRPr lang="nl-BE"/>
          </a:p>
        </p:txBody>
      </p:sp>
      <p:sp>
        <p:nvSpPr>
          <p:cNvPr id="20" name="Text 17"/>
          <p:cNvSpPr/>
          <p:nvPr/>
        </p:nvSpPr>
        <p:spPr>
          <a:xfrm>
            <a:off x="4315968" y="2497589"/>
            <a:ext cx="128016" cy="146304"/>
          </a:xfrm>
          <a:prstGeom prst="rect">
            <a:avLst/>
          </a:prstGeom>
          <a:noFill/>
          <a:ln/>
        </p:spPr>
        <p:txBody>
          <a:bodyPr wrap="square" lIns="0" tIns="0" rIns="0" bIns="0" rtlCol="0" anchor="ctr"/>
          <a:lstStyle/>
          <a:p>
            <a:pPr marL="0" indent="0">
              <a:buNone/>
            </a:pPr>
            <a:r>
              <a:rPr lang="en-US" sz="1050" b="1">
                <a:solidFill>
                  <a:srgbClr val="FFFFFF"/>
                </a:solidFill>
                <a:latin typeface="Aptos" pitchFamily="34" charset="0"/>
                <a:ea typeface="Aptos" pitchFamily="34" charset="-122"/>
                <a:cs typeface="Aptos" pitchFamily="34" charset="-120"/>
              </a:rPr>
              <a:t>3</a:t>
            </a:r>
            <a:endParaRPr lang="en-US" sz="1050"/>
          </a:p>
        </p:txBody>
      </p:sp>
      <p:sp>
        <p:nvSpPr>
          <p:cNvPr id="21" name="Text 18"/>
          <p:cNvSpPr/>
          <p:nvPr/>
        </p:nvSpPr>
        <p:spPr>
          <a:xfrm>
            <a:off x="3904488" y="2980232"/>
            <a:ext cx="1005840" cy="164592"/>
          </a:xfrm>
          <a:prstGeom prst="rect">
            <a:avLst/>
          </a:prstGeom>
          <a:noFill/>
          <a:ln/>
        </p:spPr>
        <p:txBody>
          <a:bodyPr wrap="square" lIns="0" tIns="0" rIns="0" bIns="0" rtlCol="0" anchor="ctr">
            <a:normAutofit fontScale="92500" lnSpcReduction="20000"/>
          </a:bodyPr>
          <a:lstStyle/>
          <a:p>
            <a:pPr marL="0" indent="0" algn="ctr">
              <a:buNone/>
            </a:pPr>
            <a:r>
              <a:rPr lang="en-US" sz="1400" b="1">
                <a:solidFill>
                  <a:srgbClr val="1F3A3D"/>
                </a:solidFill>
                <a:latin typeface="+mj-lt"/>
                <a:ea typeface="Aptos" pitchFamily="34" charset="-122"/>
                <a:cs typeface="Aptos" pitchFamily="34" charset="-120"/>
              </a:rPr>
              <a:t>VERDIEPEN</a:t>
            </a:r>
            <a:endParaRPr lang="en-US" sz="1400">
              <a:latin typeface="+mj-lt"/>
            </a:endParaRPr>
          </a:p>
        </p:txBody>
      </p:sp>
      <p:sp>
        <p:nvSpPr>
          <p:cNvPr id="22" name="Text 19"/>
          <p:cNvSpPr/>
          <p:nvPr/>
        </p:nvSpPr>
        <p:spPr>
          <a:xfrm>
            <a:off x="3775490" y="3172968"/>
            <a:ext cx="1325880" cy="256032"/>
          </a:xfrm>
          <a:prstGeom prst="rect">
            <a:avLst/>
          </a:prstGeom>
          <a:noFill/>
          <a:ln/>
        </p:spPr>
        <p:txBody>
          <a:bodyPr wrap="square" lIns="0" tIns="0" rIns="0" bIns="0" rtlCol="0" anchor="ctr">
            <a:normAutofit/>
          </a:bodyPr>
          <a:lstStyle/>
          <a:p>
            <a:pPr marL="0" indent="0" algn="ctr">
              <a:buNone/>
            </a:pPr>
            <a:r>
              <a:rPr lang="en-US" sz="1200">
                <a:solidFill>
                  <a:srgbClr val="5D6866"/>
                </a:solidFill>
                <a:latin typeface="+mj-lt"/>
                <a:ea typeface="Aptos" pitchFamily="34" charset="-122"/>
                <a:cs typeface="Aptos" pitchFamily="34" charset="-120"/>
              </a:rPr>
              <a:t>verbanden leggen</a:t>
            </a:r>
            <a:endParaRPr lang="en-US" sz="1200">
              <a:latin typeface="+mj-lt"/>
            </a:endParaRPr>
          </a:p>
        </p:txBody>
      </p:sp>
      <p:sp>
        <p:nvSpPr>
          <p:cNvPr id="23" name="Shape 20"/>
          <p:cNvSpPr/>
          <p:nvPr/>
        </p:nvSpPr>
        <p:spPr>
          <a:xfrm>
            <a:off x="5760720" y="2350008"/>
            <a:ext cx="475488" cy="475488"/>
          </a:xfrm>
          <a:prstGeom prst="ellipse">
            <a:avLst/>
          </a:prstGeom>
          <a:solidFill>
            <a:srgbClr val="D98C3A"/>
          </a:solidFill>
          <a:ln w="12700">
            <a:solidFill>
              <a:srgbClr val="D98C3A"/>
            </a:solidFill>
            <a:prstDash val="solid"/>
          </a:ln>
        </p:spPr>
        <p:txBody>
          <a:bodyPr/>
          <a:lstStyle/>
          <a:p>
            <a:endParaRPr lang="nl-BE"/>
          </a:p>
        </p:txBody>
      </p:sp>
      <p:sp>
        <p:nvSpPr>
          <p:cNvPr id="24" name="Text 21"/>
          <p:cNvSpPr/>
          <p:nvPr/>
        </p:nvSpPr>
        <p:spPr>
          <a:xfrm>
            <a:off x="5952744" y="2468881"/>
            <a:ext cx="64008" cy="228600"/>
          </a:xfrm>
          <a:prstGeom prst="rect">
            <a:avLst/>
          </a:prstGeom>
          <a:noFill/>
          <a:ln/>
        </p:spPr>
        <p:txBody>
          <a:bodyPr wrap="square" lIns="0" tIns="0" rIns="0" bIns="0" rtlCol="0" anchor="ctr"/>
          <a:lstStyle/>
          <a:p>
            <a:pPr marL="0" indent="0">
              <a:buNone/>
            </a:pPr>
            <a:r>
              <a:rPr lang="en-US" sz="1050" b="1">
                <a:solidFill>
                  <a:srgbClr val="FFFFFF"/>
                </a:solidFill>
                <a:latin typeface="Aptos" pitchFamily="34" charset="0"/>
                <a:ea typeface="Aptos" pitchFamily="34" charset="-122"/>
                <a:cs typeface="Aptos" pitchFamily="34" charset="-120"/>
              </a:rPr>
              <a:t>4</a:t>
            </a:r>
            <a:endParaRPr lang="en-US" sz="1050"/>
          </a:p>
        </p:txBody>
      </p:sp>
      <p:sp>
        <p:nvSpPr>
          <p:cNvPr id="25" name="Text 22"/>
          <p:cNvSpPr/>
          <p:nvPr/>
        </p:nvSpPr>
        <p:spPr>
          <a:xfrm>
            <a:off x="5414497" y="2990086"/>
            <a:ext cx="1325879" cy="137160"/>
          </a:xfrm>
          <a:prstGeom prst="rect">
            <a:avLst/>
          </a:prstGeom>
          <a:noFill/>
          <a:ln/>
        </p:spPr>
        <p:txBody>
          <a:bodyPr wrap="square" lIns="0" tIns="0" rIns="0" bIns="0" rtlCol="0" anchor="ctr">
            <a:normAutofit fontScale="77500" lnSpcReduction="20000"/>
          </a:bodyPr>
          <a:lstStyle/>
          <a:p>
            <a:pPr marL="0" indent="0" algn="ctr">
              <a:buNone/>
            </a:pPr>
            <a:r>
              <a:rPr lang="en-US" sz="1400" b="1">
                <a:solidFill>
                  <a:srgbClr val="1F3A3D"/>
                </a:solidFill>
                <a:latin typeface="+mj-lt"/>
                <a:ea typeface="Aptos" pitchFamily="34" charset="-122"/>
                <a:cs typeface="Aptos" pitchFamily="34" charset="-120"/>
              </a:rPr>
              <a:t>REFLECTEREN</a:t>
            </a:r>
            <a:endParaRPr lang="en-US" sz="1400">
              <a:latin typeface="+mj-lt"/>
            </a:endParaRPr>
          </a:p>
        </p:txBody>
      </p:sp>
      <p:sp>
        <p:nvSpPr>
          <p:cNvPr id="26" name="Text 23"/>
          <p:cNvSpPr/>
          <p:nvPr/>
        </p:nvSpPr>
        <p:spPr>
          <a:xfrm>
            <a:off x="5375690" y="3172968"/>
            <a:ext cx="1325880" cy="256032"/>
          </a:xfrm>
          <a:prstGeom prst="rect">
            <a:avLst/>
          </a:prstGeom>
          <a:noFill/>
          <a:ln/>
        </p:spPr>
        <p:txBody>
          <a:bodyPr wrap="square" lIns="0" tIns="0" rIns="0" bIns="0" rtlCol="0" anchor="ctr">
            <a:normAutofit/>
          </a:bodyPr>
          <a:lstStyle/>
          <a:p>
            <a:pPr marL="0" indent="0" algn="ctr">
              <a:buNone/>
            </a:pPr>
            <a:r>
              <a:rPr lang="en-US" sz="1200">
                <a:solidFill>
                  <a:srgbClr val="5D6866"/>
                </a:solidFill>
                <a:latin typeface="+mj-lt"/>
                <a:ea typeface="Aptos" pitchFamily="34" charset="-122"/>
                <a:cs typeface="Aptos" pitchFamily="34" charset="-120"/>
              </a:rPr>
              <a:t>begrip verwoorden</a:t>
            </a:r>
            <a:endParaRPr lang="en-US" sz="1200">
              <a:latin typeface="+mj-lt"/>
            </a:endParaRPr>
          </a:p>
        </p:txBody>
      </p:sp>
      <p:sp>
        <p:nvSpPr>
          <p:cNvPr id="27" name="Shape 24"/>
          <p:cNvSpPr/>
          <p:nvPr/>
        </p:nvSpPr>
        <p:spPr>
          <a:xfrm>
            <a:off x="502920" y="3584449"/>
            <a:ext cx="2148840" cy="1856230"/>
          </a:xfrm>
          <a:prstGeom prst="roundRect">
            <a:avLst>
              <a:gd name="adj" fmla="val 6452"/>
            </a:avLst>
          </a:prstGeom>
          <a:solidFill>
            <a:srgbClr val="FFFFFF"/>
          </a:solidFill>
          <a:ln w="12700">
            <a:solidFill>
              <a:srgbClr val="D7E4D4"/>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28" name="Text 25"/>
          <p:cNvSpPr/>
          <p:nvPr/>
        </p:nvSpPr>
        <p:spPr>
          <a:xfrm>
            <a:off x="749808" y="3720330"/>
            <a:ext cx="1737360" cy="182880"/>
          </a:xfrm>
          <a:prstGeom prst="rect">
            <a:avLst/>
          </a:prstGeom>
          <a:noFill/>
          <a:ln/>
        </p:spPr>
        <p:txBody>
          <a:bodyPr wrap="square" lIns="0" tIns="0" rIns="0" bIns="0" rtlCol="0" anchor="ctr"/>
          <a:lstStyle/>
          <a:p>
            <a:pPr marL="0" indent="0">
              <a:buNone/>
            </a:pPr>
            <a:r>
              <a:rPr lang="en-US" sz="1400" b="1">
                <a:solidFill>
                  <a:srgbClr val="3F6F58"/>
                </a:solidFill>
                <a:latin typeface="+mj-lt"/>
                <a:ea typeface="Aptos Display" pitchFamily="34" charset="-122"/>
                <a:cs typeface="Aptos Display" pitchFamily="34" charset="-120"/>
              </a:rPr>
              <a:t>Start van het thema</a:t>
            </a:r>
            <a:endParaRPr lang="en-US" sz="1400">
              <a:latin typeface="+mj-lt"/>
            </a:endParaRPr>
          </a:p>
        </p:txBody>
      </p:sp>
      <p:sp>
        <p:nvSpPr>
          <p:cNvPr id="29" name="Text 26"/>
          <p:cNvSpPr/>
          <p:nvPr/>
        </p:nvSpPr>
        <p:spPr>
          <a:xfrm>
            <a:off x="744896" y="3984423"/>
            <a:ext cx="1719072" cy="713234"/>
          </a:xfrm>
          <a:prstGeom prst="rect">
            <a:avLst/>
          </a:prstGeom>
          <a:noFill/>
          <a:ln/>
        </p:spPr>
        <p:txBody>
          <a:bodyPr wrap="square" lIns="254" tIns="254" rIns="254" bIns="254" rtlCol="0" anchor="ctr">
            <a:normAutofit lnSpcReduction="10000"/>
          </a:bodyPr>
          <a:lstStyle/>
          <a:p>
            <a:pPr marL="0" indent="0">
              <a:buNone/>
            </a:pPr>
            <a:r>
              <a:rPr lang="en-US" sz="1200">
                <a:solidFill>
                  <a:srgbClr val="1F3A3D"/>
                </a:solidFill>
                <a:latin typeface="Aptos" pitchFamily="34" charset="0"/>
                <a:ea typeface="Aptos" pitchFamily="34" charset="-122"/>
                <a:cs typeface="Aptos" pitchFamily="34" charset="-120"/>
              </a:rPr>
              <a:t>Denkvragen om voorkennis, taal en mogelijke misconcepties zichtbaar te maken.</a:t>
            </a:r>
            <a:endParaRPr lang="en-US" sz="1200"/>
          </a:p>
        </p:txBody>
      </p:sp>
      <p:sp>
        <p:nvSpPr>
          <p:cNvPr id="30" name="Text 27"/>
          <p:cNvSpPr/>
          <p:nvPr/>
        </p:nvSpPr>
        <p:spPr>
          <a:xfrm>
            <a:off x="685800" y="4974334"/>
            <a:ext cx="1719072" cy="393191"/>
          </a:xfrm>
          <a:prstGeom prst="rect">
            <a:avLst/>
          </a:prstGeom>
          <a:noFill/>
          <a:ln/>
        </p:spPr>
        <p:txBody>
          <a:bodyPr wrap="square" lIns="0" tIns="0" rIns="0" bIns="0" rtlCol="0" anchor="ctr">
            <a:noAutofit/>
          </a:bodyPr>
          <a:lstStyle/>
          <a:p>
            <a:pPr marL="0" indent="0">
              <a:buNone/>
            </a:pPr>
            <a:r>
              <a:rPr lang="en-US" sz="1200" i="1">
                <a:solidFill>
                  <a:srgbClr val="5D6866"/>
                </a:solidFill>
                <a:latin typeface="Aptos" pitchFamily="34" charset="0"/>
                <a:ea typeface="Aptos" pitchFamily="34" charset="-122"/>
                <a:cs typeface="Aptos" pitchFamily="34" charset="-120"/>
              </a:rPr>
              <a:t>Voorbeeld: Waarom is het s nachts donker?</a:t>
            </a:r>
            <a:endParaRPr lang="en-US" sz="1200"/>
          </a:p>
        </p:txBody>
      </p:sp>
      <p:sp>
        <p:nvSpPr>
          <p:cNvPr id="31" name="Shape 28"/>
          <p:cNvSpPr/>
          <p:nvPr/>
        </p:nvSpPr>
        <p:spPr>
          <a:xfrm>
            <a:off x="2788920" y="3584448"/>
            <a:ext cx="2148840" cy="1856230"/>
          </a:xfrm>
          <a:prstGeom prst="roundRect">
            <a:avLst>
              <a:gd name="adj" fmla="val 6452"/>
            </a:avLst>
          </a:prstGeom>
          <a:solidFill>
            <a:srgbClr val="FFFFFF"/>
          </a:solidFill>
          <a:ln w="12700">
            <a:solidFill>
              <a:srgbClr val="F1D8B7"/>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32" name="Text 29"/>
          <p:cNvSpPr/>
          <p:nvPr/>
        </p:nvSpPr>
        <p:spPr>
          <a:xfrm>
            <a:off x="3007394" y="3713644"/>
            <a:ext cx="1737360" cy="182880"/>
          </a:xfrm>
          <a:prstGeom prst="rect">
            <a:avLst/>
          </a:prstGeom>
          <a:noFill/>
          <a:ln/>
        </p:spPr>
        <p:txBody>
          <a:bodyPr wrap="square" lIns="0" tIns="0" rIns="0" bIns="0" rtlCol="0" anchor="ctr"/>
          <a:lstStyle/>
          <a:p>
            <a:pPr marL="0" indent="0">
              <a:buNone/>
            </a:pPr>
            <a:r>
              <a:rPr lang="en-US" sz="1400" b="1">
                <a:solidFill>
                  <a:srgbClr val="D98C3A"/>
                </a:solidFill>
                <a:latin typeface="+mj-lt"/>
                <a:ea typeface="Aptos Display" pitchFamily="34" charset="-122"/>
                <a:cs typeface="Aptos Display" pitchFamily="34" charset="-120"/>
              </a:rPr>
              <a:t>Tijdens het thema</a:t>
            </a:r>
            <a:endParaRPr lang="en-US" sz="1400">
              <a:latin typeface="+mj-lt"/>
            </a:endParaRPr>
          </a:p>
        </p:txBody>
      </p:sp>
      <p:sp>
        <p:nvSpPr>
          <p:cNvPr id="33" name="Text 30"/>
          <p:cNvSpPr/>
          <p:nvPr/>
        </p:nvSpPr>
        <p:spPr>
          <a:xfrm>
            <a:off x="3003804" y="3959353"/>
            <a:ext cx="1719072" cy="777239"/>
          </a:xfrm>
          <a:prstGeom prst="rect">
            <a:avLst/>
          </a:prstGeom>
          <a:noFill/>
          <a:ln/>
        </p:spPr>
        <p:txBody>
          <a:bodyPr wrap="square" lIns="254" tIns="254" rIns="254" bIns="254" rtlCol="0" anchor="ctr">
            <a:normAutofit/>
          </a:bodyPr>
          <a:lstStyle/>
          <a:p>
            <a:pPr marL="0" indent="0">
              <a:buNone/>
            </a:pPr>
            <a:r>
              <a:rPr lang="en-US" sz="1200">
                <a:solidFill>
                  <a:srgbClr val="1F3A3D"/>
                </a:solidFill>
                <a:latin typeface="Aptos" pitchFamily="34" charset="0"/>
                <a:ea typeface="Aptos" pitchFamily="34" charset="-122"/>
                <a:cs typeface="Aptos" pitchFamily="34" charset="-120"/>
              </a:rPr>
              <a:t>Onderzoeksvragen om te observeren, vergelijken en testen. Denkvragen om bevindingen te verklaren.</a:t>
            </a:r>
            <a:endParaRPr lang="en-US" sz="1200"/>
          </a:p>
        </p:txBody>
      </p:sp>
      <p:sp>
        <p:nvSpPr>
          <p:cNvPr id="34" name="Text 31"/>
          <p:cNvSpPr/>
          <p:nvPr/>
        </p:nvSpPr>
        <p:spPr>
          <a:xfrm>
            <a:off x="2999232" y="4956048"/>
            <a:ext cx="1719072" cy="484624"/>
          </a:xfrm>
          <a:prstGeom prst="rect">
            <a:avLst/>
          </a:prstGeom>
          <a:noFill/>
          <a:ln/>
        </p:spPr>
        <p:txBody>
          <a:bodyPr wrap="square" lIns="0" tIns="0" rIns="0" bIns="0" rtlCol="0" anchor="ctr">
            <a:normAutofit fontScale="92500"/>
          </a:bodyPr>
          <a:lstStyle/>
          <a:p>
            <a:pPr marL="0" indent="0">
              <a:buNone/>
            </a:pPr>
            <a:r>
              <a:rPr lang="en-US" sz="1200" i="1">
                <a:solidFill>
                  <a:srgbClr val="5D6866"/>
                </a:solidFill>
                <a:latin typeface="Aptos" pitchFamily="34" charset="0"/>
                <a:ea typeface="Aptos" pitchFamily="34" charset="-122"/>
                <a:cs typeface="Aptos" pitchFamily="34" charset="-120"/>
              </a:rPr>
              <a:t>Voorbeeld: Wat gebeurt er als ...? Waarom gebeurt dit?</a:t>
            </a:r>
            <a:endParaRPr lang="en-US" sz="1200"/>
          </a:p>
        </p:txBody>
      </p:sp>
      <p:sp>
        <p:nvSpPr>
          <p:cNvPr id="35" name="Shape 32"/>
          <p:cNvSpPr/>
          <p:nvPr/>
        </p:nvSpPr>
        <p:spPr>
          <a:xfrm>
            <a:off x="5074920" y="3584443"/>
            <a:ext cx="2148840" cy="1856229"/>
          </a:xfrm>
          <a:prstGeom prst="roundRect">
            <a:avLst>
              <a:gd name="adj" fmla="val 6452"/>
            </a:avLst>
          </a:prstGeom>
          <a:solidFill>
            <a:srgbClr val="FFFFFF"/>
          </a:solidFill>
          <a:ln w="12700">
            <a:solidFill>
              <a:srgbClr val="D7E4D4"/>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36" name="Text 33"/>
          <p:cNvSpPr/>
          <p:nvPr/>
        </p:nvSpPr>
        <p:spPr>
          <a:xfrm>
            <a:off x="5280660" y="3720330"/>
            <a:ext cx="1737360" cy="182880"/>
          </a:xfrm>
          <a:prstGeom prst="rect">
            <a:avLst/>
          </a:prstGeom>
          <a:noFill/>
          <a:ln/>
        </p:spPr>
        <p:txBody>
          <a:bodyPr wrap="square" lIns="0" tIns="0" rIns="0" bIns="0" rtlCol="0" anchor="ctr"/>
          <a:lstStyle/>
          <a:p>
            <a:pPr marL="0" indent="0">
              <a:buNone/>
            </a:pPr>
            <a:r>
              <a:rPr lang="en-US" sz="1400" b="1">
                <a:solidFill>
                  <a:srgbClr val="3F6F58"/>
                </a:solidFill>
                <a:latin typeface="+mj-lt"/>
                <a:ea typeface="Aptos Display" pitchFamily="34" charset="-122"/>
                <a:cs typeface="Aptos Display" pitchFamily="34" charset="-120"/>
              </a:rPr>
              <a:t>Einde van het thema</a:t>
            </a:r>
            <a:endParaRPr lang="en-US" sz="1400">
              <a:latin typeface="+mj-lt"/>
            </a:endParaRPr>
          </a:p>
        </p:txBody>
      </p:sp>
      <p:sp>
        <p:nvSpPr>
          <p:cNvPr id="37" name="Text 34"/>
          <p:cNvSpPr/>
          <p:nvPr/>
        </p:nvSpPr>
        <p:spPr>
          <a:xfrm>
            <a:off x="5251900" y="3963379"/>
            <a:ext cx="1719072" cy="713234"/>
          </a:xfrm>
          <a:prstGeom prst="rect">
            <a:avLst/>
          </a:prstGeom>
          <a:noFill/>
          <a:ln/>
        </p:spPr>
        <p:txBody>
          <a:bodyPr wrap="square" lIns="254" tIns="254" rIns="254" bIns="254" rtlCol="0" anchor="ctr">
            <a:normAutofit lnSpcReduction="10000"/>
          </a:bodyPr>
          <a:lstStyle/>
          <a:p>
            <a:pPr marL="0" indent="0">
              <a:buNone/>
            </a:pPr>
            <a:r>
              <a:rPr lang="en-US" sz="1200">
                <a:solidFill>
                  <a:srgbClr val="1F3A3D"/>
                </a:solidFill>
                <a:latin typeface="Aptos" pitchFamily="34" charset="0"/>
                <a:ea typeface="Aptos" pitchFamily="34" charset="-122"/>
                <a:cs typeface="Aptos" pitchFamily="34" charset="-120"/>
              </a:rPr>
              <a:t>Reflectieve denkvragen om nieuwe kennis te verwoorden en te verbinden.</a:t>
            </a:r>
            <a:endParaRPr lang="en-US" sz="1200"/>
          </a:p>
        </p:txBody>
      </p:sp>
      <p:sp>
        <p:nvSpPr>
          <p:cNvPr id="38" name="Text 35"/>
          <p:cNvSpPr/>
          <p:nvPr/>
        </p:nvSpPr>
        <p:spPr>
          <a:xfrm>
            <a:off x="5249638" y="4928616"/>
            <a:ext cx="1719072" cy="512056"/>
          </a:xfrm>
          <a:prstGeom prst="rect">
            <a:avLst/>
          </a:prstGeom>
          <a:noFill/>
          <a:ln/>
        </p:spPr>
        <p:txBody>
          <a:bodyPr wrap="square" lIns="0" tIns="0" rIns="0" bIns="0" rtlCol="0" anchor="ctr">
            <a:noAutofit/>
          </a:bodyPr>
          <a:lstStyle/>
          <a:p>
            <a:pPr marL="0" indent="0">
              <a:buNone/>
            </a:pPr>
            <a:r>
              <a:rPr lang="en-US" sz="1200" i="1">
                <a:solidFill>
                  <a:srgbClr val="5D6866"/>
                </a:solidFill>
                <a:latin typeface="Aptos" pitchFamily="34" charset="0"/>
                <a:ea typeface="Aptos" pitchFamily="34" charset="-122"/>
                <a:cs typeface="Aptos" pitchFamily="34" charset="-120"/>
              </a:rPr>
              <a:t>Voorbeeld: Wat begrijpen we nu beter?</a:t>
            </a:r>
            <a:endParaRPr lang="en-US" sz="1200"/>
          </a:p>
        </p:txBody>
      </p:sp>
      <p:sp>
        <p:nvSpPr>
          <p:cNvPr id="39" name="Shape 36"/>
          <p:cNvSpPr/>
          <p:nvPr/>
        </p:nvSpPr>
        <p:spPr>
          <a:xfrm>
            <a:off x="502920" y="5550408"/>
            <a:ext cx="7086600" cy="676656"/>
          </a:xfrm>
          <a:prstGeom prst="roundRect">
            <a:avLst>
              <a:gd name="adj" fmla="val 16216"/>
            </a:avLst>
          </a:prstGeom>
          <a:solidFill>
            <a:srgbClr val="1F3A3D"/>
          </a:solidFill>
          <a:ln w="12700">
            <a:solidFill>
              <a:srgbClr val="1F3A3D"/>
            </a:solidFill>
            <a:prstDash val="solid"/>
          </a:ln>
        </p:spPr>
        <p:txBody>
          <a:bodyPr/>
          <a:lstStyle/>
          <a:p>
            <a:endParaRPr lang="nl-BE"/>
          </a:p>
        </p:txBody>
      </p:sp>
      <p:sp>
        <p:nvSpPr>
          <p:cNvPr id="41" name="Text 38"/>
          <p:cNvSpPr/>
          <p:nvPr/>
        </p:nvSpPr>
        <p:spPr>
          <a:xfrm>
            <a:off x="685800" y="5705856"/>
            <a:ext cx="6565392" cy="402336"/>
          </a:xfrm>
          <a:prstGeom prst="rect">
            <a:avLst/>
          </a:prstGeom>
          <a:noFill/>
          <a:ln/>
        </p:spPr>
        <p:txBody>
          <a:bodyPr wrap="square" lIns="0" tIns="0" rIns="0" bIns="0" rtlCol="0" anchor="ctr">
            <a:noAutofit/>
          </a:bodyPr>
          <a:lstStyle/>
          <a:p>
            <a:pPr marL="0" indent="0">
              <a:buNone/>
            </a:pPr>
            <a:r>
              <a:rPr lang="en-US" sz="1400" b="1">
                <a:solidFill>
                  <a:srgbClr val="FFFFFF"/>
                </a:solidFill>
                <a:latin typeface="+mj-lt"/>
                <a:ea typeface="Aptos" pitchFamily="34" charset="-122"/>
                <a:cs typeface="Aptos" pitchFamily="34" charset="-120"/>
              </a:rPr>
              <a:t>Niet elke vraag hoort op elk moment. Kies de vraagsoort die past bij de leerfase.</a:t>
            </a:r>
            <a:endParaRPr lang="en-US" sz="1400">
              <a:latin typeface="+mj-lt"/>
            </a:endParaRPr>
          </a:p>
        </p:txBody>
      </p:sp>
      <p:sp>
        <p:nvSpPr>
          <p:cNvPr id="42" name="Shape 39"/>
          <p:cNvSpPr/>
          <p:nvPr/>
        </p:nvSpPr>
        <p:spPr>
          <a:xfrm>
            <a:off x="8138160" y="5166359"/>
            <a:ext cx="3611880" cy="1283601"/>
          </a:xfrm>
          <a:prstGeom prst="roundRect">
            <a:avLst>
              <a:gd name="adj" fmla="val 8772"/>
            </a:avLst>
          </a:prstGeom>
          <a:solidFill>
            <a:srgbClr val="FFFFFF">
              <a:alpha val="92000"/>
            </a:srgbClr>
          </a:solidFill>
          <a:ln w="12700">
            <a:solidFill>
              <a:srgbClr val="FFFFFF">
                <a:alpha val="65000"/>
              </a:srgbClr>
            </a:solidFill>
            <a:prstDash val="solid"/>
          </a:ln>
        </p:spPr>
        <p:txBody>
          <a:bodyPr/>
          <a:lstStyle/>
          <a:p>
            <a:endParaRPr lang="nl-BE"/>
          </a:p>
        </p:txBody>
      </p:sp>
      <p:sp>
        <p:nvSpPr>
          <p:cNvPr id="43" name="Text 40"/>
          <p:cNvSpPr/>
          <p:nvPr/>
        </p:nvSpPr>
        <p:spPr>
          <a:xfrm>
            <a:off x="8412480" y="5376671"/>
            <a:ext cx="2926080" cy="258645"/>
          </a:xfrm>
          <a:prstGeom prst="rect">
            <a:avLst/>
          </a:prstGeom>
          <a:noFill/>
          <a:ln/>
        </p:spPr>
        <p:txBody>
          <a:bodyPr wrap="square" lIns="0" tIns="0" rIns="0" bIns="0" rtlCol="0" anchor="ctr"/>
          <a:lstStyle/>
          <a:p>
            <a:pPr marL="0" indent="0">
              <a:buNone/>
            </a:pPr>
            <a:r>
              <a:rPr lang="en-US" sz="1400" b="1">
                <a:solidFill>
                  <a:srgbClr val="3F6F58"/>
                </a:solidFill>
                <a:latin typeface="+mj-lt"/>
                <a:ea typeface="Aptos" pitchFamily="34" charset="-122"/>
                <a:cs typeface="Aptos" pitchFamily="34" charset="-120"/>
              </a:rPr>
              <a:t>Rode draad</a:t>
            </a:r>
            <a:endParaRPr lang="en-US" sz="1400">
              <a:latin typeface="+mj-lt"/>
            </a:endParaRPr>
          </a:p>
        </p:txBody>
      </p:sp>
      <p:sp>
        <p:nvSpPr>
          <p:cNvPr id="44" name="Text 41"/>
          <p:cNvSpPr/>
          <p:nvPr/>
        </p:nvSpPr>
        <p:spPr>
          <a:xfrm>
            <a:off x="8412480" y="5632704"/>
            <a:ext cx="3044952" cy="603504"/>
          </a:xfrm>
          <a:prstGeom prst="rect">
            <a:avLst/>
          </a:prstGeom>
          <a:noFill/>
          <a:ln/>
        </p:spPr>
        <p:txBody>
          <a:bodyPr wrap="square" lIns="0" tIns="0" rIns="0" bIns="0" rtlCol="0" anchor="ctr">
            <a:noAutofit/>
          </a:bodyPr>
          <a:lstStyle/>
          <a:p>
            <a:pPr marL="0" indent="0">
              <a:buNone/>
            </a:pPr>
            <a:r>
              <a:rPr lang="en-US" sz="1400" b="1">
                <a:solidFill>
                  <a:srgbClr val="1F3A3D"/>
                </a:solidFill>
                <a:latin typeface="+mj-lt"/>
                <a:ea typeface="Aptos Display" pitchFamily="34" charset="-122"/>
                <a:cs typeface="Aptos Display" pitchFamily="34" charset="-120"/>
              </a:rPr>
              <a:t>Van verwondering naar kennisopbouw, verdieping en reflectie.</a:t>
            </a:r>
            <a:endParaRPr lang="en-US" sz="1400">
              <a:latin typeface="+mj-lt"/>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d400e1750.png"/>
          <p:cNvPicPr>
            <a:picLocks noChangeAspect="1"/>
          </p:cNvPicPr>
          <p:nvPr/>
        </p:nvPicPr>
        <p:blipFill>
          <a:blip r:embed="rId3"/>
          <a:srcRect l="29111" r="29111"/>
          <a:stretch/>
        </p:blipFill>
        <p:spPr>
          <a:xfrm>
            <a:off x="7891272" y="0"/>
            <a:ext cx="4297680" cy="6858000"/>
          </a:xfrm>
          <a:prstGeom prst="rect">
            <a:avLst/>
          </a:prstGeom>
        </p:spPr>
      </p:pic>
      <p:sp>
        <p:nvSpPr>
          <p:cNvPr id="3" name="Shape 0"/>
          <p:cNvSpPr/>
          <p:nvPr/>
        </p:nvSpPr>
        <p:spPr>
          <a:xfrm>
            <a:off x="7891272" y="0"/>
            <a:ext cx="4297680" cy="6858000"/>
          </a:xfrm>
          <a:prstGeom prst="rect">
            <a:avLst/>
          </a:prstGeom>
          <a:solidFill>
            <a:srgbClr val="1F3A3D">
              <a:alpha val="48000"/>
            </a:srgbClr>
          </a:solidFill>
          <a:ln w="12700">
            <a:solidFill>
              <a:srgbClr val="333333">
                <a:alpha val="0"/>
              </a:srgbClr>
            </a:solidFill>
            <a:prstDash val="solid"/>
          </a:ln>
        </p:spPr>
        <p:txBody>
          <a:bodyPr/>
          <a:lstStyle/>
          <a:p>
            <a:endParaRPr lang="nl-BE">
              <a:latin typeface="+mj-lt"/>
            </a:endParaRPr>
          </a:p>
        </p:txBody>
      </p:sp>
      <p:sp>
        <p:nvSpPr>
          <p:cNvPr id="4" name="Shape 1"/>
          <p:cNvSpPr/>
          <p:nvPr/>
        </p:nvSpPr>
        <p:spPr>
          <a:xfrm>
            <a:off x="7699248" y="0"/>
            <a:ext cx="54864" cy="6858000"/>
          </a:xfrm>
          <a:prstGeom prst="rect">
            <a:avLst/>
          </a:prstGeom>
          <a:solidFill>
            <a:srgbClr val="D98C3A"/>
          </a:solidFill>
          <a:ln w="12700">
            <a:solidFill>
              <a:srgbClr val="333333">
                <a:alpha val="0"/>
              </a:srgbClr>
            </a:solidFill>
            <a:prstDash val="solid"/>
          </a:ln>
        </p:spPr>
        <p:txBody>
          <a:bodyPr/>
          <a:lstStyle/>
          <a:p>
            <a:endParaRPr lang="nl-BE"/>
          </a:p>
        </p:txBody>
      </p:sp>
      <p:sp>
        <p:nvSpPr>
          <p:cNvPr id="8" name="Text 5"/>
          <p:cNvSpPr/>
          <p:nvPr/>
        </p:nvSpPr>
        <p:spPr>
          <a:xfrm>
            <a:off x="457200" y="464058"/>
            <a:ext cx="6995160" cy="598932"/>
          </a:xfrm>
          <a:prstGeom prst="rect">
            <a:avLst/>
          </a:prstGeom>
          <a:noFill/>
          <a:ln/>
        </p:spPr>
        <p:txBody>
          <a:bodyPr wrap="square" lIns="0" tIns="0" rIns="0" bIns="0" rtlCol="0" anchor="ctr"/>
          <a:lstStyle/>
          <a:p>
            <a:pPr marL="0" indent="0">
              <a:buNone/>
            </a:pPr>
            <a:r>
              <a:rPr lang="en-US" sz="3200" b="1">
                <a:solidFill>
                  <a:srgbClr val="1F3A3D"/>
                </a:solidFill>
                <a:latin typeface="Poppins ExtraBold" panose="00000900000000000000" pitchFamily="2" charset="0"/>
                <a:ea typeface="Aptos Display" pitchFamily="34" charset="-122"/>
                <a:cs typeface="Poppins ExtraBold" panose="00000900000000000000" pitchFamily="2" charset="0"/>
              </a:rPr>
              <a:t>Voorbeeld: thema “De </a:t>
            </a:r>
            <a:r>
              <a:rPr lang="en-US" sz="3200" b="1" err="1">
                <a:solidFill>
                  <a:srgbClr val="1F3A3D"/>
                </a:solidFill>
                <a:latin typeface="Poppins ExtraBold" panose="00000900000000000000" pitchFamily="2" charset="0"/>
                <a:ea typeface="Aptos Display" pitchFamily="34" charset="-122"/>
                <a:cs typeface="Poppins ExtraBold" panose="00000900000000000000" pitchFamily="2" charset="0"/>
              </a:rPr>
              <a:t>ruimte</a:t>
            </a:r>
            <a:r>
              <a:rPr lang="en-US" sz="3200" b="1">
                <a:solidFill>
                  <a:srgbClr val="1F3A3D"/>
                </a:solidFill>
                <a:latin typeface="Poppins ExtraBold" panose="00000900000000000000" pitchFamily="2" charset="0"/>
                <a:ea typeface="Aptos Display" pitchFamily="34" charset="-122"/>
                <a:cs typeface="Poppins ExtraBold" panose="00000900000000000000" pitchFamily="2" charset="0"/>
              </a:rPr>
              <a:t>”</a:t>
            </a:r>
            <a:endParaRPr lang="en-US" sz="3200">
              <a:latin typeface="Poppins ExtraBold" panose="00000900000000000000" pitchFamily="2" charset="0"/>
              <a:cs typeface="Poppins ExtraBold" panose="00000900000000000000" pitchFamily="2" charset="0"/>
            </a:endParaRPr>
          </a:p>
        </p:txBody>
      </p:sp>
      <p:sp>
        <p:nvSpPr>
          <p:cNvPr id="9" name="Text 6"/>
          <p:cNvSpPr/>
          <p:nvPr/>
        </p:nvSpPr>
        <p:spPr>
          <a:xfrm>
            <a:off x="530352" y="1389888"/>
            <a:ext cx="6812280" cy="292608"/>
          </a:xfrm>
          <a:prstGeom prst="rect">
            <a:avLst/>
          </a:prstGeom>
          <a:noFill/>
          <a:ln/>
        </p:spPr>
        <p:txBody>
          <a:bodyPr wrap="square" lIns="0" tIns="0" rIns="0" bIns="0" rtlCol="0" anchor="ctr">
            <a:normAutofit/>
          </a:bodyPr>
          <a:lstStyle/>
          <a:p>
            <a:pPr marL="0" indent="0">
              <a:buNone/>
            </a:pPr>
            <a:r>
              <a:rPr lang="en-US" sz="1320">
                <a:solidFill>
                  <a:srgbClr val="5D6866"/>
                </a:solidFill>
                <a:latin typeface="+mj-lt"/>
                <a:ea typeface="Aptos" pitchFamily="34" charset="-122"/>
                <a:cs typeface="Aptos" pitchFamily="34" charset="-120"/>
              </a:rPr>
              <a:t>Denkvragen en onderzoeksvragen gecombineerd in één kennisrijke themalijn.</a:t>
            </a:r>
            <a:endParaRPr lang="en-US" sz="1320">
              <a:latin typeface="+mj-lt"/>
            </a:endParaRPr>
          </a:p>
        </p:txBody>
      </p:sp>
      <p:sp>
        <p:nvSpPr>
          <p:cNvPr id="10" name="Shape 7"/>
          <p:cNvSpPr/>
          <p:nvPr/>
        </p:nvSpPr>
        <p:spPr>
          <a:xfrm>
            <a:off x="502920" y="1792224"/>
            <a:ext cx="2148840" cy="3648456"/>
          </a:xfrm>
          <a:prstGeom prst="roundRect">
            <a:avLst>
              <a:gd name="adj" fmla="val 5106"/>
            </a:avLst>
          </a:prstGeom>
          <a:solidFill>
            <a:srgbClr val="FFFFFF"/>
          </a:solidFill>
          <a:ln w="12700">
            <a:solidFill>
              <a:srgbClr val="D7E4D4"/>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11" name="Shape 8"/>
          <p:cNvSpPr/>
          <p:nvPr/>
        </p:nvSpPr>
        <p:spPr>
          <a:xfrm>
            <a:off x="731520" y="1901952"/>
            <a:ext cx="1746504" cy="384048"/>
          </a:xfrm>
          <a:prstGeom prst="roundRect">
            <a:avLst>
              <a:gd name="adj" fmla="val 19048"/>
            </a:avLst>
          </a:prstGeom>
          <a:solidFill>
            <a:srgbClr val="E4EFE2"/>
          </a:solidFill>
          <a:ln w="12700">
            <a:solidFill>
              <a:srgbClr val="333333">
                <a:alpha val="0"/>
              </a:srgbClr>
            </a:solidFill>
            <a:prstDash val="solid"/>
          </a:ln>
        </p:spPr>
        <p:txBody>
          <a:bodyPr/>
          <a:lstStyle/>
          <a:p>
            <a:endParaRPr lang="nl-BE"/>
          </a:p>
        </p:txBody>
      </p:sp>
      <p:sp>
        <p:nvSpPr>
          <p:cNvPr id="12" name="Text 9"/>
          <p:cNvSpPr/>
          <p:nvPr/>
        </p:nvSpPr>
        <p:spPr>
          <a:xfrm>
            <a:off x="886968" y="2011680"/>
            <a:ext cx="1444752" cy="146304"/>
          </a:xfrm>
          <a:prstGeom prst="rect">
            <a:avLst/>
          </a:prstGeom>
          <a:noFill/>
          <a:ln/>
        </p:spPr>
        <p:txBody>
          <a:bodyPr wrap="square" lIns="0" tIns="0" rIns="0" bIns="0" rtlCol="0" anchor="ctr">
            <a:normAutofit fontScale="85000" lnSpcReduction="20000"/>
          </a:bodyPr>
          <a:lstStyle/>
          <a:p>
            <a:pPr marL="0" indent="0" algn="ctr">
              <a:buNone/>
            </a:pPr>
            <a:r>
              <a:rPr lang="en-US" sz="1400" b="1">
                <a:solidFill>
                  <a:srgbClr val="3F6F58"/>
                </a:solidFill>
                <a:latin typeface="+mj-lt"/>
                <a:ea typeface="Aptos Display" pitchFamily="34" charset="-122"/>
                <a:cs typeface="Aptos Display" pitchFamily="34" charset="-120"/>
              </a:rPr>
              <a:t>Bij de start</a:t>
            </a:r>
            <a:endParaRPr lang="en-US" sz="1400">
              <a:latin typeface="+mj-lt"/>
            </a:endParaRPr>
          </a:p>
        </p:txBody>
      </p:sp>
      <p:sp>
        <p:nvSpPr>
          <p:cNvPr id="13" name="Shape 10"/>
          <p:cNvSpPr/>
          <p:nvPr/>
        </p:nvSpPr>
        <p:spPr>
          <a:xfrm>
            <a:off x="2880360" y="1792224"/>
            <a:ext cx="2148840" cy="3648456"/>
          </a:xfrm>
          <a:prstGeom prst="roundRect">
            <a:avLst>
              <a:gd name="adj" fmla="val 5106"/>
            </a:avLst>
          </a:prstGeom>
          <a:solidFill>
            <a:srgbClr val="FFFFFF"/>
          </a:solidFill>
          <a:ln w="12700">
            <a:solidFill>
              <a:srgbClr val="F1D8B7"/>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14" name="Shape 11"/>
          <p:cNvSpPr/>
          <p:nvPr/>
        </p:nvSpPr>
        <p:spPr>
          <a:xfrm>
            <a:off x="3108960" y="1901952"/>
            <a:ext cx="1746504" cy="384048"/>
          </a:xfrm>
          <a:prstGeom prst="roundRect">
            <a:avLst>
              <a:gd name="adj" fmla="val 19048"/>
            </a:avLst>
          </a:prstGeom>
          <a:solidFill>
            <a:srgbClr val="F6E2C7"/>
          </a:solidFill>
          <a:ln w="12700">
            <a:solidFill>
              <a:srgbClr val="333333">
                <a:alpha val="0"/>
              </a:srgbClr>
            </a:solidFill>
            <a:prstDash val="solid"/>
          </a:ln>
        </p:spPr>
        <p:txBody>
          <a:bodyPr/>
          <a:lstStyle/>
          <a:p>
            <a:endParaRPr lang="nl-BE"/>
          </a:p>
        </p:txBody>
      </p:sp>
      <p:sp>
        <p:nvSpPr>
          <p:cNvPr id="15" name="Text 12"/>
          <p:cNvSpPr/>
          <p:nvPr/>
        </p:nvSpPr>
        <p:spPr>
          <a:xfrm>
            <a:off x="3264408" y="2011680"/>
            <a:ext cx="1444752" cy="146304"/>
          </a:xfrm>
          <a:prstGeom prst="rect">
            <a:avLst/>
          </a:prstGeom>
          <a:noFill/>
          <a:ln/>
        </p:spPr>
        <p:txBody>
          <a:bodyPr wrap="square" lIns="0" tIns="0" rIns="0" bIns="0" rtlCol="0" anchor="ctr">
            <a:normAutofit fontScale="85000" lnSpcReduction="20000"/>
          </a:bodyPr>
          <a:lstStyle/>
          <a:p>
            <a:pPr marL="0" indent="0" algn="ctr">
              <a:buNone/>
            </a:pPr>
            <a:r>
              <a:rPr lang="en-US" sz="1400" b="1">
                <a:solidFill>
                  <a:srgbClr val="D98C3A"/>
                </a:solidFill>
                <a:latin typeface="+mj-lt"/>
                <a:ea typeface="Aptos Display" pitchFamily="34" charset="-122"/>
                <a:cs typeface="Aptos Display" pitchFamily="34" charset="-120"/>
              </a:rPr>
              <a:t>Tijdens het thema</a:t>
            </a:r>
            <a:endParaRPr lang="en-US" sz="1400">
              <a:latin typeface="+mj-lt"/>
            </a:endParaRPr>
          </a:p>
        </p:txBody>
      </p:sp>
      <p:sp>
        <p:nvSpPr>
          <p:cNvPr id="16" name="Shape 13"/>
          <p:cNvSpPr/>
          <p:nvPr/>
        </p:nvSpPr>
        <p:spPr>
          <a:xfrm>
            <a:off x="5257800" y="1810512"/>
            <a:ext cx="2148840" cy="3566160"/>
          </a:xfrm>
          <a:prstGeom prst="roundRect">
            <a:avLst>
              <a:gd name="adj" fmla="val 5106"/>
            </a:avLst>
          </a:prstGeom>
          <a:solidFill>
            <a:srgbClr val="FFFFFF"/>
          </a:solidFill>
          <a:ln w="12700">
            <a:solidFill>
              <a:srgbClr val="D7E4D4"/>
            </a:solidFill>
            <a:prstDash val="solid"/>
          </a:ln>
          <a:effectLst>
            <a:outerShdw blurRad="15240" dist="10160" dir="2700000" algn="bl" rotWithShape="0">
              <a:srgbClr val="000000">
                <a:alpha val="9000"/>
              </a:srgbClr>
            </a:outerShdw>
          </a:effectLst>
        </p:spPr>
        <p:txBody>
          <a:bodyPr/>
          <a:lstStyle/>
          <a:p>
            <a:endParaRPr lang="nl-BE">
              <a:latin typeface="+mj-lt"/>
            </a:endParaRPr>
          </a:p>
        </p:txBody>
      </p:sp>
      <p:sp>
        <p:nvSpPr>
          <p:cNvPr id="17" name="Shape 14"/>
          <p:cNvSpPr/>
          <p:nvPr/>
        </p:nvSpPr>
        <p:spPr>
          <a:xfrm>
            <a:off x="5486400" y="1901952"/>
            <a:ext cx="1746504" cy="384048"/>
          </a:xfrm>
          <a:prstGeom prst="roundRect">
            <a:avLst>
              <a:gd name="adj" fmla="val 19048"/>
            </a:avLst>
          </a:prstGeom>
          <a:solidFill>
            <a:srgbClr val="E4EFE2"/>
          </a:solidFill>
          <a:ln w="12700">
            <a:solidFill>
              <a:srgbClr val="333333">
                <a:alpha val="0"/>
              </a:srgbClr>
            </a:solidFill>
            <a:prstDash val="solid"/>
          </a:ln>
        </p:spPr>
        <p:txBody>
          <a:bodyPr/>
          <a:lstStyle/>
          <a:p>
            <a:endParaRPr lang="nl-BE" sz="1400">
              <a:latin typeface="+mj-lt"/>
            </a:endParaRPr>
          </a:p>
        </p:txBody>
      </p:sp>
      <p:sp>
        <p:nvSpPr>
          <p:cNvPr id="18" name="Text 15"/>
          <p:cNvSpPr/>
          <p:nvPr/>
        </p:nvSpPr>
        <p:spPr>
          <a:xfrm>
            <a:off x="5641848" y="2011680"/>
            <a:ext cx="1444752" cy="146304"/>
          </a:xfrm>
          <a:prstGeom prst="rect">
            <a:avLst/>
          </a:prstGeom>
          <a:noFill/>
          <a:ln/>
        </p:spPr>
        <p:txBody>
          <a:bodyPr wrap="square" lIns="0" tIns="0" rIns="0" bIns="0" rtlCol="0" anchor="ctr">
            <a:normAutofit fontScale="92500" lnSpcReduction="20000"/>
          </a:bodyPr>
          <a:lstStyle/>
          <a:p>
            <a:pPr marL="0" indent="0" algn="ctr">
              <a:buNone/>
            </a:pPr>
            <a:r>
              <a:rPr lang="en-US" sz="1220" b="1">
                <a:solidFill>
                  <a:srgbClr val="3F6F58"/>
                </a:solidFill>
                <a:latin typeface="Aptos Display" pitchFamily="34" charset="0"/>
                <a:ea typeface="Aptos Display" pitchFamily="34" charset="-122"/>
                <a:cs typeface="Aptos Display" pitchFamily="34" charset="-120"/>
              </a:rPr>
              <a:t>Op het einde</a:t>
            </a:r>
            <a:endParaRPr lang="en-US" sz="1220"/>
          </a:p>
        </p:txBody>
      </p:sp>
      <p:sp>
        <p:nvSpPr>
          <p:cNvPr id="19" name="Text 16"/>
          <p:cNvSpPr/>
          <p:nvPr/>
        </p:nvSpPr>
        <p:spPr>
          <a:xfrm>
            <a:off x="731520" y="2450592"/>
            <a:ext cx="1645920" cy="164592"/>
          </a:xfrm>
          <a:prstGeom prst="rect">
            <a:avLst/>
          </a:prstGeom>
          <a:noFill/>
          <a:ln/>
        </p:spPr>
        <p:txBody>
          <a:bodyPr wrap="square" lIns="0" tIns="0" rIns="0" bIns="0" rtlCol="0" anchor="ctr"/>
          <a:lstStyle/>
          <a:p>
            <a:pPr marL="0" indent="0">
              <a:buNone/>
            </a:pPr>
            <a:r>
              <a:rPr lang="en-US" sz="1400" b="1">
                <a:solidFill>
                  <a:srgbClr val="3F6F58"/>
                </a:solidFill>
                <a:latin typeface="+mj-lt"/>
                <a:ea typeface="Aptos" pitchFamily="34" charset="-122"/>
                <a:cs typeface="Aptos" pitchFamily="34" charset="-120"/>
              </a:rPr>
              <a:t>Denkvragen</a:t>
            </a:r>
            <a:endParaRPr lang="en-US" sz="1400">
              <a:latin typeface="+mj-lt"/>
            </a:endParaRPr>
          </a:p>
        </p:txBody>
      </p:sp>
      <p:sp>
        <p:nvSpPr>
          <p:cNvPr id="20" name="Text 17"/>
          <p:cNvSpPr/>
          <p:nvPr/>
        </p:nvSpPr>
        <p:spPr>
          <a:xfrm>
            <a:off x="731520" y="2752344"/>
            <a:ext cx="1700784" cy="1700784"/>
          </a:xfrm>
          <a:prstGeom prst="rect">
            <a:avLst/>
          </a:prstGeom>
          <a:noFill/>
          <a:ln/>
        </p:spPr>
        <p:txBody>
          <a:bodyPr wrap="square" lIns="254" tIns="254" rIns="254" bIns="254" rtlCol="0" anchor="ctr">
            <a:noAutofit/>
          </a:bodyPr>
          <a:lstStyle/>
          <a:p>
            <a:pPr marL="0" indent="0">
              <a:buNone/>
            </a:pPr>
            <a:r>
              <a:rPr lang="en-US" sz="1200">
                <a:solidFill>
                  <a:srgbClr val="1F3A3D"/>
                </a:solidFill>
                <a:latin typeface="+mj-lt"/>
                <a:ea typeface="Aptos" pitchFamily="34" charset="-122"/>
                <a:cs typeface="Aptos" pitchFamily="34" charset="-120"/>
              </a:rPr>
              <a:t>• Waarom vallen sterren niet naar beneden?</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Waarom kunnen we de maan soms overdag zien?</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Waarom wonen wij op aarde en niet op een andere planeet?</a:t>
            </a:r>
            <a:endParaRPr lang="en-US" sz="1200">
              <a:latin typeface="+mj-lt"/>
            </a:endParaRPr>
          </a:p>
        </p:txBody>
      </p:sp>
      <p:sp>
        <p:nvSpPr>
          <p:cNvPr id="21" name="Text 18"/>
          <p:cNvSpPr/>
          <p:nvPr/>
        </p:nvSpPr>
        <p:spPr>
          <a:xfrm>
            <a:off x="3108960" y="2450592"/>
            <a:ext cx="1645920" cy="164592"/>
          </a:xfrm>
          <a:prstGeom prst="rect">
            <a:avLst/>
          </a:prstGeom>
          <a:noFill/>
          <a:ln/>
        </p:spPr>
        <p:txBody>
          <a:bodyPr wrap="square" lIns="0" tIns="0" rIns="0" bIns="0" rtlCol="0" anchor="ctr"/>
          <a:lstStyle/>
          <a:p>
            <a:pPr marL="0" indent="0">
              <a:buNone/>
            </a:pPr>
            <a:r>
              <a:rPr lang="en-US" sz="1400" b="1">
                <a:solidFill>
                  <a:srgbClr val="D98C3A"/>
                </a:solidFill>
                <a:latin typeface="+mj-lt"/>
                <a:ea typeface="Aptos" pitchFamily="34" charset="-122"/>
                <a:cs typeface="Aptos" pitchFamily="34" charset="-120"/>
              </a:rPr>
              <a:t>Onderzoeksvragen</a:t>
            </a:r>
            <a:endParaRPr lang="en-US" sz="1400">
              <a:latin typeface="+mj-lt"/>
            </a:endParaRPr>
          </a:p>
        </p:txBody>
      </p:sp>
      <p:sp>
        <p:nvSpPr>
          <p:cNvPr id="22" name="Text 19"/>
          <p:cNvSpPr/>
          <p:nvPr/>
        </p:nvSpPr>
        <p:spPr>
          <a:xfrm>
            <a:off x="3072384" y="2912364"/>
            <a:ext cx="1700784" cy="1389888"/>
          </a:xfrm>
          <a:prstGeom prst="rect">
            <a:avLst/>
          </a:prstGeom>
          <a:noFill/>
          <a:ln/>
        </p:spPr>
        <p:txBody>
          <a:bodyPr wrap="square" lIns="254" tIns="254" rIns="254" bIns="254" rtlCol="0" anchor="ctr">
            <a:normAutofit fontScale="92500" lnSpcReduction="20000"/>
          </a:bodyPr>
          <a:lstStyle/>
          <a:p>
            <a:pPr marL="0" indent="0">
              <a:buNone/>
            </a:pPr>
            <a:r>
              <a:rPr lang="en-US" sz="1200">
                <a:solidFill>
                  <a:srgbClr val="1F3A3D"/>
                </a:solidFill>
                <a:latin typeface="+mj-lt"/>
                <a:ea typeface="Aptos" pitchFamily="34" charset="-122"/>
                <a:cs typeface="Aptos" pitchFamily="34" charset="-120"/>
              </a:rPr>
              <a:t>• Welke voorwerpen zouden op de maan meer of minder wegen?</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Welke materialen beschermen het best tegen warmte?</a:t>
            </a:r>
            <a:endParaRPr lang="en-US" sz="1200">
              <a:latin typeface="+mj-lt"/>
            </a:endParaRPr>
          </a:p>
          <a:p>
            <a:pPr marL="0" indent="0">
              <a:buNone/>
            </a:pPr>
            <a:r>
              <a:rPr lang="en-US" sz="1200">
                <a:solidFill>
                  <a:srgbClr val="1F3A3D"/>
                </a:solidFill>
                <a:latin typeface="+mj-lt"/>
                <a:ea typeface="Aptos" pitchFamily="34" charset="-122"/>
                <a:cs typeface="Aptos" pitchFamily="34" charset="-120"/>
              </a:rPr>
              <a:t>• Hoe kunnen we ontdekken waarom de maan van vorm lijkt te veranderen?</a:t>
            </a:r>
            <a:endParaRPr lang="en-US" sz="1200">
              <a:latin typeface="+mj-lt"/>
            </a:endParaRPr>
          </a:p>
        </p:txBody>
      </p:sp>
      <p:sp>
        <p:nvSpPr>
          <p:cNvPr id="23" name="Text 20"/>
          <p:cNvSpPr/>
          <p:nvPr/>
        </p:nvSpPr>
        <p:spPr>
          <a:xfrm>
            <a:off x="3072384" y="4640580"/>
            <a:ext cx="1645920" cy="164592"/>
          </a:xfrm>
          <a:prstGeom prst="rect">
            <a:avLst/>
          </a:prstGeom>
          <a:noFill/>
          <a:ln/>
        </p:spPr>
        <p:txBody>
          <a:bodyPr wrap="square" lIns="0" tIns="0" rIns="0" bIns="0" rtlCol="0" anchor="ctr"/>
          <a:lstStyle/>
          <a:p>
            <a:pPr marL="0" indent="0">
              <a:buNone/>
            </a:pPr>
            <a:r>
              <a:rPr lang="en-US" sz="1200" b="1">
                <a:solidFill>
                  <a:srgbClr val="3F6F58"/>
                </a:solidFill>
                <a:latin typeface="+mj-lt"/>
                <a:ea typeface="Aptos" pitchFamily="34" charset="-122"/>
                <a:cs typeface="Aptos" pitchFamily="34" charset="-120"/>
              </a:rPr>
              <a:t>Denkvragen</a:t>
            </a:r>
            <a:endParaRPr lang="en-US" sz="1200">
              <a:latin typeface="+mj-lt"/>
            </a:endParaRPr>
          </a:p>
        </p:txBody>
      </p:sp>
      <p:sp>
        <p:nvSpPr>
          <p:cNvPr id="24" name="Text 21"/>
          <p:cNvSpPr/>
          <p:nvPr/>
        </p:nvSpPr>
        <p:spPr>
          <a:xfrm>
            <a:off x="3072384" y="5052060"/>
            <a:ext cx="1700784" cy="164592"/>
          </a:xfrm>
          <a:prstGeom prst="rect">
            <a:avLst/>
          </a:prstGeom>
          <a:noFill/>
          <a:ln/>
        </p:spPr>
        <p:txBody>
          <a:bodyPr wrap="square" lIns="0" tIns="0" rIns="0" bIns="0" rtlCol="0" anchor="ctr">
            <a:normAutofit fontScale="47500" lnSpcReduction="20000"/>
          </a:bodyPr>
          <a:lstStyle/>
          <a:p>
            <a:pPr marL="0" indent="0">
              <a:buNone/>
            </a:pPr>
            <a:r>
              <a:rPr lang="en-US" sz="1200" i="1">
                <a:solidFill>
                  <a:srgbClr val="5D6866"/>
                </a:solidFill>
                <a:latin typeface="+mj-lt"/>
                <a:ea typeface="Aptos" pitchFamily="34" charset="-122"/>
                <a:cs typeface="Aptos" pitchFamily="34" charset="-120"/>
              </a:rPr>
              <a:t>Waarom dragen astronauten een speciaal pak?</a:t>
            </a:r>
            <a:endParaRPr lang="en-US" sz="1200">
              <a:latin typeface="+mj-lt"/>
            </a:endParaRPr>
          </a:p>
        </p:txBody>
      </p:sp>
      <p:sp>
        <p:nvSpPr>
          <p:cNvPr id="25" name="Text 22"/>
          <p:cNvSpPr/>
          <p:nvPr/>
        </p:nvSpPr>
        <p:spPr>
          <a:xfrm>
            <a:off x="5486400" y="2377440"/>
            <a:ext cx="1746504" cy="457200"/>
          </a:xfrm>
          <a:prstGeom prst="rect">
            <a:avLst/>
          </a:prstGeom>
          <a:noFill/>
          <a:ln/>
        </p:spPr>
        <p:txBody>
          <a:bodyPr wrap="square" lIns="0" tIns="0" rIns="0" bIns="0" rtlCol="0" anchor="ctr"/>
          <a:lstStyle/>
          <a:p>
            <a:pPr marL="0" indent="0">
              <a:buNone/>
            </a:pPr>
            <a:r>
              <a:rPr lang="en-US" sz="1400" b="1">
                <a:solidFill>
                  <a:srgbClr val="3F6F58"/>
                </a:solidFill>
                <a:latin typeface="+mj-lt"/>
                <a:ea typeface="Aptos" pitchFamily="34" charset="-122"/>
                <a:cs typeface="Aptos" pitchFamily="34" charset="-120"/>
              </a:rPr>
              <a:t>Antwoord op</a:t>
            </a:r>
            <a:endParaRPr lang="en-US" sz="1400">
              <a:latin typeface="+mj-lt"/>
            </a:endParaRPr>
          </a:p>
        </p:txBody>
      </p:sp>
      <p:sp>
        <p:nvSpPr>
          <p:cNvPr id="27" name="Text 24"/>
          <p:cNvSpPr/>
          <p:nvPr/>
        </p:nvSpPr>
        <p:spPr>
          <a:xfrm>
            <a:off x="5614416" y="2912364"/>
            <a:ext cx="1353312" cy="981210"/>
          </a:xfrm>
          <a:prstGeom prst="rect">
            <a:avLst/>
          </a:prstGeom>
          <a:noFill/>
          <a:ln/>
        </p:spPr>
        <p:txBody>
          <a:bodyPr wrap="square" lIns="0" tIns="0" rIns="0" bIns="0" rtlCol="0" anchor="ctr">
            <a:noAutofit/>
          </a:bodyPr>
          <a:lstStyle/>
          <a:p>
            <a:pPr marL="0" indent="0" algn="ctr">
              <a:buNone/>
            </a:pPr>
            <a:r>
              <a:rPr lang="en-US" sz="1200" b="1">
                <a:solidFill>
                  <a:srgbClr val="1F3A3D"/>
                </a:solidFill>
                <a:latin typeface="+mj-lt"/>
                <a:ea typeface="Aptos Display" pitchFamily="34" charset="-122"/>
                <a:cs typeface="Aptos Display" pitchFamily="34" charset="-120"/>
              </a:rPr>
              <a:t>Waarom bestuderen mensen de ruimte?</a:t>
            </a:r>
            <a:endParaRPr lang="en-US" sz="1200">
              <a:latin typeface="+mj-lt"/>
            </a:endParaRPr>
          </a:p>
        </p:txBody>
      </p:sp>
      <p:sp>
        <p:nvSpPr>
          <p:cNvPr id="28" name="Text 25"/>
          <p:cNvSpPr/>
          <p:nvPr/>
        </p:nvSpPr>
        <p:spPr>
          <a:xfrm>
            <a:off x="5486400" y="4357952"/>
            <a:ext cx="1700784" cy="1064440"/>
          </a:xfrm>
          <a:prstGeom prst="rect">
            <a:avLst/>
          </a:prstGeom>
          <a:noFill/>
          <a:ln/>
        </p:spPr>
        <p:txBody>
          <a:bodyPr wrap="square" lIns="254" tIns="254" rIns="254" bIns="254" rtlCol="0" anchor="ctr">
            <a:noAutofit/>
          </a:bodyPr>
          <a:lstStyle/>
          <a:p>
            <a:pPr marL="0" indent="0">
              <a:buNone/>
            </a:pPr>
            <a:r>
              <a:rPr lang="en-US" sz="1200">
                <a:solidFill>
                  <a:srgbClr val="5D6866"/>
                </a:solidFill>
                <a:latin typeface="+mj-lt"/>
                <a:ea typeface="Aptos" pitchFamily="34" charset="-122"/>
                <a:cs typeface="Aptos" pitchFamily="34" charset="-120"/>
              </a:rPr>
              <a:t>Laat kinderen terugkijken: wat weten we nu meer dan bij de start?</a:t>
            </a:r>
            <a:endParaRPr lang="en-US" sz="1200">
              <a:latin typeface="+mj-lt"/>
            </a:endParaRPr>
          </a:p>
        </p:txBody>
      </p:sp>
      <p:sp>
        <p:nvSpPr>
          <p:cNvPr id="29" name="Shape 26"/>
          <p:cNvSpPr/>
          <p:nvPr/>
        </p:nvSpPr>
        <p:spPr>
          <a:xfrm>
            <a:off x="502920" y="5550408"/>
            <a:ext cx="7086600" cy="676656"/>
          </a:xfrm>
          <a:prstGeom prst="roundRect">
            <a:avLst>
              <a:gd name="adj" fmla="val 16216"/>
            </a:avLst>
          </a:prstGeom>
          <a:solidFill>
            <a:srgbClr val="1F3A3D"/>
          </a:solidFill>
          <a:ln w="12700">
            <a:solidFill>
              <a:srgbClr val="1F3A3D"/>
            </a:solidFill>
            <a:prstDash val="solid"/>
          </a:ln>
        </p:spPr>
        <p:txBody>
          <a:bodyPr/>
          <a:lstStyle/>
          <a:p>
            <a:endParaRPr lang="nl-BE">
              <a:latin typeface="+mj-lt"/>
            </a:endParaRPr>
          </a:p>
        </p:txBody>
      </p:sp>
      <p:sp>
        <p:nvSpPr>
          <p:cNvPr id="31" name="Text 28"/>
          <p:cNvSpPr/>
          <p:nvPr/>
        </p:nvSpPr>
        <p:spPr>
          <a:xfrm>
            <a:off x="530352" y="5577840"/>
            <a:ext cx="6693408" cy="576072"/>
          </a:xfrm>
          <a:prstGeom prst="rect">
            <a:avLst/>
          </a:prstGeom>
          <a:noFill/>
          <a:ln/>
        </p:spPr>
        <p:txBody>
          <a:bodyPr wrap="square" lIns="0" tIns="0" rIns="0" bIns="0" rtlCol="0" anchor="ctr">
            <a:noAutofit/>
          </a:bodyPr>
          <a:lstStyle/>
          <a:p>
            <a:pPr marL="0" indent="0">
              <a:buNone/>
            </a:pPr>
            <a:r>
              <a:rPr lang="en-US" sz="1600" b="1">
                <a:solidFill>
                  <a:srgbClr val="FFFFFF"/>
                </a:solidFill>
                <a:latin typeface="+mj-lt"/>
                <a:ea typeface="Aptos" pitchFamily="34" charset="-122"/>
                <a:cs typeface="Aptos" pitchFamily="34" charset="-120"/>
              </a:rPr>
              <a:t>Onderzoeksvragen helpen nieuwe kennis ontdekken. </a:t>
            </a:r>
            <a:br>
              <a:rPr lang="en-US" sz="1600" b="1">
                <a:solidFill>
                  <a:srgbClr val="FFFFFF"/>
                </a:solidFill>
                <a:latin typeface="+mj-lt"/>
                <a:ea typeface="Aptos" pitchFamily="34" charset="-122"/>
                <a:cs typeface="Aptos" pitchFamily="34" charset="-120"/>
              </a:rPr>
            </a:br>
            <a:r>
              <a:rPr lang="en-US" sz="1600" b="1" err="1">
                <a:solidFill>
                  <a:srgbClr val="FFFFFF"/>
                </a:solidFill>
                <a:latin typeface="+mj-lt"/>
                <a:ea typeface="Aptos" pitchFamily="34" charset="-122"/>
                <a:cs typeface="Aptos" pitchFamily="34" charset="-120"/>
              </a:rPr>
              <a:t>Denkvragen</a:t>
            </a:r>
            <a:r>
              <a:rPr lang="en-US" sz="1600" b="1">
                <a:solidFill>
                  <a:srgbClr val="FFFFFF"/>
                </a:solidFill>
                <a:latin typeface="+mj-lt"/>
                <a:ea typeface="Aptos" pitchFamily="34" charset="-122"/>
                <a:cs typeface="Aptos" pitchFamily="34" charset="-120"/>
              </a:rPr>
              <a:t> helpen die kennis begrijpen, verbinden en gebruiken.</a:t>
            </a:r>
            <a:endParaRPr lang="en-US" sz="1600">
              <a:latin typeface="+mj-lt"/>
            </a:endParaRPr>
          </a:p>
        </p:txBody>
      </p:sp>
      <p:sp>
        <p:nvSpPr>
          <p:cNvPr id="32" name="Shape 29"/>
          <p:cNvSpPr/>
          <p:nvPr/>
        </p:nvSpPr>
        <p:spPr>
          <a:xfrm>
            <a:off x="8138160" y="5166360"/>
            <a:ext cx="3611880" cy="1042416"/>
          </a:xfrm>
          <a:prstGeom prst="roundRect">
            <a:avLst>
              <a:gd name="adj" fmla="val 8772"/>
            </a:avLst>
          </a:prstGeom>
          <a:solidFill>
            <a:srgbClr val="FFFFFF">
              <a:alpha val="92000"/>
            </a:srgbClr>
          </a:solidFill>
          <a:ln w="12700">
            <a:solidFill>
              <a:srgbClr val="FFFFFF">
                <a:alpha val="65000"/>
              </a:srgbClr>
            </a:solidFill>
            <a:prstDash val="solid"/>
          </a:ln>
        </p:spPr>
        <p:txBody>
          <a:bodyPr/>
          <a:lstStyle/>
          <a:p>
            <a:endParaRPr lang="nl-BE">
              <a:latin typeface="+mj-lt"/>
            </a:endParaRPr>
          </a:p>
        </p:txBody>
      </p:sp>
      <p:sp>
        <p:nvSpPr>
          <p:cNvPr id="33" name="Text 30"/>
          <p:cNvSpPr/>
          <p:nvPr/>
        </p:nvSpPr>
        <p:spPr>
          <a:xfrm>
            <a:off x="8412480" y="5376672"/>
            <a:ext cx="2926080" cy="164592"/>
          </a:xfrm>
          <a:prstGeom prst="rect">
            <a:avLst/>
          </a:prstGeom>
          <a:noFill/>
          <a:ln/>
        </p:spPr>
        <p:txBody>
          <a:bodyPr wrap="square" lIns="0" tIns="0" rIns="0" bIns="0" rtlCol="0" anchor="ctr"/>
          <a:lstStyle/>
          <a:p>
            <a:pPr marL="0" indent="0">
              <a:buNone/>
            </a:pPr>
            <a:r>
              <a:rPr lang="en-US" sz="1200" b="1">
                <a:solidFill>
                  <a:srgbClr val="3F6F58"/>
                </a:solidFill>
                <a:latin typeface="+mj-lt"/>
                <a:ea typeface="Aptos" pitchFamily="34" charset="-122"/>
                <a:cs typeface="Aptos" pitchFamily="34" charset="-120"/>
              </a:rPr>
              <a:t>Praktijkfocus</a:t>
            </a:r>
            <a:endParaRPr lang="en-US" sz="1200">
              <a:latin typeface="+mj-lt"/>
            </a:endParaRPr>
          </a:p>
        </p:txBody>
      </p:sp>
      <p:sp>
        <p:nvSpPr>
          <p:cNvPr id="34" name="Text 31"/>
          <p:cNvSpPr/>
          <p:nvPr/>
        </p:nvSpPr>
        <p:spPr>
          <a:xfrm>
            <a:off x="8412480" y="5623560"/>
            <a:ext cx="3063240" cy="402336"/>
          </a:xfrm>
          <a:prstGeom prst="rect">
            <a:avLst/>
          </a:prstGeom>
          <a:noFill/>
          <a:ln/>
        </p:spPr>
        <p:txBody>
          <a:bodyPr wrap="square" lIns="0" tIns="0" rIns="0" bIns="0" rtlCol="0" anchor="ctr">
            <a:normAutofit/>
          </a:bodyPr>
          <a:lstStyle/>
          <a:p>
            <a:pPr marL="0" indent="0">
              <a:buNone/>
            </a:pPr>
            <a:r>
              <a:rPr lang="en-US" sz="1200" b="1">
                <a:solidFill>
                  <a:srgbClr val="1F3A3D"/>
                </a:solidFill>
                <a:latin typeface="+mj-lt"/>
                <a:ea typeface="Aptos Display" pitchFamily="34" charset="-122"/>
                <a:cs typeface="Aptos Display" pitchFamily="34" charset="-120"/>
              </a:rPr>
              <a:t>Vertrek vanuit verwondering, bouw kennis op, laat kinderen die kennis gebruiken.</a:t>
            </a:r>
            <a:endParaRPr lang="en-US" sz="1200">
              <a:latin typeface="+mj-lt"/>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DD0A8-D270-B2E3-3597-5927CEF10DD1}"/>
            </a:ext>
          </a:extLst>
        </p:cNvPr>
        <p:cNvGrpSpPr/>
        <p:nvPr/>
      </p:nvGrpSpPr>
      <p:grpSpPr>
        <a:xfrm>
          <a:off x="0" y="0"/>
          <a:ext cx="0" cy="0"/>
          <a:chOff x="0" y="0"/>
          <a:chExt cx="0" cy="0"/>
        </a:xfrm>
      </p:grpSpPr>
      <p:pic>
        <p:nvPicPr>
          <p:cNvPr id="5" name="Afbeelding 4" descr="Jongetje dat met een model van het zonnestelsel speelt">
            <a:extLst>
              <a:ext uri="{FF2B5EF4-FFF2-40B4-BE49-F238E27FC236}">
                <a16:creationId xmlns:a16="http://schemas.microsoft.com/office/drawing/2014/main" id="{4E41D60D-F48B-3F25-4243-BCBE2A3414B3}"/>
              </a:ext>
            </a:extLst>
          </p:cNvPr>
          <p:cNvPicPr>
            <a:picLocks noChangeAspect="1"/>
          </p:cNvPicPr>
          <p:nvPr/>
        </p:nvPicPr>
        <p:blipFill>
          <a:blip r:embed="rId2"/>
          <a:srcRect t="25862" r="1" b="19496"/>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1BF16F8F-0B36-45D4-9C29-63A4DC3C8194}"/>
              </a:ext>
            </a:extLst>
          </p:cNvPr>
          <p:cNvSpPr>
            <a:spLocks noGrp="1"/>
          </p:cNvSpPr>
          <p:nvPr>
            <p:ph type="body" sz="quarter" idx="10"/>
          </p:nvPr>
        </p:nvSpPr>
        <p:spPr>
          <a:xfrm>
            <a:off x="603315" y="4234543"/>
            <a:ext cx="10426045" cy="729344"/>
          </a:xfrm>
        </p:spPr>
        <p:txBody>
          <a:bodyPr>
            <a:normAutofit/>
          </a:bodyPr>
          <a:lstStyle/>
          <a:p>
            <a:r>
              <a:rPr lang="nl-NL" b="1"/>
              <a:t>Kennismuur</a:t>
            </a:r>
            <a:endParaRPr lang="nl-BE" b="1"/>
          </a:p>
        </p:txBody>
      </p:sp>
    </p:spTree>
    <p:extLst>
      <p:ext uri="{BB962C8B-B14F-4D97-AF65-F5344CB8AC3E}">
        <p14:creationId xmlns:p14="http://schemas.microsoft.com/office/powerpoint/2010/main" val="14710515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AB1A275-5D74-49BB-C416-5D438FD23288}"/>
              </a:ext>
            </a:extLst>
          </p:cNvPr>
          <p:cNvPicPr>
            <a:picLocks noChangeAspect="1"/>
          </p:cNvPicPr>
          <p:nvPr/>
        </p:nvPicPr>
        <p:blipFill>
          <a:blip r:embed="rId2"/>
          <a:stretch>
            <a:fillRect/>
          </a:stretch>
        </p:blipFill>
        <p:spPr>
          <a:xfrm>
            <a:off x="2241753" y="1121557"/>
            <a:ext cx="6459795" cy="4844846"/>
          </a:xfrm>
          <a:prstGeom prst="rect">
            <a:avLst/>
          </a:prstGeom>
        </p:spPr>
      </p:pic>
      <p:sp>
        <p:nvSpPr>
          <p:cNvPr id="4" name="Titel 3">
            <a:extLst>
              <a:ext uri="{FF2B5EF4-FFF2-40B4-BE49-F238E27FC236}">
                <a16:creationId xmlns:a16="http://schemas.microsoft.com/office/drawing/2014/main" id="{3380CDBB-B34B-38AB-33B3-E13B61FE81FA}"/>
              </a:ext>
            </a:extLst>
          </p:cNvPr>
          <p:cNvSpPr>
            <a:spLocks noGrp="1"/>
          </p:cNvSpPr>
          <p:nvPr>
            <p:ph type="title"/>
          </p:nvPr>
        </p:nvSpPr>
        <p:spPr/>
        <p:txBody>
          <a:bodyPr/>
          <a:lstStyle/>
          <a:p>
            <a:r>
              <a:rPr lang="nl-NL"/>
              <a:t>Werken met een kennismuur</a:t>
            </a:r>
          </a:p>
        </p:txBody>
      </p:sp>
      <p:sp>
        <p:nvSpPr>
          <p:cNvPr id="3" name="Tekstvak 2">
            <a:extLst>
              <a:ext uri="{FF2B5EF4-FFF2-40B4-BE49-F238E27FC236}">
                <a16:creationId xmlns:a16="http://schemas.microsoft.com/office/drawing/2014/main" id="{41E7C018-E6E7-2B62-94C5-F8CB79382794}"/>
              </a:ext>
            </a:extLst>
          </p:cNvPr>
          <p:cNvSpPr txBox="1"/>
          <p:nvPr/>
        </p:nvSpPr>
        <p:spPr>
          <a:xfrm>
            <a:off x="0" y="6211669"/>
            <a:ext cx="11975690" cy="646331"/>
          </a:xfrm>
          <a:prstGeom prst="rect">
            <a:avLst/>
          </a:prstGeom>
          <a:noFill/>
        </p:spPr>
        <p:txBody>
          <a:bodyPr wrap="square" rtlCol="0">
            <a:spAutoFit/>
          </a:bodyPr>
          <a:lstStyle/>
          <a:p>
            <a:r>
              <a:rPr lang="nl-NL"/>
              <a:t>Foto: </a:t>
            </a:r>
            <a:r>
              <a:rPr lang="nl-NL">
                <a:hlinkClick r:id="rId3"/>
              </a:rPr>
              <a:t>https://www.linkedin.com/posts/anouk-verheijen-99a6a4228_themamuur-of-kennismuurhet-is-maar-net-share-7300031830248894464-TIFv/</a:t>
            </a:r>
            <a:r>
              <a:rPr lang="nl-NL"/>
              <a:t> </a:t>
            </a:r>
            <a:endParaRPr lang="nl-BE"/>
          </a:p>
        </p:txBody>
      </p:sp>
    </p:spTree>
    <p:extLst>
      <p:ext uri="{BB962C8B-B14F-4D97-AF65-F5344CB8AC3E}">
        <p14:creationId xmlns:p14="http://schemas.microsoft.com/office/powerpoint/2010/main" val="6601838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Text 0"/>
          <p:cNvSpPr/>
          <p:nvPr/>
        </p:nvSpPr>
        <p:spPr>
          <a:xfrm>
            <a:off x="420624" y="320040"/>
            <a:ext cx="5971032" cy="649224"/>
          </a:xfrm>
          <a:prstGeom prst="rect">
            <a:avLst/>
          </a:prstGeom>
          <a:noFill/>
          <a:ln>
            <a:noFill/>
          </a:ln>
        </p:spPr>
        <p:txBody>
          <a:bodyPr vert="horz" lIns="91440" tIns="45720" rIns="91440" bIns="45720" rtlCol="0" anchor="ctr">
            <a:noAutofit/>
          </a:bodyPr>
          <a:lstStyle/>
          <a:p>
            <a:pPr defTabSz="685783">
              <a:spcBef>
                <a:spcPct val="0"/>
              </a:spcBef>
            </a:pPr>
            <a:r>
              <a:rPr lang="en-US" sz="3600">
                <a:solidFill>
                  <a:srgbClr val="2D3E4E"/>
                </a:solidFill>
                <a:latin typeface="Poppins ExtraBold" panose="00000900000000000000" pitchFamily="2" charset="0"/>
                <a:cs typeface="Poppins ExtraBold" panose="00000900000000000000" pitchFamily="2" charset="0"/>
              </a:rPr>
              <a:t>1. WAAROM</a:t>
            </a:r>
          </a:p>
        </p:txBody>
      </p:sp>
      <p:sp>
        <p:nvSpPr>
          <p:cNvPr id="3" name="Text 1"/>
          <p:cNvSpPr/>
          <p:nvPr/>
        </p:nvSpPr>
        <p:spPr>
          <a:xfrm>
            <a:off x="566928" y="960120"/>
            <a:ext cx="11018520" cy="502920"/>
          </a:xfrm>
          <a:prstGeom prst="rect">
            <a:avLst/>
          </a:prstGeom>
          <a:noFill/>
          <a:ln/>
        </p:spPr>
        <p:txBody>
          <a:bodyPr wrap="square" lIns="0" tIns="0" rIns="0" bIns="0" rtlCol="0" anchor="ctr"/>
          <a:lstStyle/>
          <a:p>
            <a:pPr marL="0" indent="0">
              <a:buNone/>
            </a:pPr>
            <a:r>
              <a:rPr lang="en-US" sz="2700" b="1">
                <a:solidFill>
                  <a:srgbClr val="242424"/>
                </a:solidFill>
              </a:rPr>
              <a:t>Van losse lessen naar blijvend begrip</a:t>
            </a:r>
            <a:endParaRPr lang="en-US" sz="2700"/>
          </a:p>
        </p:txBody>
      </p:sp>
      <p:sp>
        <p:nvSpPr>
          <p:cNvPr id="4" name="Text 2"/>
          <p:cNvSpPr/>
          <p:nvPr/>
        </p:nvSpPr>
        <p:spPr>
          <a:xfrm>
            <a:off x="566928" y="1508760"/>
            <a:ext cx="10881360" cy="384048"/>
          </a:xfrm>
          <a:prstGeom prst="rect">
            <a:avLst/>
          </a:prstGeom>
          <a:noFill/>
          <a:ln/>
        </p:spPr>
        <p:txBody>
          <a:bodyPr wrap="square" lIns="0" tIns="0" rIns="0" bIns="0" rtlCol="0" anchor="ctr"/>
          <a:lstStyle/>
          <a:p>
            <a:pPr marL="0" indent="0">
              <a:buNone/>
            </a:pPr>
            <a:r>
              <a:rPr lang="en-US" sz="1400">
                <a:solidFill>
                  <a:srgbClr val="666666"/>
                </a:solidFill>
              </a:rPr>
              <a:t>Een kennismuur houdt het grotere verhaal van een thema zichtbaar.</a:t>
            </a:r>
            <a:endParaRPr lang="en-US" sz="1400"/>
          </a:p>
        </p:txBody>
      </p:sp>
      <p:sp>
        <p:nvSpPr>
          <p:cNvPr id="5" name="Shape 3"/>
          <p:cNvSpPr/>
          <p:nvPr/>
        </p:nvSpPr>
        <p:spPr>
          <a:xfrm>
            <a:off x="576072" y="2057400"/>
            <a:ext cx="5623560" cy="3986784"/>
          </a:xfrm>
          <a:prstGeom prst="roundRect">
            <a:avLst>
              <a:gd name="adj" fmla="val 1376"/>
            </a:avLst>
          </a:prstGeom>
          <a:solidFill>
            <a:srgbClr val="FFFFFF"/>
          </a:solidFill>
          <a:ln w="12700">
            <a:solidFill>
              <a:srgbClr val="E1E1DD"/>
            </a:solidFill>
            <a:prstDash val="solid"/>
          </a:ln>
          <a:effectLst>
            <a:outerShdw blurRad="19050" dist="6350" dir="2700000" algn="bl" rotWithShape="0">
              <a:srgbClr val="000000">
                <a:alpha val="14000"/>
              </a:srgbClr>
            </a:outerShdw>
          </a:effectLst>
        </p:spPr>
        <p:txBody>
          <a:bodyPr/>
          <a:lstStyle/>
          <a:p>
            <a:endParaRPr lang="nl-BE"/>
          </a:p>
        </p:txBody>
      </p:sp>
      <p:sp>
        <p:nvSpPr>
          <p:cNvPr id="6" name="Shape 4"/>
          <p:cNvSpPr/>
          <p:nvPr/>
        </p:nvSpPr>
        <p:spPr>
          <a:xfrm>
            <a:off x="1645920" y="3044952"/>
            <a:ext cx="1280160" cy="356616"/>
          </a:xfrm>
          <a:prstGeom prst="line">
            <a:avLst/>
          </a:prstGeom>
          <a:noFill/>
          <a:ln w="25400">
            <a:solidFill>
              <a:srgbClr val="9B9B96"/>
            </a:solidFill>
            <a:prstDash val="solid"/>
            <a:headEnd type="none"/>
            <a:tailEnd type="triangle"/>
          </a:ln>
        </p:spPr>
        <p:txBody>
          <a:bodyPr/>
          <a:lstStyle/>
          <a:p>
            <a:endParaRPr lang="nl-BE"/>
          </a:p>
        </p:txBody>
      </p:sp>
      <p:sp>
        <p:nvSpPr>
          <p:cNvPr id="7" name="Shape 5"/>
          <p:cNvSpPr/>
          <p:nvPr/>
        </p:nvSpPr>
        <p:spPr>
          <a:xfrm flipH="1">
            <a:off x="3840480" y="3072384"/>
            <a:ext cx="1051560" cy="329184"/>
          </a:xfrm>
          <a:prstGeom prst="line">
            <a:avLst/>
          </a:prstGeom>
          <a:noFill/>
          <a:ln w="25400">
            <a:solidFill>
              <a:srgbClr val="9B9B96"/>
            </a:solidFill>
            <a:prstDash val="solid"/>
            <a:headEnd type="none"/>
            <a:tailEnd type="triangle"/>
          </a:ln>
        </p:spPr>
        <p:txBody>
          <a:bodyPr/>
          <a:lstStyle/>
          <a:p>
            <a:endParaRPr lang="nl-BE"/>
          </a:p>
        </p:txBody>
      </p:sp>
      <p:sp>
        <p:nvSpPr>
          <p:cNvPr id="8" name="Shape 6"/>
          <p:cNvSpPr/>
          <p:nvPr/>
        </p:nvSpPr>
        <p:spPr>
          <a:xfrm flipH="1">
            <a:off x="1828800" y="4114800"/>
            <a:ext cx="1143000" cy="713232"/>
          </a:xfrm>
          <a:prstGeom prst="line">
            <a:avLst/>
          </a:prstGeom>
          <a:noFill/>
          <a:ln w="25400">
            <a:solidFill>
              <a:srgbClr val="9B9B96"/>
            </a:solidFill>
            <a:prstDash val="solid"/>
            <a:headEnd type="none"/>
            <a:tailEnd type="triangle"/>
          </a:ln>
        </p:spPr>
        <p:txBody>
          <a:bodyPr/>
          <a:lstStyle/>
          <a:p>
            <a:endParaRPr lang="nl-BE"/>
          </a:p>
        </p:txBody>
      </p:sp>
      <p:sp>
        <p:nvSpPr>
          <p:cNvPr id="9" name="Shape 7"/>
          <p:cNvSpPr/>
          <p:nvPr/>
        </p:nvSpPr>
        <p:spPr>
          <a:xfrm>
            <a:off x="3749040" y="4114800"/>
            <a:ext cx="1143000" cy="685800"/>
          </a:xfrm>
          <a:prstGeom prst="line">
            <a:avLst/>
          </a:prstGeom>
          <a:noFill/>
          <a:ln w="25400">
            <a:solidFill>
              <a:srgbClr val="9B9B96"/>
            </a:solidFill>
            <a:prstDash val="solid"/>
            <a:headEnd type="none"/>
            <a:tailEnd type="triangle"/>
          </a:ln>
        </p:spPr>
        <p:txBody>
          <a:bodyPr/>
          <a:lstStyle/>
          <a:p>
            <a:endParaRPr lang="nl-BE"/>
          </a:p>
        </p:txBody>
      </p:sp>
      <p:sp>
        <p:nvSpPr>
          <p:cNvPr id="10" name="Shape 8"/>
          <p:cNvSpPr/>
          <p:nvPr/>
        </p:nvSpPr>
        <p:spPr>
          <a:xfrm>
            <a:off x="987552" y="2423160"/>
            <a:ext cx="1325880" cy="621792"/>
          </a:xfrm>
          <a:prstGeom prst="roundRect">
            <a:avLst>
              <a:gd name="adj" fmla="val 8824"/>
            </a:avLst>
          </a:prstGeom>
          <a:solidFill>
            <a:srgbClr val="FFFFFF"/>
          </a:solidFill>
          <a:ln w="25400">
            <a:solidFill>
              <a:srgbClr val="00A7B5"/>
            </a:solidFill>
            <a:prstDash val="solid"/>
          </a:ln>
          <a:effectLst>
            <a:outerShdw blurRad="12700" dist="3810" dir="2700000" algn="bl" rotWithShape="0">
              <a:srgbClr val="000000">
                <a:alpha val="10000"/>
              </a:srgbClr>
            </a:outerShdw>
          </a:effectLst>
        </p:spPr>
        <p:txBody>
          <a:bodyPr/>
          <a:lstStyle/>
          <a:p>
            <a:endParaRPr lang="nl-BE"/>
          </a:p>
        </p:txBody>
      </p:sp>
      <p:sp>
        <p:nvSpPr>
          <p:cNvPr id="11" name="Text 9"/>
          <p:cNvSpPr/>
          <p:nvPr/>
        </p:nvSpPr>
        <p:spPr>
          <a:xfrm>
            <a:off x="1060704" y="2487168"/>
            <a:ext cx="1179576" cy="493776"/>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Voorkennis</a:t>
            </a:r>
            <a:endParaRPr lang="en-US" sz="1200"/>
          </a:p>
        </p:txBody>
      </p:sp>
      <p:sp>
        <p:nvSpPr>
          <p:cNvPr id="12" name="Shape 10"/>
          <p:cNvSpPr/>
          <p:nvPr/>
        </p:nvSpPr>
        <p:spPr>
          <a:xfrm>
            <a:off x="4233672" y="2450592"/>
            <a:ext cx="1417320" cy="621792"/>
          </a:xfrm>
          <a:prstGeom prst="roundRect">
            <a:avLst>
              <a:gd name="adj" fmla="val 8824"/>
            </a:avLst>
          </a:prstGeom>
          <a:solidFill>
            <a:srgbClr val="FFFFFF"/>
          </a:solidFill>
          <a:ln w="25400">
            <a:solidFill>
              <a:srgbClr val="F07C00"/>
            </a:solidFill>
            <a:prstDash val="solid"/>
          </a:ln>
          <a:effectLst>
            <a:outerShdw blurRad="12700" dist="3810" dir="2700000" algn="bl" rotWithShape="0">
              <a:srgbClr val="000000">
                <a:alpha val="10000"/>
              </a:srgbClr>
            </a:outerShdw>
          </a:effectLst>
        </p:spPr>
        <p:txBody>
          <a:bodyPr/>
          <a:lstStyle/>
          <a:p>
            <a:endParaRPr lang="nl-BE"/>
          </a:p>
        </p:txBody>
      </p:sp>
      <p:sp>
        <p:nvSpPr>
          <p:cNvPr id="13" name="Text 11"/>
          <p:cNvSpPr/>
          <p:nvPr/>
        </p:nvSpPr>
        <p:spPr>
          <a:xfrm>
            <a:off x="4306824" y="2514600"/>
            <a:ext cx="1271016" cy="493776"/>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Nieuwe kennis</a:t>
            </a:r>
            <a:endParaRPr lang="en-US" sz="1200"/>
          </a:p>
        </p:txBody>
      </p:sp>
      <p:sp>
        <p:nvSpPr>
          <p:cNvPr id="14" name="Shape 12"/>
          <p:cNvSpPr/>
          <p:nvPr/>
        </p:nvSpPr>
        <p:spPr>
          <a:xfrm>
            <a:off x="2651760" y="3383280"/>
            <a:ext cx="1463040" cy="749808"/>
          </a:xfrm>
          <a:prstGeom prst="roundRect">
            <a:avLst>
              <a:gd name="adj" fmla="val 7317"/>
            </a:avLst>
          </a:prstGeom>
          <a:solidFill>
            <a:srgbClr val="FFFFFF"/>
          </a:solidFill>
          <a:ln w="25400">
            <a:solidFill>
              <a:srgbClr val="B0008E"/>
            </a:solidFill>
            <a:prstDash val="solid"/>
          </a:ln>
          <a:effectLst>
            <a:outerShdw blurRad="12700" dist="3810" dir="2700000" algn="bl" rotWithShape="0">
              <a:srgbClr val="000000">
                <a:alpha val="10000"/>
              </a:srgbClr>
            </a:outerShdw>
          </a:effectLst>
        </p:spPr>
        <p:txBody>
          <a:bodyPr/>
          <a:lstStyle/>
          <a:p>
            <a:endParaRPr lang="nl-BE"/>
          </a:p>
        </p:txBody>
      </p:sp>
      <p:sp>
        <p:nvSpPr>
          <p:cNvPr id="15" name="Text 13"/>
          <p:cNvSpPr/>
          <p:nvPr/>
        </p:nvSpPr>
        <p:spPr>
          <a:xfrm>
            <a:off x="2724912" y="3447288"/>
            <a:ext cx="1316736" cy="621792"/>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Verbanden</a:t>
            </a:r>
            <a:endParaRPr lang="en-US" sz="1200"/>
          </a:p>
        </p:txBody>
      </p:sp>
      <p:sp>
        <p:nvSpPr>
          <p:cNvPr id="16" name="Shape 14"/>
          <p:cNvSpPr/>
          <p:nvPr/>
        </p:nvSpPr>
        <p:spPr>
          <a:xfrm>
            <a:off x="1024128" y="4828032"/>
            <a:ext cx="1417320" cy="621792"/>
          </a:xfrm>
          <a:prstGeom prst="roundRect">
            <a:avLst>
              <a:gd name="adj" fmla="val 8824"/>
            </a:avLst>
          </a:prstGeom>
          <a:solidFill>
            <a:srgbClr val="FFFFFF"/>
          </a:solidFill>
          <a:ln w="25400">
            <a:solidFill>
              <a:srgbClr val="A7B600"/>
            </a:solidFill>
            <a:prstDash val="solid"/>
          </a:ln>
          <a:effectLst>
            <a:outerShdw blurRad="12700" dist="3810" dir="2700000" algn="bl" rotWithShape="0">
              <a:srgbClr val="000000">
                <a:alpha val="10000"/>
              </a:srgbClr>
            </a:outerShdw>
          </a:effectLst>
        </p:spPr>
        <p:txBody>
          <a:bodyPr/>
          <a:lstStyle/>
          <a:p>
            <a:endParaRPr lang="nl-BE"/>
          </a:p>
        </p:txBody>
      </p:sp>
      <p:sp>
        <p:nvSpPr>
          <p:cNvPr id="17" name="Text 15"/>
          <p:cNvSpPr/>
          <p:nvPr/>
        </p:nvSpPr>
        <p:spPr>
          <a:xfrm>
            <a:off x="1097280" y="4892040"/>
            <a:ext cx="1271016" cy="493776"/>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Herhalen</a:t>
            </a:r>
            <a:endParaRPr lang="en-US" sz="1200"/>
          </a:p>
        </p:txBody>
      </p:sp>
      <p:sp>
        <p:nvSpPr>
          <p:cNvPr id="18" name="Shape 16"/>
          <p:cNvSpPr/>
          <p:nvPr/>
        </p:nvSpPr>
        <p:spPr>
          <a:xfrm>
            <a:off x="4206240" y="4800600"/>
            <a:ext cx="1444752" cy="621792"/>
          </a:xfrm>
          <a:prstGeom prst="roundRect">
            <a:avLst>
              <a:gd name="adj" fmla="val 8824"/>
            </a:avLst>
          </a:prstGeom>
          <a:solidFill>
            <a:srgbClr val="FFFFFF"/>
          </a:solidFill>
          <a:ln w="25400">
            <a:solidFill>
              <a:srgbClr val="00A7B5"/>
            </a:solidFill>
            <a:prstDash val="solid"/>
          </a:ln>
          <a:effectLst>
            <a:outerShdw blurRad="12700" dist="3810" dir="2700000" algn="bl" rotWithShape="0">
              <a:srgbClr val="000000">
                <a:alpha val="10000"/>
              </a:srgbClr>
            </a:outerShdw>
          </a:effectLst>
        </p:spPr>
        <p:txBody>
          <a:bodyPr/>
          <a:lstStyle/>
          <a:p>
            <a:endParaRPr lang="nl-BE"/>
          </a:p>
        </p:txBody>
      </p:sp>
      <p:sp>
        <p:nvSpPr>
          <p:cNvPr id="19" name="Text 17"/>
          <p:cNvSpPr/>
          <p:nvPr/>
        </p:nvSpPr>
        <p:spPr>
          <a:xfrm>
            <a:off x="4279392" y="4864608"/>
            <a:ext cx="1298448" cy="493776"/>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Verdiepen</a:t>
            </a:r>
            <a:endParaRPr lang="en-US" sz="1200"/>
          </a:p>
        </p:txBody>
      </p:sp>
      <p:sp>
        <p:nvSpPr>
          <p:cNvPr id="20" name="Text 18"/>
          <p:cNvSpPr/>
          <p:nvPr/>
        </p:nvSpPr>
        <p:spPr>
          <a:xfrm>
            <a:off x="960120" y="5596128"/>
            <a:ext cx="4892040" cy="256032"/>
          </a:xfrm>
          <a:prstGeom prst="rect">
            <a:avLst/>
          </a:prstGeom>
          <a:noFill/>
          <a:ln/>
        </p:spPr>
        <p:txBody>
          <a:bodyPr wrap="square" lIns="0" tIns="0" rIns="0" bIns="0" rtlCol="0" anchor="ctr"/>
          <a:lstStyle/>
          <a:p>
            <a:pPr marL="0" indent="0" algn="ctr">
              <a:buNone/>
            </a:pPr>
            <a:r>
              <a:rPr lang="en-US" sz="1250" i="1">
                <a:solidFill>
                  <a:srgbClr val="666666"/>
                </a:solidFill>
              </a:rPr>
              <a:t>Het grotere geheel blijft aanwezig tijdens het hele thema.</a:t>
            </a:r>
            <a:endParaRPr lang="en-US" sz="1250"/>
          </a:p>
        </p:txBody>
      </p:sp>
      <p:sp>
        <p:nvSpPr>
          <p:cNvPr id="21" name="Shape 19"/>
          <p:cNvSpPr/>
          <p:nvPr/>
        </p:nvSpPr>
        <p:spPr>
          <a:xfrm>
            <a:off x="6537960" y="2039112"/>
            <a:ext cx="5047488" cy="1051560"/>
          </a:xfrm>
          <a:prstGeom prst="roundRect">
            <a:avLst>
              <a:gd name="adj" fmla="val 6957"/>
            </a:avLst>
          </a:prstGeom>
          <a:solidFill>
            <a:srgbClr val="FFFFFF"/>
          </a:solidFill>
          <a:ln w="12700">
            <a:solidFill>
              <a:srgbClr val="DADAD6"/>
            </a:solidFill>
            <a:prstDash val="solid"/>
          </a:ln>
          <a:effectLst/>
        </p:spPr>
        <p:txBody>
          <a:bodyPr/>
          <a:lstStyle/>
          <a:p>
            <a:endParaRPr lang="nl-BE"/>
          </a:p>
        </p:txBody>
      </p:sp>
      <p:sp>
        <p:nvSpPr>
          <p:cNvPr id="22" name="Shape 20"/>
          <p:cNvSpPr/>
          <p:nvPr/>
        </p:nvSpPr>
        <p:spPr>
          <a:xfrm>
            <a:off x="6739128" y="2258568"/>
            <a:ext cx="502920" cy="502920"/>
          </a:xfrm>
          <a:prstGeom prst="ellipse">
            <a:avLst/>
          </a:prstGeom>
          <a:solidFill>
            <a:srgbClr val="00A7B5"/>
          </a:solidFill>
          <a:ln w="12700">
            <a:solidFill>
              <a:srgbClr val="00A7B5"/>
            </a:solidFill>
            <a:prstDash val="solid"/>
          </a:ln>
        </p:spPr>
        <p:txBody>
          <a:bodyPr/>
          <a:lstStyle/>
          <a:p>
            <a:endParaRPr lang="nl-BE"/>
          </a:p>
        </p:txBody>
      </p:sp>
      <p:sp>
        <p:nvSpPr>
          <p:cNvPr id="23" name="Text 21"/>
          <p:cNvSpPr/>
          <p:nvPr/>
        </p:nvSpPr>
        <p:spPr>
          <a:xfrm>
            <a:off x="6739128" y="2304288"/>
            <a:ext cx="502920" cy="274320"/>
          </a:xfrm>
          <a:prstGeom prst="rect">
            <a:avLst/>
          </a:prstGeom>
          <a:noFill/>
          <a:ln/>
        </p:spPr>
        <p:txBody>
          <a:bodyPr wrap="square" lIns="0" tIns="0" rIns="0" bIns="0" rtlCol="0" anchor="ctr"/>
          <a:lstStyle/>
          <a:p>
            <a:pPr marL="0" indent="0" algn="ctr">
              <a:buNone/>
            </a:pPr>
            <a:r>
              <a:rPr lang="en-US" sz="1800" b="1">
                <a:solidFill>
                  <a:srgbClr val="FFFFFF"/>
                </a:solidFill>
              </a:rPr>
              <a:t>1</a:t>
            </a:r>
            <a:endParaRPr lang="en-US" sz="1800"/>
          </a:p>
        </p:txBody>
      </p:sp>
      <p:sp>
        <p:nvSpPr>
          <p:cNvPr id="24" name="Text 22"/>
          <p:cNvSpPr/>
          <p:nvPr/>
        </p:nvSpPr>
        <p:spPr>
          <a:xfrm>
            <a:off x="7388352" y="2240280"/>
            <a:ext cx="4023360" cy="347472"/>
          </a:xfrm>
          <a:prstGeom prst="rect">
            <a:avLst/>
          </a:prstGeom>
          <a:noFill/>
          <a:ln/>
        </p:spPr>
        <p:txBody>
          <a:bodyPr wrap="square" lIns="0" tIns="0" rIns="0" bIns="0" rtlCol="0" anchor="ctr"/>
          <a:lstStyle/>
          <a:p>
            <a:pPr marL="0" indent="0">
              <a:buNone/>
            </a:pPr>
            <a:r>
              <a:rPr lang="en-US" sz="1600" b="1">
                <a:solidFill>
                  <a:srgbClr val="242424"/>
                </a:solidFill>
              </a:rPr>
              <a:t>Zichtbaar</a:t>
            </a:r>
            <a:endParaRPr lang="en-US" sz="1600"/>
          </a:p>
        </p:txBody>
      </p:sp>
      <p:sp>
        <p:nvSpPr>
          <p:cNvPr id="25" name="Text 23"/>
          <p:cNvSpPr/>
          <p:nvPr/>
        </p:nvSpPr>
        <p:spPr>
          <a:xfrm>
            <a:off x="6793992" y="2862072"/>
            <a:ext cx="4535424" cy="411480"/>
          </a:xfrm>
          <a:prstGeom prst="rect">
            <a:avLst/>
          </a:prstGeom>
          <a:noFill/>
          <a:ln/>
        </p:spPr>
        <p:txBody>
          <a:bodyPr wrap="square" lIns="254" tIns="254" rIns="254" bIns="254" rtlCol="0" anchor="t">
            <a:noAutofit/>
          </a:bodyPr>
          <a:lstStyle/>
          <a:p>
            <a:r>
              <a:rPr lang="en-US" sz="1200">
                <a:solidFill>
                  <a:srgbClr val="666666"/>
                </a:solidFill>
              </a:rPr>
              <a:t>Structuur en samenhang tussen kenniselementen blijven in beeld.</a:t>
            </a:r>
            <a:endParaRPr lang="en-US" sz="1200"/>
          </a:p>
        </p:txBody>
      </p:sp>
      <p:sp>
        <p:nvSpPr>
          <p:cNvPr id="26" name="Shape 24"/>
          <p:cNvSpPr/>
          <p:nvPr/>
        </p:nvSpPr>
        <p:spPr>
          <a:xfrm>
            <a:off x="6537960" y="3310128"/>
            <a:ext cx="5047488" cy="1051560"/>
          </a:xfrm>
          <a:prstGeom prst="roundRect">
            <a:avLst>
              <a:gd name="adj" fmla="val 6957"/>
            </a:avLst>
          </a:prstGeom>
          <a:solidFill>
            <a:srgbClr val="FFFFFF"/>
          </a:solidFill>
          <a:ln w="12700">
            <a:solidFill>
              <a:srgbClr val="DADAD6"/>
            </a:solidFill>
            <a:prstDash val="solid"/>
          </a:ln>
          <a:effectLst/>
        </p:spPr>
        <p:txBody>
          <a:bodyPr/>
          <a:lstStyle/>
          <a:p>
            <a:endParaRPr lang="nl-BE"/>
          </a:p>
        </p:txBody>
      </p:sp>
      <p:sp>
        <p:nvSpPr>
          <p:cNvPr id="27" name="Shape 25"/>
          <p:cNvSpPr/>
          <p:nvPr/>
        </p:nvSpPr>
        <p:spPr>
          <a:xfrm>
            <a:off x="6739128" y="3511296"/>
            <a:ext cx="502920" cy="502920"/>
          </a:xfrm>
          <a:prstGeom prst="ellipse">
            <a:avLst/>
          </a:prstGeom>
          <a:solidFill>
            <a:srgbClr val="A7B600"/>
          </a:solidFill>
          <a:ln w="12700">
            <a:solidFill>
              <a:srgbClr val="A7B600"/>
            </a:solidFill>
            <a:prstDash val="solid"/>
          </a:ln>
        </p:spPr>
        <p:txBody>
          <a:bodyPr/>
          <a:lstStyle/>
          <a:p>
            <a:endParaRPr lang="nl-BE"/>
          </a:p>
        </p:txBody>
      </p:sp>
      <p:sp>
        <p:nvSpPr>
          <p:cNvPr id="28" name="Text 26"/>
          <p:cNvSpPr/>
          <p:nvPr/>
        </p:nvSpPr>
        <p:spPr>
          <a:xfrm>
            <a:off x="6739128" y="3557016"/>
            <a:ext cx="502920" cy="274320"/>
          </a:xfrm>
          <a:prstGeom prst="rect">
            <a:avLst/>
          </a:prstGeom>
          <a:noFill/>
          <a:ln/>
        </p:spPr>
        <p:txBody>
          <a:bodyPr wrap="square" lIns="0" tIns="0" rIns="0" bIns="0" rtlCol="0" anchor="ctr"/>
          <a:lstStyle/>
          <a:p>
            <a:pPr marL="0" indent="0" algn="ctr">
              <a:buNone/>
            </a:pPr>
            <a:r>
              <a:rPr lang="en-US" sz="1800" b="1">
                <a:solidFill>
                  <a:srgbClr val="FFFFFF"/>
                </a:solidFill>
              </a:rPr>
              <a:t>2</a:t>
            </a:r>
            <a:endParaRPr lang="en-US" sz="1800"/>
          </a:p>
        </p:txBody>
      </p:sp>
      <p:sp>
        <p:nvSpPr>
          <p:cNvPr id="29" name="Text 27"/>
          <p:cNvSpPr/>
          <p:nvPr/>
        </p:nvSpPr>
        <p:spPr>
          <a:xfrm>
            <a:off x="7388352" y="3493008"/>
            <a:ext cx="4023360" cy="347472"/>
          </a:xfrm>
          <a:prstGeom prst="rect">
            <a:avLst/>
          </a:prstGeom>
          <a:noFill/>
          <a:ln/>
        </p:spPr>
        <p:txBody>
          <a:bodyPr wrap="square" lIns="0" tIns="0" rIns="0" bIns="0" rtlCol="0" anchor="ctr"/>
          <a:lstStyle/>
          <a:p>
            <a:pPr marL="0" indent="0">
              <a:buNone/>
            </a:pPr>
            <a:r>
              <a:rPr lang="en-US" sz="1600" b="1">
                <a:solidFill>
                  <a:srgbClr val="242424"/>
                </a:solidFill>
              </a:rPr>
              <a:t>Toegankelijk</a:t>
            </a:r>
            <a:endParaRPr lang="en-US" sz="1600"/>
          </a:p>
        </p:txBody>
      </p:sp>
      <p:sp>
        <p:nvSpPr>
          <p:cNvPr id="30" name="Text 28"/>
          <p:cNvSpPr/>
          <p:nvPr/>
        </p:nvSpPr>
        <p:spPr>
          <a:xfrm>
            <a:off x="6793992" y="4114800"/>
            <a:ext cx="4535424" cy="246888"/>
          </a:xfrm>
          <a:prstGeom prst="rect">
            <a:avLst/>
          </a:prstGeom>
          <a:noFill/>
          <a:ln/>
        </p:spPr>
        <p:txBody>
          <a:bodyPr wrap="square" lIns="254" tIns="254" rIns="254" bIns="254" rtlCol="0" anchor="t">
            <a:normAutofit/>
          </a:bodyPr>
          <a:lstStyle/>
          <a:p>
            <a:r>
              <a:rPr lang="en-US" sz="1200">
                <a:solidFill>
                  <a:srgbClr val="666666"/>
                </a:solidFill>
              </a:rPr>
              <a:t>Voorkennis is snel terug te halen en opnieuw te gebruiken.</a:t>
            </a:r>
            <a:endParaRPr lang="en-US" sz="1200"/>
          </a:p>
        </p:txBody>
      </p:sp>
      <p:sp>
        <p:nvSpPr>
          <p:cNvPr id="31" name="Shape 29"/>
          <p:cNvSpPr/>
          <p:nvPr/>
        </p:nvSpPr>
        <p:spPr>
          <a:xfrm>
            <a:off x="6537960" y="4562856"/>
            <a:ext cx="5047488" cy="1051560"/>
          </a:xfrm>
          <a:prstGeom prst="roundRect">
            <a:avLst>
              <a:gd name="adj" fmla="val 6957"/>
            </a:avLst>
          </a:prstGeom>
          <a:solidFill>
            <a:srgbClr val="FFFFFF"/>
          </a:solidFill>
          <a:ln w="12700">
            <a:solidFill>
              <a:srgbClr val="DADAD6"/>
            </a:solidFill>
            <a:prstDash val="solid"/>
          </a:ln>
          <a:effectLst/>
        </p:spPr>
        <p:txBody>
          <a:bodyPr/>
          <a:lstStyle/>
          <a:p>
            <a:endParaRPr lang="nl-BE"/>
          </a:p>
        </p:txBody>
      </p:sp>
      <p:sp>
        <p:nvSpPr>
          <p:cNvPr id="32" name="Shape 30"/>
          <p:cNvSpPr/>
          <p:nvPr/>
        </p:nvSpPr>
        <p:spPr>
          <a:xfrm>
            <a:off x="6739128" y="4764024"/>
            <a:ext cx="502920" cy="502920"/>
          </a:xfrm>
          <a:prstGeom prst="ellipse">
            <a:avLst/>
          </a:prstGeom>
          <a:solidFill>
            <a:srgbClr val="F07C00"/>
          </a:solidFill>
          <a:ln w="12700">
            <a:solidFill>
              <a:srgbClr val="F07C00"/>
            </a:solidFill>
            <a:prstDash val="solid"/>
          </a:ln>
        </p:spPr>
        <p:txBody>
          <a:bodyPr/>
          <a:lstStyle/>
          <a:p>
            <a:endParaRPr lang="nl-BE"/>
          </a:p>
        </p:txBody>
      </p:sp>
      <p:sp>
        <p:nvSpPr>
          <p:cNvPr id="33" name="Text 31"/>
          <p:cNvSpPr/>
          <p:nvPr/>
        </p:nvSpPr>
        <p:spPr>
          <a:xfrm>
            <a:off x="6739128" y="4809744"/>
            <a:ext cx="502920" cy="274320"/>
          </a:xfrm>
          <a:prstGeom prst="rect">
            <a:avLst/>
          </a:prstGeom>
          <a:noFill/>
          <a:ln/>
        </p:spPr>
        <p:txBody>
          <a:bodyPr wrap="square" lIns="0" tIns="0" rIns="0" bIns="0" rtlCol="0" anchor="ctr"/>
          <a:lstStyle/>
          <a:p>
            <a:pPr marL="0" indent="0" algn="ctr">
              <a:buNone/>
            </a:pPr>
            <a:r>
              <a:rPr lang="en-US" sz="1800" b="1">
                <a:solidFill>
                  <a:srgbClr val="FFFFFF"/>
                </a:solidFill>
              </a:rPr>
              <a:t>3</a:t>
            </a:r>
            <a:endParaRPr lang="en-US" sz="1800"/>
          </a:p>
        </p:txBody>
      </p:sp>
      <p:sp>
        <p:nvSpPr>
          <p:cNvPr id="34" name="Text 32"/>
          <p:cNvSpPr/>
          <p:nvPr/>
        </p:nvSpPr>
        <p:spPr>
          <a:xfrm>
            <a:off x="7388352" y="4745736"/>
            <a:ext cx="4023360" cy="347472"/>
          </a:xfrm>
          <a:prstGeom prst="rect">
            <a:avLst/>
          </a:prstGeom>
          <a:noFill/>
          <a:ln/>
        </p:spPr>
        <p:txBody>
          <a:bodyPr wrap="square" lIns="0" tIns="0" rIns="0" bIns="0" rtlCol="0" anchor="ctr"/>
          <a:lstStyle/>
          <a:p>
            <a:pPr marL="0" indent="0">
              <a:buNone/>
            </a:pPr>
            <a:r>
              <a:rPr lang="en-US" sz="1600" b="1">
                <a:solidFill>
                  <a:srgbClr val="242424"/>
                </a:solidFill>
              </a:rPr>
              <a:t>Verbonden</a:t>
            </a:r>
            <a:endParaRPr lang="en-US" sz="1600"/>
          </a:p>
        </p:txBody>
      </p:sp>
      <p:sp>
        <p:nvSpPr>
          <p:cNvPr id="35" name="Text 33"/>
          <p:cNvSpPr/>
          <p:nvPr/>
        </p:nvSpPr>
        <p:spPr>
          <a:xfrm>
            <a:off x="6793992" y="5367528"/>
            <a:ext cx="4535424" cy="228600"/>
          </a:xfrm>
          <a:prstGeom prst="rect">
            <a:avLst/>
          </a:prstGeom>
          <a:noFill/>
          <a:ln/>
        </p:spPr>
        <p:txBody>
          <a:bodyPr wrap="square" lIns="254" tIns="254" rIns="254" bIns="254" rtlCol="0" anchor="t">
            <a:normAutofit fontScale="92500"/>
          </a:bodyPr>
          <a:lstStyle/>
          <a:p>
            <a:r>
              <a:rPr lang="en-US" sz="1250">
                <a:solidFill>
                  <a:srgbClr val="666666"/>
                </a:solidFill>
              </a:rPr>
              <a:t>Leerlingen koppelen nieuwe kennis expliciet aan wat ze al weten.</a:t>
            </a:r>
            <a:endParaRPr lang="en-US" sz="1250"/>
          </a:p>
        </p:txBody>
      </p:sp>
      <p:sp>
        <p:nvSpPr>
          <p:cNvPr id="36" name="Shape 34"/>
          <p:cNvSpPr/>
          <p:nvPr/>
        </p:nvSpPr>
        <p:spPr>
          <a:xfrm>
            <a:off x="6537960" y="5788152"/>
            <a:ext cx="5047488" cy="411480"/>
          </a:xfrm>
          <a:prstGeom prst="roundRect">
            <a:avLst>
              <a:gd name="adj" fmla="val 8889"/>
            </a:avLst>
          </a:prstGeom>
          <a:solidFill>
            <a:srgbClr val="B0008E"/>
          </a:solidFill>
          <a:ln w="12700">
            <a:solidFill>
              <a:srgbClr val="B0008E"/>
            </a:solidFill>
            <a:prstDash val="solid"/>
          </a:ln>
        </p:spPr>
        <p:txBody>
          <a:bodyPr/>
          <a:lstStyle/>
          <a:p>
            <a:endParaRPr lang="nl-BE"/>
          </a:p>
        </p:txBody>
      </p:sp>
      <p:sp>
        <p:nvSpPr>
          <p:cNvPr id="37" name="Text 35"/>
          <p:cNvSpPr/>
          <p:nvPr/>
        </p:nvSpPr>
        <p:spPr>
          <a:xfrm>
            <a:off x="6748272" y="5879592"/>
            <a:ext cx="4626864" cy="182880"/>
          </a:xfrm>
          <a:prstGeom prst="rect">
            <a:avLst/>
          </a:prstGeom>
          <a:noFill/>
          <a:ln/>
        </p:spPr>
        <p:txBody>
          <a:bodyPr wrap="square" lIns="0" tIns="0" rIns="0" bIns="0" rtlCol="0" anchor="ctr"/>
          <a:lstStyle/>
          <a:p>
            <a:pPr marL="0" indent="0" algn="ctr">
              <a:buNone/>
            </a:pPr>
            <a:r>
              <a:rPr lang="en-US" sz="1250" b="1">
                <a:solidFill>
                  <a:srgbClr val="FFFFFF"/>
                </a:solidFill>
              </a:rPr>
              <a:t>De muur ondersteunt leren doordat de klas ermee werkt.</a:t>
            </a:r>
            <a:endParaRPr lang="en-US" sz="1250"/>
          </a:p>
        </p:txBody>
      </p:sp>
      <p:sp>
        <p:nvSpPr>
          <p:cNvPr id="38" name="Slide Number Placeholder 0"/>
          <p:cNvSpPr>
            <a:spLocks noGrp="1"/>
          </p:cNvSpPr>
          <p:nvPr>
            <p:ph type="sldNum" sz="quarter" idx="4294967295"/>
          </p:nvPr>
        </p:nvSpPr>
        <p:spPr>
          <a:xfrm>
            <a:off x="11391900" y="6318250"/>
            <a:ext cx="800100" cy="300038"/>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900" kern="1200">
                <a:solidFill>
                  <a:srgbClr val="888888"/>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7021451-1387-4CA6-816F-3879F97B5CBC}" type="slidenum">
              <a:rPr lang="en-US" smtClean="0"/>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a:extLst>
              <a:ext uri="{FF2B5EF4-FFF2-40B4-BE49-F238E27FC236}">
                <a16:creationId xmlns:a16="http://schemas.microsoft.com/office/drawing/2014/main" id="{E70B444D-E175-4E0A-9B3F-59BEF1D6C2E4}"/>
              </a:ext>
            </a:extLst>
          </p:cNvPr>
          <p:cNvSpPr txBox="1">
            <a:spLocks/>
          </p:cNvSpPr>
          <p:nvPr/>
        </p:nvSpPr>
        <p:spPr>
          <a:xfrm>
            <a:off x="299513" y="197772"/>
            <a:ext cx="9799638" cy="648481"/>
          </a:xfrm>
          <a:prstGeom prst="rect">
            <a:avLst/>
          </a:prstGeom>
        </p:spPr>
        <p:txBody>
          <a:bodyPr/>
          <a:lstStyle>
            <a:lvl1pPr algn="l" defTabSz="685783" rtl="0" eaLnBrk="1" latinLnBrk="0" hangingPunct="1">
              <a:spcBef>
                <a:spcPct val="0"/>
              </a:spcBef>
              <a:buNone/>
              <a:defRPr kumimoji="0" lang="nl-BE" sz="2400" b="0" kern="1200" cap="none" baseline="0" dirty="0" smtClean="0">
                <a:solidFill>
                  <a:schemeClr val="tx1"/>
                </a:solidFill>
                <a:effectLst/>
                <a:latin typeface="Poppins ExtraBold" panose="00000900000000000000" pitchFamily="2" charset="0"/>
                <a:ea typeface="Roboto" pitchFamily="2" charset="0"/>
                <a:cs typeface="Poppins ExtraBold" panose="00000900000000000000" pitchFamily="2" charset="0"/>
              </a:defRPr>
            </a:lvl1pPr>
          </a:lstStyle>
          <a:p>
            <a:r>
              <a:rPr lang="nl-NL" sz="3600" i="1" err="1"/>
              <a:t>Op.Stap</a:t>
            </a:r>
            <a:r>
              <a:rPr lang="nl-NL" sz="3600" i="1"/>
              <a:t>, leerroutes voor iedereen.</a:t>
            </a:r>
          </a:p>
        </p:txBody>
      </p:sp>
      <p:pic>
        <p:nvPicPr>
          <p:cNvPr id="2" name="Afbeelding 1">
            <a:extLst>
              <a:ext uri="{FF2B5EF4-FFF2-40B4-BE49-F238E27FC236}">
                <a16:creationId xmlns:a16="http://schemas.microsoft.com/office/drawing/2014/main" id="{1DFEB866-2CB2-E6B2-AB0E-38816CD33947}"/>
              </a:ext>
            </a:extLst>
          </p:cNvPr>
          <p:cNvPicPr>
            <a:picLocks noChangeAspect="1"/>
          </p:cNvPicPr>
          <p:nvPr/>
        </p:nvPicPr>
        <p:blipFill>
          <a:blip r:embed="rId3"/>
          <a:srcRect/>
          <a:stretch/>
        </p:blipFill>
        <p:spPr>
          <a:xfrm>
            <a:off x="504087" y="197772"/>
            <a:ext cx="11183826" cy="6290903"/>
          </a:xfrm>
          <a:prstGeom prst="rect">
            <a:avLst/>
          </a:prstGeom>
        </p:spPr>
      </p:pic>
      <p:sp>
        <p:nvSpPr>
          <p:cNvPr id="6" name="Tekstvak 5">
            <a:extLst>
              <a:ext uri="{FF2B5EF4-FFF2-40B4-BE49-F238E27FC236}">
                <a16:creationId xmlns:a16="http://schemas.microsoft.com/office/drawing/2014/main" id="{4297304B-9394-BF54-7E6B-1D05AED70205}"/>
              </a:ext>
            </a:extLst>
          </p:cNvPr>
          <p:cNvSpPr txBox="1"/>
          <p:nvPr/>
        </p:nvSpPr>
        <p:spPr>
          <a:xfrm>
            <a:off x="171450" y="6475562"/>
            <a:ext cx="9349740" cy="369332"/>
          </a:xfrm>
          <a:prstGeom prst="rect">
            <a:avLst/>
          </a:prstGeom>
          <a:noFill/>
        </p:spPr>
        <p:txBody>
          <a:bodyPr wrap="square">
            <a:spAutoFit/>
          </a:bodyPr>
          <a:lstStyle/>
          <a:p>
            <a:r>
              <a:rPr lang="nl-BE">
                <a:hlinkClick r:id="rId4"/>
              </a:rPr>
              <a:t>https://pro.katholiekonderwijs.vlaanderen/opstap-leerroutes-voor-iedereen</a:t>
            </a:r>
            <a:r>
              <a:rPr lang="nl-BE"/>
              <a:t> </a:t>
            </a:r>
          </a:p>
        </p:txBody>
      </p:sp>
    </p:spTree>
    <p:extLst>
      <p:ext uri="{BB962C8B-B14F-4D97-AF65-F5344CB8AC3E}">
        <p14:creationId xmlns:p14="http://schemas.microsoft.com/office/powerpoint/2010/main" val="925041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Text 0"/>
          <p:cNvSpPr/>
          <p:nvPr/>
        </p:nvSpPr>
        <p:spPr>
          <a:xfrm>
            <a:off x="566928" y="237744"/>
            <a:ext cx="8503920" cy="658368"/>
          </a:xfrm>
          <a:prstGeom prst="rect">
            <a:avLst/>
          </a:prstGeom>
          <a:noFill/>
          <a:ln/>
        </p:spPr>
        <p:txBody>
          <a:bodyPr wrap="square" lIns="0" tIns="0" rIns="0" bIns="0" rtlCol="0" anchor="ctr"/>
          <a:lstStyle/>
          <a:p>
            <a:pPr marL="0" indent="0">
              <a:buNone/>
            </a:pPr>
            <a:r>
              <a:rPr lang="en-US" sz="3600" b="1" kern="0" spc="170">
                <a:latin typeface="Poppins ExtraBold" panose="00000900000000000000" pitchFamily="2" charset="0"/>
                <a:cs typeface="Poppins ExtraBold" panose="00000900000000000000" pitchFamily="2" charset="0"/>
              </a:rPr>
              <a:t>2. WAT IS HET WEL?</a:t>
            </a:r>
            <a:endParaRPr lang="en-US" sz="3600">
              <a:latin typeface="Poppins ExtraBold" panose="00000900000000000000" pitchFamily="2" charset="0"/>
              <a:cs typeface="Poppins ExtraBold" panose="00000900000000000000" pitchFamily="2" charset="0"/>
            </a:endParaRPr>
          </a:p>
        </p:txBody>
      </p:sp>
      <p:sp>
        <p:nvSpPr>
          <p:cNvPr id="3" name="Text 1"/>
          <p:cNvSpPr/>
          <p:nvPr/>
        </p:nvSpPr>
        <p:spPr>
          <a:xfrm>
            <a:off x="566928" y="960120"/>
            <a:ext cx="11018520" cy="502920"/>
          </a:xfrm>
          <a:prstGeom prst="rect">
            <a:avLst/>
          </a:prstGeom>
          <a:noFill/>
          <a:ln/>
        </p:spPr>
        <p:txBody>
          <a:bodyPr wrap="square" lIns="0" tIns="0" rIns="0" bIns="0" rtlCol="0" anchor="ctr"/>
          <a:lstStyle/>
          <a:p>
            <a:pPr marL="0" indent="0">
              <a:buNone/>
            </a:pPr>
            <a:r>
              <a:rPr lang="en-US" sz="2700" b="1">
                <a:solidFill>
                  <a:srgbClr val="242424"/>
                </a:solidFill>
              </a:rPr>
              <a:t>Een levende, collectieve conceptmap</a:t>
            </a:r>
            <a:endParaRPr lang="en-US" sz="2700"/>
          </a:p>
        </p:txBody>
      </p:sp>
      <p:sp>
        <p:nvSpPr>
          <p:cNvPr id="4" name="Text 2"/>
          <p:cNvSpPr/>
          <p:nvPr/>
        </p:nvSpPr>
        <p:spPr>
          <a:xfrm>
            <a:off x="566928" y="1508760"/>
            <a:ext cx="10881360" cy="384048"/>
          </a:xfrm>
          <a:prstGeom prst="rect">
            <a:avLst/>
          </a:prstGeom>
          <a:noFill/>
          <a:ln/>
        </p:spPr>
        <p:txBody>
          <a:bodyPr wrap="square" lIns="0" tIns="0" rIns="0" bIns="0" rtlCol="0" anchor="ctr"/>
          <a:lstStyle/>
          <a:p>
            <a:pPr marL="0" indent="0">
              <a:buNone/>
            </a:pPr>
            <a:r>
              <a:rPr lang="en-US" sz="1400">
                <a:solidFill>
                  <a:srgbClr val="666666"/>
                </a:solidFill>
              </a:rPr>
              <a:t>Doelgericht opgebouwd en actief gebruikt tijdens de les.</a:t>
            </a:r>
            <a:endParaRPr lang="en-US" sz="1400"/>
          </a:p>
        </p:txBody>
      </p:sp>
      <p:sp>
        <p:nvSpPr>
          <p:cNvPr id="5" name="Shape 3"/>
          <p:cNvSpPr/>
          <p:nvPr/>
        </p:nvSpPr>
        <p:spPr>
          <a:xfrm>
            <a:off x="594360" y="2075688"/>
            <a:ext cx="10991088" cy="4087368"/>
          </a:xfrm>
          <a:prstGeom prst="roundRect">
            <a:avLst>
              <a:gd name="adj" fmla="val 1342"/>
            </a:avLst>
          </a:prstGeom>
          <a:solidFill>
            <a:srgbClr val="FFFFFF"/>
          </a:solidFill>
          <a:ln w="12700">
            <a:solidFill>
              <a:srgbClr val="DFDFDB"/>
            </a:solidFill>
            <a:prstDash val="solid"/>
          </a:ln>
          <a:effectLst/>
        </p:spPr>
        <p:txBody>
          <a:bodyPr/>
          <a:lstStyle/>
          <a:p>
            <a:endParaRPr lang="nl-BE"/>
          </a:p>
        </p:txBody>
      </p:sp>
      <p:sp>
        <p:nvSpPr>
          <p:cNvPr id="6" name="Shape 4"/>
          <p:cNvSpPr/>
          <p:nvPr/>
        </p:nvSpPr>
        <p:spPr>
          <a:xfrm>
            <a:off x="4782312" y="3218688"/>
            <a:ext cx="2606040" cy="868680"/>
          </a:xfrm>
          <a:prstGeom prst="roundRect">
            <a:avLst>
              <a:gd name="adj" fmla="val 6316"/>
            </a:avLst>
          </a:prstGeom>
          <a:solidFill>
            <a:srgbClr val="FFFFFF"/>
          </a:solidFill>
          <a:ln w="25400">
            <a:solidFill>
              <a:srgbClr val="B0008E"/>
            </a:solidFill>
            <a:prstDash val="solid"/>
          </a:ln>
          <a:effectLst>
            <a:outerShdw blurRad="12700" dist="3810" dir="2700000" algn="bl" rotWithShape="0">
              <a:srgbClr val="000000">
                <a:alpha val="10000"/>
              </a:srgbClr>
            </a:outerShdw>
          </a:effectLst>
        </p:spPr>
        <p:txBody>
          <a:bodyPr/>
          <a:lstStyle/>
          <a:p>
            <a:endParaRPr lang="nl-BE"/>
          </a:p>
        </p:txBody>
      </p:sp>
      <p:sp>
        <p:nvSpPr>
          <p:cNvPr id="7" name="Text 5"/>
          <p:cNvSpPr/>
          <p:nvPr/>
        </p:nvSpPr>
        <p:spPr>
          <a:xfrm>
            <a:off x="4855464" y="3282696"/>
            <a:ext cx="2459736" cy="740664"/>
          </a:xfrm>
          <a:prstGeom prst="rect">
            <a:avLst/>
          </a:prstGeom>
          <a:noFill/>
          <a:ln/>
        </p:spPr>
        <p:txBody>
          <a:bodyPr wrap="square" lIns="254" tIns="254" rIns="254" bIns="254" rtlCol="0" anchor="ctr">
            <a:normAutofit/>
          </a:bodyPr>
          <a:lstStyle/>
          <a:p>
            <a:pPr marL="0" indent="0" algn="ctr">
              <a:buNone/>
            </a:pPr>
            <a:r>
              <a:rPr lang="en-US" sz="1600" b="1">
                <a:solidFill>
                  <a:srgbClr val="242424"/>
                </a:solidFill>
              </a:rPr>
              <a:t>KERN VAN HET THEMA</a:t>
            </a:r>
            <a:endParaRPr lang="en-US" sz="1600"/>
          </a:p>
        </p:txBody>
      </p:sp>
      <p:sp>
        <p:nvSpPr>
          <p:cNvPr id="8" name="Shape 6"/>
          <p:cNvSpPr/>
          <p:nvPr/>
        </p:nvSpPr>
        <p:spPr>
          <a:xfrm>
            <a:off x="3108960" y="2770632"/>
            <a:ext cx="1673352" cy="722376"/>
          </a:xfrm>
          <a:prstGeom prst="line">
            <a:avLst/>
          </a:prstGeom>
          <a:noFill/>
          <a:ln w="25400">
            <a:solidFill>
              <a:srgbClr val="A3A39E"/>
            </a:solidFill>
            <a:prstDash val="solid"/>
            <a:tailEnd type="triangle"/>
          </a:ln>
        </p:spPr>
        <p:txBody>
          <a:bodyPr/>
          <a:lstStyle/>
          <a:p>
            <a:endParaRPr lang="nl-BE"/>
          </a:p>
        </p:txBody>
      </p:sp>
      <p:sp>
        <p:nvSpPr>
          <p:cNvPr id="9" name="Shape 7"/>
          <p:cNvSpPr/>
          <p:nvPr/>
        </p:nvSpPr>
        <p:spPr>
          <a:xfrm flipV="1">
            <a:off x="3136392" y="3822192"/>
            <a:ext cx="1645920" cy="1463040"/>
          </a:xfrm>
          <a:prstGeom prst="line">
            <a:avLst/>
          </a:prstGeom>
          <a:noFill/>
          <a:ln w="25400">
            <a:solidFill>
              <a:srgbClr val="A3A39E"/>
            </a:solidFill>
            <a:prstDash val="solid"/>
            <a:tailEnd type="triangle"/>
          </a:ln>
        </p:spPr>
        <p:txBody>
          <a:bodyPr/>
          <a:lstStyle/>
          <a:p>
            <a:endParaRPr lang="nl-BE"/>
          </a:p>
        </p:txBody>
      </p:sp>
      <p:sp>
        <p:nvSpPr>
          <p:cNvPr id="10" name="Shape 8"/>
          <p:cNvSpPr/>
          <p:nvPr/>
        </p:nvSpPr>
        <p:spPr>
          <a:xfrm flipV="1">
            <a:off x="7388352" y="2761488"/>
            <a:ext cx="1682496" cy="731520"/>
          </a:xfrm>
          <a:prstGeom prst="line">
            <a:avLst/>
          </a:prstGeom>
          <a:noFill/>
          <a:ln w="25400">
            <a:solidFill>
              <a:srgbClr val="A3A39E"/>
            </a:solidFill>
            <a:prstDash val="solid"/>
            <a:tailEnd type="triangle"/>
          </a:ln>
        </p:spPr>
        <p:txBody>
          <a:bodyPr/>
          <a:lstStyle/>
          <a:p>
            <a:endParaRPr lang="nl-BE"/>
          </a:p>
        </p:txBody>
      </p:sp>
      <p:sp>
        <p:nvSpPr>
          <p:cNvPr id="11" name="Shape 9"/>
          <p:cNvSpPr/>
          <p:nvPr/>
        </p:nvSpPr>
        <p:spPr>
          <a:xfrm>
            <a:off x="7388352" y="3822192"/>
            <a:ext cx="1682496" cy="1463040"/>
          </a:xfrm>
          <a:prstGeom prst="line">
            <a:avLst/>
          </a:prstGeom>
          <a:noFill/>
          <a:ln w="25400">
            <a:solidFill>
              <a:srgbClr val="A3A39E"/>
            </a:solidFill>
            <a:prstDash val="solid"/>
            <a:tailEnd type="triangle"/>
          </a:ln>
        </p:spPr>
        <p:txBody>
          <a:bodyPr/>
          <a:lstStyle/>
          <a:p>
            <a:endParaRPr lang="nl-BE"/>
          </a:p>
        </p:txBody>
      </p:sp>
      <p:sp>
        <p:nvSpPr>
          <p:cNvPr id="12" name="Shape 10"/>
          <p:cNvSpPr/>
          <p:nvPr/>
        </p:nvSpPr>
        <p:spPr>
          <a:xfrm>
            <a:off x="960120" y="2432304"/>
            <a:ext cx="2148840" cy="685800"/>
          </a:xfrm>
          <a:prstGeom prst="roundRect">
            <a:avLst>
              <a:gd name="adj" fmla="val 8000"/>
            </a:avLst>
          </a:prstGeom>
          <a:solidFill>
            <a:srgbClr val="FFFFFF"/>
          </a:solidFill>
          <a:ln w="25400">
            <a:solidFill>
              <a:srgbClr val="00A7B5"/>
            </a:solidFill>
            <a:prstDash val="solid"/>
          </a:ln>
          <a:effectLst>
            <a:outerShdw blurRad="12700" dist="3810" dir="2700000" algn="bl" rotWithShape="0">
              <a:srgbClr val="000000">
                <a:alpha val="10000"/>
              </a:srgbClr>
            </a:outerShdw>
          </a:effectLst>
        </p:spPr>
        <p:txBody>
          <a:bodyPr/>
          <a:lstStyle/>
          <a:p>
            <a:endParaRPr lang="nl-BE"/>
          </a:p>
        </p:txBody>
      </p:sp>
      <p:sp>
        <p:nvSpPr>
          <p:cNvPr id="13" name="Text 11"/>
          <p:cNvSpPr/>
          <p:nvPr/>
        </p:nvSpPr>
        <p:spPr>
          <a:xfrm>
            <a:off x="1033272" y="2496312"/>
            <a:ext cx="2002536" cy="557784"/>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Kernbegrippen</a:t>
            </a:r>
            <a:endParaRPr lang="en-US" sz="1200"/>
          </a:p>
        </p:txBody>
      </p:sp>
      <p:sp>
        <p:nvSpPr>
          <p:cNvPr id="14" name="Shape 12"/>
          <p:cNvSpPr/>
          <p:nvPr/>
        </p:nvSpPr>
        <p:spPr>
          <a:xfrm>
            <a:off x="987552" y="4937760"/>
            <a:ext cx="2148840" cy="685800"/>
          </a:xfrm>
          <a:prstGeom prst="roundRect">
            <a:avLst>
              <a:gd name="adj" fmla="val 8000"/>
            </a:avLst>
          </a:prstGeom>
          <a:solidFill>
            <a:srgbClr val="FFFFFF"/>
          </a:solidFill>
          <a:ln w="25400">
            <a:solidFill>
              <a:srgbClr val="A7B600"/>
            </a:solidFill>
            <a:prstDash val="solid"/>
          </a:ln>
          <a:effectLst>
            <a:outerShdw blurRad="12700" dist="3810" dir="2700000" algn="bl" rotWithShape="0">
              <a:srgbClr val="000000">
                <a:alpha val="10000"/>
              </a:srgbClr>
            </a:outerShdw>
          </a:effectLst>
        </p:spPr>
        <p:txBody>
          <a:bodyPr/>
          <a:lstStyle/>
          <a:p>
            <a:endParaRPr lang="nl-BE"/>
          </a:p>
        </p:txBody>
      </p:sp>
      <p:sp>
        <p:nvSpPr>
          <p:cNvPr id="15" name="Text 13"/>
          <p:cNvSpPr/>
          <p:nvPr/>
        </p:nvSpPr>
        <p:spPr>
          <a:xfrm>
            <a:off x="1060704" y="5001768"/>
            <a:ext cx="2002536" cy="557784"/>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Eerdere kennis</a:t>
            </a:r>
            <a:endParaRPr lang="en-US" sz="1200"/>
          </a:p>
        </p:txBody>
      </p:sp>
      <p:sp>
        <p:nvSpPr>
          <p:cNvPr id="16" name="Shape 14"/>
          <p:cNvSpPr/>
          <p:nvPr/>
        </p:nvSpPr>
        <p:spPr>
          <a:xfrm>
            <a:off x="9070848" y="2423160"/>
            <a:ext cx="2148840" cy="685800"/>
          </a:xfrm>
          <a:prstGeom prst="roundRect">
            <a:avLst>
              <a:gd name="adj" fmla="val 8000"/>
            </a:avLst>
          </a:prstGeom>
          <a:solidFill>
            <a:srgbClr val="FFFFFF"/>
          </a:solidFill>
          <a:ln w="25400">
            <a:solidFill>
              <a:srgbClr val="F07C00"/>
            </a:solidFill>
            <a:prstDash val="solid"/>
          </a:ln>
          <a:effectLst>
            <a:outerShdw blurRad="12700" dist="3810" dir="2700000" algn="bl" rotWithShape="0">
              <a:srgbClr val="000000">
                <a:alpha val="10000"/>
              </a:srgbClr>
            </a:outerShdw>
          </a:effectLst>
        </p:spPr>
        <p:txBody>
          <a:bodyPr/>
          <a:lstStyle/>
          <a:p>
            <a:endParaRPr lang="nl-BE"/>
          </a:p>
        </p:txBody>
      </p:sp>
      <p:sp>
        <p:nvSpPr>
          <p:cNvPr id="17" name="Text 15"/>
          <p:cNvSpPr/>
          <p:nvPr/>
        </p:nvSpPr>
        <p:spPr>
          <a:xfrm>
            <a:off x="9144000" y="2487168"/>
            <a:ext cx="2002536" cy="557784"/>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Beelden &amp; schema’s</a:t>
            </a:r>
            <a:endParaRPr lang="en-US" sz="1200"/>
          </a:p>
        </p:txBody>
      </p:sp>
      <p:sp>
        <p:nvSpPr>
          <p:cNvPr id="18" name="Shape 16"/>
          <p:cNvSpPr/>
          <p:nvPr/>
        </p:nvSpPr>
        <p:spPr>
          <a:xfrm>
            <a:off x="9070848" y="4937760"/>
            <a:ext cx="2148840" cy="685800"/>
          </a:xfrm>
          <a:prstGeom prst="roundRect">
            <a:avLst>
              <a:gd name="adj" fmla="val 8000"/>
            </a:avLst>
          </a:prstGeom>
          <a:solidFill>
            <a:srgbClr val="FFFFFF"/>
          </a:solidFill>
          <a:ln w="25400">
            <a:solidFill>
              <a:srgbClr val="00A7B5"/>
            </a:solidFill>
            <a:prstDash val="solid"/>
          </a:ln>
          <a:effectLst>
            <a:outerShdw blurRad="12700" dist="3810" dir="2700000" algn="bl" rotWithShape="0">
              <a:srgbClr val="000000">
                <a:alpha val="10000"/>
              </a:srgbClr>
            </a:outerShdw>
          </a:effectLst>
        </p:spPr>
        <p:txBody>
          <a:bodyPr/>
          <a:lstStyle/>
          <a:p>
            <a:endParaRPr lang="nl-BE"/>
          </a:p>
        </p:txBody>
      </p:sp>
      <p:sp>
        <p:nvSpPr>
          <p:cNvPr id="19" name="Text 17"/>
          <p:cNvSpPr/>
          <p:nvPr/>
        </p:nvSpPr>
        <p:spPr>
          <a:xfrm>
            <a:off x="9144000" y="5001768"/>
            <a:ext cx="2002536" cy="557784"/>
          </a:xfrm>
          <a:prstGeom prst="rect">
            <a:avLst/>
          </a:prstGeom>
          <a:noFill/>
          <a:ln/>
        </p:spPr>
        <p:txBody>
          <a:bodyPr wrap="square" lIns="254" tIns="254" rIns="254" bIns="254" rtlCol="0" anchor="ctr">
            <a:normAutofit/>
          </a:bodyPr>
          <a:lstStyle/>
          <a:p>
            <a:pPr marL="0" indent="0" algn="ctr">
              <a:buNone/>
            </a:pPr>
            <a:r>
              <a:rPr lang="en-US" sz="1200" b="1">
                <a:solidFill>
                  <a:srgbClr val="242424"/>
                </a:solidFill>
              </a:rPr>
              <a:t>Nieuwe verbanden</a:t>
            </a:r>
            <a:endParaRPr lang="en-US" sz="1200"/>
          </a:p>
        </p:txBody>
      </p:sp>
      <p:sp>
        <p:nvSpPr>
          <p:cNvPr id="20" name="Text 18"/>
          <p:cNvSpPr/>
          <p:nvPr/>
        </p:nvSpPr>
        <p:spPr>
          <a:xfrm>
            <a:off x="4325112" y="2450592"/>
            <a:ext cx="320040" cy="320040"/>
          </a:xfrm>
          <a:prstGeom prst="ellipse">
            <a:avLst/>
          </a:prstGeom>
          <a:solidFill>
            <a:srgbClr val="00A7B5"/>
          </a:solidFill>
          <a:ln>
            <a:solidFill>
              <a:srgbClr val="00A7B5"/>
            </a:solidFill>
          </a:ln>
        </p:spPr>
        <p:txBody>
          <a:bodyPr wrap="square" lIns="0" tIns="0" rIns="0" bIns="0" rtlCol="0" anchor="ctr"/>
          <a:lstStyle/>
          <a:p>
            <a:pPr marL="0" indent="0" algn="ctr">
              <a:buNone/>
            </a:pPr>
            <a:r>
              <a:rPr lang="en-US" sz="1400" b="1">
                <a:solidFill>
                  <a:srgbClr val="FFFFFF"/>
                </a:solidFill>
              </a:rPr>
              <a:t>1</a:t>
            </a:r>
            <a:endParaRPr lang="en-US" sz="1400"/>
          </a:p>
        </p:txBody>
      </p:sp>
      <p:sp>
        <p:nvSpPr>
          <p:cNvPr id="21" name="Text 19"/>
          <p:cNvSpPr/>
          <p:nvPr/>
        </p:nvSpPr>
        <p:spPr>
          <a:xfrm>
            <a:off x="4681728" y="2468880"/>
            <a:ext cx="1508760" cy="219456"/>
          </a:xfrm>
          <a:prstGeom prst="rect">
            <a:avLst/>
          </a:prstGeom>
          <a:noFill/>
          <a:ln/>
        </p:spPr>
        <p:txBody>
          <a:bodyPr wrap="square" lIns="0" tIns="0" rIns="0" bIns="0" rtlCol="0" anchor="ctr"/>
          <a:lstStyle/>
          <a:p>
            <a:pPr marL="0" indent="0">
              <a:buNone/>
            </a:pPr>
            <a:r>
              <a:rPr lang="en-US" sz="1150" b="1">
                <a:solidFill>
                  <a:srgbClr val="666666"/>
                </a:solidFill>
              </a:rPr>
              <a:t>Samen plaatsen</a:t>
            </a:r>
            <a:endParaRPr lang="en-US" sz="1150"/>
          </a:p>
        </p:txBody>
      </p:sp>
      <p:sp>
        <p:nvSpPr>
          <p:cNvPr id="22" name="Text 20"/>
          <p:cNvSpPr/>
          <p:nvPr/>
        </p:nvSpPr>
        <p:spPr>
          <a:xfrm>
            <a:off x="7818120" y="4590288"/>
            <a:ext cx="320040" cy="320040"/>
          </a:xfrm>
          <a:prstGeom prst="ellipse">
            <a:avLst/>
          </a:prstGeom>
          <a:solidFill>
            <a:srgbClr val="F07C00"/>
          </a:solidFill>
          <a:ln>
            <a:solidFill>
              <a:srgbClr val="F07C00"/>
            </a:solidFill>
          </a:ln>
        </p:spPr>
        <p:txBody>
          <a:bodyPr wrap="square" lIns="0" tIns="0" rIns="0" bIns="0" rtlCol="0" anchor="ctr"/>
          <a:lstStyle/>
          <a:p>
            <a:pPr marL="0" indent="0" algn="ctr">
              <a:buNone/>
            </a:pPr>
            <a:r>
              <a:rPr lang="en-US" sz="1400" b="1">
                <a:solidFill>
                  <a:srgbClr val="FFFFFF"/>
                </a:solidFill>
              </a:rPr>
              <a:t>2</a:t>
            </a:r>
            <a:endParaRPr lang="en-US" sz="1400"/>
          </a:p>
        </p:txBody>
      </p:sp>
      <p:sp>
        <p:nvSpPr>
          <p:cNvPr id="23" name="Text 21"/>
          <p:cNvSpPr/>
          <p:nvPr/>
        </p:nvSpPr>
        <p:spPr>
          <a:xfrm>
            <a:off x="8183880" y="4636008"/>
            <a:ext cx="1600200" cy="219456"/>
          </a:xfrm>
          <a:prstGeom prst="rect">
            <a:avLst/>
          </a:prstGeom>
          <a:noFill/>
          <a:ln/>
        </p:spPr>
        <p:txBody>
          <a:bodyPr wrap="square" lIns="0" tIns="0" rIns="0" bIns="0" rtlCol="0" anchor="ctr"/>
          <a:lstStyle/>
          <a:p>
            <a:pPr marL="0" indent="0">
              <a:buNone/>
            </a:pPr>
            <a:r>
              <a:rPr lang="en-US" sz="1150" b="1">
                <a:solidFill>
                  <a:srgbClr val="666666"/>
                </a:solidFill>
              </a:rPr>
              <a:t>Verbanden verwoorden</a:t>
            </a:r>
            <a:endParaRPr lang="en-US" sz="1150"/>
          </a:p>
        </p:txBody>
      </p:sp>
      <p:sp>
        <p:nvSpPr>
          <p:cNvPr id="24" name="Text 22"/>
          <p:cNvSpPr/>
          <p:nvPr/>
        </p:nvSpPr>
        <p:spPr>
          <a:xfrm>
            <a:off x="2697480" y="4251960"/>
            <a:ext cx="320040" cy="320040"/>
          </a:xfrm>
          <a:prstGeom prst="ellipse">
            <a:avLst/>
          </a:prstGeom>
          <a:solidFill>
            <a:srgbClr val="A7B600"/>
          </a:solidFill>
          <a:ln>
            <a:solidFill>
              <a:srgbClr val="A7B600"/>
            </a:solidFill>
          </a:ln>
        </p:spPr>
        <p:txBody>
          <a:bodyPr wrap="square" lIns="0" tIns="0" rIns="0" bIns="0" rtlCol="0" anchor="ctr"/>
          <a:lstStyle/>
          <a:p>
            <a:pPr marL="0" indent="0" algn="ctr">
              <a:buNone/>
            </a:pPr>
            <a:r>
              <a:rPr lang="en-US" sz="1400" b="1">
                <a:solidFill>
                  <a:srgbClr val="FFFFFF"/>
                </a:solidFill>
              </a:rPr>
              <a:t>3</a:t>
            </a:r>
            <a:endParaRPr lang="en-US" sz="1400"/>
          </a:p>
        </p:txBody>
      </p:sp>
      <p:sp>
        <p:nvSpPr>
          <p:cNvPr id="25" name="Text 23"/>
          <p:cNvSpPr/>
          <p:nvPr/>
        </p:nvSpPr>
        <p:spPr>
          <a:xfrm>
            <a:off x="3063240" y="4297680"/>
            <a:ext cx="1463040" cy="219456"/>
          </a:xfrm>
          <a:prstGeom prst="rect">
            <a:avLst/>
          </a:prstGeom>
          <a:noFill/>
          <a:ln/>
        </p:spPr>
        <p:txBody>
          <a:bodyPr wrap="square" lIns="0" tIns="0" rIns="0" bIns="0" rtlCol="0" anchor="ctr"/>
          <a:lstStyle/>
          <a:p>
            <a:pPr marL="0" indent="0">
              <a:buNone/>
            </a:pPr>
            <a:r>
              <a:rPr lang="en-US" sz="1150" b="1">
                <a:solidFill>
                  <a:srgbClr val="666666"/>
                </a:solidFill>
              </a:rPr>
              <a:t>Herhaald gebruiken</a:t>
            </a:r>
            <a:endParaRPr lang="en-US" sz="1150"/>
          </a:p>
        </p:txBody>
      </p:sp>
      <p:sp>
        <p:nvSpPr>
          <p:cNvPr id="26" name="Text 24"/>
          <p:cNvSpPr/>
          <p:nvPr/>
        </p:nvSpPr>
        <p:spPr>
          <a:xfrm>
            <a:off x="2011680" y="5815584"/>
            <a:ext cx="8156448" cy="246888"/>
          </a:xfrm>
          <a:prstGeom prst="rect">
            <a:avLst/>
          </a:prstGeom>
          <a:noFill/>
          <a:ln/>
        </p:spPr>
        <p:txBody>
          <a:bodyPr wrap="square" lIns="0" tIns="0" rIns="0" bIns="0" rtlCol="0" anchor="ctr"/>
          <a:lstStyle/>
          <a:p>
            <a:pPr marL="0" indent="0" algn="ctr">
              <a:buNone/>
            </a:pPr>
            <a:r>
              <a:rPr lang="en-US" sz="1300" b="1">
                <a:solidFill>
                  <a:srgbClr val="B0008E"/>
                </a:solidFill>
              </a:rPr>
              <a:t>De waarde ontstaat in de interactie tussen leerkracht, leerlingen en kennis.</a:t>
            </a:r>
            <a:endParaRPr lang="en-US" sz="1300"/>
          </a:p>
        </p:txBody>
      </p:sp>
      <p:sp>
        <p:nvSpPr>
          <p:cNvPr id="27" name="Slide Number Placeholder 0"/>
          <p:cNvSpPr>
            <a:spLocks noGrp="1"/>
          </p:cNvSpPr>
          <p:nvPr>
            <p:ph type="sldNum" sz="quarter" idx="4294967295"/>
          </p:nvPr>
        </p:nvSpPr>
        <p:spPr>
          <a:xfrm>
            <a:off x="11391900" y="6318250"/>
            <a:ext cx="800100" cy="300038"/>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900" kern="1200">
                <a:solidFill>
                  <a:srgbClr val="888888"/>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7021451-1387-4CA6-816F-3879F97B5CBC}" type="slidenum">
              <a:rPr lang="en-US" smtClean="0"/>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Text 0"/>
          <p:cNvSpPr/>
          <p:nvPr/>
        </p:nvSpPr>
        <p:spPr>
          <a:xfrm>
            <a:off x="566928" y="201168"/>
            <a:ext cx="6656832" cy="658622"/>
          </a:xfrm>
          <a:prstGeom prst="rect">
            <a:avLst/>
          </a:prstGeom>
          <a:noFill/>
          <a:ln/>
        </p:spPr>
        <p:txBody>
          <a:bodyPr wrap="square" lIns="0" tIns="0" rIns="0" bIns="0" rtlCol="0" anchor="ctr"/>
          <a:lstStyle/>
          <a:p>
            <a:pPr marL="0" indent="0">
              <a:buNone/>
            </a:pPr>
            <a:r>
              <a:rPr lang="en-US" sz="3600" b="1" kern="0" spc="170">
                <a:latin typeface="Poppins ExtraBold" panose="00000900000000000000" pitchFamily="2" charset="0"/>
                <a:cs typeface="Poppins ExtraBold" panose="00000900000000000000" pitchFamily="2" charset="0"/>
              </a:rPr>
              <a:t>3. WAT IS HET NIET?</a:t>
            </a:r>
            <a:endParaRPr lang="en-US" sz="3600">
              <a:latin typeface="Poppins ExtraBold" panose="00000900000000000000" pitchFamily="2" charset="0"/>
              <a:cs typeface="Poppins ExtraBold" panose="00000900000000000000" pitchFamily="2" charset="0"/>
            </a:endParaRPr>
          </a:p>
        </p:txBody>
      </p:sp>
      <p:sp>
        <p:nvSpPr>
          <p:cNvPr id="3" name="Text 1"/>
          <p:cNvSpPr/>
          <p:nvPr/>
        </p:nvSpPr>
        <p:spPr>
          <a:xfrm>
            <a:off x="566928" y="960120"/>
            <a:ext cx="11018520" cy="502920"/>
          </a:xfrm>
          <a:prstGeom prst="rect">
            <a:avLst/>
          </a:prstGeom>
          <a:noFill/>
          <a:ln/>
        </p:spPr>
        <p:txBody>
          <a:bodyPr wrap="square" lIns="0" tIns="0" rIns="0" bIns="0" rtlCol="0" anchor="ctr"/>
          <a:lstStyle/>
          <a:p>
            <a:pPr marL="0" indent="0">
              <a:buNone/>
            </a:pPr>
            <a:r>
              <a:rPr lang="en-US" sz="2700" b="1">
                <a:solidFill>
                  <a:srgbClr val="242424"/>
                </a:solidFill>
              </a:rPr>
              <a:t>Geen versiering, maar </a:t>
            </a:r>
            <a:r>
              <a:rPr lang="en-US" sz="2700" b="1" err="1">
                <a:solidFill>
                  <a:srgbClr val="242424"/>
                </a:solidFill>
              </a:rPr>
              <a:t>een</a:t>
            </a:r>
            <a:r>
              <a:rPr lang="en-US" sz="2700" b="1">
                <a:solidFill>
                  <a:srgbClr val="242424"/>
                </a:solidFill>
              </a:rPr>
              <a:t> </a:t>
            </a:r>
            <a:r>
              <a:rPr lang="en-US" sz="2700" b="1" err="1">
                <a:solidFill>
                  <a:srgbClr val="242424"/>
                </a:solidFill>
              </a:rPr>
              <a:t>leermiddel</a:t>
            </a:r>
            <a:endParaRPr lang="en-US" sz="2700"/>
          </a:p>
        </p:txBody>
      </p:sp>
      <p:sp>
        <p:nvSpPr>
          <p:cNvPr id="4" name="Text 2"/>
          <p:cNvSpPr/>
          <p:nvPr/>
        </p:nvSpPr>
        <p:spPr>
          <a:xfrm>
            <a:off x="566928" y="1508760"/>
            <a:ext cx="10881360" cy="384048"/>
          </a:xfrm>
          <a:prstGeom prst="rect">
            <a:avLst/>
          </a:prstGeom>
          <a:noFill/>
          <a:ln/>
        </p:spPr>
        <p:txBody>
          <a:bodyPr wrap="square" lIns="0" tIns="0" rIns="0" bIns="0" rtlCol="0" anchor="ctr"/>
          <a:lstStyle/>
          <a:p>
            <a:pPr marL="0" indent="0">
              <a:buNone/>
            </a:pPr>
            <a:r>
              <a:rPr lang="en-US" sz="1400">
                <a:solidFill>
                  <a:srgbClr val="666666"/>
                </a:solidFill>
              </a:rPr>
              <a:t>Het verschil zit in selectie, samenhang en gebruik.</a:t>
            </a:r>
            <a:endParaRPr lang="en-US" sz="1400"/>
          </a:p>
        </p:txBody>
      </p:sp>
      <p:sp>
        <p:nvSpPr>
          <p:cNvPr id="5" name="Shape 3"/>
          <p:cNvSpPr/>
          <p:nvPr/>
        </p:nvSpPr>
        <p:spPr>
          <a:xfrm>
            <a:off x="612648" y="2084832"/>
            <a:ext cx="5431536" cy="3584448"/>
          </a:xfrm>
          <a:prstGeom prst="roundRect">
            <a:avLst>
              <a:gd name="adj" fmla="val 1531"/>
            </a:avLst>
          </a:prstGeom>
          <a:solidFill>
            <a:srgbClr val="FFF5F3"/>
          </a:solidFill>
          <a:ln w="15240">
            <a:solidFill>
              <a:srgbClr val="E9C4BF"/>
            </a:solidFill>
            <a:prstDash val="solid"/>
          </a:ln>
          <a:effectLst/>
        </p:spPr>
        <p:txBody>
          <a:bodyPr/>
          <a:lstStyle/>
          <a:p>
            <a:endParaRPr lang="nl-BE"/>
          </a:p>
        </p:txBody>
      </p:sp>
      <p:sp>
        <p:nvSpPr>
          <p:cNvPr id="6" name="Shape 4"/>
          <p:cNvSpPr/>
          <p:nvPr/>
        </p:nvSpPr>
        <p:spPr>
          <a:xfrm>
            <a:off x="6163056" y="2084832"/>
            <a:ext cx="5431536" cy="3584448"/>
          </a:xfrm>
          <a:prstGeom prst="roundRect">
            <a:avLst>
              <a:gd name="adj" fmla="val 1531"/>
            </a:avLst>
          </a:prstGeom>
          <a:solidFill>
            <a:srgbClr val="F3FAF4"/>
          </a:solidFill>
          <a:ln w="15240">
            <a:solidFill>
              <a:srgbClr val="C4DFC5"/>
            </a:solidFill>
            <a:prstDash val="solid"/>
          </a:ln>
          <a:effectLst/>
        </p:spPr>
        <p:txBody>
          <a:bodyPr/>
          <a:lstStyle/>
          <a:p>
            <a:endParaRPr lang="nl-BE"/>
          </a:p>
        </p:txBody>
      </p:sp>
      <p:sp>
        <p:nvSpPr>
          <p:cNvPr id="7" name="Shape 5"/>
          <p:cNvSpPr/>
          <p:nvPr/>
        </p:nvSpPr>
        <p:spPr>
          <a:xfrm>
            <a:off x="960120" y="2359152"/>
            <a:ext cx="548640" cy="548640"/>
          </a:xfrm>
          <a:prstGeom prst="ellipse">
            <a:avLst/>
          </a:prstGeom>
          <a:solidFill>
            <a:srgbClr val="C7392F"/>
          </a:solidFill>
          <a:ln w="12700">
            <a:solidFill>
              <a:srgbClr val="C7392F"/>
            </a:solidFill>
            <a:prstDash val="solid"/>
          </a:ln>
        </p:spPr>
        <p:txBody>
          <a:bodyPr/>
          <a:lstStyle/>
          <a:p>
            <a:endParaRPr lang="nl-BE"/>
          </a:p>
        </p:txBody>
      </p:sp>
      <p:sp>
        <p:nvSpPr>
          <p:cNvPr id="8" name="Text 6"/>
          <p:cNvSpPr/>
          <p:nvPr/>
        </p:nvSpPr>
        <p:spPr>
          <a:xfrm>
            <a:off x="960120" y="2386584"/>
            <a:ext cx="548640" cy="329184"/>
          </a:xfrm>
          <a:prstGeom prst="rect">
            <a:avLst/>
          </a:prstGeom>
          <a:noFill/>
          <a:ln/>
        </p:spPr>
        <p:txBody>
          <a:bodyPr wrap="square" lIns="0" tIns="0" rIns="0" bIns="0" rtlCol="0" anchor="ctr"/>
          <a:lstStyle/>
          <a:p>
            <a:pPr marL="0" indent="0" algn="ctr">
              <a:buNone/>
            </a:pPr>
            <a:r>
              <a:rPr lang="en-US" sz="2500" b="1">
                <a:solidFill>
                  <a:srgbClr val="FFFFFF"/>
                </a:solidFill>
              </a:rPr>
              <a:t>×</a:t>
            </a:r>
            <a:endParaRPr lang="en-US" sz="2500"/>
          </a:p>
        </p:txBody>
      </p:sp>
      <p:sp>
        <p:nvSpPr>
          <p:cNvPr id="9" name="Text 7"/>
          <p:cNvSpPr/>
          <p:nvPr/>
        </p:nvSpPr>
        <p:spPr>
          <a:xfrm>
            <a:off x="1664208" y="2450592"/>
            <a:ext cx="1280160" cy="274320"/>
          </a:xfrm>
          <a:prstGeom prst="rect">
            <a:avLst/>
          </a:prstGeom>
          <a:noFill/>
          <a:ln/>
        </p:spPr>
        <p:txBody>
          <a:bodyPr wrap="square" lIns="0" tIns="0" rIns="0" bIns="0" rtlCol="0" anchor="ctr"/>
          <a:lstStyle/>
          <a:p>
            <a:pPr marL="0" indent="0">
              <a:buNone/>
            </a:pPr>
            <a:r>
              <a:rPr lang="en-US" sz="1900" b="1">
                <a:solidFill>
                  <a:srgbClr val="C7392F"/>
                </a:solidFill>
              </a:rPr>
              <a:t>NIET</a:t>
            </a:r>
            <a:endParaRPr lang="en-US" sz="1900"/>
          </a:p>
        </p:txBody>
      </p:sp>
      <p:sp>
        <p:nvSpPr>
          <p:cNvPr id="10" name="Shape 8"/>
          <p:cNvSpPr/>
          <p:nvPr/>
        </p:nvSpPr>
        <p:spPr>
          <a:xfrm>
            <a:off x="6510528" y="2359152"/>
            <a:ext cx="548640" cy="548640"/>
          </a:xfrm>
          <a:prstGeom prst="ellipse">
            <a:avLst/>
          </a:prstGeom>
          <a:solidFill>
            <a:srgbClr val="4B8C44"/>
          </a:solidFill>
          <a:ln w="12700">
            <a:solidFill>
              <a:srgbClr val="4B8C44"/>
            </a:solidFill>
            <a:prstDash val="solid"/>
          </a:ln>
        </p:spPr>
        <p:txBody>
          <a:bodyPr/>
          <a:lstStyle/>
          <a:p>
            <a:endParaRPr lang="nl-BE"/>
          </a:p>
        </p:txBody>
      </p:sp>
      <p:sp>
        <p:nvSpPr>
          <p:cNvPr id="11" name="Text 9"/>
          <p:cNvSpPr/>
          <p:nvPr/>
        </p:nvSpPr>
        <p:spPr>
          <a:xfrm>
            <a:off x="6510528" y="2404872"/>
            <a:ext cx="548640" cy="274320"/>
          </a:xfrm>
          <a:prstGeom prst="rect">
            <a:avLst/>
          </a:prstGeom>
          <a:noFill/>
          <a:ln/>
        </p:spPr>
        <p:txBody>
          <a:bodyPr wrap="square" lIns="0" tIns="0" rIns="0" bIns="0" rtlCol="0" anchor="ctr"/>
          <a:lstStyle/>
          <a:p>
            <a:pPr marL="0" indent="0" algn="ctr">
              <a:buNone/>
            </a:pPr>
            <a:r>
              <a:rPr lang="en-US" sz="2100" b="1">
                <a:solidFill>
                  <a:srgbClr val="FFFFFF"/>
                </a:solidFill>
              </a:rPr>
              <a:t>✓</a:t>
            </a:r>
            <a:endParaRPr lang="en-US" sz="2100"/>
          </a:p>
        </p:txBody>
      </p:sp>
      <p:sp>
        <p:nvSpPr>
          <p:cNvPr id="12" name="Text 10"/>
          <p:cNvSpPr/>
          <p:nvPr/>
        </p:nvSpPr>
        <p:spPr>
          <a:xfrm>
            <a:off x="7223760" y="2450592"/>
            <a:ext cx="1280160" cy="274320"/>
          </a:xfrm>
          <a:prstGeom prst="rect">
            <a:avLst/>
          </a:prstGeom>
          <a:noFill/>
          <a:ln/>
        </p:spPr>
        <p:txBody>
          <a:bodyPr wrap="square" lIns="0" tIns="0" rIns="0" bIns="0" rtlCol="0" anchor="ctr"/>
          <a:lstStyle/>
          <a:p>
            <a:pPr marL="0" indent="0">
              <a:buNone/>
            </a:pPr>
            <a:r>
              <a:rPr lang="en-US" sz="1900" b="1">
                <a:solidFill>
                  <a:srgbClr val="4B8C44"/>
                </a:solidFill>
              </a:rPr>
              <a:t>WEL</a:t>
            </a:r>
            <a:endParaRPr lang="en-US" sz="1900"/>
          </a:p>
        </p:txBody>
      </p:sp>
      <p:sp>
        <p:nvSpPr>
          <p:cNvPr id="13" name="Text 11"/>
          <p:cNvSpPr/>
          <p:nvPr/>
        </p:nvSpPr>
        <p:spPr>
          <a:xfrm>
            <a:off x="1005840" y="3182112"/>
            <a:ext cx="292608" cy="228600"/>
          </a:xfrm>
          <a:prstGeom prst="rect">
            <a:avLst/>
          </a:prstGeom>
          <a:noFill/>
          <a:ln/>
        </p:spPr>
        <p:txBody>
          <a:bodyPr wrap="square" lIns="0" tIns="0" rIns="0" bIns="0" rtlCol="0" anchor="ctr"/>
          <a:lstStyle/>
          <a:p>
            <a:pPr marL="0" indent="0">
              <a:buNone/>
            </a:pPr>
            <a:r>
              <a:rPr lang="en-US" sz="1700" b="1">
                <a:solidFill>
                  <a:srgbClr val="C7392F"/>
                </a:solidFill>
              </a:rPr>
              <a:t>×</a:t>
            </a:r>
            <a:endParaRPr lang="en-US" sz="1700"/>
          </a:p>
        </p:txBody>
      </p:sp>
      <p:sp>
        <p:nvSpPr>
          <p:cNvPr id="14" name="Text 12"/>
          <p:cNvSpPr/>
          <p:nvPr/>
        </p:nvSpPr>
        <p:spPr>
          <a:xfrm>
            <a:off x="1389888" y="3172968"/>
            <a:ext cx="4206240"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themaposter die de klas opfleurt</a:t>
            </a:r>
            <a:endParaRPr lang="en-US" sz="1320"/>
          </a:p>
        </p:txBody>
      </p:sp>
      <p:sp>
        <p:nvSpPr>
          <p:cNvPr id="15" name="Text 13"/>
          <p:cNvSpPr/>
          <p:nvPr/>
        </p:nvSpPr>
        <p:spPr>
          <a:xfrm>
            <a:off x="1005840" y="3703320"/>
            <a:ext cx="292608" cy="228600"/>
          </a:xfrm>
          <a:prstGeom prst="rect">
            <a:avLst/>
          </a:prstGeom>
          <a:noFill/>
          <a:ln/>
        </p:spPr>
        <p:txBody>
          <a:bodyPr wrap="square" lIns="0" tIns="0" rIns="0" bIns="0" rtlCol="0" anchor="ctr"/>
          <a:lstStyle/>
          <a:p>
            <a:pPr marL="0" indent="0">
              <a:buNone/>
            </a:pPr>
            <a:r>
              <a:rPr lang="en-US" sz="1700" b="1">
                <a:solidFill>
                  <a:srgbClr val="C7392F"/>
                </a:solidFill>
              </a:rPr>
              <a:t>×</a:t>
            </a:r>
            <a:endParaRPr lang="en-US" sz="1700"/>
          </a:p>
        </p:txBody>
      </p:sp>
      <p:sp>
        <p:nvSpPr>
          <p:cNvPr id="16" name="Text 14"/>
          <p:cNvSpPr/>
          <p:nvPr/>
        </p:nvSpPr>
        <p:spPr>
          <a:xfrm>
            <a:off x="1389888" y="3694176"/>
            <a:ext cx="4206240"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collage van losse afbeeldingen en weetjes</a:t>
            </a:r>
            <a:endParaRPr lang="en-US" sz="1320"/>
          </a:p>
        </p:txBody>
      </p:sp>
      <p:sp>
        <p:nvSpPr>
          <p:cNvPr id="17" name="Text 15"/>
          <p:cNvSpPr/>
          <p:nvPr/>
        </p:nvSpPr>
        <p:spPr>
          <a:xfrm>
            <a:off x="1005840" y="4224528"/>
            <a:ext cx="292608" cy="228600"/>
          </a:xfrm>
          <a:prstGeom prst="rect">
            <a:avLst/>
          </a:prstGeom>
          <a:noFill/>
          <a:ln/>
        </p:spPr>
        <p:txBody>
          <a:bodyPr wrap="square" lIns="0" tIns="0" rIns="0" bIns="0" rtlCol="0" anchor="ctr"/>
          <a:lstStyle/>
          <a:p>
            <a:pPr marL="0" indent="0">
              <a:buNone/>
            </a:pPr>
            <a:r>
              <a:rPr lang="en-US" sz="1700" b="1">
                <a:solidFill>
                  <a:srgbClr val="C7392F"/>
                </a:solidFill>
              </a:rPr>
              <a:t>×</a:t>
            </a:r>
            <a:endParaRPr lang="en-US" sz="1700"/>
          </a:p>
        </p:txBody>
      </p:sp>
      <p:sp>
        <p:nvSpPr>
          <p:cNvPr id="18" name="Text 16"/>
          <p:cNvSpPr/>
          <p:nvPr/>
        </p:nvSpPr>
        <p:spPr>
          <a:xfrm>
            <a:off x="1389888" y="4215384"/>
            <a:ext cx="4206240"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vooraf afgewerkte muur van de leerkracht</a:t>
            </a:r>
            <a:endParaRPr lang="en-US" sz="1320"/>
          </a:p>
        </p:txBody>
      </p:sp>
      <p:sp>
        <p:nvSpPr>
          <p:cNvPr id="19" name="Text 17"/>
          <p:cNvSpPr/>
          <p:nvPr/>
        </p:nvSpPr>
        <p:spPr>
          <a:xfrm>
            <a:off x="1005840" y="4745736"/>
            <a:ext cx="292608" cy="228600"/>
          </a:xfrm>
          <a:prstGeom prst="rect">
            <a:avLst/>
          </a:prstGeom>
          <a:noFill/>
          <a:ln/>
        </p:spPr>
        <p:txBody>
          <a:bodyPr wrap="square" lIns="0" tIns="0" rIns="0" bIns="0" rtlCol="0" anchor="ctr"/>
          <a:lstStyle/>
          <a:p>
            <a:pPr marL="0" indent="0">
              <a:buNone/>
            </a:pPr>
            <a:r>
              <a:rPr lang="en-US" sz="1700" b="1">
                <a:solidFill>
                  <a:srgbClr val="C7392F"/>
                </a:solidFill>
              </a:rPr>
              <a:t>×</a:t>
            </a:r>
            <a:endParaRPr lang="en-US" sz="1700"/>
          </a:p>
        </p:txBody>
      </p:sp>
      <p:sp>
        <p:nvSpPr>
          <p:cNvPr id="20" name="Text 18"/>
          <p:cNvSpPr/>
          <p:nvPr/>
        </p:nvSpPr>
        <p:spPr>
          <a:xfrm>
            <a:off x="1389888" y="4736592"/>
            <a:ext cx="4206240"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overvolle wand zonder duidelijke selectie</a:t>
            </a:r>
            <a:endParaRPr lang="en-US" sz="1320"/>
          </a:p>
        </p:txBody>
      </p:sp>
      <p:sp>
        <p:nvSpPr>
          <p:cNvPr id="21" name="Text 19"/>
          <p:cNvSpPr/>
          <p:nvPr/>
        </p:nvSpPr>
        <p:spPr>
          <a:xfrm>
            <a:off x="1005840" y="5266944"/>
            <a:ext cx="292608" cy="228600"/>
          </a:xfrm>
          <a:prstGeom prst="rect">
            <a:avLst/>
          </a:prstGeom>
          <a:noFill/>
          <a:ln/>
        </p:spPr>
        <p:txBody>
          <a:bodyPr wrap="square" lIns="0" tIns="0" rIns="0" bIns="0" rtlCol="0" anchor="ctr"/>
          <a:lstStyle/>
          <a:p>
            <a:pPr marL="0" indent="0">
              <a:buNone/>
            </a:pPr>
            <a:r>
              <a:rPr lang="en-US" sz="1700" b="1">
                <a:solidFill>
                  <a:srgbClr val="C7392F"/>
                </a:solidFill>
              </a:rPr>
              <a:t>×</a:t>
            </a:r>
            <a:endParaRPr lang="en-US" sz="1700"/>
          </a:p>
        </p:txBody>
      </p:sp>
      <p:sp>
        <p:nvSpPr>
          <p:cNvPr id="22" name="Text 20"/>
          <p:cNvSpPr/>
          <p:nvPr/>
        </p:nvSpPr>
        <p:spPr>
          <a:xfrm>
            <a:off x="1389888" y="5257800"/>
            <a:ext cx="4206240"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doel op zich</a:t>
            </a:r>
            <a:endParaRPr lang="en-US" sz="1320"/>
          </a:p>
        </p:txBody>
      </p:sp>
      <p:sp>
        <p:nvSpPr>
          <p:cNvPr id="23" name="Text 21"/>
          <p:cNvSpPr/>
          <p:nvPr/>
        </p:nvSpPr>
        <p:spPr>
          <a:xfrm>
            <a:off x="6556248" y="3182112"/>
            <a:ext cx="292608" cy="228600"/>
          </a:xfrm>
          <a:prstGeom prst="rect">
            <a:avLst/>
          </a:prstGeom>
          <a:noFill/>
          <a:ln/>
        </p:spPr>
        <p:txBody>
          <a:bodyPr wrap="square" lIns="0" tIns="0" rIns="0" bIns="0" rtlCol="0" anchor="ctr"/>
          <a:lstStyle/>
          <a:p>
            <a:pPr marL="0" indent="0">
              <a:buNone/>
            </a:pPr>
            <a:r>
              <a:rPr lang="en-US" sz="1500" b="1">
                <a:solidFill>
                  <a:srgbClr val="4B8C44"/>
                </a:solidFill>
              </a:rPr>
              <a:t>✓</a:t>
            </a:r>
            <a:endParaRPr lang="en-US" sz="1500"/>
          </a:p>
        </p:txBody>
      </p:sp>
      <p:sp>
        <p:nvSpPr>
          <p:cNvPr id="24" name="Text 22"/>
          <p:cNvSpPr/>
          <p:nvPr/>
        </p:nvSpPr>
        <p:spPr>
          <a:xfrm>
            <a:off x="6949440" y="3172968"/>
            <a:ext cx="4224528"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selectie </a:t>
            </a:r>
            <a:r>
              <a:rPr lang="en-US" sz="1320" err="1">
                <a:solidFill>
                  <a:srgbClr val="242424"/>
                </a:solidFill>
              </a:rPr>
              <a:t>vanuit</a:t>
            </a:r>
            <a:r>
              <a:rPr lang="en-US" sz="1320">
                <a:solidFill>
                  <a:srgbClr val="242424"/>
                </a:solidFill>
              </a:rPr>
              <a:t> </a:t>
            </a:r>
            <a:r>
              <a:rPr lang="en-US" sz="1320" err="1">
                <a:solidFill>
                  <a:srgbClr val="242424"/>
                </a:solidFill>
              </a:rPr>
              <a:t>doelen</a:t>
            </a:r>
            <a:r>
              <a:rPr lang="en-US" sz="1320">
                <a:solidFill>
                  <a:srgbClr val="242424"/>
                </a:solidFill>
              </a:rPr>
              <a:t> </a:t>
            </a:r>
            <a:r>
              <a:rPr lang="en-US" sz="1320" err="1">
                <a:solidFill>
                  <a:srgbClr val="242424"/>
                </a:solidFill>
              </a:rPr>
              <a:t>en</a:t>
            </a:r>
            <a:r>
              <a:rPr lang="en-US" sz="1320">
                <a:solidFill>
                  <a:srgbClr val="242424"/>
                </a:solidFill>
              </a:rPr>
              <a:t> </a:t>
            </a:r>
            <a:r>
              <a:rPr lang="en-US" sz="1320" err="1">
                <a:solidFill>
                  <a:srgbClr val="242424"/>
                </a:solidFill>
              </a:rPr>
              <a:t>concepten</a:t>
            </a:r>
            <a:endParaRPr lang="en-US" sz="1320"/>
          </a:p>
        </p:txBody>
      </p:sp>
      <p:sp>
        <p:nvSpPr>
          <p:cNvPr id="25" name="Text 23"/>
          <p:cNvSpPr/>
          <p:nvPr/>
        </p:nvSpPr>
        <p:spPr>
          <a:xfrm>
            <a:off x="6556248" y="3703320"/>
            <a:ext cx="292608" cy="228600"/>
          </a:xfrm>
          <a:prstGeom prst="rect">
            <a:avLst/>
          </a:prstGeom>
          <a:noFill/>
          <a:ln/>
        </p:spPr>
        <p:txBody>
          <a:bodyPr wrap="square" lIns="0" tIns="0" rIns="0" bIns="0" rtlCol="0" anchor="ctr"/>
          <a:lstStyle/>
          <a:p>
            <a:pPr marL="0" indent="0">
              <a:buNone/>
            </a:pPr>
            <a:r>
              <a:rPr lang="en-US" sz="1500" b="1">
                <a:solidFill>
                  <a:srgbClr val="4B8C44"/>
                </a:solidFill>
              </a:rPr>
              <a:t>✓</a:t>
            </a:r>
            <a:endParaRPr lang="en-US" sz="1500"/>
          </a:p>
        </p:txBody>
      </p:sp>
      <p:sp>
        <p:nvSpPr>
          <p:cNvPr id="26" name="Text 24"/>
          <p:cNvSpPr/>
          <p:nvPr/>
        </p:nvSpPr>
        <p:spPr>
          <a:xfrm>
            <a:off x="6949440" y="3694176"/>
            <a:ext cx="4224528"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rustige, herkenbare structuur</a:t>
            </a:r>
            <a:endParaRPr lang="en-US" sz="1320"/>
          </a:p>
        </p:txBody>
      </p:sp>
      <p:sp>
        <p:nvSpPr>
          <p:cNvPr id="27" name="Text 25"/>
          <p:cNvSpPr/>
          <p:nvPr/>
        </p:nvSpPr>
        <p:spPr>
          <a:xfrm>
            <a:off x="6556248" y="4224528"/>
            <a:ext cx="292608" cy="228600"/>
          </a:xfrm>
          <a:prstGeom prst="rect">
            <a:avLst/>
          </a:prstGeom>
          <a:noFill/>
          <a:ln/>
        </p:spPr>
        <p:txBody>
          <a:bodyPr wrap="square" lIns="0" tIns="0" rIns="0" bIns="0" rtlCol="0" anchor="ctr"/>
          <a:lstStyle/>
          <a:p>
            <a:pPr marL="0" indent="0">
              <a:buNone/>
            </a:pPr>
            <a:r>
              <a:rPr lang="en-US" sz="1500" b="1">
                <a:solidFill>
                  <a:srgbClr val="4B8C44"/>
                </a:solidFill>
              </a:rPr>
              <a:t>✓</a:t>
            </a:r>
            <a:endParaRPr lang="en-US" sz="1500"/>
          </a:p>
        </p:txBody>
      </p:sp>
      <p:sp>
        <p:nvSpPr>
          <p:cNvPr id="28" name="Text 26"/>
          <p:cNvSpPr/>
          <p:nvPr/>
        </p:nvSpPr>
        <p:spPr>
          <a:xfrm>
            <a:off x="6949440" y="4215384"/>
            <a:ext cx="4224528"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muur die langzaam groeit met het thema</a:t>
            </a:r>
            <a:endParaRPr lang="en-US" sz="1320"/>
          </a:p>
        </p:txBody>
      </p:sp>
      <p:sp>
        <p:nvSpPr>
          <p:cNvPr id="29" name="Text 27"/>
          <p:cNvSpPr/>
          <p:nvPr/>
        </p:nvSpPr>
        <p:spPr>
          <a:xfrm>
            <a:off x="6556248" y="4745736"/>
            <a:ext cx="292608" cy="228600"/>
          </a:xfrm>
          <a:prstGeom prst="rect">
            <a:avLst/>
          </a:prstGeom>
          <a:noFill/>
          <a:ln/>
        </p:spPr>
        <p:txBody>
          <a:bodyPr wrap="square" lIns="0" tIns="0" rIns="0" bIns="0" rtlCol="0" anchor="ctr"/>
          <a:lstStyle/>
          <a:p>
            <a:pPr marL="0" indent="0">
              <a:buNone/>
            </a:pPr>
            <a:r>
              <a:rPr lang="en-US" sz="1500" b="1">
                <a:solidFill>
                  <a:srgbClr val="4B8C44"/>
                </a:solidFill>
              </a:rPr>
              <a:t>✓</a:t>
            </a:r>
            <a:endParaRPr lang="en-US" sz="1500"/>
          </a:p>
        </p:txBody>
      </p:sp>
      <p:sp>
        <p:nvSpPr>
          <p:cNvPr id="30" name="Text 28"/>
          <p:cNvSpPr/>
          <p:nvPr/>
        </p:nvSpPr>
        <p:spPr>
          <a:xfrm>
            <a:off x="6949440" y="4736592"/>
            <a:ext cx="4224528"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gezamenlijke opbouw met de leerlingen</a:t>
            </a:r>
            <a:endParaRPr lang="en-US" sz="1320"/>
          </a:p>
        </p:txBody>
      </p:sp>
      <p:sp>
        <p:nvSpPr>
          <p:cNvPr id="31" name="Text 29"/>
          <p:cNvSpPr/>
          <p:nvPr/>
        </p:nvSpPr>
        <p:spPr>
          <a:xfrm>
            <a:off x="6556248" y="5266944"/>
            <a:ext cx="292608" cy="228600"/>
          </a:xfrm>
          <a:prstGeom prst="rect">
            <a:avLst/>
          </a:prstGeom>
          <a:noFill/>
          <a:ln/>
        </p:spPr>
        <p:txBody>
          <a:bodyPr wrap="square" lIns="0" tIns="0" rIns="0" bIns="0" rtlCol="0" anchor="ctr"/>
          <a:lstStyle/>
          <a:p>
            <a:pPr marL="0" indent="0">
              <a:buNone/>
            </a:pPr>
            <a:r>
              <a:rPr lang="en-US" sz="1500" b="1">
                <a:solidFill>
                  <a:srgbClr val="4B8C44"/>
                </a:solidFill>
              </a:rPr>
              <a:t>✓</a:t>
            </a:r>
            <a:endParaRPr lang="en-US" sz="1500"/>
          </a:p>
        </p:txBody>
      </p:sp>
      <p:sp>
        <p:nvSpPr>
          <p:cNvPr id="32" name="Text 30"/>
          <p:cNvSpPr/>
          <p:nvPr/>
        </p:nvSpPr>
        <p:spPr>
          <a:xfrm>
            <a:off x="6949440" y="5257800"/>
            <a:ext cx="4224528" cy="320040"/>
          </a:xfrm>
          <a:prstGeom prst="rect">
            <a:avLst/>
          </a:prstGeom>
          <a:noFill/>
          <a:ln/>
        </p:spPr>
        <p:txBody>
          <a:bodyPr wrap="square" lIns="0" tIns="0" rIns="0" bIns="0" rtlCol="0" anchor="ctr">
            <a:normAutofit/>
          </a:bodyPr>
          <a:lstStyle/>
          <a:p>
            <a:pPr marL="0" indent="0">
              <a:buNone/>
            </a:pPr>
            <a:r>
              <a:rPr lang="en-US" sz="1320">
                <a:solidFill>
                  <a:srgbClr val="242424"/>
                </a:solidFill>
              </a:rPr>
              <a:t>een hulpmiddel dat actief terugkomt in lessen</a:t>
            </a:r>
            <a:endParaRPr lang="en-US" sz="1320"/>
          </a:p>
        </p:txBody>
      </p:sp>
      <p:sp>
        <p:nvSpPr>
          <p:cNvPr id="33" name="Text 31"/>
          <p:cNvSpPr/>
          <p:nvPr/>
        </p:nvSpPr>
        <p:spPr>
          <a:xfrm>
            <a:off x="1005840" y="5815584"/>
            <a:ext cx="1051560" cy="228600"/>
          </a:xfrm>
          <a:prstGeom prst="rect">
            <a:avLst/>
          </a:prstGeom>
          <a:noFill/>
          <a:ln/>
        </p:spPr>
        <p:txBody>
          <a:bodyPr wrap="square" lIns="0" tIns="0" rIns="0" bIns="0" rtlCol="0" anchor="ctr"/>
          <a:lstStyle/>
          <a:p>
            <a:pPr marL="0" indent="0">
              <a:buNone/>
            </a:pPr>
            <a:r>
              <a:rPr lang="en-US" sz="1100" b="1">
                <a:solidFill>
                  <a:srgbClr val="C7392F"/>
                </a:solidFill>
              </a:rPr>
              <a:t>Vuistregel</a:t>
            </a:r>
            <a:endParaRPr lang="en-US" sz="1100"/>
          </a:p>
        </p:txBody>
      </p:sp>
      <p:sp>
        <p:nvSpPr>
          <p:cNvPr id="34" name="Text 32"/>
          <p:cNvSpPr/>
          <p:nvPr/>
        </p:nvSpPr>
        <p:spPr>
          <a:xfrm>
            <a:off x="2066544" y="5760720"/>
            <a:ext cx="8979408" cy="347472"/>
          </a:xfrm>
          <a:prstGeom prst="rect">
            <a:avLst/>
          </a:prstGeom>
          <a:noFill/>
          <a:ln/>
        </p:spPr>
        <p:txBody>
          <a:bodyPr wrap="square" lIns="0" tIns="0" rIns="0" bIns="0" rtlCol="0" anchor="ctr">
            <a:normAutofit/>
          </a:bodyPr>
          <a:lstStyle/>
          <a:p>
            <a:pPr marL="0" indent="0">
              <a:buNone/>
            </a:pPr>
            <a:r>
              <a:rPr lang="en-US" sz="1250" b="1">
                <a:solidFill>
                  <a:srgbClr val="242424"/>
                </a:solidFill>
              </a:rPr>
              <a:t>Komt iets niet voort uit de </a:t>
            </a:r>
            <a:r>
              <a:rPr lang="en-US" sz="1250" b="1" err="1">
                <a:solidFill>
                  <a:srgbClr val="242424"/>
                </a:solidFill>
              </a:rPr>
              <a:t>doelen</a:t>
            </a:r>
            <a:r>
              <a:rPr lang="en-US" sz="1250" b="1">
                <a:solidFill>
                  <a:srgbClr val="242424"/>
                </a:solidFill>
              </a:rPr>
              <a:t> of helpt het niet om verbanden te zien? Dan hoort het niet op de kennismuur.</a:t>
            </a:r>
            <a:endParaRPr lang="en-US" sz="1250"/>
          </a:p>
        </p:txBody>
      </p:sp>
      <p:sp>
        <p:nvSpPr>
          <p:cNvPr id="35" name="Slide Number Placeholder 0"/>
          <p:cNvSpPr>
            <a:spLocks noGrp="1"/>
          </p:cNvSpPr>
          <p:nvPr>
            <p:ph type="sldNum" sz="quarter" idx="4294967295"/>
          </p:nvPr>
        </p:nvSpPr>
        <p:spPr>
          <a:xfrm>
            <a:off x="11391900" y="6318250"/>
            <a:ext cx="800100" cy="300038"/>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900" kern="1200">
                <a:solidFill>
                  <a:srgbClr val="888888"/>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7021451-1387-4CA6-816F-3879F97B5CBC}" type="slidenum">
              <a:rPr lang="en-US" smtClean="0"/>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Text 0"/>
          <p:cNvSpPr/>
          <p:nvPr/>
        </p:nvSpPr>
        <p:spPr>
          <a:xfrm>
            <a:off x="566928" y="301752"/>
            <a:ext cx="7644384" cy="630936"/>
          </a:xfrm>
          <a:prstGeom prst="rect">
            <a:avLst/>
          </a:prstGeom>
          <a:noFill/>
          <a:ln/>
        </p:spPr>
        <p:txBody>
          <a:bodyPr wrap="square" lIns="0" tIns="0" rIns="0" bIns="0" rtlCol="0" anchor="ctr"/>
          <a:lstStyle/>
          <a:p>
            <a:pPr marL="0" indent="0">
              <a:buNone/>
            </a:pPr>
            <a:r>
              <a:rPr lang="en-US" sz="3600" b="1" kern="0" spc="170">
                <a:latin typeface="Poppins ExtraBold" panose="00000900000000000000" pitchFamily="2" charset="0"/>
                <a:cs typeface="Poppins ExtraBold" panose="00000900000000000000" pitchFamily="2" charset="0"/>
              </a:rPr>
              <a:t>4. AAN DE SLAG</a:t>
            </a:r>
            <a:endParaRPr lang="en-US" sz="3600">
              <a:latin typeface="Poppins ExtraBold" panose="00000900000000000000" pitchFamily="2" charset="0"/>
              <a:cs typeface="Poppins ExtraBold" panose="00000900000000000000" pitchFamily="2" charset="0"/>
            </a:endParaRPr>
          </a:p>
        </p:txBody>
      </p:sp>
      <p:sp>
        <p:nvSpPr>
          <p:cNvPr id="3" name="Text 1"/>
          <p:cNvSpPr/>
          <p:nvPr/>
        </p:nvSpPr>
        <p:spPr>
          <a:xfrm>
            <a:off x="566928" y="960120"/>
            <a:ext cx="11018520" cy="502920"/>
          </a:xfrm>
          <a:prstGeom prst="rect">
            <a:avLst/>
          </a:prstGeom>
          <a:noFill/>
          <a:ln/>
        </p:spPr>
        <p:txBody>
          <a:bodyPr wrap="square" lIns="0" tIns="0" rIns="0" bIns="0" rtlCol="0" anchor="ctr"/>
          <a:lstStyle/>
          <a:p>
            <a:pPr marL="0" indent="0">
              <a:buNone/>
            </a:pPr>
            <a:r>
              <a:rPr lang="en-US" sz="2700" b="1">
                <a:solidFill>
                  <a:srgbClr val="242424"/>
                </a:solidFill>
              </a:rPr>
              <a:t>Begin klein. Bouw samen. Gebruik de muur elke les.</a:t>
            </a:r>
            <a:endParaRPr lang="en-US" sz="2700"/>
          </a:p>
        </p:txBody>
      </p:sp>
      <p:sp>
        <p:nvSpPr>
          <p:cNvPr id="4" name="Text 2"/>
          <p:cNvSpPr/>
          <p:nvPr/>
        </p:nvSpPr>
        <p:spPr>
          <a:xfrm>
            <a:off x="566928" y="1508760"/>
            <a:ext cx="10881360" cy="384048"/>
          </a:xfrm>
          <a:prstGeom prst="rect">
            <a:avLst/>
          </a:prstGeom>
          <a:noFill/>
          <a:ln/>
        </p:spPr>
        <p:txBody>
          <a:bodyPr wrap="square" lIns="0" tIns="0" rIns="0" bIns="0" rtlCol="0" anchor="ctr"/>
          <a:lstStyle/>
          <a:p>
            <a:pPr marL="0" indent="0">
              <a:buNone/>
            </a:pPr>
            <a:r>
              <a:rPr lang="en-US" sz="1400">
                <a:solidFill>
                  <a:srgbClr val="666666"/>
                </a:solidFill>
              </a:rPr>
              <a:t>Een haalbare routine in zes opeenvolgende bewegingen.</a:t>
            </a:r>
            <a:endParaRPr lang="en-US" sz="1400"/>
          </a:p>
        </p:txBody>
      </p:sp>
      <p:sp>
        <p:nvSpPr>
          <p:cNvPr id="5" name="Shape 3"/>
          <p:cNvSpPr/>
          <p:nvPr/>
        </p:nvSpPr>
        <p:spPr>
          <a:xfrm>
            <a:off x="640080" y="212140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6" name="Shape 4"/>
          <p:cNvSpPr/>
          <p:nvPr/>
        </p:nvSpPr>
        <p:spPr>
          <a:xfrm>
            <a:off x="804672" y="2304288"/>
            <a:ext cx="521208" cy="521208"/>
          </a:xfrm>
          <a:prstGeom prst="ellipse">
            <a:avLst/>
          </a:prstGeom>
          <a:solidFill>
            <a:srgbClr val="00A7B5"/>
          </a:solidFill>
          <a:ln w="12700">
            <a:solidFill>
              <a:srgbClr val="00A7B5"/>
            </a:solidFill>
            <a:prstDash val="solid"/>
          </a:ln>
        </p:spPr>
        <p:txBody>
          <a:bodyPr/>
          <a:lstStyle/>
          <a:p>
            <a:endParaRPr lang="nl-BE"/>
          </a:p>
        </p:txBody>
      </p:sp>
      <p:sp>
        <p:nvSpPr>
          <p:cNvPr id="7" name="Text 5"/>
          <p:cNvSpPr/>
          <p:nvPr/>
        </p:nvSpPr>
        <p:spPr>
          <a:xfrm>
            <a:off x="804672" y="237744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1</a:t>
            </a:r>
            <a:endParaRPr lang="en-US" sz="1600"/>
          </a:p>
        </p:txBody>
      </p:sp>
      <p:sp>
        <p:nvSpPr>
          <p:cNvPr id="8" name="Text 6"/>
          <p:cNvSpPr/>
          <p:nvPr/>
        </p:nvSpPr>
        <p:spPr>
          <a:xfrm>
            <a:off x="1444752" y="2286000"/>
            <a:ext cx="2331720" cy="283464"/>
          </a:xfrm>
          <a:prstGeom prst="rect">
            <a:avLst/>
          </a:prstGeom>
          <a:noFill/>
          <a:ln/>
        </p:spPr>
        <p:txBody>
          <a:bodyPr wrap="square" lIns="0" tIns="0" rIns="0" bIns="0" rtlCol="0" anchor="ctr"/>
          <a:lstStyle/>
          <a:p>
            <a:pPr marL="0" indent="0">
              <a:buNone/>
            </a:pPr>
            <a:r>
              <a:rPr lang="en-US" sz="1500" b="1">
                <a:solidFill>
                  <a:srgbClr val="242424"/>
                </a:solidFill>
              </a:rPr>
              <a:t>Herhalen</a:t>
            </a:r>
            <a:endParaRPr lang="en-US" sz="1500"/>
          </a:p>
        </p:txBody>
      </p:sp>
      <p:sp>
        <p:nvSpPr>
          <p:cNvPr id="9" name="Text 7"/>
          <p:cNvSpPr/>
          <p:nvPr/>
        </p:nvSpPr>
        <p:spPr>
          <a:xfrm>
            <a:off x="1444752" y="263347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Activeer relevante voorkennis via de muur.</a:t>
            </a:r>
            <a:endParaRPr lang="en-US" sz="1200"/>
          </a:p>
        </p:txBody>
      </p:sp>
      <p:sp>
        <p:nvSpPr>
          <p:cNvPr id="10" name="Shape 8"/>
          <p:cNvSpPr/>
          <p:nvPr/>
        </p:nvSpPr>
        <p:spPr>
          <a:xfrm>
            <a:off x="4425696" y="212140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11" name="Shape 9"/>
          <p:cNvSpPr/>
          <p:nvPr/>
        </p:nvSpPr>
        <p:spPr>
          <a:xfrm>
            <a:off x="4590288" y="2304288"/>
            <a:ext cx="521208" cy="521208"/>
          </a:xfrm>
          <a:prstGeom prst="ellipse">
            <a:avLst/>
          </a:prstGeom>
          <a:solidFill>
            <a:srgbClr val="F07C00"/>
          </a:solidFill>
          <a:ln w="12700">
            <a:solidFill>
              <a:srgbClr val="F07C00"/>
            </a:solidFill>
            <a:prstDash val="solid"/>
          </a:ln>
        </p:spPr>
        <p:txBody>
          <a:bodyPr/>
          <a:lstStyle/>
          <a:p>
            <a:endParaRPr lang="nl-BE"/>
          </a:p>
        </p:txBody>
      </p:sp>
      <p:sp>
        <p:nvSpPr>
          <p:cNvPr id="12" name="Text 10"/>
          <p:cNvSpPr/>
          <p:nvPr/>
        </p:nvSpPr>
        <p:spPr>
          <a:xfrm>
            <a:off x="4590288" y="237744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2</a:t>
            </a:r>
            <a:endParaRPr lang="en-US" sz="1600"/>
          </a:p>
        </p:txBody>
      </p:sp>
      <p:sp>
        <p:nvSpPr>
          <p:cNvPr id="13" name="Text 11"/>
          <p:cNvSpPr/>
          <p:nvPr/>
        </p:nvSpPr>
        <p:spPr>
          <a:xfrm>
            <a:off x="5230368" y="2286000"/>
            <a:ext cx="2331720" cy="283464"/>
          </a:xfrm>
          <a:prstGeom prst="rect">
            <a:avLst/>
          </a:prstGeom>
          <a:noFill/>
          <a:ln/>
        </p:spPr>
        <p:txBody>
          <a:bodyPr wrap="square" lIns="0" tIns="0" rIns="0" bIns="0" rtlCol="0" anchor="ctr"/>
          <a:lstStyle/>
          <a:p>
            <a:pPr marL="0" indent="0">
              <a:buNone/>
            </a:pPr>
            <a:r>
              <a:rPr lang="en-US" sz="1500" b="1" err="1">
                <a:solidFill>
                  <a:srgbClr val="242424"/>
                </a:solidFill>
              </a:rPr>
              <a:t>Instructie</a:t>
            </a:r>
            <a:endParaRPr lang="en-US" sz="1500"/>
          </a:p>
        </p:txBody>
      </p:sp>
      <p:sp>
        <p:nvSpPr>
          <p:cNvPr id="14" name="Text 12"/>
          <p:cNvSpPr/>
          <p:nvPr/>
        </p:nvSpPr>
        <p:spPr>
          <a:xfrm>
            <a:off x="5230368" y="263347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Bouw nieuwe kennis expliciet en stapsgewijs op.</a:t>
            </a:r>
            <a:endParaRPr lang="en-US" sz="1200"/>
          </a:p>
        </p:txBody>
      </p:sp>
      <p:sp>
        <p:nvSpPr>
          <p:cNvPr id="15" name="Shape 13"/>
          <p:cNvSpPr/>
          <p:nvPr/>
        </p:nvSpPr>
        <p:spPr>
          <a:xfrm>
            <a:off x="8211312" y="212140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16" name="Shape 14"/>
          <p:cNvSpPr/>
          <p:nvPr/>
        </p:nvSpPr>
        <p:spPr>
          <a:xfrm>
            <a:off x="8375904" y="2304288"/>
            <a:ext cx="521208" cy="521208"/>
          </a:xfrm>
          <a:prstGeom prst="ellipse">
            <a:avLst/>
          </a:prstGeom>
          <a:solidFill>
            <a:srgbClr val="B0008E"/>
          </a:solidFill>
          <a:ln w="12700">
            <a:solidFill>
              <a:srgbClr val="B0008E"/>
            </a:solidFill>
            <a:prstDash val="solid"/>
          </a:ln>
        </p:spPr>
        <p:txBody>
          <a:bodyPr/>
          <a:lstStyle/>
          <a:p>
            <a:endParaRPr lang="nl-BE"/>
          </a:p>
        </p:txBody>
      </p:sp>
      <p:sp>
        <p:nvSpPr>
          <p:cNvPr id="17" name="Text 15"/>
          <p:cNvSpPr/>
          <p:nvPr/>
        </p:nvSpPr>
        <p:spPr>
          <a:xfrm>
            <a:off x="8375904" y="237744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3</a:t>
            </a:r>
            <a:endParaRPr lang="en-US" sz="1600"/>
          </a:p>
        </p:txBody>
      </p:sp>
      <p:sp>
        <p:nvSpPr>
          <p:cNvPr id="18" name="Text 16"/>
          <p:cNvSpPr/>
          <p:nvPr/>
        </p:nvSpPr>
        <p:spPr>
          <a:xfrm>
            <a:off x="9015984" y="2286000"/>
            <a:ext cx="2331720" cy="283464"/>
          </a:xfrm>
          <a:prstGeom prst="rect">
            <a:avLst/>
          </a:prstGeom>
          <a:noFill/>
          <a:ln/>
        </p:spPr>
        <p:txBody>
          <a:bodyPr wrap="square" lIns="0" tIns="0" rIns="0" bIns="0" rtlCol="0" anchor="ctr"/>
          <a:lstStyle/>
          <a:p>
            <a:pPr marL="0" indent="0">
              <a:buNone/>
            </a:pPr>
            <a:r>
              <a:rPr lang="en-US" sz="1500" b="1">
                <a:solidFill>
                  <a:srgbClr val="242424"/>
                </a:solidFill>
              </a:rPr>
              <a:t>Plaatsen</a:t>
            </a:r>
            <a:endParaRPr lang="en-US" sz="1500"/>
          </a:p>
        </p:txBody>
      </p:sp>
      <p:sp>
        <p:nvSpPr>
          <p:cNvPr id="19" name="Text 17"/>
          <p:cNvSpPr/>
          <p:nvPr/>
        </p:nvSpPr>
        <p:spPr>
          <a:xfrm>
            <a:off x="9015984" y="263347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Hang </a:t>
            </a:r>
            <a:r>
              <a:rPr lang="en-US" sz="1200" err="1">
                <a:solidFill>
                  <a:srgbClr val="666666"/>
                </a:solidFill>
              </a:rPr>
              <a:t>begrippen</a:t>
            </a:r>
            <a:r>
              <a:rPr lang="en-US" sz="1200">
                <a:solidFill>
                  <a:srgbClr val="666666"/>
                </a:solidFill>
              </a:rPr>
              <a:t> </a:t>
            </a:r>
            <a:r>
              <a:rPr lang="en-US" sz="1200" err="1">
                <a:solidFill>
                  <a:srgbClr val="666666"/>
                </a:solidFill>
              </a:rPr>
              <a:t>en</a:t>
            </a:r>
            <a:r>
              <a:rPr lang="en-US" sz="1200">
                <a:solidFill>
                  <a:srgbClr val="666666"/>
                </a:solidFill>
              </a:rPr>
              <a:t> </a:t>
            </a:r>
            <a:r>
              <a:rPr lang="en-US" sz="1200" err="1">
                <a:solidFill>
                  <a:srgbClr val="666666"/>
                </a:solidFill>
              </a:rPr>
              <a:t>concepten</a:t>
            </a:r>
            <a:r>
              <a:rPr lang="en-US" sz="1200">
                <a:solidFill>
                  <a:srgbClr val="666666"/>
                </a:solidFill>
              </a:rPr>
              <a:t> samen met leerlingen op.</a:t>
            </a:r>
            <a:endParaRPr lang="en-US" sz="1200"/>
          </a:p>
        </p:txBody>
      </p:sp>
      <p:sp>
        <p:nvSpPr>
          <p:cNvPr id="20" name="Shape 18"/>
          <p:cNvSpPr/>
          <p:nvPr/>
        </p:nvSpPr>
        <p:spPr>
          <a:xfrm>
            <a:off x="640080" y="353872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21" name="Shape 19"/>
          <p:cNvSpPr/>
          <p:nvPr/>
        </p:nvSpPr>
        <p:spPr>
          <a:xfrm>
            <a:off x="804672" y="3721608"/>
            <a:ext cx="521208" cy="521208"/>
          </a:xfrm>
          <a:prstGeom prst="ellipse">
            <a:avLst/>
          </a:prstGeom>
          <a:solidFill>
            <a:srgbClr val="00A7B5"/>
          </a:solidFill>
          <a:ln w="12700">
            <a:solidFill>
              <a:srgbClr val="00A7B5"/>
            </a:solidFill>
            <a:prstDash val="solid"/>
          </a:ln>
        </p:spPr>
        <p:txBody>
          <a:bodyPr/>
          <a:lstStyle/>
          <a:p>
            <a:endParaRPr lang="nl-BE"/>
          </a:p>
        </p:txBody>
      </p:sp>
      <p:sp>
        <p:nvSpPr>
          <p:cNvPr id="22" name="Text 20"/>
          <p:cNvSpPr/>
          <p:nvPr/>
        </p:nvSpPr>
        <p:spPr>
          <a:xfrm>
            <a:off x="804672" y="379476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4</a:t>
            </a:r>
            <a:endParaRPr lang="en-US" sz="1600"/>
          </a:p>
        </p:txBody>
      </p:sp>
      <p:sp>
        <p:nvSpPr>
          <p:cNvPr id="23" name="Text 21"/>
          <p:cNvSpPr/>
          <p:nvPr/>
        </p:nvSpPr>
        <p:spPr>
          <a:xfrm>
            <a:off x="1444752" y="3703320"/>
            <a:ext cx="2331720" cy="283464"/>
          </a:xfrm>
          <a:prstGeom prst="rect">
            <a:avLst/>
          </a:prstGeom>
          <a:noFill/>
          <a:ln/>
        </p:spPr>
        <p:txBody>
          <a:bodyPr wrap="square" lIns="0" tIns="0" rIns="0" bIns="0" rtlCol="0" anchor="ctr"/>
          <a:lstStyle/>
          <a:p>
            <a:pPr marL="0" indent="0">
              <a:buNone/>
            </a:pPr>
            <a:r>
              <a:rPr lang="en-US" sz="1500" b="1">
                <a:solidFill>
                  <a:srgbClr val="242424"/>
                </a:solidFill>
              </a:rPr>
              <a:t>Verbinden</a:t>
            </a:r>
            <a:endParaRPr lang="en-US" sz="1500"/>
          </a:p>
        </p:txBody>
      </p:sp>
      <p:sp>
        <p:nvSpPr>
          <p:cNvPr id="24" name="Text 22"/>
          <p:cNvSpPr/>
          <p:nvPr/>
        </p:nvSpPr>
        <p:spPr>
          <a:xfrm>
            <a:off x="1444752" y="405079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Maak relaties zichtbaar en leg uit waarom.</a:t>
            </a:r>
            <a:endParaRPr lang="en-US" sz="1200"/>
          </a:p>
        </p:txBody>
      </p:sp>
      <p:sp>
        <p:nvSpPr>
          <p:cNvPr id="25" name="Shape 23"/>
          <p:cNvSpPr/>
          <p:nvPr/>
        </p:nvSpPr>
        <p:spPr>
          <a:xfrm>
            <a:off x="4425696" y="353872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26" name="Shape 24"/>
          <p:cNvSpPr/>
          <p:nvPr/>
        </p:nvSpPr>
        <p:spPr>
          <a:xfrm>
            <a:off x="4590288" y="3721608"/>
            <a:ext cx="521208" cy="521208"/>
          </a:xfrm>
          <a:prstGeom prst="ellipse">
            <a:avLst/>
          </a:prstGeom>
          <a:solidFill>
            <a:srgbClr val="A7B600"/>
          </a:solidFill>
          <a:ln w="12700">
            <a:solidFill>
              <a:srgbClr val="A7B600"/>
            </a:solidFill>
            <a:prstDash val="solid"/>
          </a:ln>
        </p:spPr>
        <p:txBody>
          <a:bodyPr/>
          <a:lstStyle/>
          <a:p>
            <a:endParaRPr lang="nl-BE"/>
          </a:p>
        </p:txBody>
      </p:sp>
      <p:sp>
        <p:nvSpPr>
          <p:cNvPr id="27" name="Text 25"/>
          <p:cNvSpPr/>
          <p:nvPr/>
        </p:nvSpPr>
        <p:spPr>
          <a:xfrm>
            <a:off x="4590288" y="379476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5</a:t>
            </a:r>
            <a:endParaRPr lang="en-US" sz="1600"/>
          </a:p>
        </p:txBody>
      </p:sp>
      <p:sp>
        <p:nvSpPr>
          <p:cNvPr id="28" name="Text 26"/>
          <p:cNvSpPr/>
          <p:nvPr/>
        </p:nvSpPr>
        <p:spPr>
          <a:xfrm>
            <a:off x="5230368" y="3703320"/>
            <a:ext cx="2331720" cy="283464"/>
          </a:xfrm>
          <a:prstGeom prst="rect">
            <a:avLst/>
          </a:prstGeom>
          <a:noFill/>
          <a:ln/>
        </p:spPr>
        <p:txBody>
          <a:bodyPr wrap="square" lIns="0" tIns="0" rIns="0" bIns="0" rtlCol="0" anchor="ctr"/>
          <a:lstStyle/>
          <a:p>
            <a:pPr marL="0" indent="0">
              <a:buNone/>
            </a:pPr>
            <a:r>
              <a:rPr lang="en-US" sz="1500" b="1">
                <a:solidFill>
                  <a:srgbClr val="242424"/>
                </a:solidFill>
              </a:rPr>
              <a:t>Structureren</a:t>
            </a:r>
            <a:endParaRPr lang="en-US" sz="1500"/>
          </a:p>
        </p:txBody>
      </p:sp>
      <p:sp>
        <p:nvSpPr>
          <p:cNvPr id="29" name="Text 27"/>
          <p:cNvSpPr/>
          <p:nvPr/>
        </p:nvSpPr>
        <p:spPr>
          <a:xfrm>
            <a:off x="5230368" y="405079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Orden: volgorde, hiërarchie, oorzaak–gevolg …</a:t>
            </a:r>
            <a:endParaRPr lang="en-US" sz="1200"/>
          </a:p>
        </p:txBody>
      </p:sp>
      <p:sp>
        <p:nvSpPr>
          <p:cNvPr id="30" name="Shape 28"/>
          <p:cNvSpPr/>
          <p:nvPr/>
        </p:nvSpPr>
        <p:spPr>
          <a:xfrm>
            <a:off x="8211312" y="3538728"/>
            <a:ext cx="3429000" cy="1106424"/>
          </a:xfrm>
          <a:prstGeom prst="roundRect">
            <a:avLst>
              <a:gd name="adj" fmla="val 4132"/>
            </a:avLst>
          </a:prstGeom>
          <a:solidFill>
            <a:srgbClr val="FFFFFF"/>
          </a:solidFill>
          <a:ln w="12700">
            <a:solidFill>
              <a:srgbClr val="DDDDD8"/>
            </a:solidFill>
            <a:prstDash val="solid"/>
          </a:ln>
          <a:effectLst/>
        </p:spPr>
        <p:txBody>
          <a:bodyPr/>
          <a:lstStyle/>
          <a:p>
            <a:endParaRPr lang="nl-BE"/>
          </a:p>
        </p:txBody>
      </p:sp>
      <p:sp>
        <p:nvSpPr>
          <p:cNvPr id="31" name="Shape 29"/>
          <p:cNvSpPr/>
          <p:nvPr/>
        </p:nvSpPr>
        <p:spPr>
          <a:xfrm>
            <a:off x="8375904" y="3721608"/>
            <a:ext cx="521208" cy="521208"/>
          </a:xfrm>
          <a:prstGeom prst="ellipse">
            <a:avLst/>
          </a:prstGeom>
          <a:solidFill>
            <a:srgbClr val="F07C00"/>
          </a:solidFill>
          <a:ln w="12700">
            <a:solidFill>
              <a:srgbClr val="F07C00"/>
            </a:solidFill>
            <a:prstDash val="solid"/>
          </a:ln>
        </p:spPr>
        <p:txBody>
          <a:bodyPr/>
          <a:lstStyle/>
          <a:p>
            <a:endParaRPr lang="nl-BE"/>
          </a:p>
        </p:txBody>
      </p:sp>
      <p:sp>
        <p:nvSpPr>
          <p:cNvPr id="32" name="Text 30"/>
          <p:cNvSpPr/>
          <p:nvPr/>
        </p:nvSpPr>
        <p:spPr>
          <a:xfrm>
            <a:off x="8375904" y="3794760"/>
            <a:ext cx="521208" cy="228600"/>
          </a:xfrm>
          <a:prstGeom prst="rect">
            <a:avLst/>
          </a:prstGeom>
          <a:noFill/>
          <a:ln/>
        </p:spPr>
        <p:txBody>
          <a:bodyPr wrap="square" lIns="0" tIns="0" rIns="0" bIns="0" rtlCol="0" anchor="ctr"/>
          <a:lstStyle/>
          <a:p>
            <a:pPr marL="0" indent="0" algn="ctr">
              <a:buNone/>
            </a:pPr>
            <a:r>
              <a:rPr lang="en-US" sz="1600" b="1">
                <a:solidFill>
                  <a:srgbClr val="FFFFFF"/>
                </a:solidFill>
              </a:rPr>
              <a:t>6</a:t>
            </a:r>
            <a:endParaRPr lang="en-US" sz="1600"/>
          </a:p>
        </p:txBody>
      </p:sp>
      <p:sp>
        <p:nvSpPr>
          <p:cNvPr id="33" name="Text 31"/>
          <p:cNvSpPr/>
          <p:nvPr/>
        </p:nvSpPr>
        <p:spPr>
          <a:xfrm>
            <a:off x="9015984" y="3557016"/>
            <a:ext cx="2624328" cy="429768"/>
          </a:xfrm>
          <a:prstGeom prst="rect">
            <a:avLst/>
          </a:prstGeom>
          <a:noFill/>
          <a:ln/>
        </p:spPr>
        <p:txBody>
          <a:bodyPr wrap="square" lIns="0" tIns="0" rIns="0" bIns="0" rtlCol="0" anchor="ctr"/>
          <a:lstStyle/>
          <a:p>
            <a:pPr marL="0" indent="0">
              <a:buNone/>
            </a:pPr>
            <a:r>
              <a:rPr lang="en-US" sz="1500" b="1" err="1">
                <a:solidFill>
                  <a:srgbClr val="242424"/>
                </a:solidFill>
              </a:rPr>
              <a:t>Verdiepen</a:t>
            </a:r>
            <a:r>
              <a:rPr lang="en-US" sz="1500" b="1">
                <a:solidFill>
                  <a:srgbClr val="242424"/>
                </a:solidFill>
              </a:rPr>
              <a:t> – </a:t>
            </a:r>
            <a:r>
              <a:rPr lang="en-US" sz="1500" b="1" err="1">
                <a:solidFill>
                  <a:srgbClr val="242424"/>
                </a:solidFill>
              </a:rPr>
              <a:t>verruimen</a:t>
            </a:r>
            <a:r>
              <a:rPr lang="en-US" sz="1500" b="1">
                <a:solidFill>
                  <a:srgbClr val="242424"/>
                </a:solidFill>
              </a:rPr>
              <a:t> - </a:t>
            </a:r>
            <a:r>
              <a:rPr lang="en-US" sz="1500" b="1" err="1">
                <a:solidFill>
                  <a:srgbClr val="242424"/>
                </a:solidFill>
              </a:rPr>
              <a:t>verbreden</a:t>
            </a:r>
            <a:endParaRPr lang="en-US" sz="1500"/>
          </a:p>
        </p:txBody>
      </p:sp>
      <p:sp>
        <p:nvSpPr>
          <p:cNvPr id="34" name="Text 32"/>
          <p:cNvSpPr/>
          <p:nvPr/>
        </p:nvSpPr>
        <p:spPr>
          <a:xfrm>
            <a:off x="9015984" y="4050792"/>
            <a:ext cx="2331720" cy="384048"/>
          </a:xfrm>
          <a:prstGeom prst="rect">
            <a:avLst/>
          </a:prstGeom>
          <a:noFill/>
          <a:ln/>
        </p:spPr>
        <p:txBody>
          <a:bodyPr wrap="square" lIns="0" tIns="0" rIns="0" bIns="0" rtlCol="0" anchor="ctr">
            <a:normAutofit/>
          </a:bodyPr>
          <a:lstStyle/>
          <a:p>
            <a:pPr marL="0" indent="0">
              <a:buNone/>
            </a:pPr>
            <a:r>
              <a:rPr lang="en-US" sz="1200">
                <a:solidFill>
                  <a:srgbClr val="666666"/>
                </a:solidFill>
              </a:rPr>
              <a:t>Leg extra verbindingen binnen of tussen thema’s.</a:t>
            </a:r>
            <a:endParaRPr lang="en-US" sz="1200"/>
          </a:p>
        </p:txBody>
      </p:sp>
      <p:sp>
        <p:nvSpPr>
          <p:cNvPr id="35" name="Shape 33"/>
          <p:cNvSpPr/>
          <p:nvPr/>
        </p:nvSpPr>
        <p:spPr>
          <a:xfrm>
            <a:off x="640080" y="5138928"/>
            <a:ext cx="10963656" cy="877824"/>
          </a:xfrm>
          <a:prstGeom prst="roundRect">
            <a:avLst>
              <a:gd name="adj" fmla="val 5208"/>
            </a:avLst>
          </a:prstGeom>
          <a:solidFill>
            <a:srgbClr val="EEEDEC"/>
          </a:solidFill>
          <a:ln w="12700">
            <a:solidFill>
              <a:srgbClr val="DDDCD8"/>
            </a:solidFill>
            <a:prstDash val="solid"/>
          </a:ln>
        </p:spPr>
        <p:txBody>
          <a:bodyPr/>
          <a:lstStyle/>
          <a:p>
            <a:endParaRPr lang="nl-BE"/>
          </a:p>
        </p:txBody>
      </p:sp>
      <p:sp>
        <p:nvSpPr>
          <p:cNvPr id="36" name="Text 34"/>
          <p:cNvSpPr/>
          <p:nvPr/>
        </p:nvSpPr>
        <p:spPr>
          <a:xfrm>
            <a:off x="896112" y="5376672"/>
            <a:ext cx="1078992" cy="228600"/>
          </a:xfrm>
          <a:prstGeom prst="rect">
            <a:avLst/>
          </a:prstGeom>
          <a:noFill/>
          <a:ln/>
        </p:spPr>
        <p:txBody>
          <a:bodyPr wrap="square" lIns="0" tIns="0" rIns="0" bIns="0" rtlCol="0" anchor="ctr"/>
          <a:lstStyle/>
          <a:p>
            <a:pPr marL="0" indent="0">
              <a:buNone/>
            </a:pPr>
            <a:r>
              <a:rPr lang="en-US" sz="1100" b="1" kern="0" spc="120">
                <a:solidFill>
                  <a:srgbClr val="B0008E"/>
                </a:solidFill>
              </a:rPr>
              <a:t>STARTTIPS</a:t>
            </a:r>
            <a:endParaRPr lang="en-US" sz="1100"/>
          </a:p>
        </p:txBody>
      </p:sp>
      <p:sp>
        <p:nvSpPr>
          <p:cNvPr id="37" name="Text 35"/>
          <p:cNvSpPr/>
          <p:nvPr/>
        </p:nvSpPr>
        <p:spPr>
          <a:xfrm>
            <a:off x="2029968" y="5321808"/>
            <a:ext cx="9521952" cy="347472"/>
          </a:xfrm>
          <a:prstGeom prst="rect">
            <a:avLst/>
          </a:prstGeom>
          <a:noFill/>
          <a:ln/>
        </p:spPr>
        <p:txBody>
          <a:bodyPr wrap="square" lIns="0" tIns="0" rIns="0" bIns="0" rtlCol="0" anchor="ctr">
            <a:normAutofit/>
          </a:bodyPr>
          <a:lstStyle/>
          <a:p>
            <a:pPr marL="0" indent="0">
              <a:buNone/>
            </a:pPr>
            <a:r>
              <a:rPr lang="en-US" sz="1400" b="1">
                <a:solidFill>
                  <a:srgbClr val="242424"/>
                </a:solidFill>
              </a:rPr>
              <a:t>Vertrek uit de </a:t>
            </a:r>
            <a:r>
              <a:rPr lang="en-US" sz="1400" b="1" err="1">
                <a:solidFill>
                  <a:srgbClr val="242424"/>
                </a:solidFill>
              </a:rPr>
              <a:t>doelen</a:t>
            </a:r>
            <a:r>
              <a:rPr lang="en-US" sz="1400">
                <a:solidFill>
                  <a:srgbClr val="242424"/>
                </a:solidFill>
              </a:rPr>
              <a:t>  •  Hou witruimte en overzicht  •  Gebruik vaste routines  •  Ontwerp en verbeter met je team</a:t>
            </a:r>
            <a:endParaRPr lang="en-US" sz="1400"/>
          </a:p>
        </p:txBody>
      </p:sp>
      <p:sp>
        <p:nvSpPr>
          <p:cNvPr id="38" name="Text 36"/>
          <p:cNvSpPr/>
          <p:nvPr/>
        </p:nvSpPr>
        <p:spPr>
          <a:xfrm>
            <a:off x="1097280" y="6199632"/>
            <a:ext cx="10012680" cy="256032"/>
          </a:xfrm>
          <a:prstGeom prst="rect">
            <a:avLst/>
          </a:prstGeom>
          <a:noFill/>
          <a:ln/>
        </p:spPr>
        <p:txBody>
          <a:bodyPr wrap="square" lIns="0" tIns="0" rIns="0" bIns="0" rtlCol="0" anchor="ctr"/>
          <a:lstStyle/>
          <a:p>
            <a:pPr marL="0" indent="0" algn="ctr">
              <a:buNone/>
            </a:pPr>
            <a:r>
              <a:rPr lang="en-US" sz="1300" b="1">
                <a:solidFill>
                  <a:srgbClr val="B0008E"/>
                </a:solidFill>
              </a:rPr>
              <a:t>Eerste focus: niet de perfecte muur, maar betekenisvolle interactie met de kennis.</a:t>
            </a:r>
            <a:endParaRPr lang="en-US" sz="1300"/>
          </a:p>
        </p:txBody>
      </p:sp>
      <p:sp>
        <p:nvSpPr>
          <p:cNvPr id="39" name="Slide Number Placeholder 0"/>
          <p:cNvSpPr>
            <a:spLocks noGrp="1"/>
          </p:cNvSpPr>
          <p:nvPr>
            <p:ph type="sldNum" sz="quarter" idx="4294967295"/>
          </p:nvPr>
        </p:nvSpPr>
        <p:spPr>
          <a:xfrm>
            <a:off x="11391900" y="6318250"/>
            <a:ext cx="800100" cy="300038"/>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900" kern="1200">
                <a:solidFill>
                  <a:srgbClr val="888888"/>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7021451-1387-4CA6-816F-3879F97B5CBC}" type="slidenum">
              <a:rPr lang="en-US" smtClean="0"/>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A8639-35DB-B5EB-581E-A78F2D2475AC}"/>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58255FD8-988F-7034-037E-6A7A933A7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122" y="-141800"/>
            <a:ext cx="5256878" cy="699980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52E40219-A793-AF2E-18A8-7D8D06B9A084}"/>
              </a:ext>
            </a:extLst>
          </p:cNvPr>
          <p:cNvSpPr txBox="1"/>
          <p:nvPr/>
        </p:nvSpPr>
        <p:spPr>
          <a:xfrm>
            <a:off x="0" y="6023004"/>
            <a:ext cx="5113002"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35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Bron</a:t>
            </a:r>
            <a:r>
              <a:rPr kumimoji="0" lang="nl-BE" sz="135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hlinkClick r:id="rId3"/>
              </a:rPr>
              <a:t>: blogbericht Joeri Sterckx op kleutergewijs</a:t>
            </a:r>
            <a:endParaRPr kumimoji="0" lang="nl-BE" sz="135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itel 5">
            <a:extLst>
              <a:ext uri="{FF2B5EF4-FFF2-40B4-BE49-F238E27FC236}">
                <a16:creationId xmlns:a16="http://schemas.microsoft.com/office/drawing/2014/main" id="{AECEC160-5E34-14CE-00A7-10AB0F642E33}"/>
              </a:ext>
            </a:extLst>
          </p:cNvPr>
          <p:cNvSpPr>
            <a:spLocks noGrp="1"/>
          </p:cNvSpPr>
          <p:nvPr>
            <p:ph type="title"/>
          </p:nvPr>
        </p:nvSpPr>
        <p:spPr/>
        <p:txBody>
          <a:bodyPr>
            <a:normAutofit/>
          </a:bodyPr>
          <a:lstStyle/>
          <a:p>
            <a:r>
              <a:rPr lang="nl-NL"/>
              <a:t>Voorbeeld kennismuur</a:t>
            </a:r>
            <a:endParaRPr lang="nl-BE"/>
          </a:p>
        </p:txBody>
      </p:sp>
      <p:sp>
        <p:nvSpPr>
          <p:cNvPr id="4" name="Tekstvak 3">
            <a:extLst>
              <a:ext uri="{FF2B5EF4-FFF2-40B4-BE49-F238E27FC236}">
                <a16:creationId xmlns:a16="http://schemas.microsoft.com/office/drawing/2014/main" id="{7A70A01C-72F9-6265-8364-7D3BDB8228CE}"/>
              </a:ext>
            </a:extLst>
          </p:cNvPr>
          <p:cNvSpPr txBox="1"/>
          <p:nvPr/>
        </p:nvSpPr>
        <p:spPr>
          <a:xfrm>
            <a:off x="0" y="6398696"/>
            <a:ext cx="3521237" cy="369332"/>
          </a:xfrm>
          <a:prstGeom prst="rect">
            <a:avLst/>
          </a:prstGeom>
          <a:noFill/>
        </p:spPr>
        <p:txBody>
          <a:bodyPr wrap="square" rtlCol="0">
            <a:spAutoFit/>
          </a:bodyPr>
          <a:lstStyle/>
          <a:p>
            <a:r>
              <a:rPr lang="nl-NL">
                <a:latin typeface="Roboto" panose="02000000000000000000" pitchFamily="2" charset="0"/>
                <a:ea typeface="Roboto" panose="02000000000000000000" pitchFamily="2" charset="0"/>
                <a:cs typeface="Roboto" panose="02000000000000000000" pitchFamily="2" charset="0"/>
              </a:rPr>
              <a:t>Uit de PPT van Helena </a:t>
            </a:r>
            <a:r>
              <a:rPr lang="nl-NL" err="1">
                <a:latin typeface="Roboto" panose="02000000000000000000" pitchFamily="2" charset="0"/>
                <a:ea typeface="Roboto" panose="02000000000000000000" pitchFamily="2" charset="0"/>
                <a:cs typeface="Roboto" panose="02000000000000000000" pitchFamily="2" charset="0"/>
              </a:rPr>
              <a:t>Taelman</a:t>
            </a:r>
            <a:endParaRPr lang="nl-BE">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4264765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8F72A-3F64-F850-DA4D-C85AA7A7EC2B}"/>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C2585357-2321-C480-2BE3-E1CD419EF700}"/>
              </a:ext>
            </a:extLst>
          </p:cNvPr>
          <p:cNvSpPr>
            <a:spLocks noGrp="1"/>
          </p:cNvSpPr>
          <p:nvPr>
            <p:ph type="title"/>
          </p:nvPr>
        </p:nvSpPr>
        <p:spPr/>
        <p:txBody>
          <a:bodyPr>
            <a:normAutofit/>
          </a:bodyPr>
          <a:lstStyle/>
          <a:p>
            <a:r>
              <a:rPr lang="nl-NL"/>
              <a:t>Voorbeeld </a:t>
            </a:r>
            <a:endParaRPr lang="nl-BE"/>
          </a:p>
        </p:txBody>
      </p:sp>
      <p:sp>
        <p:nvSpPr>
          <p:cNvPr id="7" name="Titel 1">
            <a:extLst>
              <a:ext uri="{FF2B5EF4-FFF2-40B4-BE49-F238E27FC236}">
                <a16:creationId xmlns:a16="http://schemas.microsoft.com/office/drawing/2014/main" id="{E91D067B-0492-C024-A626-BC4A36F338F3}"/>
              </a:ext>
            </a:extLst>
          </p:cNvPr>
          <p:cNvSpPr txBox="1">
            <a:spLocks/>
          </p:cNvSpPr>
          <p:nvPr/>
        </p:nvSpPr>
        <p:spPr>
          <a:xfrm>
            <a:off x="477981" y="1122363"/>
            <a:ext cx="4023360" cy="320413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800" b="0" i="0" u="none" strike="noStrike" kern="1200" cap="none" spc="0" normalizeH="0" baseline="0" noProof="0">
              <a:ln>
                <a:noFill/>
              </a:ln>
              <a:solidFill>
                <a:prstClr val="black"/>
              </a:solidFill>
              <a:effectLst/>
              <a:uLnTx/>
              <a:uFillTx/>
              <a:latin typeface="Aptos Display" panose="02110004020202020204"/>
              <a:ea typeface="+mj-ea"/>
              <a:cs typeface="+mj-cs"/>
            </a:endParaRPr>
          </a:p>
        </p:txBody>
      </p:sp>
      <p:pic>
        <p:nvPicPr>
          <p:cNvPr id="4" name="Picture 1714437335">
            <a:extLst>
              <a:ext uri="{FF2B5EF4-FFF2-40B4-BE49-F238E27FC236}">
                <a16:creationId xmlns:a16="http://schemas.microsoft.com/office/drawing/2014/main" id="{DA47C9CD-A3BF-4192-9548-42B2C3DF7B0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589357" y="1543181"/>
            <a:ext cx="3485873" cy="5189276"/>
          </a:xfrm>
          <a:prstGeom prst="rect">
            <a:avLst/>
          </a:prstGeom>
        </p:spPr>
      </p:pic>
      <p:pic>
        <p:nvPicPr>
          <p:cNvPr id="5" name="Picture 33355331">
            <a:extLst>
              <a:ext uri="{FF2B5EF4-FFF2-40B4-BE49-F238E27FC236}">
                <a16:creationId xmlns:a16="http://schemas.microsoft.com/office/drawing/2014/main" id="{3B4E91CF-690B-6B7F-7120-7235E499647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564167" y="245326"/>
            <a:ext cx="4337404" cy="6612674"/>
          </a:xfrm>
          <a:prstGeom prst="rect">
            <a:avLst/>
          </a:prstGeom>
        </p:spPr>
      </p:pic>
      <p:sp>
        <p:nvSpPr>
          <p:cNvPr id="9" name="Tekstvak 8">
            <a:extLst>
              <a:ext uri="{FF2B5EF4-FFF2-40B4-BE49-F238E27FC236}">
                <a16:creationId xmlns:a16="http://schemas.microsoft.com/office/drawing/2014/main" id="{9F38BA7A-605F-3B50-3124-E83A3A7E1B73}"/>
              </a:ext>
            </a:extLst>
          </p:cNvPr>
          <p:cNvSpPr txBox="1"/>
          <p:nvPr/>
        </p:nvSpPr>
        <p:spPr>
          <a:xfrm>
            <a:off x="0" y="6086752"/>
            <a:ext cx="3573833" cy="3830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effectLst/>
                <a:uLnTx/>
                <a:uFillTx/>
                <a:latin typeface="Roboto" panose="02000000000000000000" pitchFamily="2" charset="0"/>
                <a:ea typeface="Roboto" panose="02000000000000000000" pitchFamily="2" charset="0"/>
                <a:cs typeface="Roboto" panose="02000000000000000000" pitchFamily="2" charset="0"/>
              </a:rPr>
              <a:t>Het Paviljoen, Schaarbeek</a:t>
            </a:r>
          </a:p>
        </p:txBody>
      </p:sp>
      <p:sp>
        <p:nvSpPr>
          <p:cNvPr id="3" name="Tekstvak 2">
            <a:extLst>
              <a:ext uri="{FF2B5EF4-FFF2-40B4-BE49-F238E27FC236}">
                <a16:creationId xmlns:a16="http://schemas.microsoft.com/office/drawing/2014/main" id="{21414F8E-220E-CAF6-5D32-182D4C71A27B}"/>
              </a:ext>
            </a:extLst>
          </p:cNvPr>
          <p:cNvSpPr txBox="1"/>
          <p:nvPr/>
        </p:nvSpPr>
        <p:spPr>
          <a:xfrm>
            <a:off x="26297" y="6469811"/>
            <a:ext cx="3521237" cy="369332"/>
          </a:xfrm>
          <a:prstGeom prst="rect">
            <a:avLst/>
          </a:prstGeom>
          <a:noFill/>
        </p:spPr>
        <p:txBody>
          <a:bodyPr wrap="square" rtlCol="0">
            <a:spAutoFit/>
          </a:bodyPr>
          <a:lstStyle/>
          <a:p>
            <a:r>
              <a:rPr lang="nl-NL">
                <a:latin typeface="Roboto" panose="02000000000000000000" pitchFamily="2" charset="0"/>
                <a:ea typeface="Roboto" panose="02000000000000000000" pitchFamily="2" charset="0"/>
                <a:cs typeface="Roboto" panose="02000000000000000000" pitchFamily="2" charset="0"/>
              </a:rPr>
              <a:t>Uit de PPT van Helena </a:t>
            </a:r>
            <a:r>
              <a:rPr lang="nl-NL" err="1">
                <a:latin typeface="Roboto" panose="02000000000000000000" pitchFamily="2" charset="0"/>
                <a:ea typeface="Roboto" panose="02000000000000000000" pitchFamily="2" charset="0"/>
                <a:cs typeface="Roboto" panose="02000000000000000000" pitchFamily="2" charset="0"/>
              </a:rPr>
              <a:t>Taelman</a:t>
            </a:r>
            <a:endParaRPr lang="nl-BE">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948559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773B1-99D8-3ED6-3E74-FF4BC36A05CD}"/>
            </a:ext>
          </a:extLst>
        </p:cNvPr>
        <p:cNvGrpSpPr/>
        <p:nvPr/>
      </p:nvGrpSpPr>
      <p:grpSpPr>
        <a:xfrm>
          <a:off x="0" y="0"/>
          <a:ext cx="0" cy="0"/>
          <a:chOff x="0" y="0"/>
          <a:chExt cx="0" cy="0"/>
        </a:xfrm>
      </p:grpSpPr>
      <p:pic>
        <p:nvPicPr>
          <p:cNvPr id="5" name="Afbeelding 4" descr="Jongetje dat met een model van het zonnestelsel speelt">
            <a:extLst>
              <a:ext uri="{FF2B5EF4-FFF2-40B4-BE49-F238E27FC236}">
                <a16:creationId xmlns:a16="http://schemas.microsoft.com/office/drawing/2014/main" id="{2D4C73B0-B834-C05C-896B-EDEE9549A51C}"/>
              </a:ext>
            </a:extLst>
          </p:cNvPr>
          <p:cNvPicPr>
            <a:picLocks noChangeAspect="1"/>
          </p:cNvPicPr>
          <p:nvPr/>
        </p:nvPicPr>
        <p:blipFill>
          <a:blip r:embed="rId2"/>
          <a:srcRect t="25862" r="1" b="19496"/>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B9C9FC59-C1D1-0307-37DD-309A5FB72B94}"/>
              </a:ext>
            </a:extLst>
          </p:cNvPr>
          <p:cNvSpPr>
            <a:spLocks noGrp="1"/>
          </p:cNvSpPr>
          <p:nvPr>
            <p:ph type="body" sz="quarter" idx="10"/>
          </p:nvPr>
        </p:nvSpPr>
        <p:spPr>
          <a:xfrm>
            <a:off x="603315" y="4234543"/>
            <a:ext cx="10426045" cy="729344"/>
          </a:xfrm>
        </p:spPr>
        <p:txBody>
          <a:bodyPr>
            <a:normAutofit/>
          </a:bodyPr>
          <a:lstStyle/>
          <a:p>
            <a:r>
              <a:rPr lang="nl-NL" b="1"/>
              <a:t>Woordenschat</a:t>
            </a:r>
            <a:endParaRPr lang="nl-BE" b="1"/>
          </a:p>
        </p:txBody>
      </p:sp>
    </p:spTree>
    <p:extLst>
      <p:ext uri="{BB962C8B-B14F-4D97-AF65-F5344CB8AC3E}">
        <p14:creationId xmlns:p14="http://schemas.microsoft.com/office/powerpoint/2010/main" val="18252160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562F3-DFB9-98B6-C5BE-28096A19EA5D}"/>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B340072A-ECA8-48B7-2393-C8D1200F4933}"/>
              </a:ext>
            </a:extLst>
          </p:cNvPr>
          <p:cNvSpPr txBox="1"/>
          <p:nvPr/>
        </p:nvSpPr>
        <p:spPr>
          <a:xfrm>
            <a:off x="540327" y="423444"/>
            <a:ext cx="10524931" cy="769441"/>
          </a:xfrm>
          <a:prstGeom prst="rect">
            <a:avLst/>
          </a:prstGeom>
          <a:noFill/>
        </p:spPr>
        <p:txBody>
          <a:bodyPr wrap="square" rtlCol="0">
            <a:spAutoFit/>
          </a:bodyPr>
          <a:lstStyle/>
          <a:p>
            <a:r>
              <a:rPr lang="nl-BE" sz="4400" b="1"/>
              <a:t>School-en instructietaal</a:t>
            </a:r>
            <a:endParaRPr lang="nl-BE" sz="4400"/>
          </a:p>
        </p:txBody>
      </p:sp>
      <p:sp>
        <p:nvSpPr>
          <p:cNvPr id="2" name="Tekstvak 1">
            <a:extLst>
              <a:ext uri="{FF2B5EF4-FFF2-40B4-BE49-F238E27FC236}">
                <a16:creationId xmlns:a16="http://schemas.microsoft.com/office/drawing/2014/main" id="{764D89D2-7261-0C11-846A-22470ECBE5FB}"/>
              </a:ext>
            </a:extLst>
          </p:cNvPr>
          <p:cNvSpPr txBox="1"/>
          <p:nvPr/>
        </p:nvSpPr>
        <p:spPr>
          <a:xfrm>
            <a:off x="540327" y="1048466"/>
            <a:ext cx="11430000" cy="5386090"/>
          </a:xfrm>
          <a:prstGeom prst="rect">
            <a:avLst/>
          </a:prstGeom>
          <a:noFill/>
        </p:spPr>
        <p:txBody>
          <a:bodyPr wrap="square" rtlCol="0">
            <a:spAutoFit/>
          </a:bodyPr>
          <a:lstStyle/>
          <a:p>
            <a:pPr marL="457200" indent="-457200">
              <a:buFont typeface="Arial" panose="020B0604020202020204" pitchFamily="34" charset="0"/>
              <a:buChar char="•"/>
            </a:pPr>
            <a:endParaRPr lang="nl-BE" sz="2800"/>
          </a:p>
          <a:p>
            <a:pPr marL="457200" indent="-457200">
              <a:buFont typeface="Arial" panose="020B0604020202020204" pitchFamily="34" charset="0"/>
              <a:buChar char="•"/>
            </a:pPr>
            <a:r>
              <a:rPr lang="nl-NL" sz="2800"/>
              <a:t>Woorden die in verschillende disciplines terugkeren </a:t>
            </a:r>
          </a:p>
          <a:p>
            <a:pPr marL="457200" indent="-457200">
              <a:buFont typeface="Arial" panose="020B0604020202020204" pitchFamily="34" charset="0"/>
              <a:buChar char="•"/>
            </a:pPr>
            <a:r>
              <a:rPr lang="nl-NL" sz="2800"/>
              <a:t>Nodig om instructies te begrijpen, verbanden te leggen, teksten te begrijpen, hun denken en leren te verwoorden </a:t>
            </a:r>
          </a:p>
          <a:p>
            <a:pPr marL="457200" indent="-457200">
              <a:buFont typeface="Arial" panose="020B0604020202020204" pitchFamily="34" charset="0"/>
              <a:buChar char="•"/>
            </a:pPr>
            <a:r>
              <a:rPr lang="nl-NL" sz="2800"/>
              <a:t>Komen minder vaak buiten de schoolcontext voor en vragen dus expliciet aandacht op school </a:t>
            </a:r>
            <a:endParaRPr lang="nl-BE" sz="2800"/>
          </a:p>
          <a:p>
            <a:endParaRPr lang="nl-BE" sz="2800"/>
          </a:p>
          <a:p>
            <a:r>
              <a:rPr lang="nl-NL" sz="2800"/>
              <a:t>• Overzicht met </a:t>
            </a:r>
            <a:r>
              <a:rPr lang="nl-NL" sz="2800" b="1"/>
              <a:t>veelvoorkomende </a:t>
            </a:r>
            <a:r>
              <a:rPr lang="nl-NL" sz="2800"/>
              <a:t>school- en instructietaal:</a:t>
            </a:r>
          </a:p>
          <a:p>
            <a:r>
              <a:rPr lang="nl-NL" sz="2800"/>
              <a:t>        </a:t>
            </a:r>
            <a:r>
              <a:rPr lang="nl-NL" sz="2800">
                <a:solidFill>
                  <a:schemeClr val="accent2"/>
                </a:solidFill>
              </a:rPr>
              <a:t>- Instructiewerkwoorden en verwante begrippen </a:t>
            </a:r>
          </a:p>
          <a:p>
            <a:r>
              <a:rPr lang="nl-NL" sz="2800">
                <a:solidFill>
                  <a:schemeClr val="accent2"/>
                </a:solidFill>
              </a:rPr>
              <a:t>        - </a:t>
            </a:r>
            <a:r>
              <a:rPr lang="nl-NL" sz="2800" err="1">
                <a:solidFill>
                  <a:schemeClr val="accent2"/>
                </a:solidFill>
              </a:rPr>
              <a:t>Structuuraanduiders</a:t>
            </a:r>
            <a:r>
              <a:rPr lang="nl-NL" sz="2800">
                <a:solidFill>
                  <a:schemeClr val="accent2"/>
                </a:solidFill>
              </a:rPr>
              <a:t>: verwijs-, verbindings- en signaalwoorden </a:t>
            </a:r>
          </a:p>
          <a:p>
            <a:r>
              <a:rPr lang="nl-BE" sz="2800">
                <a:solidFill>
                  <a:schemeClr val="accent2"/>
                </a:solidFill>
              </a:rPr>
              <a:t>        - Algemene schooltaalbegrippen </a:t>
            </a:r>
          </a:p>
          <a:p>
            <a:endParaRPr lang="nl-BE"/>
          </a:p>
          <a:p>
            <a:endParaRPr lang="nl-BE"/>
          </a:p>
        </p:txBody>
      </p:sp>
    </p:spTree>
    <p:extLst>
      <p:ext uri="{BB962C8B-B14F-4D97-AF65-F5344CB8AC3E}">
        <p14:creationId xmlns:p14="http://schemas.microsoft.com/office/powerpoint/2010/main" val="37776237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35E02-D831-EFB6-F100-2939BBA30022}"/>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4021DADB-97AA-4BB8-B7CE-D79B181529B9}"/>
              </a:ext>
            </a:extLst>
          </p:cNvPr>
          <p:cNvSpPr txBox="1"/>
          <p:nvPr/>
        </p:nvSpPr>
        <p:spPr>
          <a:xfrm>
            <a:off x="276058" y="156571"/>
            <a:ext cx="12318274" cy="646331"/>
          </a:xfrm>
          <a:prstGeom prst="rect">
            <a:avLst/>
          </a:prstGeom>
          <a:noFill/>
        </p:spPr>
        <p:txBody>
          <a:bodyPr wrap="square" rtlCol="0">
            <a:spAutoFit/>
          </a:bodyPr>
          <a:lstStyle/>
          <a:p>
            <a:r>
              <a:rPr lang="nl-BE" sz="3600" b="1"/>
              <a:t>Hoe gebruik je de begrippenlijsten van de disciplines?</a:t>
            </a:r>
            <a:endParaRPr lang="nl-BE" sz="3600"/>
          </a:p>
        </p:txBody>
      </p:sp>
      <p:pic>
        <p:nvPicPr>
          <p:cNvPr id="5" name="Afbeelding 4" descr="Afbeelding met silhouet&#10;&#10;Door AI gegenereerde inhoud is mogelijk onjuist.">
            <a:extLst>
              <a:ext uri="{FF2B5EF4-FFF2-40B4-BE49-F238E27FC236}">
                <a16:creationId xmlns:a16="http://schemas.microsoft.com/office/drawing/2014/main" id="{2AD456FB-3110-0CBF-36F8-B72C01F793CF}"/>
              </a:ext>
            </a:extLst>
          </p:cNvPr>
          <p:cNvPicPr>
            <a:picLocks noChangeAspect="1"/>
          </p:cNvPicPr>
          <p:nvPr/>
        </p:nvPicPr>
        <p:blipFill>
          <a:blip r:embed="rId3"/>
          <a:stretch>
            <a:fillRect/>
          </a:stretch>
        </p:blipFill>
        <p:spPr>
          <a:xfrm>
            <a:off x="0" y="968042"/>
            <a:ext cx="552116" cy="726908"/>
          </a:xfrm>
          <a:prstGeom prst="rect">
            <a:avLst/>
          </a:prstGeom>
        </p:spPr>
      </p:pic>
      <p:pic>
        <p:nvPicPr>
          <p:cNvPr id="7" name="Afbeelding 6" descr="Afbeelding met silhouet&#10;&#10;Door AI gegenereerde inhoud is mogelijk onjuist.">
            <a:extLst>
              <a:ext uri="{FF2B5EF4-FFF2-40B4-BE49-F238E27FC236}">
                <a16:creationId xmlns:a16="http://schemas.microsoft.com/office/drawing/2014/main" id="{8884E494-95E4-66EE-92B8-442D3DC2AD08}"/>
              </a:ext>
            </a:extLst>
          </p:cNvPr>
          <p:cNvPicPr>
            <a:picLocks noChangeAspect="1"/>
          </p:cNvPicPr>
          <p:nvPr/>
        </p:nvPicPr>
        <p:blipFill>
          <a:blip r:embed="rId3"/>
          <a:stretch>
            <a:fillRect/>
          </a:stretch>
        </p:blipFill>
        <p:spPr>
          <a:xfrm>
            <a:off x="81263" y="2885825"/>
            <a:ext cx="552116" cy="726908"/>
          </a:xfrm>
          <a:prstGeom prst="rect">
            <a:avLst/>
          </a:prstGeom>
        </p:spPr>
      </p:pic>
      <p:pic>
        <p:nvPicPr>
          <p:cNvPr id="9" name="Afbeelding 8">
            <a:extLst>
              <a:ext uri="{FF2B5EF4-FFF2-40B4-BE49-F238E27FC236}">
                <a16:creationId xmlns:a16="http://schemas.microsoft.com/office/drawing/2014/main" id="{691BEF22-BB3F-3A5E-4527-33BBECEAA74A}"/>
              </a:ext>
            </a:extLst>
          </p:cNvPr>
          <p:cNvPicPr>
            <a:picLocks noChangeAspect="1"/>
          </p:cNvPicPr>
          <p:nvPr/>
        </p:nvPicPr>
        <p:blipFill>
          <a:blip r:embed="rId4"/>
          <a:srcRect l="9866" t="4255" b="70844"/>
          <a:stretch>
            <a:fillRect/>
          </a:stretch>
        </p:blipFill>
        <p:spPr>
          <a:xfrm>
            <a:off x="1063986" y="3777873"/>
            <a:ext cx="10738944" cy="481873"/>
          </a:xfrm>
          <a:prstGeom prst="rect">
            <a:avLst/>
          </a:prstGeom>
        </p:spPr>
      </p:pic>
      <p:sp>
        <p:nvSpPr>
          <p:cNvPr id="6" name="Tekstvak 5">
            <a:extLst>
              <a:ext uri="{FF2B5EF4-FFF2-40B4-BE49-F238E27FC236}">
                <a16:creationId xmlns:a16="http://schemas.microsoft.com/office/drawing/2014/main" id="{5291A38D-62AE-DD3D-A650-7173D8D87561}"/>
              </a:ext>
            </a:extLst>
          </p:cNvPr>
          <p:cNvSpPr txBox="1"/>
          <p:nvPr/>
        </p:nvSpPr>
        <p:spPr>
          <a:xfrm>
            <a:off x="548170" y="884773"/>
            <a:ext cx="11770575" cy="2893100"/>
          </a:xfrm>
          <a:prstGeom prst="rect">
            <a:avLst/>
          </a:prstGeom>
          <a:noFill/>
        </p:spPr>
        <p:txBody>
          <a:bodyPr wrap="square" rtlCol="0">
            <a:spAutoFit/>
          </a:bodyPr>
          <a:lstStyle/>
          <a:p>
            <a:r>
              <a:rPr lang="nl-NL" sz="2800" b="1"/>
              <a:t>   Stap 1:  Vertrek vanuit het leerplan  </a:t>
            </a:r>
            <a:r>
              <a:rPr lang="nl-NL" sz="2400" b="1" i="1" err="1">
                <a:solidFill>
                  <a:schemeClr val="accent5"/>
                </a:solidFill>
              </a:rPr>
              <a:t>Op.stap</a:t>
            </a:r>
            <a:r>
              <a:rPr lang="nl-NL" sz="2400" b="1" i="1">
                <a:solidFill>
                  <a:schemeClr val="accent5"/>
                </a:solidFill>
              </a:rPr>
              <a:t>, leerroutes voor iedereen </a:t>
            </a:r>
            <a:endParaRPr lang="nl-NL" sz="2400" b="1">
              <a:solidFill>
                <a:schemeClr val="accent5"/>
              </a:solidFill>
            </a:endParaRPr>
          </a:p>
          <a:p>
            <a:endParaRPr lang="nl-BE"/>
          </a:p>
          <a:p>
            <a:r>
              <a:rPr lang="nl-BE"/>
              <a:t>Tweede kleuterklas: voorbeeld doelen uit thema </a:t>
            </a:r>
          </a:p>
          <a:p>
            <a:r>
              <a:rPr lang="nl-NL"/>
              <a:t>De leerlingen kennen de volgende begrippen </a:t>
            </a:r>
            <a:r>
              <a:rPr lang="nl-BE">
                <a:highlight>
                  <a:srgbClr val="FFFF00"/>
                </a:highlight>
              </a:rPr>
              <a:t>de tanden, de tong, proeven, de honger, de dorst, de maag</a:t>
            </a:r>
            <a:r>
              <a:rPr lang="nl-BE"/>
              <a:t>.</a:t>
            </a:r>
            <a:endParaRPr lang="nl-NL"/>
          </a:p>
          <a:p>
            <a:r>
              <a:rPr lang="nl-BE"/>
              <a:t>De leerlingen kennen de volgende begrippen: </a:t>
            </a:r>
            <a:r>
              <a:rPr lang="nl-BE">
                <a:highlight>
                  <a:srgbClr val="FFFF00"/>
                </a:highlight>
              </a:rPr>
              <a:t>de huid, voelen</a:t>
            </a:r>
            <a:r>
              <a:rPr lang="nl-BE"/>
              <a:t>.</a:t>
            </a:r>
          </a:p>
          <a:p>
            <a:r>
              <a:rPr lang="nl-BE"/>
              <a:t>De leerlingen kennen de volgende begrippen: </a:t>
            </a:r>
            <a:r>
              <a:rPr lang="nl-BE">
                <a:highlight>
                  <a:srgbClr val="FFFF00"/>
                </a:highlight>
              </a:rPr>
              <a:t>zien, horen, ruiken.</a:t>
            </a:r>
            <a:endParaRPr lang="nl-NL">
              <a:highlight>
                <a:srgbClr val="FFFF00"/>
              </a:highlight>
            </a:endParaRPr>
          </a:p>
          <a:p>
            <a:r>
              <a:rPr lang="nl-NL"/>
              <a:t>   </a:t>
            </a:r>
          </a:p>
          <a:p>
            <a:r>
              <a:rPr lang="nl-NL"/>
              <a:t>     </a:t>
            </a:r>
            <a:r>
              <a:rPr lang="nl-NL" sz="2800" b="1"/>
              <a:t>Stap 2: Selecteer </a:t>
            </a:r>
            <a:r>
              <a:rPr lang="nl-NL" sz="2800" b="1">
                <a:solidFill>
                  <a:schemeClr val="accent5"/>
                </a:solidFill>
              </a:rPr>
              <a:t>de begrippen </a:t>
            </a:r>
            <a:endParaRPr lang="nl-NL" sz="2800">
              <a:solidFill>
                <a:schemeClr val="accent5"/>
              </a:solidFill>
            </a:endParaRPr>
          </a:p>
          <a:p>
            <a:endParaRPr lang="nl-BE"/>
          </a:p>
        </p:txBody>
      </p:sp>
      <p:pic>
        <p:nvPicPr>
          <p:cNvPr id="10" name="Afbeelding 9">
            <a:extLst>
              <a:ext uri="{FF2B5EF4-FFF2-40B4-BE49-F238E27FC236}">
                <a16:creationId xmlns:a16="http://schemas.microsoft.com/office/drawing/2014/main" id="{52CF41BA-C3DB-115A-C46B-F0446A983352}"/>
              </a:ext>
            </a:extLst>
          </p:cNvPr>
          <p:cNvPicPr>
            <a:picLocks noChangeAspect="1"/>
          </p:cNvPicPr>
          <p:nvPr/>
        </p:nvPicPr>
        <p:blipFill>
          <a:blip r:embed="rId5"/>
          <a:stretch>
            <a:fillRect/>
          </a:stretch>
        </p:blipFill>
        <p:spPr>
          <a:xfrm>
            <a:off x="902677" y="4259746"/>
            <a:ext cx="10135432" cy="2598254"/>
          </a:xfrm>
          <a:prstGeom prst="rect">
            <a:avLst/>
          </a:prstGeom>
        </p:spPr>
      </p:pic>
    </p:spTree>
    <p:extLst>
      <p:ext uri="{BB962C8B-B14F-4D97-AF65-F5344CB8AC3E}">
        <p14:creationId xmlns:p14="http://schemas.microsoft.com/office/powerpoint/2010/main" val="21187824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BCA76-1575-7597-A970-09115D47FA8D}"/>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4CE6B834-5B65-5C1C-58F3-612CF1DA75E9}"/>
              </a:ext>
            </a:extLst>
          </p:cNvPr>
          <p:cNvSpPr txBox="1"/>
          <p:nvPr/>
        </p:nvSpPr>
        <p:spPr>
          <a:xfrm>
            <a:off x="274321" y="281213"/>
            <a:ext cx="12318274" cy="646331"/>
          </a:xfrm>
          <a:prstGeom prst="rect">
            <a:avLst/>
          </a:prstGeom>
          <a:noFill/>
        </p:spPr>
        <p:txBody>
          <a:bodyPr wrap="square" rtlCol="0">
            <a:spAutoFit/>
          </a:bodyPr>
          <a:lstStyle/>
          <a:p>
            <a:r>
              <a:rPr lang="nl-BE" sz="3600" b="1"/>
              <a:t>Hoe gebruik je de begrippenlijsten van de disciplines?</a:t>
            </a:r>
            <a:endParaRPr lang="nl-BE" sz="3600"/>
          </a:p>
        </p:txBody>
      </p:sp>
      <p:sp>
        <p:nvSpPr>
          <p:cNvPr id="2" name="Tekstvak 1">
            <a:extLst>
              <a:ext uri="{FF2B5EF4-FFF2-40B4-BE49-F238E27FC236}">
                <a16:creationId xmlns:a16="http://schemas.microsoft.com/office/drawing/2014/main" id="{F658C2EF-8170-2A70-34DE-61F75C389D57}"/>
              </a:ext>
            </a:extLst>
          </p:cNvPr>
          <p:cNvSpPr txBox="1"/>
          <p:nvPr/>
        </p:nvSpPr>
        <p:spPr>
          <a:xfrm>
            <a:off x="274321" y="1017841"/>
            <a:ext cx="11825944" cy="1354217"/>
          </a:xfrm>
          <a:prstGeom prst="rect">
            <a:avLst/>
          </a:prstGeom>
          <a:noFill/>
        </p:spPr>
        <p:txBody>
          <a:bodyPr wrap="square" rtlCol="0">
            <a:spAutoFit/>
          </a:bodyPr>
          <a:lstStyle/>
          <a:p>
            <a:r>
              <a:rPr lang="nl-NL" sz="2800" b="1"/>
              <a:t>   Stap 3:  Bouw een kennisschema op</a:t>
            </a:r>
            <a:endParaRPr lang="nl-NL"/>
          </a:p>
          <a:p>
            <a:endParaRPr lang="nl-NL"/>
          </a:p>
          <a:p>
            <a:r>
              <a:rPr lang="nl-NL"/>
              <a:t>    </a:t>
            </a:r>
            <a:endParaRPr lang="nl-NL" sz="2800">
              <a:solidFill>
                <a:schemeClr val="accent5"/>
              </a:solidFill>
            </a:endParaRPr>
          </a:p>
          <a:p>
            <a:endParaRPr lang="nl-BE"/>
          </a:p>
        </p:txBody>
      </p:sp>
      <p:pic>
        <p:nvPicPr>
          <p:cNvPr id="5" name="Afbeelding 4" descr="Afbeelding met silhouet&#10;&#10;Door AI gegenereerde inhoud is mogelijk onjuist.">
            <a:extLst>
              <a:ext uri="{FF2B5EF4-FFF2-40B4-BE49-F238E27FC236}">
                <a16:creationId xmlns:a16="http://schemas.microsoft.com/office/drawing/2014/main" id="{0DB5E409-4B20-D2D9-8D1B-E15A0B839246}"/>
              </a:ext>
            </a:extLst>
          </p:cNvPr>
          <p:cNvPicPr>
            <a:picLocks noChangeAspect="1"/>
          </p:cNvPicPr>
          <p:nvPr/>
        </p:nvPicPr>
        <p:blipFill>
          <a:blip r:embed="rId3"/>
          <a:stretch>
            <a:fillRect/>
          </a:stretch>
        </p:blipFill>
        <p:spPr>
          <a:xfrm>
            <a:off x="0" y="968042"/>
            <a:ext cx="552116" cy="726908"/>
          </a:xfrm>
          <a:prstGeom prst="rect">
            <a:avLst/>
          </a:prstGeom>
        </p:spPr>
      </p:pic>
      <p:sp>
        <p:nvSpPr>
          <p:cNvPr id="10" name="Tekstvak 9">
            <a:extLst>
              <a:ext uri="{FF2B5EF4-FFF2-40B4-BE49-F238E27FC236}">
                <a16:creationId xmlns:a16="http://schemas.microsoft.com/office/drawing/2014/main" id="{8F688551-6A07-3FC1-C7AE-8F92B82C212D}"/>
              </a:ext>
            </a:extLst>
          </p:cNvPr>
          <p:cNvSpPr txBox="1"/>
          <p:nvPr/>
        </p:nvSpPr>
        <p:spPr>
          <a:xfrm>
            <a:off x="274321" y="4962996"/>
            <a:ext cx="3516014" cy="1754326"/>
          </a:xfrm>
          <a:prstGeom prst="rect">
            <a:avLst/>
          </a:prstGeom>
          <a:noFill/>
        </p:spPr>
        <p:txBody>
          <a:bodyPr wrap="square">
            <a:spAutoFit/>
          </a:bodyPr>
          <a:lstStyle/>
          <a:p>
            <a:r>
              <a:rPr lang="nl-BE">
                <a:hlinkClick r:id="rId4"/>
              </a:rPr>
              <a:t>https://pro.katholiekonderwijs.vlaanderen/effectieve-didactiek-in-het-basisonderwijs/de-kracht-van-effectieve-didactiek</a:t>
            </a:r>
            <a:endParaRPr lang="nl-BE"/>
          </a:p>
          <a:p>
            <a:endParaRPr lang="nl-BE"/>
          </a:p>
        </p:txBody>
      </p:sp>
      <p:pic>
        <p:nvPicPr>
          <p:cNvPr id="12" name="Afbeelding 11">
            <a:extLst>
              <a:ext uri="{FF2B5EF4-FFF2-40B4-BE49-F238E27FC236}">
                <a16:creationId xmlns:a16="http://schemas.microsoft.com/office/drawing/2014/main" id="{09FB58DE-2F08-9CE0-6BCC-A230E577125C}"/>
              </a:ext>
            </a:extLst>
          </p:cNvPr>
          <p:cNvPicPr>
            <a:picLocks noChangeAspect="1"/>
          </p:cNvPicPr>
          <p:nvPr/>
        </p:nvPicPr>
        <p:blipFill>
          <a:blip r:embed="rId5"/>
          <a:stretch>
            <a:fillRect/>
          </a:stretch>
        </p:blipFill>
        <p:spPr>
          <a:xfrm>
            <a:off x="4148027" y="1457801"/>
            <a:ext cx="8043973" cy="5259521"/>
          </a:xfrm>
          <a:prstGeom prst="rect">
            <a:avLst/>
          </a:prstGeom>
        </p:spPr>
      </p:pic>
      <p:pic>
        <p:nvPicPr>
          <p:cNvPr id="14" name="Afbeelding 13">
            <a:extLst>
              <a:ext uri="{FF2B5EF4-FFF2-40B4-BE49-F238E27FC236}">
                <a16:creationId xmlns:a16="http://schemas.microsoft.com/office/drawing/2014/main" id="{FFF6F200-F73B-407D-F0DB-F7493BA2B5CA}"/>
              </a:ext>
            </a:extLst>
          </p:cNvPr>
          <p:cNvPicPr>
            <a:picLocks noChangeAspect="1"/>
          </p:cNvPicPr>
          <p:nvPr/>
        </p:nvPicPr>
        <p:blipFill>
          <a:blip r:embed="rId6"/>
          <a:stretch>
            <a:fillRect/>
          </a:stretch>
        </p:blipFill>
        <p:spPr>
          <a:xfrm>
            <a:off x="10058187" y="6150077"/>
            <a:ext cx="2133813" cy="702268"/>
          </a:xfrm>
          <a:prstGeom prst="rect">
            <a:avLst/>
          </a:prstGeom>
        </p:spPr>
      </p:pic>
    </p:spTree>
    <p:extLst>
      <p:ext uri="{BB962C8B-B14F-4D97-AF65-F5344CB8AC3E}">
        <p14:creationId xmlns:p14="http://schemas.microsoft.com/office/powerpoint/2010/main" val="6938241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49C8-CF00-DE1B-45DE-B837416F92A9}"/>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70266202-18BB-1E76-C540-54FBC64424F8}"/>
              </a:ext>
            </a:extLst>
          </p:cNvPr>
          <p:cNvSpPr txBox="1"/>
          <p:nvPr/>
        </p:nvSpPr>
        <p:spPr>
          <a:xfrm>
            <a:off x="274321" y="281213"/>
            <a:ext cx="12318274" cy="646331"/>
          </a:xfrm>
          <a:prstGeom prst="rect">
            <a:avLst/>
          </a:prstGeom>
          <a:noFill/>
        </p:spPr>
        <p:txBody>
          <a:bodyPr wrap="square" rtlCol="0">
            <a:spAutoFit/>
          </a:bodyPr>
          <a:lstStyle/>
          <a:p>
            <a:r>
              <a:rPr lang="nl-BE" sz="3600" b="1"/>
              <a:t>Hoe gebruik je de begrippenlijsten van de disciplines?</a:t>
            </a:r>
            <a:endParaRPr lang="nl-BE" sz="3600"/>
          </a:p>
        </p:txBody>
      </p:sp>
      <p:sp>
        <p:nvSpPr>
          <p:cNvPr id="2" name="Tekstvak 1">
            <a:extLst>
              <a:ext uri="{FF2B5EF4-FFF2-40B4-BE49-F238E27FC236}">
                <a16:creationId xmlns:a16="http://schemas.microsoft.com/office/drawing/2014/main" id="{D2EC870B-8D9F-3319-6408-3A0015F0F074}"/>
              </a:ext>
            </a:extLst>
          </p:cNvPr>
          <p:cNvSpPr txBox="1"/>
          <p:nvPr/>
        </p:nvSpPr>
        <p:spPr>
          <a:xfrm>
            <a:off x="366056" y="968042"/>
            <a:ext cx="11825944" cy="5816977"/>
          </a:xfrm>
          <a:prstGeom prst="rect">
            <a:avLst/>
          </a:prstGeom>
          <a:noFill/>
        </p:spPr>
        <p:txBody>
          <a:bodyPr wrap="square" rtlCol="0">
            <a:spAutoFit/>
          </a:bodyPr>
          <a:lstStyle/>
          <a:p>
            <a:r>
              <a:rPr lang="nl-NL" sz="2800" b="1"/>
              <a:t>   Stap 3:  Bouw een kennisschema op</a:t>
            </a:r>
            <a:endParaRPr lang="nl-NL"/>
          </a:p>
          <a:p>
            <a:r>
              <a:rPr lang="nl-NL"/>
              <a:t>    </a:t>
            </a:r>
            <a:endParaRPr lang="nl-BE"/>
          </a:p>
          <a:p>
            <a:pPr marL="285750" indent="-285750">
              <a:buFont typeface="Arial" panose="020B0604020202020204" pitchFamily="34" charset="0"/>
              <a:buChar char="•"/>
            </a:pPr>
            <a:r>
              <a:rPr lang="nl-NL" sz="2000"/>
              <a:t>Verbind de begrippen met elkaar: denk na over kenmerken, onderdelen, voorbeelden, tegenvoorbeelden, processen en relaties van die begrippen </a:t>
            </a:r>
          </a:p>
          <a:p>
            <a:pPr marL="285750" indent="-285750">
              <a:buFont typeface="Arial" panose="020B0604020202020204" pitchFamily="34" charset="0"/>
              <a:buChar char="•"/>
            </a:pPr>
            <a:r>
              <a:rPr lang="nl-NL" sz="2000"/>
              <a:t>Bepaal tegelijk welke school- en instructietaal leerlingen nodig hebben om de leerinhoud te begrijpen, te onderzoeken, te vergelijken, te ordenen, te verklaren en erover te communiceren: </a:t>
            </a:r>
          </a:p>
          <a:p>
            <a:r>
              <a:rPr lang="nl-NL" sz="2000" b="1">
                <a:solidFill>
                  <a:schemeClr val="accent5"/>
                </a:solidFill>
              </a:rPr>
              <a:t>            - Vertrek daarbij vanuit de handelingswerkwoorden en andere taal in de leerplandoelen </a:t>
            </a:r>
          </a:p>
          <a:p>
            <a:r>
              <a:rPr lang="nl-NL" sz="2000" b="1">
                <a:solidFill>
                  <a:schemeClr val="accent5"/>
                </a:solidFill>
              </a:rPr>
              <a:t>            -  Vul deze waar nodig aan met relevante school- en instructietaal uit het overzicht </a:t>
            </a:r>
            <a:endParaRPr lang="nl-BE" sz="2000" b="1">
              <a:solidFill>
                <a:schemeClr val="accent5"/>
              </a:solidFill>
            </a:endParaRPr>
          </a:p>
          <a:p>
            <a:pPr marL="342900" indent="-342900">
              <a:buFont typeface="Arial" panose="020B0604020202020204" pitchFamily="34" charset="0"/>
              <a:buChar char="•"/>
            </a:pPr>
            <a:r>
              <a:rPr lang="nl-NL" sz="2000"/>
              <a:t>Vul aan met andere relevante woorden die leerlingen helpen om verbanden te leggen en kennis te verwerken </a:t>
            </a:r>
          </a:p>
          <a:p>
            <a:pPr marL="342900" indent="-342900">
              <a:buFont typeface="Arial" panose="020B0604020202020204" pitchFamily="34" charset="0"/>
              <a:buChar char="•"/>
            </a:pPr>
            <a:endParaRPr lang="nl-NL" sz="2000"/>
          </a:p>
          <a:p>
            <a:r>
              <a:rPr lang="nl-BE" sz="2000" b="1" u="sng"/>
              <a:t>Leerplandoelen tweede kleuterklas: </a:t>
            </a:r>
          </a:p>
          <a:p>
            <a:pPr marL="342900" indent="-342900">
              <a:buFont typeface="Arial" panose="020B0604020202020204" pitchFamily="34" charset="0"/>
              <a:buChar char="•"/>
            </a:pPr>
            <a:r>
              <a:rPr lang="nl-NL" sz="2000"/>
              <a:t>De leerlingen kennen de volgende begrippen </a:t>
            </a:r>
            <a:r>
              <a:rPr lang="nl-BE" sz="2000">
                <a:highlight>
                  <a:srgbClr val="FFFF00"/>
                </a:highlight>
              </a:rPr>
              <a:t>de tanden, de tong, </a:t>
            </a:r>
          </a:p>
          <a:p>
            <a:r>
              <a:rPr lang="nl-BE" sz="2000"/>
              <a:t>     </a:t>
            </a:r>
            <a:r>
              <a:rPr lang="nl-BE" sz="2000">
                <a:highlight>
                  <a:srgbClr val="FFFF00"/>
                </a:highlight>
              </a:rPr>
              <a:t>proeven, de honger, de dorst, de maag</a:t>
            </a:r>
            <a:r>
              <a:rPr lang="nl-BE" sz="2000"/>
              <a:t>.</a:t>
            </a:r>
            <a:endParaRPr lang="nl-NL" sz="2000"/>
          </a:p>
          <a:p>
            <a:pPr marL="342900" indent="-342900">
              <a:buFont typeface="Arial" panose="020B0604020202020204" pitchFamily="34" charset="0"/>
              <a:buChar char="•"/>
            </a:pPr>
            <a:r>
              <a:rPr lang="nl-BE" sz="2000"/>
              <a:t>De leerlingen kennen de volgende begrippen: </a:t>
            </a:r>
            <a:r>
              <a:rPr lang="nl-BE" sz="2000">
                <a:highlight>
                  <a:srgbClr val="FFFF00"/>
                </a:highlight>
              </a:rPr>
              <a:t>de huid, voelen</a:t>
            </a:r>
            <a:r>
              <a:rPr lang="nl-BE" sz="2000"/>
              <a:t>.</a:t>
            </a:r>
          </a:p>
          <a:p>
            <a:pPr marL="342900" indent="-342900">
              <a:buFont typeface="Arial" panose="020B0604020202020204" pitchFamily="34" charset="0"/>
              <a:buChar char="•"/>
            </a:pPr>
            <a:r>
              <a:rPr lang="nl-BE" sz="2000"/>
              <a:t>De leerlingen kennen de volgende begrippen: </a:t>
            </a:r>
            <a:r>
              <a:rPr lang="nl-BE" sz="2000">
                <a:highlight>
                  <a:srgbClr val="FFFF00"/>
                </a:highlight>
              </a:rPr>
              <a:t>zien, horen, ruiken.</a:t>
            </a:r>
            <a:endParaRPr lang="nl-NL" sz="2000">
              <a:highlight>
                <a:srgbClr val="FFFF00"/>
              </a:highlight>
            </a:endParaRPr>
          </a:p>
          <a:p>
            <a:pPr marL="457200" indent="-457200">
              <a:buFont typeface="Arial" panose="020B0604020202020204" pitchFamily="34" charset="0"/>
              <a:buChar char="•"/>
            </a:pPr>
            <a:endParaRPr lang="nl-NL" sz="2800">
              <a:solidFill>
                <a:schemeClr val="accent5"/>
              </a:solidFill>
            </a:endParaRPr>
          </a:p>
          <a:p>
            <a:endParaRPr lang="nl-BE"/>
          </a:p>
        </p:txBody>
      </p:sp>
      <p:pic>
        <p:nvPicPr>
          <p:cNvPr id="5" name="Afbeelding 4" descr="Afbeelding met silhouet&#10;&#10;Door AI gegenereerde inhoud is mogelijk onjuist.">
            <a:extLst>
              <a:ext uri="{FF2B5EF4-FFF2-40B4-BE49-F238E27FC236}">
                <a16:creationId xmlns:a16="http://schemas.microsoft.com/office/drawing/2014/main" id="{024D0090-4A29-0377-D907-C1D7A219F452}"/>
              </a:ext>
            </a:extLst>
          </p:cNvPr>
          <p:cNvPicPr>
            <a:picLocks noChangeAspect="1"/>
          </p:cNvPicPr>
          <p:nvPr/>
        </p:nvPicPr>
        <p:blipFill>
          <a:blip r:embed="rId3"/>
          <a:stretch>
            <a:fillRect/>
          </a:stretch>
        </p:blipFill>
        <p:spPr>
          <a:xfrm>
            <a:off x="0" y="968042"/>
            <a:ext cx="552116" cy="726908"/>
          </a:xfrm>
          <a:prstGeom prst="rect">
            <a:avLst/>
          </a:prstGeom>
        </p:spPr>
      </p:pic>
    </p:spTree>
    <p:extLst>
      <p:ext uri="{BB962C8B-B14F-4D97-AF65-F5344CB8AC3E}">
        <p14:creationId xmlns:p14="http://schemas.microsoft.com/office/powerpoint/2010/main" val="321423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A5F9-2D6E-C1AF-4FFE-0221AB4F7D34}"/>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2BCF970F-E516-114A-626C-B8D821D4882D}"/>
              </a:ext>
            </a:extLst>
          </p:cNvPr>
          <p:cNvPicPr>
            <a:picLocks noChangeAspect="1"/>
          </p:cNvPicPr>
          <p:nvPr/>
        </p:nvPicPr>
        <p:blipFill>
          <a:blip r:embed="rId3"/>
          <a:stretch>
            <a:fillRect/>
          </a:stretch>
        </p:blipFill>
        <p:spPr>
          <a:xfrm>
            <a:off x="3794962" y="278219"/>
            <a:ext cx="4602075" cy="3986850"/>
          </a:xfrm>
          <a:prstGeom prst="rect">
            <a:avLst/>
          </a:prstGeom>
        </p:spPr>
      </p:pic>
      <p:pic>
        <p:nvPicPr>
          <p:cNvPr id="5" name="Afbeelding 4">
            <a:extLst>
              <a:ext uri="{FF2B5EF4-FFF2-40B4-BE49-F238E27FC236}">
                <a16:creationId xmlns:a16="http://schemas.microsoft.com/office/drawing/2014/main" id="{4CAF491B-B827-AFA7-DB28-D038F1B82EB7}"/>
              </a:ext>
            </a:extLst>
          </p:cNvPr>
          <p:cNvPicPr>
            <a:picLocks noChangeAspect="1"/>
          </p:cNvPicPr>
          <p:nvPr/>
        </p:nvPicPr>
        <p:blipFill>
          <a:blip r:embed="rId4"/>
          <a:stretch>
            <a:fillRect/>
          </a:stretch>
        </p:blipFill>
        <p:spPr>
          <a:xfrm>
            <a:off x="3794962" y="4265069"/>
            <a:ext cx="4602075" cy="2510223"/>
          </a:xfrm>
          <a:prstGeom prst="rect">
            <a:avLst/>
          </a:prstGeom>
        </p:spPr>
      </p:pic>
      <p:pic>
        <p:nvPicPr>
          <p:cNvPr id="4" name="Afbeelding 3">
            <a:extLst>
              <a:ext uri="{FF2B5EF4-FFF2-40B4-BE49-F238E27FC236}">
                <a16:creationId xmlns:a16="http://schemas.microsoft.com/office/drawing/2014/main" id="{B78A95C4-AB27-586E-1B8F-969E2CE9845F}"/>
              </a:ext>
            </a:extLst>
          </p:cNvPr>
          <p:cNvPicPr>
            <a:picLocks noChangeAspect="1"/>
          </p:cNvPicPr>
          <p:nvPr/>
        </p:nvPicPr>
        <p:blipFill>
          <a:blip r:embed="rId5"/>
          <a:stretch>
            <a:fillRect/>
          </a:stretch>
        </p:blipFill>
        <p:spPr>
          <a:xfrm>
            <a:off x="0" y="3098430"/>
            <a:ext cx="12192000" cy="661140"/>
          </a:xfrm>
          <a:prstGeom prst="rect">
            <a:avLst/>
          </a:prstGeom>
        </p:spPr>
      </p:pic>
      <p:pic>
        <p:nvPicPr>
          <p:cNvPr id="7" name="Afbeelding 6">
            <a:extLst>
              <a:ext uri="{FF2B5EF4-FFF2-40B4-BE49-F238E27FC236}">
                <a16:creationId xmlns:a16="http://schemas.microsoft.com/office/drawing/2014/main" id="{E21B9628-6DC7-C96F-6C41-7E746DD07640}"/>
              </a:ext>
            </a:extLst>
          </p:cNvPr>
          <p:cNvPicPr>
            <a:picLocks noChangeAspect="1"/>
          </p:cNvPicPr>
          <p:nvPr/>
        </p:nvPicPr>
        <p:blipFill>
          <a:blip r:embed="rId6"/>
          <a:stretch>
            <a:fillRect/>
          </a:stretch>
        </p:blipFill>
        <p:spPr>
          <a:xfrm>
            <a:off x="-1" y="3772239"/>
            <a:ext cx="12192000" cy="745579"/>
          </a:xfrm>
          <a:prstGeom prst="rect">
            <a:avLst/>
          </a:prstGeom>
        </p:spPr>
      </p:pic>
    </p:spTree>
    <p:extLst>
      <p:ext uri="{BB962C8B-B14F-4D97-AF65-F5344CB8AC3E}">
        <p14:creationId xmlns:p14="http://schemas.microsoft.com/office/powerpoint/2010/main" val="902274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5B683-7C85-FC52-7F2E-B5047356BE6A}"/>
            </a:ext>
          </a:extLst>
        </p:cNvPr>
        <p:cNvGrpSpPr/>
        <p:nvPr/>
      </p:nvGrpSpPr>
      <p:grpSpPr>
        <a:xfrm>
          <a:off x="0" y="0"/>
          <a:ext cx="0" cy="0"/>
          <a:chOff x="0" y="0"/>
          <a:chExt cx="0" cy="0"/>
        </a:xfrm>
      </p:grpSpPr>
      <p:pic>
        <p:nvPicPr>
          <p:cNvPr id="4" name="Afbeelding 3" descr="Grote oversteekplaats met één eenzame persoon">
            <a:extLst>
              <a:ext uri="{FF2B5EF4-FFF2-40B4-BE49-F238E27FC236}">
                <a16:creationId xmlns:a16="http://schemas.microsoft.com/office/drawing/2014/main" id="{97A339BE-1EA4-7612-2959-3E7721E8E639}"/>
              </a:ext>
            </a:extLst>
          </p:cNvPr>
          <p:cNvPicPr>
            <a:picLocks noChangeAspect="1"/>
          </p:cNvPicPr>
          <p:nvPr/>
        </p:nvPicPr>
        <p:blipFill>
          <a:blip r:embed="rId2"/>
          <a:srcRect t="27638" r="1" b="17721"/>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F56F0566-DC1B-A1BD-22BC-06A4F71B0831}"/>
              </a:ext>
            </a:extLst>
          </p:cNvPr>
          <p:cNvSpPr>
            <a:spLocks noGrp="1"/>
          </p:cNvSpPr>
          <p:nvPr>
            <p:ph type="body" sz="quarter" idx="10"/>
          </p:nvPr>
        </p:nvSpPr>
        <p:spPr>
          <a:xfrm>
            <a:off x="581544" y="4408714"/>
            <a:ext cx="10426045" cy="957944"/>
          </a:xfrm>
        </p:spPr>
        <p:txBody>
          <a:bodyPr>
            <a:normAutofit/>
          </a:bodyPr>
          <a:lstStyle/>
          <a:p>
            <a:r>
              <a:rPr lang="nl-NL" b="1"/>
              <a:t>Kennisrijk thema is kruispunt</a:t>
            </a:r>
            <a:endParaRPr lang="nl-BE" b="1"/>
          </a:p>
        </p:txBody>
      </p:sp>
    </p:spTree>
    <p:extLst>
      <p:ext uri="{BB962C8B-B14F-4D97-AF65-F5344CB8AC3E}">
        <p14:creationId xmlns:p14="http://schemas.microsoft.com/office/powerpoint/2010/main" val="38046804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4C9DF53-D68D-332C-3C73-F579C18CE4D9}"/>
              </a:ext>
            </a:extLst>
          </p:cNvPr>
          <p:cNvSpPr>
            <a:spLocks noGrp="1"/>
          </p:cNvSpPr>
          <p:nvPr>
            <p:ph type="title"/>
          </p:nvPr>
        </p:nvSpPr>
        <p:spPr/>
        <p:txBody>
          <a:bodyPr/>
          <a:lstStyle/>
          <a:p>
            <a:r>
              <a:rPr lang="nl-NL"/>
              <a:t>Verschillende inhouden samen</a:t>
            </a:r>
            <a:endParaRPr lang="nl-BE"/>
          </a:p>
        </p:txBody>
      </p:sp>
      <p:pic>
        <p:nvPicPr>
          <p:cNvPr id="5" name="Afbeelding 4" descr="Netwerk met punaises">
            <a:extLst>
              <a:ext uri="{FF2B5EF4-FFF2-40B4-BE49-F238E27FC236}">
                <a16:creationId xmlns:a16="http://schemas.microsoft.com/office/drawing/2014/main" id="{9051369F-1DFD-2F97-55E5-FA67B1B77CE0}"/>
              </a:ext>
            </a:extLst>
          </p:cNvPr>
          <p:cNvPicPr>
            <a:picLocks noChangeAspect="1"/>
          </p:cNvPicPr>
          <p:nvPr/>
        </p:nvPicPr>
        <p:blipFill>
          <a:blip r:embed="rId3"/>
          <a:stretch>
            <a:fillRect/>
          </a:stretch>
        </p:blipFill>
        <p:spPr>
          <a:xfrm>
            <a:off x="2994410" y="1366321"/>
            <a:ext cx="6203180" cy="4125357"/>
          </a:xfrm>
          <a:prstGeom prst="rect">
            <a:avLst/>
          </a:prstGeom>
        </p:spPr>
      </p:pic>
    </p:spTree>
    <p:extLst>
      <p:ext uri="{BB962C8B-B14F-4D97-AF65-F5344CB8AC3E}">
        <p14:creationId xmlns:p14="http://schemas.microsoft.com/office/powerpoint/2010/main" val="16094594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9714-2F7A-147D-2E34-85A02E43A6A0}"/>
            </a:ext>
          </a:extLst>
        </p:cNvPr>
        <p:cNvGrpSpPr/>
        <p:nvPr/>
      </p:nvGrpSpPr>
      <p:grpSpPr>
        <a:xfrm>
          <a:off x="0" y="0"/>
          <a:ext cx="0" cy="0"/>
          <a:chOff x="0" y="0"/>
          <a:chExt cx="0" cy="0"/>
        </a:xfrm>
      </p:grpSpPr>
      <p:pic>
        <p:nvPicPr>
          <p:cNvPr id="5" name="Afbeelding 4" descr="Jongetje dat met een model van het zonnestelsel speelt">
            <a:extLst>
              <a:ext uri="{FF2B5EF4-FFF2-40B4-BE49-F238E27FC236}">
                <a16:creationId xmlns:a16="http://schemas.microsoft.com/office/drawing/2014/main" id="{02BCBC0B-28FC-B5B2-14B2-1AAE8B4CF945}"/>
              </a:ext>
            </a:extLst>
          </p:cNvPr>
          <p:cNvPicPr>
            <a:picLocks noChangeAspect="1"/>
          </p:cNvPicPr>
          <p:nvPr/>
        </p:nvPicPr>
        <p:blipFill>
          <a:blip r:embed="rId2"/>
          <a:srcRect t="25862" r="1" b="19496"/>
          <a:stretch>
            <a:fillRect/>
          </a:stretch>
        </p:blipFill>
        <p:spPr>
          <a:xfrm>
            <a:off x="-7938" y="179388"/>
            <a:ext cx="12199938" cy="4449762"/>
          </a:xfrm>
          <a:prstGeom prst="rect">
            <a:avLst/>
          </a:prstGeom>
          <a:noFill/>
        </p:spPr>
      </p:pic>
      <p:sp>
        <p:nvSpPr>
          <p:cNvPr id="2" name="Titel 1">
            <a:extLst>
              <a:ext uri="{FF2B5EF4-FFF2-40B4-BE49-F238E27FC236}">
                <a16:creationId xmlns:a16="http://schemas.microsoft.com/office/drawing/2014/main" id="{75B9C803-249F-553A-7956-CD4D56130982}"/>
              </a:ext>
            </a:extLst>
          </p:cNvPr>
          <p:cNvSpPr>
            <a:spLocks noGrp="1"/>
          </p:cNvSpPr>
          <p:nvPr>
            <p:ph type="body" sz="quarter" idx="10"/>
          </p:nvPr>
        </p:nvSpPr>
        <p:spPr>
          <a:xfrm>
            <a:off x="603315" y="4234543"/>
            <a:ext cx="10426045" cy="729344"/>
          </a:xfrm>
        </p:spPr>
        <p:txBody>
          <a:bodyPr>
            <a:normAutofit/>
          </a:bodyPr>
          <a:lstStyle/>
          <a:p>
            <a:r>
              <a:rPr lang="nl-NL" b="1"/>
              <a:t>Een mogelijk voorbeeld</a:t>
            </a:r>
            <a:endParaRPr lang="nl-BE" b="1"/>
          </a:p>
        </p:txBody>
      </p:sp>
    </p:spTree>
    <p:extLst>
      <p:ext uri="{BB962C8B-B14F-4D97-AF65-F5344CB8AC3E}">
        <p14:creationId xmlns:p14="http://schemas.microsoft.com/office/powerpoint/2010/main" val="6687753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DFFB85FE-DD1B-F859-1C98-0854F1D6557B}"/>
              </a:ext>
            </a:extLst>
          </p:cNvPr>
          <p:cNvPicPr>
            <a:picLocks noGrp="1" noChangeAspect="1"/>
          </p:cNvPicPr>
          <p:nvPr>
            <p:ph idx="1"/>
          </p:nvPr>
        </p:nvPicPr>
        <p:blipFill>
          <a:blip r:embed="rId2"/>
          <a:stretch>
            <a:fillRect/>
          </a:stretch>
        </p:blipFill>
        <p:spPr>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23576265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D6F0D8BB-C502-49E1-0F69-F729B5AF91F8}"/>
              </a:ext>
            </a:extLst>
          </p:cNvPr>
          <p:cNvPicPr>
            <a:picLocks noGrp="1" noChangeAspect="1"/>
          </p:cNvPicPr>
          <p:nvPr>
            <p:ph idx="1"/>
          </p:nvPr>
        </p:nvPicPr>
        <p:blipFill>
          <a:blip r:embed="rId2"/>
          <a:stretch>
            <a:fillRect/>
          </a:stretch>
        </p:blipFill>
        <p:spPr>
          <a:xfrm>
            <a:off x="1958165" y="770971"/>
            <a:ext cx="7712108" cy="5471634"/>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
        <p:nvSpPr>
          <p:cNvPr id="6" name="Titel 2">
            <a:extLst>
              <a:ext uri="{FF2B5EF4-FFF2-40B4-BE49-F238E27FC236}">
                <a16:creationId xmlns:a16="http://schemas.microsoft.com/office/drawing/2014/main" id="{AFD60C3B-7136-F0F3-4967-067EE2B91482}"/>
              </a:ext>
            </a:extLst>
          </p:cNvPr>
          <p:cNvSpPr txBox="1">
            <a:spLocks/>
          </p:cNvSpPr>
          <p:nvPr/>
        </p:nvSpPr>
        <p:spPr>
          <a:xfrm>
            <a:off x="319177" y="317826"/>
            <a:ext cx="595223" cy="6012636"/>
          </a:xfrm>
          <a:prstGeom prst="rect">
            <a:avLst/>
          </a:prstGeom>
        </p:spPr>
        <p:txBody>
          <a:bodyPr vert="vert270"/>
          <a:lstStyle>
            <a:lvl1pPr algn="l" defTabSz="685783" rtl="0" eaLnBrk="1" latinLnBrk="0" hangingPunct="1">
              <a:spcBef>
                <a:spcPct val="0"/>
              </a:spcBef>
              <a:buNone/>
              <a:defRPr kumimoji="0" lang="nl-BE" sz="2400" b="0" kern="1200" cap="none" baseline="0" dirty="0" smtClean="0">
                <a:solidFill>
                  <a:srgbClr val="2D3E4E"/>
                </a:solidFill>
                <a:effectLst/>
                <a:latin typeface="Poppins ExtraBold" panose="00000900000000000000" pitchFamily="2" charset="0"/>
                <a:ea typeface="Roboto" pitchFamily="2" charset="0"/>
                <a:cs typeface="Poppins ExtraBold" panose="00000900000000000000" pitchFamily="2" charset="0"/>
              </a:defRPr>
            </a:lvl1pPr>
          </a:lstStyle>
          <a:p>
            <a:r>
              <a:rPr lang="nl-NL" b="1" u="sng"/>
              <a:t>Thema De Ruimte</a:t>
            </a:r>
            <a:endParaRPr lang="nl-NL"/>
          </a:p>
        </p:txBody>
      </p:sp>
    </p:spTree>
    <p:extLst>
      <p:ext uri="{BB962C8B-B14F-4D97-AF65-F5344CB8AC3E}">
        <p14:creationId xmlns:p14="http://schemas.microsoft.com/office/powerpoint/2010/main" val="34599171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584A2D44-A47A-C0A0-8140-087036B5D4F3}"/>
              </a:ext>
            </a:extLst>
          </p:cNvPr>
          <p:cNvPicPr>
            <a:picLocks noGrp="1" noChangeAspect="1"/>
          </p:cNvPicPr>
          <p:nvPr>
            <p:ph idx="1"/>
          </p:nvPr>
        </p:nvPicPr>
        <p:blipFill>
          <a:blip r:embed="rId2"/>
          <a:stretch>
            <a:fillRect/>
          </a:stretch>
        </p:blipFill>
        <p:spPr>
          <a:xfrm>
            <a:off x="400494" y="482574"/>
            <a:ext cx="11364340" cy="6018710"/>
          </a:xfrm>
          <a:prstGeom prst="rect">
            <a:avLst/>
          </a:prstGeom>
        </p:spPr>
      </p:pic>
    </p:spTree>
    <p:extLst>
      <p:ext uri="{BB962C8B-B14F-4D97-AF65-F5344CB8AC3E}">
        <p14:creationId xmlns:p14="http://schemas.microsoft.com/office/powerpoint/2010/main" val="38700382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FD222D7A-6F7B-8369-F3B5-3305E8A74635}"/>
              </a:ext>
            </a:extLst>
          </p:cNvPr>
          <p:cNvPicPr>
            <a:picLocks noGrp="1" noChangeAspect="1"/>
          </p:cNvPicPr>
          <p:nvPr>
            <p:ph idx="1"/>
          </p:nvPr>
        </p:nvPicPr>
        <p:blipFill>
          <a:blip r:embed="rId2"/>
          <a:stretch>
            <a:fillRect/>
          </a:stretch>
        </p:blipFill>
        <p:spPr>
          <a:xfrm>
            <a:off x="1683619" y="456508"/>
            <a:ext cx="8824762" cy="6143156"/>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3778240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CAC5DB72-873D-49A2-BE9F-CD1CE62B0D9C}"/>
              </a:ext>
            </a:extLst>
          </p:cNvPr>
          <p:cNvPicPr>
            <a:picLocks noGrp="1" noChangeAspect="1"/>
          </p:cNvPicPr>
          <p:nvPr>
            <p:ph idx="1"/>
          </p:nvPr>
        </p:nvPicPr>
        <p:blipFill>
          <a:blip r:embed="rId2"/>
          <a:stretch>
            <a:fillRect/>
          </a:stretch>
        </p:blipFill>
        <p:spPr>
          <a:xfrm>
            <a:off x="410106" y="1015994"/>
            <a:ext cx="11371788" cy="4826011"/>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8942964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ADE84086-1693-8990-4201-E72540B4FE9F}"/>
              </a:ext>
            </a:extLst>
          </p:cNvPr>
          <p:cNvPicPr>
            <a:picLocks noGrp="1" noChangeAspect="1"/>
          </p:cNvPicPr>
          <p:nvPr>
            <p:ph idx="1"/>
          </p:nvPr>
        </p:nvPicPr>
        <p:blipFill>
          <a:blip r:embed="rId2"/>
          <a:stretch>
            <a:fillRect/>
          </a:stretch>
        </p:blipFill>
        <p:spPr>
          <a:xfrm>
            <a:off x="911366" y="358216"/>
            <a:ext cx="5082980" cy="4930567"/>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6" name="Afbeelding 5">
            <a:extLst>
              <a:ext uri="{FF2B5EF4-FFF2-40B4-BE49-F238E27FC236}">
                <a16:creationId xmlns:a16="http://schemas.microsoft.com/office/drawing/2014/main" id="{1AF9313F-3C09-9C04-8581-717ECD2E4A2B}"/>
              </a:ext>
            </a:extLst>
          </p:cNvPr>
          <p:cNvPicPr>
            <a:picLocks noChangeAspect="1"/>
          </p:cNvPicPr>
          <p:nvPr/>
        </p:nvPicPr>
        <p:blipFill>
          <a:blip r:embed="rId3"/>
          <a:stretch>
            <a:fillRect/>
          </a:stretch>
        </p:blipFill>
        <p:spPr>
          <a:xfrm>
            <a:off x="6913267" y="558764"/>
            <a:ext cx="4230300" cy="5740472"/>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37275972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B89CD0EC-D535-E94E-3811-CA70EFF6F38B}"/>
              </a:ext>
            </a:extLst>
          </p:cNvPr>
          <p:cNvPicPr>
            <a:picLocks noGrp="1" noChangeAspect="1"/>
          </p:cNvPicPr>
          <p:nvPr>
            <p:ph idx="1"/>
          </p:nvPr>
        </p:nvPicPr>
        <p:blipFill>
          <a:blip r:embed="rId2"/>
          <a:stretch>
            <a:fillRect/>
          </a:stretch>
        </p:blipFill>
        <p:spPr>
          <a:xfrm>
            <a:off x="734224" y="440968"/>
            <a:ext cx="5221098" cy="2988032"/>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pic>
        <p:nvPicPr>
          <p:cNvPr id="9" name="Afbeelding 8">
            <a:extLst>
              <a:ext uri="{FF2B5EF4-FFF2-40B4-BE49-F238E27FC236}">
                <a16:creationId xmlns:a16="http://schemas.microsoft.com/office/drawing/2014/main" id="{446838E5-5704-FCD4-1D8E-5D8261B75217}"/>
              </a:ext>
            </a:extLst>
          </p:cNvPr>
          <p:cNvPicPr>
            <a:picLocks noChangeAspect="1"/>
          </p:cNvPicPr>
          <p:nvPr/>
        </p:nvPicPr>
        <p:blipFill>
          <a:blip r:embed="rId3"/>
          <a:stretch>
            <a:fillRect/>
          </a:stretch>
        </p:blipFill>
        <p:spPr>
          <a:xfrm>
            <a:off x="5955322" y="3429000"/>
            <a:ext cx="6034749" cy="2988032"/>
          </a:xfrm>
          <a:prstGeom prst="roundRect">
            <a:avLst>
              <a:gd name="adj" fmla="val 5447"/>
            </a:avLst>
          </a:prstGeom>
          <a:solidFill>
            <a:prstClr val="white"/>
          </a:solidFill>
          <a:effectLst>
            <a:outerShdw blurRad="50800" dist="38100" dir="2700000" sx="102000" sy="102000" algn="tl" rotWithShape="0">
              <a:prstClr val="black">
                <a:alpha val="40000"/>
              </a:prstClr>
            </a:outerShdw>
          </a:effectLst>
        </p:spPr>
      </p:pic>
    </p:spTree>
    <p:extLst>
      <p:ext uri="{BB962C8B-B14F-4D97-AF65-F5344CB8AC3E}">
        <p14:creationId xmlns:p14="http://schemas.microsoft.com/office/powerpoint/2010/main" val="2373560303"/>
      </p:ext>
    </p:extLst>
  </p:cSld>
  <p:clrMapOvr>
    <a:masterClrMapping/>
  </p:clrMapOvr>
</p:sld>
</file>

<file path=ppt/theme/theme1.xml><?xml version="1.0" encoding="utf-8"?>
<a:theme xmlns:a="http://schemas.openxmlformats.org/drawingml/2006/main" name="Op.stap Leerroutes voor iedereen">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4" id="{3C5F0084-0EF5-C548-B210-0BE6F3FDD0A0}" vid="{D1DBE5CB-4001-384A-9390-A631FF8A7F70}"/>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e4" id="{3C5F0084-0EF5-C548-B210-0BE6F3FDD0A0}" vid="{A2D9716C-8FC5-AE4F-9504-D8E85FCF09D4}"/>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1282BC485642F408FFC56CB4D30CB40" ma:contentTypeVersion="19" ma:contentTypeDescription="Create a new document." ma:contentTypeScope="" ma:versionID="7b2322580f384a73f6758bc6a0fa0012">
  <xsd:schema xmlns:xsd="http://www.w3.org/2001/XMLSchema" xmlns:xs="http://www.w3.org/2001/XMLSchema" xmlns:p="http://schemas.microsoft.com/office/2006/metadata/properties" xmlns:ns2="ee008f8f-be22-4e6c-b875-1a09bbf9a14a" xmlns:ns3="8705b1eb-3b73-4f21-889c-5ca0d153e9de" xmlns:ns4="9043eea9-c6a2-41bd-a216-33d45f9f09e1" targetNamespace="http://schemas.microsoft.com/office/2006/metadata/properties" ma:root="true" ma:fieldsID="75728a3f6b1e44b1e49af2631ea149d0" ns2:_="" ns3:_="" ns4:_="">
    <xsd:import namespace="ee008f8f-be22-4e6c-b875-1a09bbf9a14a"/>
    <xsd:import namespace="8705b1eb-3b73-4f21-889c-5ca0d153e9de"/>
    <xsd:import namespace="9043eea9-c6a2-41bd-a216-33d45f9f09e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008f8f-be22-4e6c-b875-1a09bbf9a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4900684-5160-4c4d-8029-43da39098b3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05b1eb-3b73-4f21-889c-5ca0d153e9d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043eea9-c6a2-41bd-a216-33d45f9f09e1"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4cd20a2c-c049-4069-bd4d-ae813ad11ec3}" ma:internalName="TaxCatchAll" ma:showField="CatchAllData" ma:web="8705b1eb-3b73-4f21-889c-5ca0d153e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043eea9-c6a2-41bd-a216-33d45f9f09e1" xsi:nil="true"/>
    <lcf76f155ced4ddcb4097134ff3c332f xmlns="ee008f8f-be22-4e6c-b875-1a09bbf9a1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13D4B2-B76E-40AB-88D6-70D6EA67DFA9}">
  <ds:schemaRefs>
    <ds:schemaRef ds:uri="http://schemas.microsoft.com/sharepoint/v3/contenttype/forms"/>
  </ds:schemaRefs>
</ds:datastoreItem>
</file>

<file path=customXml/itemProps2.xml><?xml version="1.0" encoding="utf-8"?>
<ds:datastoreItem xmlns:ds="http://schemas.openxmlformats.org/officeDocument/2006/customXml" ds:itemID="{5F7FAF6A-D08A-435A-A0CB-25212295D6E0}">
  <ds:schemaRefs>
    <ds:schemaRef ds:uri="8705b1eb-3b73-4f21-889c-5ca0d153e9de"/>
    <ds:schemaRef ds:uri="9043eea9-c6a2-41bd-a216-33d45f9f09e1"/>
    <ds:schemaRef ds:uri="ee008f8f-be22-4e6c-b875-1a09bbf9a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3D44195-B531-457E-8D05-108D6338281D}">
  <ds:schemaRefs>
    <ds:schemaRef ds:uri="http://purl.org/dc/dcmitype/"/>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ee008f8f-be22-4e6c-b875-1a09bbf9a14a"/>
    <ds:schemaRef ds:uri="http://purl.org/dc/elements/1.1/"/>
    <ds:schemaRef ds:uri="http://purl.org/dc/terms/"/>
    <ds:schemaRef ds:uri="9043eea9-c6a2-41bd-a216-33d45f9f09e1"/>
    <ds:schemaRef ds:uri="8705b1eb-3b73-4f21-889c-5ca0d153e9d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sjabloon op.stap 1</Template>
  <TotalTime>0</TotalTime>
  <Words>10301</Words>
  <Application>Microsoft Office PowerPoint</Application>
  <PresentationFormat>Breedbeeld</PresentationFormat>
  <Paragraphs>975</Paragraphs>
  <Slides>115</Slides>
  <Notes>76</Notes>
  <HiddenSlides>0</HiddenSlides>
  <MMClips>0</MMClips>
  <ScaleCrop>false</ScaleCrop>
  <HeadingPairs>
    <vt:vector size="6" baseType="variant">
      <vt:variant>
        <vt:lpstr>Gebruikte lettertypen</vt:lpstr>
      </vt:variant>
      <vt:variant>
        <vt:i4>10</vt:i4>
      </vt:variant>
      <vt:variant>
        <vt:lpstr>Thema</vt:lpstr>
      </vt:variant>
      <vt:variant>
        <vt:i4>2</vt:i4>
      </vt:variant>
      <vt:variant>
        <vt:lpstr>Diatitels</vt:lpstr>
      </vt:variant>
      <vt:variant>
        <vt:i4>115</vt:i4>
      </vt:variant>
    </vt:vector>
  </HeadingPairs>
  <TitlesOfParts>
    <vt:vector size="127" baseType="lpstr">
      <vt:lpstr>Aptos</vt:lpstr>
      <vt:lpstr>Aptos Display</vt:lpstr>
      <vt:lpstr>Arial</vt:lpstr>
      <vt:lpstr>Calibri</vt:lpstr>
      <vt:lpstr>Poppins</vt:lpstr>
      <vt:lpstr>Poppins ExtraBold</vt:lpstr>
      <vt:lpstr>Roboto</vt:lpstr>
      <vt:lpstr>Segoe UI</vt:lpstr>
      <vt:lpstr>Trebuchet MS</vt:lpstr>
      <vt:lpstr>Wingdings</vt:lpstr>
      <vt:lpstr>Op.stap Leerroutes voor iedereen</vt:lpstr>
      <vt:lpstr>Aangepast ontwerp</vt:lpstr>
      <vt:lpstr>Opbouw kennisrijk thema in de kleuterklas</vt:lpstr>
      <vt:lpstr>Doelen van deze PPT</vt:lpstr>
      <vt:lpstr>Agenda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Coherenties</vt:lpstr>
      <vt:lpstr>PowerPoint-presentatie</vt:lpstr>
      <vt:lpstr>PowerPoint-presentatie</vt:lpstr>
      <vt:lpstr>PowerPoint-presentatie</vt:lpstr>
      <vt:lpstr>PowerPoint-presentatie</vt:lpstr>
      <vt:lpstr>Kennisrijke thema’s: waarom?</vt:lpstr>
      <vt:lpstr>PowerPoint-presentatie</vt:lpstr>
      <vt:lpstr>PowerPoint-presentatie</vt:lpstr>
      <vt:lpstr>PowerPoint-presentatie</vt:lpstr>
      <vt:lpstr>PowerPoint-presentatie</vt:lpstr>
      <vt:lpstr>PowerPoint-presentatie</vt:lpstr>
      <vt:lpstr>Kennisrijke thema’s: wat?</vt:lpstr>
      <vt:lpstr>PowerPoint-presentatie</vt:lpstr>
      <vt:lpstr>PowerPoint-presentatie</vt:lpstr>
      <vt:lpstr>PowerPoint-presentatie</vt:lpstr>
      <vt:lpstr>Impressie</vt:lpstr>
      <vt:lpstr>PowerPoint-presentatie</vt:lpstr>
      <vt:lpstr>Een brede persoonsontwikkeling </vt:lpstr>
      <vt:lpstr>PowerPoint-presentatie</vt:lpstr>
      <vt:lpstr>Kunnen onze kinderen nog spelen? JA!!</vt:lpstr>
      <vt:lpstr>Speels</vt:lpstr>
      <vt:lpstr>Speels</vt:lpstr>
      <vt:lpstr>Speels</vt:lpstr>
      <vt:lpstr>Het rijke thema dringt door in spel en spontane gesprekken</vt:lpstr>
      <vt:lpstr>PowerPoint-presentatie</vt:lpstr>
      <vt:lpstr>PowerPoint-presentatie</vt:lpstr>
      <vt:lpstr>PowerPoint-presentatie</vt:lpstr>
      <vt:lpstr>Kennisrijke thema’s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De grootste wijziging</vt:lpstr>
      <vt:lpstr>1. DOELGERICHT</vt:lpstr>
      <vt:lpstr>1. DOELGERICHT</vt:lpstr>
      <vt:lpstr>2. SAMENHANG</vt:lpstr>
      <vt:lpstr>2. SAMENHANG</vt:lpstr>
      <vt:lpstr>3. AANBOD</vt:lpstr>
      <vt:lpstr>3. AANBOD</vt:lpstr>
      <vt:lpstr>4. LEERLUS</vt:lpstr>
      <vt:lpstr>4. LEERLUS</vt:lpstr>
      <vt:lpstr>5. REFLECTIE EN MONITORING</vt:lpstr>
      <vt:lpstr>WOORDENSCHAT</vt:lpstr>
      <vt:lpstr>WOORDENSCHAT</vt:lpstr>
      <vt:lpstr>Werkdocument - invulsjabloon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Werken met een kennismuur</vt:lpstr>
      <vt:lpstr>PowerPoint-presentatie</vt:lpstr>
      <vt:lpstr>PowerPoint-presentatie</vt:lpstr>
      <vt:lpstr>PowerPoint-presentatie</vt:lpstr>
      <vt:lpstr>PowerPoint-presentatie</vt:lpstr>
      <vt:lpstr>Voorbeeld kennismuur</vt:lpstr>
      <vt:lpstr>Voorbeeld </vt:lpstr>
      <vt:lpstr>PowerPoint-presentatie</vt:lpstr>
      <vt:lpstr>PowerPoint-presentatie</vt:lpstr>
      <vt:lpstr>PowerPoint-presentatie</vt:lpstr>
      <vt:lpstr>PowerPoint-presentatie</vt:lpstr>
      <vt:lpstr>PowerPoint-presentatie</vt:lpstr>
      <vt:lpstr>PowerPoint-presentatie</vt:lpstr>
      <vt:lpstr>Verschillende inhouden samen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Handelingsplanmatig werken</vt:lpstr>
      <vt:lpstr>PowerPoint-presentatie</vt:lpstr>
      <vt:lpstr>PowerPoint-presentatie</vt:lpstr>
      <vt:lpstr>PowerPoint-presentatie</vt:lpstr>
      <vt:lpstr>PowerPoint-presentatie</vt:lpstr>
      <vt:lpstr>PowerPoint-presentatie</vt:lpstr>
      <vt:lpstr>PowerPoint-presentatie</vt:lpstr>
      <vt:lpstr>PowerPoint-presentatie</vt:lpstr>
      <vt:lpstr>Pro.site</vt:lpstr>
      <vt:lpstr>Bronnen</vt:lpstr>
      <vt:lpstr>Bronnen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Stijn De Milde</dc:creator>
  <cp:lastModifiedBy>Stijn De Milde</cp:lastModifiedBy>
  <cp:revision>1</cp:revision>
  <dcterms:created xsi:type="dcterms:W3CDTF">2026-01-25T19:21:36Z</dcterms:created>
  <dcterms:modified xsi:type="dcterms:W3CDTF">2026-09-03T12:49:29Z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0x01010071282BC485642F408FFC56CB4D30CB40</vt:lpwstr>
  </property>
  <property fmtid="{D5CDD505-2E9C-101B-9397-08002B2CF9AE}" pid="3" name="MediaServiceImageTags">
    <vt:lpwstr/>
  </property>
</Properties>
</file>