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87" r:id="rId5"/>
    <p:sldMasterId id="2147483816" r:id="rId6"/>
  </p:sldMasterIdLst>
  <p:notesMasterIdLst>
    <p:notesMasterId r:id="rId8"/>
  </p:notesMasterIdLst>
  <p:handoutMasterIdLst>
    <p:handoutMasterId r:id="rId9"/>
  </p:handoutMasterIdLst>
  <p:sldIdLst>
    <p:sldId id="544" r:id="rId7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3792" autoAdjust="0"/>
  </p:normalViewPr>
  <p:slideViewPr>
    <p:cSldViewPr snapToGrid="0">
      <p:cViewPr varScale="1">
        <p:scale>
          <a:sx n="108" d="100"/>
          <a:sy n="108" d="100"/>
        </p:scale>
        <p:origin x="156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9BA91368-B438-42E0-B07F-C66B7DA04E37}"/>
    <pc:docChg chg="custSel addSld delSld modSld">
      <pc:chgData name="Wim De Pue" userId="e9c18a9f-1a31-40e1-8897-659981da5e91" providerId="ADAL" clId="{9BA91368-B438-42E0-B07F-C66B7DA04E37}" dt="2023-05-01T19:09:03.040" v="2" actId="47"/>
      <pc:docMkLst>
        <pc:docMk/>
      </pc:docMkLst>
      <pc:sldChg chg="del">
        <pc:chgData name="Wim De Pue" userId="e9c18a9f-1a31-40e1-8897-659981da5e91" providerId="ADAL" clId="{9BA91368-B438-42E0-B07F-C66B7DA04E37}" dt="2023-05-01T19:09:03.040" v="2" actId="47"/>
        <pc:sldMkLst>
          <pc:docMk/>
          <pc:sldMk cId="2394914127" sldId="542"/>
        </pc:sldMkLst>
      </pc:sldChg>
      <pc:sldChg chg="delSp add mod delAnim">
        <pc:chgData name="Wim De Pue" userId="e9c18a9f-1a31-40e1-8897-659981da5e91" providerId="ADAL" clId="{9BA91368-B438-42E0-B07F-C66B7DA04E37}" dt="2023-05-01T19:09:01.173" v="1" actId="478"/>
        <pc:sldMkLst>
          <pc:docMk/>
          <pc:sldMk cId="515881760" sldId="543"/>
        </pc:sldMkLst>
        <pc:picChg chg="del">
          <ac:chgData name="Wim De Pue" userId="e9c18a9f-1a31-40e1-8897-659981da5e91" providerId="ADAL" clId="{9BA91368-B438-42E0-B07F-C66B7DA04E37}" dt="2023-05-01T19:09:01.173" v="1" actId="478"/>
          <ac:picMkLst>
            <pc:docMk/>
            <pc:sldMk cId="515881760" sldId="543"/>
            <ac:picMk id="14" creationId="{EF481D8B-AF4F-AFE5-D727-4026D0DEB7C3}"/>
          </ac:picMkLst>
        </pc:picChg>
      </pc:sldChg>
    </pc:docChg>
  </pc:docChgLst>
  <pc:docChgLst>
    <pc:chgData name="Wim De Pue" userId="e9c18a9f-1a31-40e1-8897-659981da5e91" providerId="ADAL" clId="{A6DF1DB6-4256-49E7-AB0D-190F276B199C}"/>
    <pc:docChg chg="addSld delSld modSld">
      <pc:chgData name="Wim De Pue" userId="e9c18a9f-1a31-40e1-8897-659981da5e91" providerId="ADAL" clId="{A6DF1DB6-4256-49E7-AB0D-190F276B199C}" dt="2024-06-25T07:33:14.697" v="1" actId="47"/>
      <pc:docMkLst>
        <pc:docMk/>
      </pc:docMkLst>
      <pc:sldChg chg="del">
        <pc:chgData name="Wim De Pue" userId="e9c18a9f-1a31-40e1-8897-659981da5e91" providerId="ADAL" clId="{A6DF1DB6-4256-49E7-AB0D-190F276B199C}" dt="2024-06-25T07:33:14.697" v="1" actId="47"/>
        <pc:sldMkLst>
          <pc:docMk/>
          <pc:sldMk cId="515881760" sldId="543"/>
        </pc:sldMkLst>
      </pc:sldChg>
      <pc:sldChg chg="add">
        <pc:chgData name="Wim De Pue" userId="e9c18a9f-1a31-40e1-8897-659981da5e91" providerId="ADAL" clId="{A6DF1DB6-4256-49E7-AB0D-190F276B199C}" dt="2024-06-25T07:33:12.086" v="0"/>
        <pc:sldMkLst>
          <pc:docMk/>
          <pc:sldMk cId="2197248192" sldId="5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dit beeld krijg je een globaal overzicht van de leerplandoelen.</a:t>
            </a:r>
          </a:p>
          <a:p>
            <a:endParaRPr lang="nl-BE" dirty="0"/>
          </a:p>
          <a:p>
            <a:r>
              <a:rPr lang="nl-BE" dirty="0"/>
              <a:t>Het is de bedoeling om deze evenwichtig te behandelen. Uiteraard zijn niet alle doelen gelijkwaardig. </a:t>
            </a:r>
          </a:p>
          <a:p>
            <a:endParaRPr lang="nl-BE" dirty="0"/>
          </a:p>
          <a:p>
            <a:r>
              <a:rPr lang="nl-BE" dirty="0"/>
              <a:t>Bepaalde doelen zullen via concrete lesdoelen vaker aan bod komen.</a:t>
            </a:r>
          </a:p>
          <a:p>
            <a:endParaRPr lang="nl-BE" dirty="0"/>
          </a:p>
          <a:p>
            <a:r>
              <a:rPr lang="nl-BE" dirty="0"/>
              <a:t>Door middel van duidelijke afspraken en een goede planning binnen de vakgroep bewaak je dit evenwicht.</a:t>
            </a:r>
          </a:p>
          <a:p>
            <a:endParaRPr lang="nl-BE" dirty="0"/>
          </a:p>
          <a:p>
            <a:r>
              <a:rPr lang="nl-BE" dirty="0"/>
              <a:t>Je kan dit overzicht downloaden via de knop onderaan dit filmpje.</a:t>
            </a:r>
          </a:p>
          <a:p>
            <a:endParaRPr lang="nl-BE" dirty="0"/>
          </a:p>
          <a:p>
            <a:r>
              <a:rPr lang="nl-BE" dirty="0"/>
              <a:t>In een volgende stap in het </a:t>
            </a:r>
            <a:r>
              <a:rPr lang="nl-BE" dirty="0" err="1"/>
              <a:t>leerpad</a:t>
            </a:r>
            <a:r>
              <a:rPr lang="nl-BE" dirty="0"/>
              <a:t> vertel ik iets meer over de samenhang met de 2</a:t>
            </a:r>
            <a:r>
              <a:rPr lang="nl-BE" baseline="30000" dirty="0"/>
              <a:t>de</a:t>
            </a:r>
            <a:r>
              <a:rPr lang="nl-BE" dirty="0"/>
              <a:t> graad en overeenkomsten met andere leerplannen binnen de 3</a:t>
            </a:r>
            <a:r>
              <a:rPr lang="nl-BE" baseline="30000" dirty="0"/>
              <a:t>de</a:t>
            </a:r>
            <a:r>
              <a:rPr lang="nl-BE" dirty="0"/>
              <a:t> graad.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26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png"/><Relationship Id="rId7" Type="http://schemas.openxmlformats.org/officeDocument/2006/relationships/hyperlink" Target="fb.com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hyperlink" Target="twitter.com/BoeveLieven" TargetMode="External"/><Relationship Id="rId5" Type="http://schemas.openxmlformats.org/officeDocument/2006/relationships/hyperlink" Target="twitter.com/KathOndVla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://www.linkedin.com/company/katholiekonderwijsvlaanderen" TargetMode="Externa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575" y="-1"/>
            <a:ext cx="9172575" cy="694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5349602"/>
            <a:ext cx="33324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4917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leen titel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tlas.vsko.be\Fotodatabase\2012-02-16 't Grafiekje Tongerlo\_MG_65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1627" y="-2927"/>
            <a:ext cx="4343722" cy="64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12"/>
          <p:cNvSpPr>
            <a:spLocks noGrp="1"/>
          </p:cNvSpPr>
          <p:nvPr>
            <p:ph sz="quarter" idx="13"/>
          </p:nvPr>
        </p:nvSpPr>
        <p:spPr>
          <a:xfrm>
            <a:off x="4705348" y="634504"/>
            <a:ext cx="4043115" cy="50403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9282597"/>
      </p:ext>
    </p:extLst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lleen titel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875" y="-8389"/>
            <a:ext cx="4741649" cy="5021565"/>
          </a:xfrm>
          <a:prstGeom prst="rect">
            <a:avLst/>
          </a:prstGeom>
        </p:spPr>
      </p:pic>
      <p:sp>
        <p:nvSpPr>
          <p:cNvPr id="12" name="Tijdelijke aanduiding voor inhoud 12"/>
          <p:cNvSpPr>
            <a:spLocks noGrp="1"/>
          </p:cNvSpPr>
          <p:nvPr>
            <p:ph sz="quarter" idx="13"/>
          </p:nvPr>
        </p:nvSpPr>
        <p:spPr>
          <a:xfrm>
            <a:off x="360000" y="788528"/>
            <a:ext cx="3923968" cy="50403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8642895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lleen titel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/>
          <p:cNvSpPr>
            <a:spLocks noGrp="1"/>
          </p:cNvSpPr>
          <p:nvPr>
            <p:ph sz="quarter" idx="13"/>
          </p:nvPr>
        </p:nvSpPr>
        <p:spPr>
          <a:xfrm>
            <a:off x="4716016" y="634504"/>
            <a:ext cx="3672408" cy="50403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68" y="-13296"/>
            <a:ext cx="4263082" cy="63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182928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lleen titel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/>
          <p:cNvSpPr>
            <a:spLocks noGrp="1"/>
          </p:cNvSpPr>
          <p:nvPr>
            <p:ph sz="quarter" idx="13" hasCustomPrompt="1"/>
          </p:nvPr>
        </p:nvSpPr>
        <p:spPr>
          <a:xfrm>
            <a:off x="1187624" y="3212976"/>
            <a:ext cx="6984776" cy="243445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BE" dirty="0"/>
              <a:t>Naam, e-mail en telefoonnummer</a:t>
            </a:r>
          </a:p>
        </p:txBody>
      </p:sp>
      <p:pic>
        <p:nvPicPr>
          <p:cNvPr id="8194" name="Picture 2" descr="http://www.healthalliance.co.nz/portals/0/Images/Services/contac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4032448" cy="218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28094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4"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752308" y="1935365"/>
            <a:ext cx="6565557" cy="4169091"/>
            <a:chOff x="733248" y="161338"/>
            <a:chExt cx="8183869" cy="628762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6395" y="161338"/>
              <a:ext cx="972754" cy="972754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>
            <a:xfrm>
              <a:off x="2223532" y="1246535"/>
              <a:ext cx="4993700" cy="535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 action="ppaction://hlinkfile"/>
                </a:rPr>
                <a:t>fb.com/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 action="ppaction://hlinkfile"/>
                </a:rPr>
                <a:t>KatholiekOnderwijsVlaanderen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9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1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509" y="6394089"/>
            <a:ext cx="382795" cy="276999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189E3A5C-986B-47BE-8F96-3787467B82A8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72008"/>
            <a:ext cx="10472087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75937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545" y="-72008"/>
            <a:ext cx="1043608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35036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1538" y="3643314"/>
            <a:ext cx="7772400" cy="1470025"/>
          </a:xfr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32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28992" y="1785926"/>
            <a:ext cx="5429288" cy="168116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5299364" cy="21128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3234603"/>
            <a:ext cx="3240360" cy="36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84212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508" y="6520259"/>
            <a:ext cx="633402" cy="365125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31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508" y="6350023"/>
            <a:ext cx="633402" cy="365125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86955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508" y="6520259"/>
            <a:ext cx="633402" cy="365125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88815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 rot="5400000">
            <a:off x="1691520" y="5058000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38198" y="6520259"/>
            <a:ext cx="633402" cy="365125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-3273352" y="3288505"/>
            <a:ext cx="6870231" cy="323528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43710"/>
            <a:ext cx="2160000" cy="23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97668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38198" y="6520259"/>
            <a:ext cx="633402" cy="365125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 rot="5400000">
            <a:off x="1691520" y="5058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-3273352" y="3288505"/>
            <a:ext cx="6870231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62575"/>
            <a:ext cx="2160000" cy="23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92568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van de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laboratio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9" y="0"/>
            <a:ext cx="9180512" cy="6858000"/>
          </a:xfrm>
          <a:prstGeom prst="rect">
            <a:avLst/>
          </a:prstGeom>
        </p:spPr>
      </p:pic>
      <p:sp>
        <p:nvSpPr>
          <p:cNvPr id="7" name="Rechthoek 12"/>
          <p:cNvSpPr/>
          <p:nvPr/>
        </p:nvSpPr>
        <p:spPr>
          <a:xfrm>
            <a:off x="0" y="3933056"/>
            <a:ext cx="9144000" cy="576064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Rechthoek 6"/>
          <p:cNvSpPr/>
          <p:nvPr/>
        </p:nvSpPr>
        <p:spPr>
          <a:xfrm rot="5400000">
            <a:off x="5885892" y="1755068"/>
            <a:ext cx="504056" cy="6012160"/>
          </a:xfrm>
          <a:prstGeom prst="rect">
            <a:avLst/>
          </a:prstGeom>
          <a:solidFill>
            <a:srgbClr val="EC7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3933056"/>
            <a:ext cx="9144000" cy="576064"/>
          </a:xfrm>
        </p:spPr>
        <p:txBody>
          <a:bodyPr>
            <a:normAutofit/>
          </a:bodyPr>
          <a:lstStyle>
            <a:lvl1pPr algn="ctr">
              <a:defRPr sz="2800" b="0" i="0">
                <a:solidFill>
                  <a:srgbClr val="26A7A6"/>
                </a:solidFill>
                <a:latin typeface="Myriad Pro Black"/>
                <a:cs typeface="Myriad Pro Black"/>
              </a:defRPr>
            </a:lvl1pPr>
          </a:lstStyle>
          <a:p>
            <a:r>
              <a:rPr lang="nl-NL" dirty="0"/>
              <a:t>Geef hier je titel van je presentatie in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32138" y="4508500"/>
            <a:ext cx="6011862" cy="504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 hier je ondertitel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38"/>
          <a:stretch/>
        </p:blipFill>
        <p:spPr>
          <a:xfrm>
            <a:off x="-468560" y="4221088"/>
            <a:ext cx="212681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4571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van de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9" y="653"/>
            <a:ext cx="9180512" cy="6856694"/>
          </a:xfrm>
          <a:prstGeom prst="rect">
            <a:avLst/>
          </a:prstGeom>
        </p:spPr>
      </p:pic>
      <p:sp>
        <p:nvSpPr>
          <p:cNvPr id="7" name="Rechthoek 12"/>
          <p:cNvSpPr/>
          <p:nvPr/>
        </p:nvSpPr>
        <p:spPr>
          <a:xfrm>
            <a:off x="0" y="3933056"/>
            <a:ext cx="9144000" cy="576064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Rechthoek 6"/>
          <p:cNvSpPr/>
          <p:nvPr/>
        </p:nvSpPr>
        <p:spPr>
          <a:xfrm rot="5400000">
            <a:off x="5885892" y="1755068"/>
            <a:ext cx="504056" cy="6012160"/>
          </a:xfrm>
          <a:prstGeom prst="rect">
            <a:avLst/>
          </a:prstGeom>
          <a:solidFill>
            <a:srgbClr val="EC7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3933056"/>
            <a:ext cx="9144000" cy="576064"/>
          </a:xfrm>
        </p:spPr>
        <p:txBody>
          <a:bodyPr>
            <a:normAutofit/>
          </a:bodyPr>
          <a:lstStyle>
            <a:lvl1pPr algn="ctr">
              <a:defRPr sz="2800" b="0" i="0">
                <a:solidFill>
                  <a:srgbClr val="26A7A6"/>
                </a:solidFill>
                <a:latin typeface="Myriad Pro Black"/>
                <a:cs typeface="Myriad Pro Black"/>
              </a:defRPr>
            </a:lvl1pPr>
          </a:lstStyle>
          <a:p>
            <a:r>
              <a:rPr lang="nl-NL" dirty="0"/>
              <a:t>Geef hier je titel van je presentatie in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32138" y="4508500"/>
            <a:ext cx="6011862" cy="504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 hier je ondertitel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38"/>
          <a:stretch/>
        </p:blipFill>
        <p:spPr>
          <a:xfrm>
            <a:off x="-468560" y="4221088"/>
            <a:ext cx="212681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964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van de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8" y="653"/>
            <a:ext cx="9142258" cy="6856694"/>
          </a:xfrm>
          <a:prstGeom prst="rect">
            <a:avLst/>
          </a:prstGeom>
        </p:spPr>
      </p:pic>
      <p:sp>
        <p:nvSpPr>
          <p:cNvPr id="7" name="Rechthoek 12"/>
          <p:cNvSpPr/>
          <p:nvPr/>
        </p:nvSpPr>
        <p:spPr>
          <a:xfrm>
            <a:off x="0" y="3933056"/>
            <a:ext cx="9144000" cy="576064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Rechthoek 6"/>
          <p:cNvSpPr/>
          <p:nvPr/>
        </p:nvSpPr>
        <p:spPr>
          <a:xfrm rot="5400000">
            <a:off x="5885892" y="1755068"/>
            <a:ext cx="504056" cy="6012160"/>
          </a:xfrm>
          <a:prstGeom prst="rect">
            <a:avLst/>
          </a:prstGeom>
          <a:solidFill>
            <a:srgbClr val="EC7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3933056"/>
            <a:ext cx="9144000" cy="576064"/>
          </a:xfrm>
        </p:spPr>
        <p:txBody>
          <a:bodyPr>
            <a:normAutofit/>
          </a:bodyPr>
          <a:lstStyle>
            <a:lvl1pPr algn="ctr">
              <a:defRPr sz="2800" b="0" i="0">
                <a:solidFill>
                  <a:srgbClr val="26A7A6"/>
                </a:solidFill>
                <a:latin typeface="Myriad Pro Black"/>
                <a:cs typeface="Myriad Pro Black"/>
              </a:defRPr>
            </a:lvl1pPr>
          </a:lstStyle>
          <a:p>
            <a:r>
              <a:rPr lang="nl-NL" dirty="0"/>
              <a:t>Geef hier je titel van je presentatie in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32138" y="4508500"/>
            <a:ext cx="6011862" cy="504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 hier je ondertitel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38"/>
          <a:stretch/>
        </p:blipFill>
        <p:spPr>
          <a:xfrm>
            <a:off x="-468560" y="4221088"/>
            <a:ext cx="212681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90501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van de presentati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2"/>
          <p:cNvSpPr/>
          <p:nvPr/>
        </p:nvSpPr>
        <p:spPr>
          <a:xfrm>
            <a:off x="0" y="3933056"/>
            <a:ext cx="9144000" cy="576064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Rechthoek 6"/>
          <p:cNvSpPr/>
          <p:nvPr/>
        </p:nvSpPr>
        <p:spPr>
          <a:xfrm rot="5400000">
            <a:off x="5885892" y="1755068"/>
            <a:ext cx="504056" cy="6012160"/>
          </a:xfrm>
          <a:prstGeom prst="rect">
            <a:avLst/>
          </a:prstGeom>
          <a:solidFill>
            <a:srgbClr val="EC7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3933056"/>
            <a:ext cx="9144000" cy="576064"/>
          </a:xfrm>
        </p:spPr>
        <p:txBody>
          <a:bodyPr>
            <a:normAutofit/>
          </a:bodyPr>
          <a:lstStyle>
            <a:lvl1pPr algn="ctr">
              <a:defRPr sz="2800" b="0" i="0">
                <a:solidFill>
                  <a:srgbClr val="26A7A6"/>
                </a:solidFill>
                <a:latin typeface="Myriad Pro Black"/>
                <a:cs typeface="Myriad Pro Black"/>
              </a:defRPr>
            </a:lvl1pPr>
          </a:lstStyle>
          <a:p>
            <a:r>
              <a:rPr lang="nl-NL" dirty="0"/>
              <a:t>Geef hier je titel van je presentatie in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32138" y="4508500"/>
            <a:ext cx="6011862" cy="504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 hier je ondertitel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38"/>
          <a:stretch/>
        </p:blipFill>
        <p:spPr>
          <a:xfrm>
            <a:off x="-468560" y="4221088"/>
            <a:ext cx="2126817" cy="266429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B4B778F-A60B-B250-B9CE-846344449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46"/>
            <a:ext cx="9144000" cy="36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van de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8" y="381581"/>
            <a:ext cx="9142257" cy="6094838"/>
          </a:xfrm>
          <a:prstGeom prst="rect">
            <a:avLst/>
          </a:prstGeom>
        </p:spPr>
      </p:pic>
      <p:sp>
        <p:nvSpPr>
          <p:cNvPr id="7" name="Rechthoek 12"/>
          <p:cNvSpPr/>
          <p:nvPr/>
        </p:nvSpPr>
        <p:spPr>
          <a:xfrm>
            <a:off x="0" y="3933056"/>
            <a:ext cx="9144000" cy="576064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Rechthoek 6"/>
          <p:cNvSpPr/>
          <p:nvPr/>
        </p:nvSpPr>
        <p:spPr>
          <a:xfrm rot="5400000">
            <a:off x="5885892" y="1755068"/>
            <a:ext cx="504056" cy="6012160"/>
          </a:xfrm>
          <a:prstGeom prst="rect">
            <a:avLst/>
          </a:prstGeom>
          <a:solidFill>
            <a:srgbClr val="EC7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3933056"/>
            <a:ext cx="9144000" cy="576064"/>
          </a:xfrm>
        </p:spPr>
        <p:txBody>
          <a:bodyPr>
            <a:normAutofit/>
          </a:bodyPr>
          <a:lstStyle>
            <a:lvl1pPr algn="ctr">
              <a:defRPr sz="2800" b="0" i="0">
                <a:solidFill>
                  <a:srgbClr val="26A7A6"/>
                </a:solidFill>
                <a:latin typeface="Myriad Pro Black"/>
                <a:cs typeface="Myriad Pro Black"/>
              </a:defRPr>
            </a:lvl1pPr>
          </a:lstStyle>
          <a:p>
            <a:r>
              <a:rPr lang="nl-NL" dirty="0"/>
              <a:t>Geef hier je titel van je presentatie in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32138" y="4508500"/>
            <a:ext cx="6011862" cy="504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 hier je ondertitel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38"/>
          <a:stretch/>
        </p:blipFill>
        <p:spPr>
          <a:xfrm>
            <a:off x="-468560" y="4221088"/>
            <a:ext cx="212681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1146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van de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8" y="381581"/>
            <a:ext cx="9142257" cy="6094838"/>
          </a:xfrm>
          <a:prstGeom prst="rect">
            <a:avLst/>
          </a:prstGeom>
        </p:spPr>
      </p:pic>
      <p:sp>
        <p:nvSpPr>
          <p:cNvPr id="7" name="Rechthoek 12"/>
          <p:cNvSpPr/>
          <p:nvPr/>
        </p:nvSpPr>
        <p:spPr>
          <a:xfrm>
            <a:off x="0" y="3933056"/>
            <a:ext cx="9144000" cy="576064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8" name="Rechthoek 6"/>
          <p:cNvSpPr/>
          <p:nvPr/>
        </p:nvSpPr>
        <p:spPr>
          <a:xfrm rot="5400000">
            <a:off x="5885892" y="1755068"/>
            <a:ext cx="504056" cy="6012160"/>
          </a:xfrm>
          <a:prstGeom prst="rect">
            <a:avLst/>
          </a:prstGeom>
          <a:solidFill>
            <a:srgbClr val="EC7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3933056"/>
            <a:ext cx="9144000" cy="576064"/>
          </a:xfrm>
        </p:spPr>
        <p:txBody>
          <a:bodyPr>
            <a:normAutofit/>
          </a:bodyPr>
          <a:lstStyle>
            <a:lvl1pPr algn="ctr">
              <a:defRPr sz="2800" b="0" i="0">
                <a:solidFill>
                  <a:srgbClr val="26A7A6"/>
                </a:solidFill>
                <a:latin typeface="Myriad Pro Black"/>
                <a:cs typeface="Myriad Pro Black"/>
              </a:defRPr>
            </a:lvl1pPr>
          </a:lstStyle>
          <a:p>
            <a:r>
              <a:rPr lang="nl-NL" dirty="0"/>
              <a:t>Geef hier je titel van je presentatie in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32138" y="4508500"/>
            <a:ext cx="6011862" cy="504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 hier je ondertitel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38"/>
          <a:stretch/>
        </p:blipFill>
        <p:spPr>
          <a:xfrm>
            <a:off x="-468560" y="4221088"/>
            <a:ext cx="212681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3453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>
            <a:lvl1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1pPr>
            <a:lvl2pPr algn="l">
              <a:buClr>
                <a:schemeClr val="tx1"/>
              </a:buClr>
              <a:defRPr>
                <a:solidFill>
                  <a:srgbClr val="9A05A5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7D960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6084" y="274638"/>
            <a:ext cx="7000715" cy="79690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nl-BE" sz="32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888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9690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nl-BE" sz="32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>
            <a:lvl1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1pPr>
            <a:lvl2pPr algn="l">
              <a:buClr>
                <a:schemeClr val="tx1"/>
              </a:buClr>
              <a:defRPr>
                <a:solidFill>
                  <a:srgbClr val="7D960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982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nl-BE" sz="32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1pPr>
            <a:lvl2pPr algn="l">
              <a:buClr>
                <a:schemeClr val="tx1"/>
              </a:buClr>
              <a:defRPr>
                <a:solidFill>
                  <a:srgbClr val="7D960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18E00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0" y="6498024"/>
            <a:ext cx="3240000" cy="36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360000" cy="6500834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5234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nl-BE" sz="3200" b="1" kern="1200" cap="all" baseline="0" dirty="0" smtClean="0">
                <a:solidFill>
                  <a:srgbClr val="7D960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1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nl-BE" sz="32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7D960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7D960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06465"/>
      </p:ext>
    </p:extLst>
  </p:cSld>
  <p:clrMapOvr>
    <a:masterClrMapping/>
  </p:clrMapOvr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-27384"/>
            <a:ext cx="9217024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02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671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40373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3023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508" y="6520259"/>
            <a:ext cx="633402" cy="365125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6914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 rot="5400000">
            <a:off x="1691520" y="5058000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-3273352" y="3288505"/>
            <a:ext cx="6870231" cy="323528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41466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 rot="5400000">
            <a:off x="1691520" y="5058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5400000">
            <a:off x="-3273352" y="3288505"/>
            <a:ext cx="6870231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48889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 rot="5400000">
            <a:off x="-3250421" y="3250421"/>
            <a:ext cx="6858000" cy="357158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 rot="5400000">
            <a:off x="1797158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5648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 rot="5400000">
            <a:off x="-3250421" y="3250421"/>
            <a:ext cx="6858000" cy="357158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 rot="5400000">
            <a:off x="1797158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9285403">
            <a:off x="920238" y="2372975"/>
            <a:ext cx="73949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15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237005665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3863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 rot="16200000" flipH="1" flipV="1">
            <a:off x="5536421" y="3250421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056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FF760F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Rechthoek 8"/>
          <p:cNvSpPr/>
          <p:nvPr/>
        </p:nvSpPr>
        <p:spPr>
          <a:xfrm>
            <a:off x="0" y="6569462"/>
            <a:ext cx="9144000" cy="36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8784032" y="3332272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55168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Rechthoek 8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357166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15423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nl-BE" sz="36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8035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nl-BE" sz="36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00641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lleen titel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tlas.vsko.be\Fotodatabase\2014-03-27 Brugge\imma-vertic-int-1F4C7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28" y="0"/>
            <a:ext cx="420621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inhoud 12"/>
          <p:cNvSpPr>
            <a:spLocks noGrp="1"/>
          </p:cNvSpPr>
          <p:nvPr>
            <p:ph sz="quarter" idx="13"/>
          </p:nvPr>
        </p:nvSpPr>
        <p:spPr>
          <a:xfrm>
            <a:off x="4645099" y="634504"/>
            <a:ext cx="3743325" cy="50403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0053471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163048" cy="687705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660"/>
            <a:ext cx="33324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57751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9525" y="-36909"/>
            <a:ext cx="9163050" cy="6912161"/>
            <a:chOff x="-9525" y="-36909"/>
            <a:chExt cx="9163050" cy="6912161"/>
          </a:xfrm>
        </p:grpSpPr>
        <p:sp>
          <p:nvSpPr>
            <p:cNvPr id="5" name="Rechthoek 4"/>
            <p:cNvSpPr/>
            <p:nvPr userDrawn="1"/>
          </p:nvSpPr>
          <p:spPr>
            <a:xfrm>
              <a:off x="-9525" y="5505449"/>
              <a:ext cx="9163050" cy="1369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3074" name="Picture 2" descr="\\atlas.vsko.be\Fotodatabase\2010-06-24_Sint Bavo Gent\_MG_3969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9525" y="-36909"/>
              <a:ext cx="9163050" cy="5542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5799" y="5434266"/>
            <a:ext cx="33324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49817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65" y="3083"/>
            <a:ext cx="9196139" cy="688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66" y="5374406"/>
            <a:ext cx="33324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94050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39562" y="-9526"/>
            <a:ext cx="9193089" cy="6955960"/>
            <a:chOff x="-39562" y="-9526"/>
            <a:chExt cx="9193089" cy="6955960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9562" y="-9526"/>
              <a:ext cx="9193089" cy="686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hthoek 2"/>
            <p:cNvSpPr/>
            <p:nvPr userDrawn="1"/>
          </p:nvSpPr>
          <p:spPr>
            <a:xfrm>
              <a:off x="-39562" y="5488656"/>
              <a:ext cx="9193089" cy="1369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8" name="Afbeelding 7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5799" y="5434266"/>
              <a:ext cx="3332402" cy="1512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78472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281095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8977" y="-99392"/>
            <a:ext cx="33324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171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786" r:id="rId29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4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  <p:sldLayoutId id="2147483846" r:id="rId30"/>
    <p:sldLayoutId id="2147483847" r:id="rId31"/>
    <p:sldLayoutId id="2147483848" r:id="rId32"/>
    <p:sldLayoutId id="2147483849" r:id="rId33"/>
    <p:sldLayoutId id="2147483850" r:id="rId34"/>
    <p:sldLayoutId id="2147483851" r:id="rId35"/>
    <p:sldLayoutId id="2147483852" r:id="rId36"/>
    <p:sldLayoutId id="2147483853" r:id="rId37"/>
    <p:sldLayoutId id="2147483854" r:id="rId38"/>
    <p:sldLayoutId id="2147483855" r:id="rId39"/>
    <p:sldLayoutId id="2147483856" r:id="rId40"/>
    <p:sldLayoutId id="2147483857" r:id="rId41"/>
    <p:sldLayoutId id="2147483858" r:id="rId42"/>
    <p:sldLayoutId id="2147483859" r:id="rId43"/>
    <p:sldLayoutId id="2147483860" r:id="rId44"/>
    <p:sldLayoutId id="2147483861" r:id="rId45"/>
    <p:sldLayoutId id="2147483862" r:id="rId4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nl-BE" sz="3200" b="1" kern="1200" cap="all" baseline="0" dirty="0" smtClean="0">
          <a:solidFill>
            <a:srgbClr val="53534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30B6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3534D"/>
        </a:buClr>
        <a:buFont typeface="Arial" pitchFamily="34" charset="0"/>
        <a:buChar char="–"/>
        <a:defRPr sz="2800" kern="1200">
          <a:solidFill>
            <a:srgbClr val="FF760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630B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–"/>
        <a:defRPr sz="2000" kern="1200">
          <a:solidFill>
            <a:srgbClr val="FF760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1872343" y="-174045"/>
            <a:ext cx="742716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3</a:t>
            </a:r>
            <a:r>
              <a:rPr lang="nl-BE" sz="2000" baseline="30000" dirty="0"/>
              <a:t>de</a:t>
            </a:r>
            <a:r>
              <a:rPr lang="nl-BE" sz="2000" dirty="0"/>
              <a:t> gr Horeca (D/A)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436883"/>
          <a:ext cx="9172135" cy="64261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484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Nieuwe concepten toelichten</a:t>
                      </a:r>
                    </a:p>
                  </a:txBody>
                  <a:tcPr marL="4893" marR="4893" marT="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Evenwichtig samengestelde plant-</a:t>
                      </a:r>
                      <a:r>
                        <a:rPr lang="nl-BE" sz="12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based</a:t>
                      </a:r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gerechten klaarmaken, beoordelen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3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484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Technieken toepassen bij presenteren van gerechten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3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484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Maaltijddistributie verzorgen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27+</a:t>
                      </a:r>
                    </a:p>
                  </a:txBody>
                  <a:tcPr marL="4893" marR="4893" marT="3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Werking van departementen en functies beschrijven</a:t>
                      </a:r>
                    </a:p>
                  </a:txBody>
                  <a:tcPr marL="4893" marR="4893" marT="3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484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Gerechten en dranken ontleden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Restaurant-, bar- en officetaken plannen, organiseren en coördineren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28+</a:t>
                      </a:r>
                    </a:p>
                  </a:txBody>
                  <a:tcPr marL="4893" marR="4893" marT="3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Gasten onthalen en informeren over diensten</a:t>
                      </a:r>
                    </a:p>
                  </a:txBody>
                  <a:tcPr marL="4893" marR="4893" marT="3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484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Menu’s en gerechten samenstellen</a:t>
                      </a:r>
                    </a:p>
                  </a:txBody>
                  <a:tcPr marL="4893" marR="4893" marT="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Dranken</a:t>
                      </a: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beschrijven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29+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3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Procedure toelichten bij reserveren, inchecken en uitchecken</a:t>
                      </a:r>
                    </a:p>
                  </a:txBody>
                  <a:tcPr marL="4893" marR="4893" marT="3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484470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6+</a:t>
                      </a:r>
                    </a:p>
                  </a:txBody>
                  <a:tcPr marL="4893" marR="4893" marT="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Nieuw of aangepast product of dienst ontwikkelen</a:t>
                      </a:r>
                    </a:p>
                  </a:txBody>
                  <a:tcPr marL="4893" marR="4893" marT="3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19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Dranken degusteren, smaak- en geurprofiel en combinatie met gerecht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K1</a:t>
                      </a:r>
                    </a:p>
                  </a:txBody>
                  <a:tcPr marL="4893" marR="4893" marT="3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Bedrijfsruimtes klaarzetten voor vergaderingen, banketten e.a.</a:t>
                      </a:r>
                    </a:p>
                  </a:txBody>
                  <a:tcPr marL="4893" marR="4893" marT="3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484470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Activiteiten plannen, organiseren en coördineren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Restaurantmaterieel selecteren en hanteren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4893" marR="4893" marT="3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Duurzaam omgaan met productiemiddelen</a:t>
                      </a:r>
                    </a:p>
                  </a:txBody>
                  <a:tcPr marL="4893" marR="4893" marT="3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92855"/>
                  </a:ext>
                </a:extLst>
              </a:tr>
              <a:tr h="484470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8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Grondstoffen selecteren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Gastvriendelijk handelen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4893" marR="4893" marT="3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Kostprijs en verkoopprijs berekenen en prijszetting motiveren</a:t>
                      </a:r>
                    </a:p>
                  </a:txBody>
                  <a:tcPr marL="4893" marR="4893" marT="3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484470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Keukenmateriaal selecteren en hanteren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Communiceren met gasten, reservaties noteren en klachten behandelen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4893" marR="4893" marT="3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Goederen ontvangen, controleren en beheren</a:t>
                      </a:r>
                    </a:p>
                  </a:txBody>
                  <a:tcPr marL="4893" marR="4893" marT="3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48327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Grondstoffen schoonmaken, versnijden en portioneren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Bestelling opnemen en verkooptechnieken toepassen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4893" marR="4893" marT="3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Bestelbon opmaken</a:t>
                      </a:r>
                    </a:p>
                  </a:txBody>
                  <a:tcPr marL="4893" marR="4893" marT="3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43617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Bereidingstechnieken toepassen en motiveren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Betaling voorbereiden, afrekenen en kassa controleren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3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Procedures voedselveiligheid uitschrijven en HACCP-procedures toepassen</a:t>
                      </a:r>
                    </a:p>
                  </a:txBody>
                  <a:tcPr marL="4893" marR="4893" marT="31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484470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Basisbereidingen en afleidingen klaarmaken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Koude en warme dranken bereiden, serveren en afwerken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35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3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Materiaal en ruimtes reinigen en ontsmetten</a:t>
                      </a:r>
                    </a:p>
                  </a:txBody>
                  <a:tcPr marL="4893" marR="4893" marT="31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484470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Eigentijdse gastronomische gerechten klaarmaken, beoordelen</a:t>
                      </a:r>
                    </a:p>
                  </a:txBody>
                  <a:tcPr marL="4893" marR="4893" marT="3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Gerechten bereiden, bedienen en afwerken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3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893" marR="4893" marT="3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Veiligheidsregels respecteren en </a:t>
                      </a:r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ergonomisch handelen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31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92714" y="229812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in keuken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049B21-CB21-415E-A634-482C32340B13}"/>
              </a:ext>
            </a:extLst>
          </p:cNvPr>
          <p:cNvSpPr/>
          <p:nvPr/>
        </p:nvSpPr>
        <p:spPr>
          <a:xfrm>
            <a:off x="6592712" y="466447"/>
            <a:ext cx="2560294" cy="181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in restaurant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80965" y="876989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79517" y="1120985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230EBD8-05D2-E563-3EE4-B5CF503E895F}"/>
              </a:ext>
            </a:extLst>
          </p:cNvPr>
          <p:cNvSpPr/>
          <p:nvPr/>
        </p:nvSpPr>
        <p:spPr>
          <a:xfrm>
            <a:off x="6594085" y="673861"/>
            <a:ext cx="2560294" cy="1818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Logiesverstrekkende bedrijven</a:t>
            </a:r>
          </a:p>
        </p:txBody>
      </p:sp>
    </p:spTree>
    <p:extLst>
      <p:ext uri="{BB962C8B-B14F-4D97-AF65-F5344CB8AC3E}">
        <p14:creationId xmlns:p14="http://schemas.microsoft.com/office/powerpoint/2010/main" val="21972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47"/>
    </mc:Choice>
    <mc:Fallback xmlns="">
      <p:transition spd="slow" advTm="69047"/>
    </mc:Fallback>
  </mc:AlternateContent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124_codi voeding-horeca" id="{540F121F-A28D-40DF-9DD8-FFA8C89D0BCC}" vid="{77222C54-972A-43BD-B142-CCFB48ED3073}"/>
    </a:ext>
  </a:extLst>
</a:theme>
</file>

<file path=ppt/theme/theme3.xml><?xml version="1.0" encoding="utf-8"?>
<a:theme xmlns:a="http://schemas.openxmlformats.org/drawingml/2006/main" name="4_VVKSO_handleiding_PowerPoint 2007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VVKSO studied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E8323-8395-4C4D-981E-C0B73A77C6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F4DC6-297E-430E-838A-D93F04BE7954}">
  <ds:schemaRefs>
    <ds:schemaRef ds:uri="1223dfce-8b43-47a2-8450-f8724961397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d20de2e-ad57-44c6-8f91-1e42c88d37b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4055</TotalTime>
  <Words>369</Words>
  <Application>Microsoft Office PowerPoint</Application>
  <PresentationFormat>Diavoorstelling (4:3)</PresentationFormat>
  <Paragraphs>93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Arial</vt:lpstr>
      <vt:lpstr>Calibri</vt:lpstr>
      <vt:lpstr>Myriad Pro Black</vt:lpstr>
      <vt:lpstr>Trebuchet MS</vt:lpstr>
      <vt:lpstr>kathondvla_09-2018</vt:lpstr>
      <vt:lpstr>kathondvla_09-2018</vt:lpstr>
      <vt:lpstr>4_VVKSO_handleiding_PowerPoint 2007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261</cp:revision>
  <cp:lastPrinted>2019-03-23T16:21:15Z</cp:lastPrinted>
  <dcterms:created xsi:type="dcterms:W3CDTF">2018-09-13T13:37:25Z</dcterms:created>
  <dcterms:modified xsi:type="dcterms:W3CDTF">2024-06-25T07:33:19Z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