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4"/>
    <p:sldMasterId id="2147483841" r:id="rId5"/>
    <p:sldMasterId id="2147483824" r:id="rId6"/>
    <p:sldMasterId id="2147483870" r:id="rId7"/>
  </p:sldMasterIdLst>
  <p:notesMasterIdLst>
    <p:notesMasterId r:id="rId84"/>
  </p:notesMasterIdLst>
  <p:handoutMasterIdLst>
    <p:handoutMasterId r:id="rId85"/>
  </p:handoutMasterIdLst>
  <p:sldIdLst>
    <p:sldId id="257" r:id="rId8"/>
    <p:sldId id="300" r:id="rId9"/>
    <p:sldId id="3892" r:id="rId10"/>
    <p:sldId id="3893" r:id="rId11"/>
    <p:sldId id="295" r:id="rId12"/>
    <p:sldId id="3811" r:id="rId13"/>
    <p:sldId id="3894" r:id="rId14"/>
    <p:sldId id="3895" r:id="rId15"/>
    <p:sldId id="263" r:id="rId16"/>
    <p:sldId id="3896" r:id="rId17"/>
    <p:sldId id="3897" r:id="rId18"/>
    <p:sldId id="3899" r:id="rId19"/>
    <p:sldId id="3900" r:id="rId20"/>
    <p:sldId id="3901" r:id="rId21"/>
    <p:sldId id="3902" r:id="rId22"/>
    <p:sldId id="3885" r:id="rId23"/>
    <p:sldId id="3886" r:id="rId24"/>
    <p:sldId id="286" r:id="rId25"/>
    <p:sldId id="287" r:id="rId26"/>
    <p:sldId id="288" r:id="rId27"/>
    <p:sldId id="290" r:id="rId28"/>
    <p:sldId id="289" r:id="rId29"/>
    <p:sldId id="291" r:id="rId30"/>
    <p:sldId id="292" r:id="rId31"/>
    <p:sldId id="293" r:id="rId32"/>
    <p:sldId id="3887" r:id="rId33"/>
    <p:sldId id="3888" r:id="rId34"/>
    <p:sldId id="3889" r:id="rId35"/>
    <p:sldId id="294" r:id="rId36"/>
    <p:sldId id="3903" r:id="rId37"/>
    <p:sldId id="315" r:id="rId38"/>
    <p:sldId id="316" r:id="rId39"/>
    <p:sldId id="317" r:id="rId40"/>
    <p:sldId id="319" r:id="rId41"/>
    <p:sldId id="320" r:id="rId42"/>
    <p:sldId id="323" r:id="rId43"/>
    <p:sldId id="322" r:id="rId44"/>
    <p:sldId id="296" r:id="rId45"/>
    <p:sldId id="3963" r:id="rId46"/>
    <p:sldId id="3964" r:id="rId47"/>
    <p:sldId id="3845" r:id="rId48"/>
    <p:sldId id="3954" r:id="rId49"/>
    <p:sldId id="3944" r:id="rId50"/>
    <p:sldId id="3814" r:id="rId51"/>
    <p:sldId id="3904" r:id="rId52"/>
    <p:sldId id="3905" r:id="rId53"/>
    <p:sldId id="3906" r:id="rId54"/>
    <p:sldId id="3907" r:id="rId55"/>
    <p:sldId id="3908" r:id="rId56"/>
    <p:sldId id="3909" r:id="rId57"/>
    <p:sldId id="3910" r:id="rId58"/>
    <p:sldId id="3911" r:id="rId59"/>
    <p:sldId id="3955" r:id="rId60"/>
    <p:sldId id="3935" r:id="rId61"/>
    <p:sldId id="3941" r:id="rId62"/>
    <p:sldId id="3942" r:id="rId63"/>
    <p:sldId id="3943" r:id="rId64"/>
    <p:sldId id="304" r:id="rId65"/>
    <p:sldId id="3945" r:id="rId66"/>
    <p:sldId id="3947" r:id="rId67"/>
    <p:sldId id="3951" r:id="rId68"/>
    <p:sldId id="3946" r:id="rId69"/>
    <p:sldId id="3948" r:id="rId70"/>
    <p:sldId id="308" r:id="rId71"/>
    <p:sldId id="318" r:id="rId72"/>
    <p:sldId id="3843" r:id="rId73"/>
    <p:sldId id="3965" r:id="rId74"/>
    <p:sldId id="3966" r:id="rId75"/>
    <p:sldId id="3961" r:id="rId76"/>
    <p:sldId id="307" r:id="rId77"/>
    <p:sldId id="3844" r:id="rId78"/>
    <p:sldId id="3841" r:id="rId79"/>
    <p:sldId id="284" r:id="rId80"/>
    <p:sldId id="3952" r:id="rId81"/>
    <p:sldId id="273" r:id="rId82"/>
    <p:sldId id="274" r:id="rId83"/>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A47C3C-6CF1-D345-19A7-1A65686C9168}" name="Luigi Iannuzzi" initials="LI" userId="S::luigi.iannuzzi@katholiekonderwijs.vlaanderen::fd8865e9-f293-4bd2-8e2b-7170a59527bc" providerId="AD"/>
  <p188:author id="{2F34BD5D-898A-1C82-15F5-8F7043141200}" name="Peter Declerck" initials="PD" userId="S::peter.declerck002@katholiekonderwijs.vlaanderen::fed0bcb7-8326-4076-95d0-2ac0f8d69f31" providerId="AD"/>
  <p188:author id="{1DD60F84-3AD2-5D53-DA87-E1AF592892FF}" name="Kathleen Rymen" initials="KR" userId="S::kathleen.rymen@katholiekonderwijs.vlaanderen::46594087-bf3e-4167-8499-1f24eb5357ac" providerId="AD"/>
  <p188:author id="{E62BE99F-25D3-ED94-1768-B18E331432F2}" name="Kaat Rykaert" initials="KR" userId="S::kaat.rykaert@katholiekonderwijs.vlaanderen::8b29088a-5137-4320-bae6-ee862bfbf490" providerId="AD"/>
  <p188:author id="{71D931B9-B96E-5196-B1CA-B5C6F342A586}" name="Jolien Dewaegeneere" initials="JD" userId="S::jolien.dewaegeneere@katholiekonderwijs.vlaanderen::b6b98d41-caaf-4ddf-b1f5-0fd4faf428c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DBE9"/>
    <a:srgbClr val="AE2081"/>
    <a:srgbClr val="9A1C6A"/>
    <a:srgbClr val="DEF3F4"/>
    <a:srgbClr val="2D3E4E"/>
    <a:srgbClr val="A8AF37"/>
    <a:srgbClr val="4CBCC5"/>
    <a:srgbClr val="EC7D23"/>
    <a:srgbClr val="E8ECF0"/>
    <a:srgbClr val="ECEC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BAE193-4083-48CE-B9D6-DCECA3FCD5B5}" v="3" dt="2024-12-10T07:06:16.078"/>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2.xml"/><Relationship Id="rId90" Type="http://schemas.microsoft.com/office/2016/11/relationships/changesInfo" Target="changesInfos/changesInfo1.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4.xml"/><Relationship Id="rId71" Type="http://schemas.openxmlformats.org/officeDocument/2006/relationships/slide" Target="slides/slide64.xml"/><Relationship Id="rId92" Type="http://schemas.microsoft.com/office/2018/10/relationships/authors" Target="authors.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viewProps" Target="viewProp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leen Rymen" userId="46594087-bf3e-4167-8499-1f24eb5357ac" providerId="ADAL" clId="{A5DB47AB-4D63-438A-84AD-6749A8C14BDB}"/>
    <pc:docChg chg="delSld modSld">
      <pc:chgData name="Kathleen Rymen" userId="46594087-bf3e-4167-8499-1f24eb5357ac" providerId="ADAL" clId="{A5DB47AB-4D63-438A-84AD-6749A8C14BDB}" dt="2024-12-05T14:41:09.867" v="1" actId="1076"/>
      <pc:docMkLst>
        <pc:docMk/>
      </pc:docMkLst>
      <pc:sldChg chg="del">
        <pc:chgData name="Kathleen Rymen" userId="46594087-bf3e-4167-8499-1f24eb5357ac" providerId="ADAL" clId="{A5DB47AB-4D63-438A-84AD-6749A8C14BDB}" dt="2024-12-05T14:40:48.254" v="0" actId="47"/>
        <pc:sldMkLst>
          <pc:docMk/>
          <pc:sldMk cId="1668757691" sldId="299"/>
        </pc:sldMkLst>
      </pc:sldChg>
      <pc:sldChg chg="del">
        <pc:chgData name="Kathleen Rymen" userId="46594087-bf3e-4167-8499-1f24eb5357ac" providerId="ADAL" clId="{A5DB47AB-4D63-438A-84AD-6749A8C14BDB}" dt="2024-12-05T14:40:48.254" v="0" actId="47"/>
        <pc:sldMkLst>
          <pc:docMk/>
          <pc:sldMk cId="2842481754" sldId="301"/>
        </pc:sldMkLst>
      </pc:sldChg>
      <pc:sldChg chg="del">
        <pc:chgData name="Kathleen Rymen" userId="46594087-bf3e-4167-8499-1f24eb5357ac" providerId="ADAL" clId="{A5DB47AB-4D63-438A-84AD-6749A8C14BDB}" dt="2024-12-05T14:40:48.254" v="0" actId="47"/>
        <pc:sldMkLst>
          <pc:docMk/>
          <pc:sldMk cId="3700414174" sldId="303"/>
        </pc:sldMkLst>
      </pc:sldChg>
      <pc:sldChg chg="del">
        <pc:chgData name="Kathleen Rymen" userId="46594087-bf3e-4167-8499-1f24eb5357ac" providerId="ADAL" clId="{A5DB47AB-4D63-438A-84AD-6749A8C14BDB}" dt="2024-12-05T14:40:48.254" v="0" actId="47"/>
        <pc:sldMkLst>
          <pc:docMk/>
          <pc:sldMk cId="1006535024" sldId="332"/>
        </pc:sldMkLst>
      </pc:sldChg>
      <pc:sldChg chg="del">
        <pc:chgData name="Kathleen Rymen" userId="46594087-bf3e-4167-8499-1f24eb5357ac" providerId="ADAL" clId="{A5DB47AB-4D63-438A-84AD-6749A8C14BDB}" dt="2024-12-05T14:40:48.254" v="0" actId="47"/>
        <pc:sldMkLst>
          <pc:docMk/>
          <pc:sldMk cId="3173027879" sldId="3856"/>
        </pc:sldMkLst>
      </pc:sldChg>
      <pc:sldChg chg="del">
        <pc:chgData name="Kathleen Rymen" userId="46594087-bf3e-4167-8499-1f24eb5357ac" providerId="ADAL" clId="{A5DB47AB-4D63-438A-84AD-6749A8C14BDB}" dt="2024-12-05T14:40:48.254" v="0" actId="47"/>
        <pc:sldMkLst>
          <pc:docMk/>
          <pc:sldMk cId="2182668672" sldId="3913"/>
        </pc:sldMkLst>
      </pc:sldChg>
      <pc:sldChg chg="del">
        <pc:chgData name="Kathleen Rymen" userId="46594087-bf3e-4167-8499-1f24eb5357ac" providerId="ADAL" clId="{A5DB47AB-4D63-438A-84AD-6749A8C14BDB}" dt="2024-12-05T14:40:48.254" v="0" actId="47"/>
        <pc:sldMkLst>
          <pc:docMk/>
          <pc:sldMk cId="689117079" sldId="3914"/>
        </pc:sldMkLst>
      </pc:sldChg>
      <pc:sldChg chg="del">
        <pc:chgData name="Kathleen Rymen" userId="46594087-bf3e-4167-8499-1f24eb5357ac" providerId="ADAL" clId="{A5DB47AB-4D63-438A-84AD-6749A8C14BDB}" dt="2024-12-05T14:40:48.254" v="0" actId="47"/>
        <pc:sldMkLst>
          <pc:docMk/>
          <pc:sldMk cId="1297317233" sldId="3915"/>
        </pc:sldMkLst>
      </pc:sldChg>
      <pc:sldChg chg="del">
        <pc:chgData name="Kathleen Rymen" userId="46594087-bf3e-4167-8499-1f24eb5357ac" providerId="ADAL" clId="{A5DB47AB-4D63-438A-84AD-6749A8C14BDB}" dt="2024-12-05T14:40:48.254" v="0" actId="47"/>
        <pc:sldMkLst>
          <pc:docMk/>
          <pc:sldMk cId="3999532785" sldId="3916"/>
        </pc:sldMkLst>
      </pc:sldChg>
      <pc:sldChg chg="del">
        <pc:chgData name="Kathleen Rymen" userId="46594087-bf3e-4167-8499-1f24eb5357ac" providerId="ADAL" clId="{A5DB47AB-4D63-438A-84AD-6749A8C14BDB}" dt="2024-12-05T14:40:48.254" v="0" actId="47"/>
        <pc:sldMkLst>
          <pc:docMk/>
          <pc:sldMk cId="1726448788" sldId="3917"/>
        </pc:sldMkLst>
      </pc:sldChg>
      <pc:sldChg chg="del">
        <pc:chgData name="Kathleen Rymen" userId="46594087-bf3e-4167-8499-1f24eb5357ac" providerId="ADAL" clId="{A5DB47AB-4D63-438A-84AD-6749A8C14BDB}" dt="2024-12-05T14:40:48.254" v="0" actId="47"/>
        <pc:sldMkLst>
          <pc:docMk/>
          <pc:sldMk cId="2004240444" sldId="3918"/>
        </pc:sldMkLst>
      </pc:sldChg>
      <pc:sldChg chg="del">
        <pc:chgData name="Kathleen Rymen" userId="46594087-bf3e-4167-8499-1f24eb5357ac" providerId="ADAL" clId="{A5DB47AB-4D63-438A-84AD-6749A8C14BDB}" dt="2024-12-05T14:40:48.254" v="0" actId="47"/>
        <pc:sldMkLst>
          <pc:docMk/>
          <pc:sldMk cId="581745941" sldId="3920"/>
        </pc:sldMkLst>
      </pc:sldChg>
      <pc:sldChg chg="del">
        <pc:chgData name="Kathleen Rymen" userId="46594087-bf3e-4167-8499-1f24eb5357ac" providerId="ADAL" clId="{A5DB47AB-4D63-438A-84AD-6749A8C14BDB}" dt="2024-12-05T14:40:48.254" v="0" actId="47"/>
        <pc:sldMkLst>
          <pc:docMk/>
          <pc:sldMk cId="813919948" sldId="3921"/>
        </pc:sldMkLst>
      </pc:sldChg>
      <pc:sldChg chg="del">
        <pc:chgData name="Kathleen Rymen" userId="46594087-bf3e-4167-8499-1f24eb5357ac" providerId="ADAL" clId="{A5DB47AB-4D63-438A-84AD-6749A8C14BDB}" dt="2024-12-05T14:40:48.254" v="0" actId="47"/>
        <pc:sldMkLst>
          <pc:docMk/>
          <pc:sldMk cId="1676370806" sldId="3922"/>
        </pc:sldMkLst>
      </pc:sldChg>
      <pc:sldChg chg="del">
        <pc:chgData name="Kathleen Rymen" userId="46594087-bf3e-4167-8499-1f24eb5357ac" providerId="ADAL" clId="{A5DB47AB-4D63-438A-84AD-6749A8C14BDB}" dt="2024-12-05T14:40:48.254" v="0" actId="47"/>
        <pc:sldMkLst>
          <pc:docMk/>
          <pc:sldMk cId="1879155559" sldId="3923"/>
        </pc:sldMkLst>
      </pc:sldChg>
      <pc:sldChg chg="del">
        <pc:chgData name="Kathleen Rymen" userId="46594087-bf3e-4167-8499-1f24eb5357ac" providerId="ADAL" clId="{A5DB47AB-4D63-438A-84AD-6749A8C14BDB}" dt="2024-12-05T14:40:48.254" v="0" actId="47"/>
        <pc:sldMkLst>
          <pc:docMk/>
          <pc:sldMk cId="4218854758" sldId="3928"/>
        </pc:sldMkLst>
      </pc:sldChg>
      <pc:sldChg chg="del">
        <pc:chgData name="Kathleen Rymen" userId="46594087-bf3e-4167-8499-1f24eb5357ac" providerId="ADAL" clId="{A5DB47AB-4D63-438A-84AD-6749A8C14BDB}" dt="2024-12-05T14:40:48.254" v="0" actId="47"/>
        <pc:sldMkLst>
          <pc:docMk/>
          <pc:sldMk cId="2214518792" sldId="3929"/>
        </pc:sldMkLst>
      </pc:sldChg>
      <pc:sldChg chg="del">
        <pc:chgData name="Kathleen Rymen" userId="46594087-bf3e-4167-8499-1f24eb5357ac" providerId="ADAL" clId="{A5DB47AB-4D63-438A-84AD-6749A8C14BDB}" dt="2024-12-05T14:40:48.254" v="0" actId="47"/>
        <pc:sldMkLst>
          <pc:docMk/>
          <pc:sldMk cId="1522353051" sldId="3930"/>
        </pc:sldMkLst>
      </pc:sldChg>
      <pc:sldChg chg="del">
        <pc:chgData name="Kathleen Rymen" userId="46594087-bf3e-4167-8499-1f24eb5357ac" providerId="ADAL" clId="{A5DB47AB-4D63-438A-84AD-6749A8C14BDB}" dt="2024-12-05T14:40:48.254" v="0" actId="47"/>
        <pc:sldMkLst>
          <pc:docMk/>
          <pc:sldMk cId="1946653715" sldId="3931"/>
        </pc:sldMkLst>
      </pc:sldChg>
      <pc:sldChg chg="del">
        <pc:chgData name="Kathleen Rymen" userId="46594087-bf3e-4167-8499-1f24eb5357ac" providerId="ADAL" clId="{A5DB47AB-4D63-438A-84AD-6749A8C14BDB}" dt="2024-12-05T14:40:48.254" v="0" actId="47"/>
        <pc:sldMkLst>
          <pc:docMk/>
          <pc:sldMk cId="3023541835" sldId="3932"/>
        </pc:sldMkLst>
      </pc:sldChg>
      <pc:sldChg chg="del">
        <pc:chgData name="Kathleen Rymen" userId="46594087-bf3e-4167-8499-1f24eb5357ac" providerId="ADAL" clId="{A5DB47AB-4D63-438A-84AD-6749A8C14BDB}" dt="2024-12-05T14:40:48.254" v="0" actId="47"/>
        <pc:sldMkLst>
          <pc:docMk/>
          <pc:sldMk cId="4273650872" sldId="3933"/>
        </pc:sldMkLst>
      </pc:sldChg>
      <pc:sldChg chg="del">
        <pc:chgData name="Kathleen Rymen" userId="46594087-bf3e-4167-8499-1f24eb5357ac" providerId="ADAL" clId="{A5DB47AB-4D63-438A-84AD-6749A8C14BDB}" dt="2024-12-05T14:40:48.254" v="0" actId="47"/>
        <pc:sldMkLst>
          <pc:docMk/>
          <pc:sldMk cId="1613399264" sldId="3936"/>
        </pc:sldMkLst>
      </pc:sldChg>
      <pc:sldChg chg="del">
        <pc:chgData name="Kathleen Rymen" userId="46594087-bf3e-4167-8499-1f24eb5357ac" providerId="ADAL" clId="{A5DB47AB-4D63-438A-84AD-6749A8C14BDB}" dt="2024-12-05T14:40:48.254" v="0" actId="47"/>
        <pc:sldMkLst>
          <pc:docMk/>
          <pc:sldMk cId="789717410" sldId="3956"/>
        </pc:sldMkLst>
      </pc:sldChg>
      <pc:sldChg chg="del">
        <pc:chgData name="Kathleen Rymen" userId="46594087-bf3e-4167-8499-1f24eb5357ac" providerId="ADAL" clId="{A5DB47AB-4D63-438A-84AD-6749A8C14BDB}" dt="2024-12-05T14:40:48.254" v="0" actId="47"/>
        <pc:sldMkLst>
          <pc:docMk/>
          <pc:sldMk cId="2153898506" sldId="3957"/>
        </pc:sldMkLst>
      </pc:sldChg>
      <pc:sldChg chg="del">
        <pc:chgData name="Kathleen Rymen" userId="46594087-bf3e-4167-8499-1f24eb5357ac" providerId="ADAL" clId="{A5DB47AB-4D63-438A-84AD-6749A8C14BDB}" dt="2024-12-05T14:40:48.254" v="0" actId="47"/>
        <pc:sldMkLst>
          <pc:docMk/>
          <pc:sldMk cId="1858552875" sldId="3958"/>
        </pc:sldMkLst>
      </pc:sldChg>
      <pc:sldChg chg="del">
        <pc:chgData name="Kathleen Rymen" userId="46594087-bf3e-4167-8499-1f24eb5357ac" providerId="ADAL" clId="{A5DB47AB-4D63-438A-84AD-6749A8C14BDB}" dt="2024-12-05T14:40:48.254" v="0" actId="47"/>
        <pc:sldMkLst>
          <pc:docMk/>
          <pc:sldMk cId="2815711112" sldId="3959"/>
        </pc:sldMkLst>
      </pc:sldChg>
      <pc:sldChg chg="del">
        <pc:chgData name="Kathleen Rymen" userId="46594087-bf3e-4167-8499-1f24eb5357ac" providerId="ADAL" clId="{A5DB47AB-4D63-438A-84AD-6749A8C14BDB}" dt="2024-12-05T14:40:48.254" v="0" actId="47"/>
        <pc:sldMkLst>
          <pc:docMk/>
          <pc:sldMk cId="131906317" sldId="3960"/>
        </pc:sldMkLst>
      </pc:sldChg>
      <pc:sldChg chg="del">
        <pc:chgData name="Kathleen Rymen" userId="46594087-bf3e-4167-8499-1f24eb5357ac" providerId="ADAL" clId="{A5DB47AB-4D63-438A-84AD-6749A8C14BDB}" dt="2024-12-05T14:40:48.254" v="0" actId="47"/>
        <pc:sldMkLst>
          <pc:docMk/>
          <pc:sldMk cId="2897116649" sldId="3962"/>
        </pc:sldMkLst>
      </pc:sldChg>
      <pc:sldChg chg="modSp mod">
        <pc:chgData name="Kathleen Rymen" userId="46594087-bf3e-4167-8499-1f24eb5357ac" providerId="ADAL" clId="{A5DB47AB-4D63-438A-84AD-6749A8C14BDB}" dt="2024-12-05T14:41:09.867" v="1" actId="1076"/>
        <pc:sldMkLst>
          <pc:docMk/>
          <pc:sldMk cId="1800986295" sldId="3966"/>
        </pc:sldMkLst>
        <pc:picChg chg="mod">
          <ac:chgData name="Kathleen Rymen" userId="46594087-bf3e-4167-8499-1f24eb5357ac" providerId="ADAL" clId="{A5DB47AB-4D63-438A-84AD-6749A8C14BDB}" dt="2024-12-05T14:41:09.867" v="1" actId="1076"/>
          <ac:picMkLst>
            <pc:docMk/>
            <pc:sldMk cId="1800986295" sldId="3966"/>
            <ac:picMk id="5" creationId="{0931E234-7E6F-24B9-ECD7-F7E78D3AE7CD}"/>
          </ac:picMkLst>
        </pc:picChg>
      </pc:sldChg>
      <pc:sldMasterChg chg="delSldLayout">
        <pc:chgData name="Kathleen Rymen" userId="46594087-bf3e-4167-8499-1f24eb5357ac" providerId="ADAL" clId="{A5DB47AB-4D63-438A-84AD-6749A8C14BDB}" dt="2024-12-05T14:40:48.254" v="0" actId="47"/>
        <pc:sldMasterMkLst>
          <pc:docMk/>
          <pc:sldMasterMk cId="485624124" sldId="2147483841"/>
        </pc:sldMasterMkLst>
        <pc:sldLayoutChg chg="del">
          <pc:chgData name="Kathleen Rymen" userId="46594087-bf3e-4167-8499-1f24eb5357ac" providerId="ADAL" clId="{A5DB47AB-4D63-438A-84AD-6749A8C14BDB}" dt="2024-12-05T14:40:48.254" v="0" actId="47"/>
          <pc:sldLayoutMkLst>
            <pc:docMk/>
            <pc:sldMasterMk cId="485624124" sldId="2147483841"/>
            <pc:sldLayoutMk cId="2050370693" sldId="2147483865"/>
          </pc:sldLayoutMkLst>
        </pc:sldLayoutChg>
      </pc:sldMasterChg>
    </pc:docChg>
  </pc:docChgLst>
  <pc:docChgLst>
    <pc:chgData name="Luigi Iannuzzi" userId="S::luigi.iannuzzi@katholiekonderwijs.vlaanderen::fd8865e9-f293-4bd2-8e2b-7170a59527bc" providerId="AD" clId="Web-{A47339DD-3F0D-932D-9B50-477658102B04}"/>
    <pc:docChg chg="modSld">
      <pc:chgData name="Luigi Iannuzzi" userId="S::luigi.iannuzzi@katholiekonderwijs.vlaanderen::fd8865e9-f293-4bd2-8e2b-7170a59527bc" providerId="AD" clId="Web-{A47339DD-3F0D-932D-9B50-477658102B04}" dt="2024-12-06T14:52:07.603" v="39" actId="20577"/>
      <pc:docMkLst>
        <pc:docMk/>
      </pc:docMkLst>
      <pc:sldChg chg="addSp modSp">
        <pc:chgData name="Luigi Iannuzzi" userId="S::luigi.iannuzzi@katholiekonderwijs.vlaanderen::fd8865e9-f293-4bd2-8e2b-7170a59527bc" providerId="AD" clId="Web-{A47339DD-3F0D-932D-9B50-477658102B04}" dt="2024-12-06T14:52:07.603" v="39" actId="20577"/>
        <pc:sldMkLst>
          <pc:docMk/>
          <pc:sldMk cId="4057447529" sldId="3893"/>
        </pc:sldMkLst>
        <pc:spChg chg="add mod">
          <ac:chgData name="Luigi Iannuzzi" userId="S::luigi.iannuzzi@katholiekonderwijs.vlaanderen::fd8865e9-f293-4bd2-8e2b-7170a59527bc" providerId="AD" clId="Web-{A47339DD-3F0D-932D-9B50-477658102B04}" dt="2024-12-06T14:52:07.603" v="39" actId="20577"/>
          <ac:spMkLst>
            <pc:docMk/>
            <pc:sldMk cId="4057447529" sldId="3893"/>
            <ac:spMk id="16" creationId="{AB557BD2-855B-6DB4-F56C-E65EFB5BB555}"/>
          </ac:spMkLst>
        </pc:spChg>
      </pc:sldChg>
    </pc:docChg>
  </pc:docChgLst>
  <pc:docChgLst>
    <pc:chgData name="Kaat Rykaert" userId="8b29088a-5137-4320-bae6-ee862bfbf490" providerId="ADAL" clId="{C0BAE193-4083-48CE-B9D6-DCECA3FCD5B5}"/>
    <pc:docChg chg="custSel modSld">
      <pc:chgData name="Kaat Rykaert" userId="8b29088a-5137-4320-bae6-ee862bfbf490" providerId="ADAL" clId="{C0BAE193-4083-48CE-B9D6-DCECA3FCD5B5}" dt="2024-12-06T16:06:12.450" v="246" actId="122"/>
      <pc:docMkLst>
        <pc:docMk/>
      </pc:docMkLst>
      <pc:sldChg chg="modSp mod">
        <pc:chgData name="Kaat Rykaert" userId="8b29088a-5137-4320-bae6-ee862bfbf490" providerId="ADAL" clId="{C0BAE193-4083-48CE-B9D6-DCECA3FCD5B5}" dt="2024-12-06T16:06:12.450" v="246" actId="122"/>
        <pc:sldMkLst>
          <pc:docMk/>
          <pc:sldMk cId="4057447529" sldId="3893"/>
        </pc:sldMkLst>
        <pc:spChg chg="mod">
          <ac:chgData name="Kaat Rykaert" userId="8b29088a-5137-4320-bae6-ee862bfbf490" providerId="ADAL" clId="{C0BAE193-4083-48CE-B9D6-DCECA3FCD5B5}" dt="2024-12-06T16:05:43.257" v="241" actId="1076"/>
          <ac:spMkLst>
            <pc:docMk/>
            <pc:sldMk cId="4057447529" sldId="3893"/>
            <ac:spMk id="3" creationId="{3DDD0540-2166-7F7C-1E8E-9255B08603E3}"/>
          </ac:spMkLst>
        </pc:spChg>
        <pc:spChg chg="mod">
          <ac:chgData name="Kaat Rykaert" userId="8b29088a-5137-4320-bae6-ee862bfbf490" providerId="ADAL" clId="{C0BAE193-4083-48CE-B9D6-DCECA3FCD5B5}" dt="2024-12-06T16:06:12.450" v="246" actId="122"/>
          <ac:spMkLst>
            <pc:docMk/>
            <pc:sldMk cId="4057447529" sldId="3893"/>
            <ac:spMk id="16" creationId="{AB557BD2-855B-6DB4-F56C-E65EFB5BB555}"/>
          </ac:spMkLst>
        </pc:spChg>
        <pc:graphicFrameChg chg="mod">
          <ac:chgData name="Kaat Rykaert" userId="8b29088a-5137-4320-bae6-ee862bfbf490" providerId="ADAL" clId="{C0BAE193-4083-48CE-B9D6-DCECA3FCD5B5}" dt="2024-12-06T16:05:41.018" v="240" actId="1076"/>
          <ac:graphicFrameMkLst>
            <pc:docMk/>
            <pc:sldMk cId="4057447529" sldId="3893"/>
            <ac:graphicFrameMk id="6" creationId="{70F11555-B78A-7CCE-4EE7-190BFC4A90F4}"/>
          </ac:graphicFrameMkLst>
        </pc:graphicFrameChg>
      </pc:sldChg>
    </pc:docChg>
  </pc:docChgLst>
  <pc:docChgLst>
    <pc:chgData name="Wim De Roeck" userId="S::wim.deroeck@katholiekonderwijs.vlaanderen::eb565a57-7ee2-43aa-96da-5fdbfed8a966" providerId="AD" clId="Web-{AD7A5C0B-F4FE-50B2-F249-5B752F22E544}"/>
    <pc:docChg chg="modSld">
      <pc:chgData name="Wim De Roeck" userId="S::wim.deroeck@katholiekonderwijs.vlaanderen::eb565a57-7ee2-43aa-96da-5fdbfed8a966" providerId="AD" clId="Web-{AD7A5C0B-F4FE-50B2-F249-5B752F22E544}" dt="2024-12-08T08:47:40.863" v="0" actId="1076"/>
      <pc:docMkLst>
        <pc:docMk/>
      </pc:docMkLst>
      <pc:sldChg chg="modSp">
        <pc:chgData name="Wim De Roeck" userId="S::wim.deroeck@katholiekonderwijs.vlaanderen::eb565a57-7ee2-43aa-96da-5fdbfed8a966" providerId="AD" clId="Web-{AD7A5C0B-F4FE-50B2-F249-5B752F22E544}" dt="2024-12-08T08:47:40.863" v="0" actId="1076"/>
        <pc:sldMkLst>
          <pc:docMk/>
          <pc:sldMk cId="909237664" sldId="3895"/>
        </pc:sldMkLst>
        <pc:picChg chg="mod">
          <ac:chgData name="Wim De Roeck" userId="S::wim.deroeck@katholiekonderwijs.vlaanderen::eb565a57-7ee2-43aa-96da-5fdbfed8a966" providerId="AD" clId="Web-{AD7A5C0B-F4FE-50B2-F249-5B752F22E544}" dt="2024-12-08T08:47:40.863" v="0" actId="1076"/>
          <ac:picMkLst>
            <pc:docMk/>
            <pc:sldMk cId="909237664" sldId="3895"/>
            <ac:picMk id="3" creationId="{C9A3D2AE-77C7-D10A-7086-F9245830C508}"/>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hyperlink" Target="https://guimard.sharepoint.com/:f:/s/AIbion/EqakLNrfCXBOhv-JdC-CzVQBlPQV-Wed2_IwIAuKXbxKnA?e=nfZMGT" TargetMode="External"/><Relationship Id="rId2" Type="http://schemas.openxmlformats.org/officeDocument/2006/relationships/hyperlink" Target="https://guimard.sharepoint.com/:f:/s/AIbion/EhhckjraizdFmRLO9cT-Q4cBleg8HjG0dG_LLm9NcJa7xw?e=h6QCnc" TargetMode="External"/><Relationship Id="rId1" Type="http://schemas.openxmlformats.org/officeDocument/2006/relationships/hyperlink" Target="https://guimard.sharepoint.com/:f:/s/AIbion/EidPHujek-9Ok0rk6z0zyV4BzEDG_TBp-F7bCLTwMv4ctg?e=FvWeNC" TargetMode="External"/><Relationship Id="rId5" Type="http://schemas.openxmlformats.org/officeDocument/2006/relationships/hyperlink" Target="https://guimard.sharepoint.com/:f:/s/AIbion/EkyZXvTcyftIvrJz1MWLtloBMj0Mpdf1TaILmHNcmrhWgQ?e=lJmbLn" TargetMode="External"/><Relationship Id="rId4" Type="http://schemas.openxmlformats.org/officeDocument/2006/relationships/hyperlink" Target="https://guimard.sharepoint.com/:f:/s/AIbion/EiHwxo7eSC5PrYtUm5L7K9UBUXTrrXBABb-0qbt49rlklQ?e=VIEPyS"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B3D58F-290C-41E3-8783-1EC472A1482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nl-BE"/>
        </a:p>
      </dgm:t>
    </dgm:pt>
    <dgm:pt modelId="{DA9D51E5-4B12-42D9-B7DE-5DCF38990C10}">
      <dgm:prSet custT="1"/>
      <dgm:spPr/>
      <dgm:t>
        <a:bodyPr/>
        <a:lstStyle/>
        <a:p>
          <a:r>
            <a:rPr lang="nl-BE" sz="3500"/>
            <a:t>Wat is AI? </a:t>
          </a:r>
        </a:p>
      </dgm:t>
      <dgm:extLst>
        <a:ext uri="{E40237B7-FDA0-4F09-8148-C483321AD2D9}">
          <dgm14:cNvPr xmlns:dgm14="http://schemas.microsoft.com/office/drawing/2010/diagram" id="0" name="">
            <a:hlinkClick xmlns:r="http://schemas.openxmlformats.org/officeDocument/2006/relationships" r:id="rId1"/>
          </dgm14:cNvPr>
        </a:ext>
      </dgm:extLst>
    </dgm:pt>
    <dgm:pt modelId="{43123E50-545E-4341-A766-03B7A8CA2E06}" type="parTrans" cxnId="{649EC61A-007A-400D-A5F1-3C4FE3B4BAC8}">
      <dgm:prSet/>
      <dgm:spPr/>
      <dgm:t>
        <a:bodyPr/>
        <a:lstStyle/>
        <a:p>
          <a:endParaRPr lang="nl-BE"/>
        </a:p>
      </dgm:t>
    </dgm:pt>
    <dgm:pt modelId="{38EE2FF0-9FFB-474D-980C-83A4169434EE}" type="sibTrans" cxnId="{649EC61A-007A-400D-A5F1-3C4FE3B4BAC8}">
      <dgm:prSet/>
      <dgm:spPr/>
      <dgm:t>
        <a:bodyPr/>
        <a:lstStyle/>
        <a:p>
          <a:endParaRPr lang="nl-BE"/>
        </a:p>
      </dgm:t>
    </dgm:pt>
    <dgm:pt modelId="{42D8DEB4-96B8-42E4-AFD5-54A91EF322B8}">
      <dgm:prSet custT="1"/>
      <dgm:spPr/>
      <dgm:t>
        <a:bodyPr/>
        <a:lstStyle/>
        <a:p>
          <a:pPr algn="ctr"/>
          <a:r>
            <a:rPr lang="nl-BE" sz="3500"/>
            <a:t>Wat is het wettelijke kader? </a:t>
          </a:r>
        </a:p>
      </dgm:t>
      <dgm:extLst>
        <a:ext uri="{E40237B7-FDA0-4F09-8148-C483321AD2D9}">
          <dgm14:cNvPr xmlns:dgm14="http://schemas.microsoft.com/office/drawing/2010/diagram" id="0" name="">
            <a:hlinkClick xmlns:r="http://schemas.openxmlformats.org/officeDocument/2006/relationships" r:id="rId2"/>
          </dgm14:cNvPr>
        </a:ext>
      </dgm:extLst>
    </dgm:pt>
    <dgm:pt modelId="{6F2E7395-0F2A-40CC-8DBC-E919AC888FAD}" type="parTrans" cxnId="{E564BA92-3C65-44A4-8A56-95A992073F7F}">
      <dgm:prSet/>
      <dgm:spPr/>
      <dgm:t>
        <a:bodyPr/>
        <a:lstStyle/>
        <a:p>
          <a:endParaRPr lang="nl-BE"/>
        </a:p>
      </dgm:t>
    </dgm:pt>
    <dgm:pt modelId="{EF1AAD2C-C609-4368-A988-436C0AF83AAE}" type="sibTrans" cxnId="{E564BA92-3C65-44A4-8A56-95A992073F7F}">
      <dgm:prSet/>
      <dgm:spPr/>
      <dgm:t>
        <a:bodyPr/>
        <a:lstStyle/>
        <a:p>
          <a:endParaRPr lang="nl-BE"/>
        </a:p>
      </dgm:t>
    </dgm:pt>
    <dgm:pt modelId="{04355777-9D04-4FA0-A02B-061AAB9C0A57}">
      <dgm:prSet custT="1"/>
      <dgm:spPr/>
      <dgm:t>
        <a:bodyPr/>
        <a:lstStyle/>
        <a:p>
          <a:r>
            <a:rPr lang="nl-BE" sz="3500"/>
            <a:t>Hoe gebruik ik AI doelgericht?</a:t>
          </a:r>
        </a:p>
      </dgm:t>
      <dgm:extLst>
        <a:ext uri="{E40237B7-FDA0-4F09-8148-C483321AD2D9}">
          <dgm14:cNvPr xmlns:dgm14="http://schemas.microsoft.com/office/drawing/2010/diagram" id="0" name="">
            <a:hlinkClick xmlns:r="http://schemas.openxmlformats.org/officeDocument/2006/relationships" r:id="rId3"/>
          </dgm14:cNvPr>
        </a:ext>
      </dgm:extLst>
    </dgm:pt>
    <dgm:pt modelId="{256E3910-C47C-424D-8C7A-76D35718D67B}" type="parTrans" cxnId="{A5114445-50B9-4C83-B578-461D864B514D}">
      <dgm:prSet/>
      <dgm:spPr/>
      <dgm:t>
        <a:bodyPr/>
        <a:lstStyle/>
        <a:p>
          <a:endParaRPr lang="nl-BE"/>
        </a:p>
      </dgm:t>
    </dgm:pt>
    <dgm:pt modelId="{702E096D-C303-4220-8548-A5FDF58AB72F}" type="sibTrans" cxnId="{A5114445-50B9-4C83-B578-461D864B514D}">
      <dgm:prSet/>
      <dgm:spPr/>
      <dgm:t>
        <a:bodyPr/>
        <a:lstStyle/>
        <a:p>
          <a:endParaRPr lang="nl-BE"/>
        </a:p>
      </dgm:t>
    </dgm:pt>
    <dgm:pt modelId="{F7BCB7DC-4F0D-428E-BE3B-B31860E5B3C6}">
      <dgm:prSet/>
      <dgm:spPr/>
      <dgm:t>
        <a:bodyPr/>
        <a:lstStyle/>
        <a:p>
          <a:r>
            <a:rPr lang="nl-BE"/>
            <a:t>Welke kanttekeningen zijn er nog te maken over AI? </a:t>
          </a:r>
        </a:p>
      </dgm:t>
      <dgm:extLst>
        <a:ext uri="{E40237B7-FDA0-4F09-8148-C483321AD2D9}">
          <dgm14:cNvPr xmlns:dgm14="http://schemas.microsoft.com/office/drawing/2010/diagram" id="0" name="">
            <a:hlinkClick xmlns:r="http://schemas.openxmlformats.org/officeDocument/2006/relationships" r:id="rId4"/>
          </dgm14:cNvPr>
        </a:ext>
      </dgm:extLst>
    </dgm:pt>
    <dgm:pt modelId="{6EEB32C7-93FF-4AB0-ADCA-DE5B8D00C25A}" type="parTrans" cxnId="{6BA17E26-0231-400A-8A9F-8F9EBB3B5736}">
      <dgm:prSet/>
      <dgm:spPr/>
      <dgm:t>
        <a:bodyPr/>
        <a:lstStyle/>
        <a:p>
          <a:endParaRPr lang="nl-BE"/>
        </a:p>
      </dgm:t>
    </dgm:pt>
    <dgm:pt modelId="{632F041E-D246-4F1D-BF14-0D1A04E258C9}" type="sibTrans" cxnId="{6BA17E26-0231-400A-8A9F-8F9EBB3B5736}">
      <dgm:prSet/>
      <dgm:spPr/>
      <dgm:t>
        <a:bodyPr/>
        <a:lstStyle/>
        <a:p>
          <a:endParaRPr lang="nl-BE"/>
        </a:p>
      </dgm:t>
    </dgm:pt>
    <dgm:pt modelId="{A31381B0-29F6-4D0C-BC42-5BAA6353BE5C}">
      <dgm:prSet custT="1"/>
      <dgm:spPr/>
      <dgm:t>
        <a:bodyPr/>
        <a:lstStyle/>
        <a:p>
          <a:r>
            <a:rPr lang="nl-BE" sz="3500"/>
            <a:t>Wat zijn mogelijke valkuilen voor onderwijs? </a:t>
          </a:r>
        </a:p>
      </dgm:t>
      <dgm:extLst>
        <a:ext uri="{E40237B7-FDA0-4F09-8148-C483321AD2D9}">
          <dgm14:cNvPr xmlns:dgm14="http://schemas.microsoft.com/office/drawing/2010/diagram" id="0" name="">
            <a:hlinkClick xmlns:r="http://schemas.openxmlformats.org/officeDocument/2006/relationships" r:id="rId5"/>
          </dgm14:cNvPr>
        </a:ext>
      </dgm:extLst>
    </dgm:pt>
    <dgm:pt modelId="{EBA825D0-64FC-4019-A018-53151640B2D6}" type="sibTrans" cxnId="{995587C5-36C3-4706-99C4-7F252A21A399}">
      <dgm:prSet/>
      <dgm:spPr/>
      <dgm:t>
        <a:bodyPr/>
        <a:lstStyle/>
        <a:p>
          <a:endParaRPr lang="nl-BE"/>
        </a:p>
      </dgm:t>
    </dgm:pt>
    <dgm:pt modelId="{63C0ED9D-6D97-448D-9BC9-6839C9F2F19E}" type="parTrans" cxnId="{995587C5-36C3-4706-99C4-7F252A21A399}">
      <dgm:prSet/>
      <dgm:spPr/>
      <dgm:t>
        <a:bodyPr/>
        <a:lstStyle/>
        <a:p>
          <a:endParaRPr lang="nl-BE"/>
        </a:p>
      </dgm:t>
    </dgm:pt>
    <dgm:pt modelId="{57764FF6-A118-420B-B80F-D7F33B9571FC}" type="pres">
      <dgm:prSet presAssocID="{B9B3D58F-290C-41E3-8783-1EC472A14827}" presName="diagram" presStyleCnt="0">
        <dgm:presLayoutVars>
          <dgm:dir/>
          <dgm:resizeHandles val="exact"/>
        </dgm:presLayoutVars>
      </dgm:prSet>
      <dgm:spPr/>
    </dgm:pt>
    <dgm:pt modelId="{F209A32B-D7FA-4733-BEFA-304370DE43C2}" type="pres">
      <dgm:prSet presAssocID="{DA9D51E5-4B12-42D9-B7DE-5DCF38990C10}" presName="node" presStyleLbl="node1" presStyleIdx="0" presStyleCnt="5">
        <dgm:presLayoutVars>
          <dgm:bulletEnabled val="1"/>
        </dgm:presLayoutVars>
      </dgm:prSet>
      <dgm:spPr/>
    </dgm:pt>
    <dgm:pt modelId="{82284222-4346-4502-9B43-C6A18E7421A9}" type="pres">
      <dgm:prSet presAssocID="{38EE2FF0-9FFB-474D-980C-83A4169434EE}" presName="sibTrans" presStyleCnt="0"/>
      <dgm:spPr/>
    </dgm:pt>
    <dgm:pt modelId="{390EBCAB-4CBB-43FC-B282-EB4D150450FD}" type="pres">
      <dgm:prSet presAssocID="{42D8DEB4-96B8-42E4-AFD5-54A91EF322B8}" presName="node" presStyleLbl="node1" presStyleIdx="1" presStyleCnt="5">
        <dgm:presLayoutVars>
          <dgm:bulletEnabled val="1"/>
        </dgm:presLayoutVars>
      </dgm:prSet>
      <dgm:spPr/>
    </dgm:pt>
    <dgm:pt modelId="{DEB533AA-8EB9-4772-AFD0-D1385627DFA8}" type="pres">
      <dgm:prSet presAssocID="{EF1AAD2C-C609-4368-A988-436C0AF83AAE}" presName="sibTrans" presStyleCnt="0"/>
      <dgm:spPr/>
    </dgm:pt>
    <dgm:pt modelId="{CA22F599-6F97-4EA9-8CD2-85F60C2248F5}" type="pres">
      <dgm:prSet presAssocID="{04355777-9D04-4FA0-A02B-061AAB9C0A57}" presName="node" presStyleLbl="node1" presStyleIdx="2" presStyleCnt="5">
        <dgm:presLayoutVars>
          <dgm:bulletEnabled val="1"/>
        </dgm:presLayoutVars>
      </dgm:prSet>
      <dgm:spPr/>
    </dgm:pt>
    <dgm:pt modelId="{07DCCC2A-9E26-4E6E-83E5-E15838873542}" type="pres">
      <dgm:prSet presAssocID="{702E096D-C303-4220-8548-A5FDF58AB72F}" presName="sibTrans" presStyleCnt="0"/>
      <dgm:spPr/>
    </dgm:pt>
    <dgm:pt modelId="{F5877840-B71E-418D-9869-578F688E63E1}" type="pres">
      <dgm:prSet presAssocID="{A31381B0-29F6-4D0C-BC42-5BAA6353BE5C}" presName="node" presStyleLbl="node1" presStyleIdx="3" presStyleCnt="5">
        <dgm:presLayoutVars>
          <dgm:bulletEnabled val="1"/>
        </dgm:presLayoutVars>
      </dgm:prSet>
      <dgm:spPr/>
    </dgm:pt>
    <dgm:pt modelId="{98A90A19-852D-41B9-BED5-8F9F4783D475}" type="pres">
      <dgm:prSet presAssocID="{EBA825D0-64FC-4019-A018-53151640B2D6}" presName="sibTrans" presStyleCnt="0"/>
      <dgm:spPr/>
    </dgm:pt>
    <dgm:pt modelId="{5DF3F36A-DE38-42FD-BE32-C974F3F6B1F0}" type="pres">
      <dgm:prSet presAssocID="{F7BCB7DC-4F0D-428E-BE3B-B31860E5B3C6}" presName="node" presStyleLbl="node1" presStyleIdx="4" presStyleCnt="5">
        <dgm:presLayoutVars>
          <dgm:bulletEnabled val="1"/>
        </dgm:presLayoutVars>
      </dgm:prSet>
      <dgm:spPr/>
    </dgm:pt>
  </dgm:ptLst>
  <dgm:cxnLst>
    <dgm:cxn modelId="{AFB71311-794E-4995-967B-77B6BB4B8A90}" type="presOf" srcId="{42D8DEB4-96B8-42E4-AFD5-54A91EF322B8}" destId="{390EBCAB-4CBB-43FC-B282-EB4D150450FD}" srcOrd="0" destOrd="0" presId="urn:microsoft.com/office/officeart/2005/8/layout/default"/>
    <dgm:cxn modelId="{649EC61A-007A-400D-A5F1-3C4FE3B4BAC8}" srcId="{B9B3D58F-290C-41E3-8783-1EC472A14827}" destId="{DA9D51E5-4B12-42D9-B7DE-5DCF38990C10}" srcOrd="0" destOrd="0" parTransId="{43123E50-545E-4341-A766-03B7A8CA2E06}" sibTransId="{38EE2FF0-9FFB-474D-980C-83A4169434EE}"/>
    <dgm:cxn modelId="{6BA17E26-0231-400A-8A9F-8F9EBB3B5736}" srcId="{B9B3D58F-290C-41E3-8783-1EC472A14827}" destId="{F7BCB7DC-4F0D-428E-BE3B-B31860E5B3C6}" srcOrd="4" destOrd="0" parTransId="{6EEB32C7-93FF-4AB0-ADCA-DE5B8D00C25A}" sibTransId="{632F041E-D246-4F1D-BF14-0D1A04E258C9}"/>
    <dgm:cxn modelId="{91C15237-9A8C-4CA3-B093-44DD2E128C86}" type="presOf" srcId="{04355777-9D04-4FA0-A02B-061AAB9C0A57}" destId="{CA22F599-6F97-4EA9-8CD2-85F60C2248F5}" srcOrd="0" destOrd="0" presId="urn:microsoft.com/office/officeart/2005/8/layout/default"/>
    <dgm:cxn modelId="{1028ED38-E297-4B7B-8280-5F0886A07EA7}" type="presOf" srcId="{A31381B0-29F6-4D0C-BC42-5BAA6353BE5C}" destId="{F5877840-B71E-418D-9869-578F688E63E1}" srcOrd="0" destOrd="0" presId="urn:microsoft.com/office/officeart/2005/8/layout/default"/>
    <dgm:cxn modelId="{A5114445-50B9-4C83-B578-461D864B514D}" srcId="{B9B3D58F-290C-41E3-8783-1EC472A14827}" destId="{04355777-9D04-4FA0-A02B-061AAB9C0A57}" srcOrd="2" destOrd="0" parTransId="{256E3910-C47C-424D-8C7A-76D35718D67B}" sibTransId="{702E096D-C303-4220-8548-A5FDF58AB72F}"/>
    <dgm:cxn modelId="{F768606B-22BD-49A9-9B93-1822872611EE}" type="presOf" srcId="{DA9D51E5-4B12-42D9-B7DE-5DCF38990C10}" destId="{F209A32B-D7FA-4733-BEFA-304370DE43C2}" srcOrd="0" destOrd="0" presId="urn:microsoft.com/office/officeart/2005/8/layout/default"/>
    <dgm:cxn modelId="{CEF6C580-227A-4015-A176-A2DCDF8E2316}" type="presOf" srcId="{F7BCB7DC-4F0D-428E-BE3B-B31860E5B3C6}" destId="{5DF3F36A-DE38-42FD-BE32-C974F3F6B1F0}" srcOrd="0" destOrd="0" presId="urn:microsoft.com/office/officeart/2005/8/layout/default"/>
    <dgm:cxn modelId="{E564BA92-3C65-44A4-8A56-95A992073F7F}" srcId="{B9B3D58F-290C-41E3-8783-1EC472A14827}" destId="{42D8DEB4-96B8-42E4-AFD5-54A91EF322B8}" srcOrd="1" destOrd="0" parTransId="{6F2E7395-0F2A-40CC-8DBC-E919AC888FAD}" sibTransId="{EF1AAD2C-C609-4368-A988-436C0AF83AAE}"/>
    <dgm:cxn modelId="{F15D28A2-5752-4E95-877A-EEC293BAD30D}" type="presOf" srcId="{B9B3D58F-290C-41E3-8783-1EC472A14827}" destId="{57764FF6-A118-420B-B80F-D7F33B9571FC}" srcOrd="0" destOrd="0" presId="urn:microsoft.com/office/officeart/2005/8/layout/default"/>
    <dgm:cxn modelId="{995587C5-36C3-4706-99C4-7F252A21A399}" srcId="{B9B3D58F-290C-41E3-8783-1EC472A14827}" destId="{A31381B0-29F6-4D0C-BC42-5BAA6353BE5C}" srcOrd="3" destOrd="0" parTransId="{63C0ED9D-6D97-448D-9BC9-6839C9F2F19E}" sibTransId="{EBA825D0-64FC-4019-A018-53151640B2D6}"/>
    <dgm:cxn modelId="{8FCD03D4-12D5-45F5-817E-E5029E3861BA}" type="presParOf" srcId="{57764FF6-A118-420B-B80F-D7F33B9571FC}" destId="{F209A32B-D7FA-4733-BEFA-304370DE43C2}" srcOrd="0" destOrd="0" presId="urn:microsoft.com/office/officeart/2005/8/layout/default"/>
    <dgm:cxn modelId="{CAEF862F-E48E-4D01-A849-859535D0C0EA}" type="presParOf" srcId="{57764FF6-A118-420B-B80F-D7F33B9571FC}" destId="{82284222-4346-4502-9B43-C6A18E7421A9}" srcOrd="1" destOrd="0" presId="urn:microsoft.com/office/officeart/2005/8/layout/default"/>
    <dgm:cxn modelId="{D1A4E8D4-EBCB-4DCD-9796-22761E47E506}" type="presParOf" srcId="{57764FF6-A118-420B-B80F-D7F33B9571FC}" destId="{390EBCAB-4CBB-43FC-B282-EB4D150450FD}" srcOrd="2" destOrd="0" presId="urn:microsoft.com/office/officeart/2005/8/layout/default"/>
    <dgm:cxn modelId="{E29F6E83-3CBC-4941-9136-F958D8D5491A}" type="presParOf" srcId="{57764FF6-A118-420B-B80F-D7F33B9571FC}" destId="{DEB533AA-8EB9-4772-AFD0-D1385627DFA8}" srcOrd="3" destOrd="0" presId="urn:microsoft.com/office/officeart/2005/8/layout/default"/>
    <dgm:cxn modelId="{847888EC-F59A-4545-B665-0EF6D9214DD7}" type="presParOf" srcId="{57764FF6-A118-420B-B80F-D7F33B9571FC}" destId="{CA22F599-6F97-4EA9-8CD2-85F60C2248F5}" srcOrd="4" destOrd="0" presId="urn:microsoft.com/office/officeart/2005/8/layout/default"/>
    <dgm:cxn modelId="{C7A9F545-E674-4D6F-923C-920231C8DF1B}" type="presParOf" srcId="{57764FF6-A118-420B-B80F-D7F33B9571FC}" destId="{07DCCC2A-9E26-4E6E-83E5-E15838873542}" srcOrd="5" destOrd="0" presId="urn:microsoft.com/office/officeart/2005/8/layout/default"/>
    <dgm:cxn modelId="{B2B9BA19-EEC2-48E7-87A0-D9923676A05A}" type="presParOf" srcId="{57764FF6-A118-420B-B80F-D7F33B9571FC}" destId="{F5877840-B71E-418D-9869-578F688E63E1}" srcOrd="6" destOrd="0" presId="urn:microsoft.com/office/officeart/2005/8/layout/default"/>
    <dgm:cxn modelId="{B5AAD98E-5925-4105-9B30-705BCAA849A6}" type="presParOf" srcId="{57764FF6-A118-420B-B80F-D7F33B9571FC}" destId="{98A90A19-852D-41B9-BED5-8F9F4783D475}" srcOrd="7" destOrd="0" presId="urn:microsoft.com/office/officeart/2005/8/layout/default"/>
    <dgm:cxn modelId="{70D3C9FB-3CC7-4BDD-949B-306BAADE6C44}" type="presParOf" srcId="{57764FF6-A118-420B-B80F-D7F33B9571FC}" destId="{5DF3F36A-DE38-42FD-BE32-C974F3F6B1F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9A32B-D7FA-4733-BEFA-304370DE43C2}">
      <dsp:nvSpPr>
        <dsp:cNvPr id="0" name=""/>
        <dsp:cNvSpPr/>
      </dsp:nvSpPr>
      <dsp:spPr>
        <a:xfrm>
          <a:off x="0" y="103006"/>
          <a:ext cx="3575001" cy="21450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nl-BE" sz="3500" kern="1200"/>
            <a:t>Wat is AI? </a:t>
          </a:r>
        </a:p>
      </dsp:txBody>
      <dsp:txXfrm>
        <a:off x="0" y="103006"/>
        <a:ext cx="3575001" cy="2145001"/>
      </dsp:txXfrm>
    </dsp:sp>
    <dsp:sp modelId="{390EBCAB-4CBB-43FC-B282-EB4D150450FD}">
      <dsp:nvSpPr>
        <dsp:cNvPr id="0" name=""/>
        <dsp:cNvSpPr/>
      </dsp:nvSpPr>
      <dsp:spPr>
        <a:xfrm>
          <a:off x="3932502" y="103006"/>
          <a:ext cx="3575001" cy="21450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nl-BE" sz="3500" kern="1200"/>
            <a:t>Wat is het wettelijke kader? </a:t>
          </a:r>
        </a:p>
      </dsp:txBody>
      <dsp:txXfrm>
        <a:off x="3932502" y="103006"/>
        <a:ext cx="3575001" cy="2145001"/>
      </dsp:txXfrm>
    </dsp:sp>
    <dsp:sp modelId="{CA22F599-6F97-4EA9-8CD2-85F60C2248F5}">
      <dsp:nvSpPr>
        <dsp:cNvPr id="0" name=""/>
        <dsp:cNvSpPr/>
      </dsp:nvSpPr>
      <dsp:spPr>
        <a:xfrm>
          <a:off x="7865004" y="103006"/>
          <a:ext cx="3575001" cy="21450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nl-BE" sz="3500" kern="1200"/>
            <a:t>Hoe gebruik ik AI doelgericht?</a:t>
          </a:r>
        </a:p>
      </dsp:txBody>
      <dsp:txXfrm>
        <a:off x="7865004" y="103006"/>
        <a:ext cx="3575001" cy="2145001"/>
      </dsp:txXfrm>
    </dsp:sp>
    <dsp:sp modelId="{F5877840-B71E-418D-9869-578F688E63E1}">
      <dsp:nvSpPr>
        <dsp:cNvPr id="0" name=""/>
        <dsp:cNvSpPr/>
      </dsp:nvSpPr>
      <dsp:spPr>
        <a:xfrm>
          <a:off x="1966251" y="2605507"/>
          <a:ext cx="3575001" cy="21450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nl-BE" sz="3500" kern="1200"/>
            <a:t>Wat zijn mogelijke valkuilen voor onderwijs? </a:t>
          </a:r>
        </a:p>
      </dsp:txBody>
      <dsp:txXfrm>
        <a:off x="1966251" y="2605507"/>
        <a:ext cx="3575001" cy="2145001"/>
      </dsp:txXfrm>
    </dsp:sp>
    <dsp:sp modelId="{5DF3F36A-DE38-42FD-BE32-C974F3F6B1F0}">
      <dsp:nvSpPr>
        <dsp:cNvPr id="0" name=""/>
        <dsp:cNvSpPr/>
      </dsp:nvSpPr>
      <dsp:spPr>
        <a:xfrm>
          <a:off x="5898753" y="2605507"/>
          <a:ext cx="3575001" cy="21450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nl-BE" sz="3500" kern="1200"/>
            <a:t>Welke kanttekeningen zijn er nog te maken over AI? </a:t>
          </a:r>
        </a:p>
      </dsp:txBody>
      <dsp:txXfrm>
        <a:off x="5898753" y="2605507"/>
        <a:ext cx="3575001" cy="214500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2B28B8-0725-4B3D-B58B-0ACE841212AE}" type="datetimeFigureOut">
              <a:rPr lang="nl-BE" smtClean="0"/>
              <a:t>11/12/2024</a:t>
            </a:fld>
            <a:endParaRPr lang="nl-BE"/>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C3B113-9BAD-4F30-B83C-ABEDEA3B687A}" type="slidenum">
              <a:rPr lang="nl-BE" smtClean="0"/>
              <a:t>‹nr.›</a:t>
            </a:fld>
            <a:endParaRPr lang="nl-BE"/>
          </a:p>
        </p:txBody>
      </p:sp>
    </p:spTree>
    <p:extLst>
      <p:ext uri="{BB962C8B-B14F-4D97-AF65-F5344CB8AC3E}">
        <p14:creationId xmlns:p14="http://schemas.microsoft.com/office/powerpoint/2010/main" val="2718985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C90771-AD47-4557-9E63-4F12DAD49521}" type="datetimeFigureOut">
              <a:rPr lang="nl-BE" smtClean="0"/>
              <a:t>11/12/2024</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72BC55-FD00-4953-BF16-15991B6C2CB2}" type="slidenum">
              <a:rPr lang="nl-BE" smtClean="0"/>
              <a:t>‹nr.›</a:t>
            </a:fld>
            <a:endParaRPr lang="nl-BE"/>
          </a:p>
        </p:txBody>
      </p:sp>
    </p:spTree>
    <p:extLst>
      <p:ext uri="{BB962C8B-B14F-4D97-AF65-F5344CB8AC3E}">
        <p14:creationId xmlns:p14="http://schemas.microsoft.com/office/powerpoint/2010/main" val="3758314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i-act-law.eu/"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frankwatching.com/archive/2021/12/12/synthetische-media-deepfake/"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frankwatching.com/archive/2024/08/23/ai-chatbots-klantenservice/"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4</a:t>
            </a:fld>
            <a:endParaRPr lang="nl-BE"/>
          </a:p>
        </p:txBody>
      </p:sp>
    </p:spTree>
    <p:extLst>
      <p:ext uri="{BB962C8B-B14F-4D97-AF65-F5344CB8AC3E}">
        <p14:creationId xmlns:p14="http://schemas.microsoft.com/office/powerpoint/2010/main" val="1175332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0" i="0" u="none" strike="noStrike">
                <a:solidFill>
                  <a:srgbClr val="000000"/>
                </a:solidFill>
                <a:effectLst/>
                <a:highlight>
                  <a:srgbClr val="FFFFFF"/>
                </a:highlight>
                <a:latin typeface="museo sans"/>
              </a:rPr>
              <a:t>Zijn deze foto’s echt of door AI-gegenereerd? </a:t>
            </a:r>
            <a:endParaRPr lang="nl-NL">
              <a:ea typeface="Calibri"/>
              <a:cs typeface="Calibri"/>
            </a:endParaRPr>
          </a:p>
          <a:p>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6</a:t>
            </a:fld>
            <a:endParaRPr lang="nl-BE"/>
          </a:p>
        </p:txBody>
      </p:sp>
    </p:spTree>
    <p:extLst>
      <p:ext uri="{BB962C8B-B14F-4D97-AF65-F5344CB8AC3E}">
        <p14:creationId xmlns:p14="http://schemas.microsoft.com/office/powerpoint/2010/main" val="1559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B78F8-9150-A6FB-DC69-8A0C1398F8A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88B5803-A5B4-22B1-80B5-87A2EC893A8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50B37FB-F101-B050-9411-923CDEF195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0" i="0" u="none" strike="noStrike">
                <a:solidFill>
                  <a:srgbClr val="000000"/>
                </a:solidFill>
                <a:effectLst/>
                <a:highlight>
                  <a:srgbClr val="FFFFFF"/>
                </a:highlight>
                <a:latin typeface="museo sans"/>
              </a:rPr>
              <a:t>1- Echt: lentecollectie van modeontwerper Colm </a:t>
            </a:r>
            <a:r>
              <a:rPr lang="nl-BE" b="0" i="0" u="none" strike="noStrike" err="1">
                <a:solidFill>
                  <a:srgbClr val="000000"/>
                </a:solidFill>
                <a:effectLst/>
                <a:highlight>
                  <a:srgbClr val="FFFFFF"/>
                </a:highlight>
                <a:latin typeface="museo sans"/>
              </a:rPr>
              <a:t>Dillane</a:t>
            </a:r>
            <a:endParaRPr lang="nl-BE" b="0" i="0" u="none" strike="noStrike">
              <a:solidFill>
                <a:srgbClr val="000000"/>
              </a:solidFill>
              <a:effectLst/>
              <a:highlight>
                <a:srgbClr val="FFFFFF"/>
              </a:highlight>
              <a:latin typeface="museo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i="0" u="none" strike="noStrike">
              <a:solidFill>
                <a:srgbClr val="000000"/>
              </a:solidFill>
              <a:effectLst/>
              <a:highlight>
                <a:srgbClr val="FFFFFF"/>
              </a:highlight>
              <a:latin typeface="muse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b="0" i="0" u="none" strike="noStrike">
                <a:solidFill>
                  <a:srgbClr val="000000"/>
                </a:solidFill>
                <a:effectLst/>
                <a:highlight>
                  <a:srgbClr val="FFFFFF"/>
                </a:highlight>
                <a:latin typeface="museo sans"/>
              </a:rPr>
              <a:t>2- AI: gemaakt door de Amerikaan Bobby Griffin die met </a:t>
            </a:r>
            <a:r>
              <a:rPr lang="nl-BE" b="0" i="0" u="none" strike="noStrike" err="1">
                <a:solidFill>
                  <a:srgbClr val="000000"/>
                </a:solidFill>
                <a:effectLst/>
                <a:highlight>
                  <a:srgbClr val="FFFFFF"/>
                </a:highlight>
                <a:latin typeface="museo sans"/>
              </a:rPr>
              <a:t>Midjourney</a:t>
            </a:r>
            <a:r>
              <a:rPr lang="nl-BE" b="0" i="0" u="none" strike="noStrike">
                <a:solidFill>
                  <a:srgbClr val="000000"/>
                </a:solidFill>
                <a:effectLst/>
                <a:highlight>
                  <a:srgbClr val="FFFFFF"/>
                </a:highlight>
                <a:latin typeface="museo sans"/>
              </a:rPr>
              <a:t> een hele reeks AI-beelden maakte van beroemde acteurs in doodgewone situaties: moeilijk te zien, maar de letters op de handschoen en de bouwplannen zijn niet helemaal correct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i="0" u="none" strike="noStrike">
              <a:solidFill>
                <a:srgbClr val="000000"/>
              </a:solidFill>
              <a:effectLst/>
              <a:highlight>
                <a:srgbClr val="FFFFFF"/>
              </a:highlight>
              <a:latin typeface="muse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b="0" i="0" u="none" strike="noStrike">
                <a:solidFill>
                  <a:srgbClr val="000000"/>
                </a:solidFill>
                <a:effectLst/>
                <a:highlight>
                  <a:srgbClr val="FFFFFF"/>
                </a:highlight>
                <a:latin typeface="museo sans"/>
              </a:rPr>
              <a:t>3- Echt: Poetin op bezoek bij Noord-Koreaans leider Kim Jong-</a:t>
            </a:r>
            <a:r>
              <a:rPr lang="nl-BE" b="0" i="0" u="none" strike="noStrike" err="1">
                <a:solidFill>
                  <a:srgbClr val="000000"/>
                </a:solidFill>
                <a:effectLst/>
                <a:highlight>
                  <a:srgbClr val="FFFFFF"/>
                </a:highlight>
                <a:latin typeface="museo sans"/>
              </a:rPr>
              <a:t>un</a:t>
            </a:r>
            <a:r>
              <a:rPr lang="nl-BE" b="0" i="0" u="none" strike="noStrike">
                <a:solidFill>
                  <a:srgbClr val="000000"/>
                </a:solidFill>
                <a:effectLst/>
                <a:highlight>
                  <a:srgbClr val="FFFFFF"/>
                </a:highlight>
                <a:latin typeface="museo sans"/>
              </a:rPr>
              <a:t>, samen in een limousine van het Russische luxemerk </a:t>
            </a:r>
            <a:r>
              <a:rPr lang="nl-BE" b="0" i="0" u="none" strike="noStrike" err="1">
                <a:solidFill>
                  <a:srgbClr val="000000"/>
                </a:solidFill>
                <a:effectLst/>
                <a:highlight>
                  <a:srgbClr val="FFFFFF"/>
                </a:highlight>
                <a:latin typeface="museo sans"/>
              </a:rPr>
              <a:t>Aurus</a:t>
            </a:r>
            <a:r>
              <a:rPr lang="nl-BE" b="0" i="0" u="none" strike="noStrike">
                <a:solidFill>
                  <a:srgbClr val="000000"/>
                </a:solidFill>
                <a:effectLst/>
                <a:highlight>
                  <a:srgbClr val="FFFFFF"/>
                </a:highlight>
                <a:latin typeface="museo sans"/>
              </a:rPr>
              <a:t>, je kan het zien aan de reflectie in de voorruit (wat voorlopig nog moeilijk is voor AI) en aan de bron (persagentschap AP)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i="0" u="none" strike="noStrike">
              <a:solidFill>
                <a:srgbClr val="000000"/>
              </a:solidFill>
              <a:effectLst/>
              <a:highlight>
                <a:srgbClr val="FFFFFF"/>
              </a:highlight>
              <a:latin typeface="muse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b="0" i="0" u="none" strike="noStrike">
                <a:solidFill>
                  <a:srgbClr val="000000"/>
                </a:solidFill>
                <a:effectLst/>
                <a:highlight>
                  <a:srgbClr val="FFFFFF"/>
                </a:highlight>
                <a:latin typeface="museo sans"/>
              </a:rPr>
              <a:t>4- AI: maakt deel uit van een hele reeks foto’s van president </a:t>
            </a:r>
            <a:r>
              <a:rPr lang="nl-BE" b="0" i="0" u="none" strike="noStrike" err="1">
                <a:solidFill>
                  <a:srgbClr val="000000"/>
                </a:solidFill>
                <a:effectLst/>
                <a:highlight>
                  <a:srgbClr val="FFFFFF"/>
                </a:highlight>
                <a:latin typeface="museo sans"/>
              </a:rPr>
              <a:t>Biden</a:t>
            </a:r>
            <a:r>
              <a:rPr lang="nl-BE" b="0" i="0" u="none" strike="noStrike">
                <a:solidFill>
                  <a:srgbClr val="000000"/>
                </a:solidFill>
                <a:effectLst/>
                <a:highlight>
                  <a:srgbClr val="FFFFFF"/>
                </a:highlight>
                <a:latin typeface="museo sans"/>
              </a:rPr>
              <a:t> in legeruniform in een soort van </a:t>
            </a:r>
            <a:r>
              <a:rPr lang="nl-BE" b="0" i="0" u="none" strike="noStrike" err="1">
                <a:solidFill>
                  <a:srgbClr val="000000"/>
                </a:solidFill>
                <a:effectLst/>
                <a:highlight>
                  <a:srgbClr val="FFFFFF"/>
                </a:highlight>
                <a:latin typeface="museo sans"/>
              </a:rPr>
              <a:t>warroom</a:t>
            </a:r>
            <a:r>
              <a:rPr lang="nl-BE" b="0" i="0" u="none" strike="noStrike">
                <a:solidFill>
                  <a:srgbClr val="000000"/>
                </a:solidFill>
                <a:effectLst/>
                <a:highlight>
                  <a:srgbClr val="FFFFFF"/>
                </a:highlight>
                <a:latin typeface="museo sans"/>
              </a:rPr>
              <a:t>, foutje: Joe </a:t>
            </a:r>
            <a:r>
              <a:rPr lang="nl-BE" b="0" i="0" u="none" strike="noStrike" err="1">
                <a:solidFill>
                  <a:srgbClr val="000000"/>
                </a:solidFill>
                <a:effectLst/>
                <a:highlight>
                  <a:srgbClr val="FFFFFF"/>
                </a:highlight>
                <a:latin typeface="museo sans"/>
              </a:rPr>
              <a:t>Biden</a:t>
            </a:r>
            <a:r>
              <a:rPr lang="nl-BE" b="0" i="0" u="none" strike="noStrike">
                <a:solidFill>
                  <a:srgbClr val="000000"/>
                </a:solidFill>
                <a:effectLst/>
                <a:highlight>
                  <a:srgbClr val="FFFFFF"/>
                </a:highlight>
                <a:latin typeface="museo sans"/>
              </a:rPr>
              <a:t> is als Amerikaans president dan wel de </a:t>
            </a:r>
            <a:r>
              <a:rPr lang="nl-BE" b="0" i="0" u="none" strike="noStrike" err="1">
                <a:solidFill>
                  <a:srgbClr val="000000"/>
                </a:solidFill>
                <a:effectLst/>
                <a:highlight>
                  <a:srgbClr val="FFFFFF"/>
                </a:highlight>
                <a:latin typeface="museo sans"/>
              </a:rPr>
              <a:t>commander</a:t>
            </a:r>
            <a:r>
              <a:rPr lang="nl-BE" b="0" i="0" u="none" strike="noStrike">
                <a:solidFill>
                  <a:srgbClr val="000000"/>
                </a:solidFill>
                <a:effectLst/>
                <a:highlight>
                  <a:srgbClr val="FFFFFF"/>
                </a:highlight>
                <a:latin typeface="museo sans"/>
              </a:rPr>
              <a:t> in chief, hij blijft een burger en zal dus nooit een legeruniform dragen, ook details die niet helemaal juist zijn: de telefoonlijn verdwijnt in </a:t>
            </a:r>
            <a:r>
              <a:rPr lang="nl-BE" b="0" i="0" u="none" strike="noStrike" err="1">
                <a:solidFill>
                  <a:srgbClr val="000000"/>
                </a:solidFill>
                <a:effectLst/>
                <a:highlight>
                  <a:srgbClr val="FFFFFF"/>
                </a:highlight>
                <a:latin typeface="museo sans"/>
              </a:rPr>
              <a:t>Bidens</a:t>
            </a:r>
            <a:r>
              <a:rPr lang="nl-BE" b="0" i="0" u="none" strike="noStrike">
                <a:solidFill>
                  <a:srgbClr val="000000"/>
                </a:solidFill>
                <a:effectLst/>
                <a:highlight>
                  <a:srgbClr val="FFFFFF"/>
                </a:highlight>
                <a:latin typeface="museo sans"/>
              </a:rPr>
              <a:t> arm en het kluwen aan telefoonkabels en -draden is een vormeloze brij</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i="0" u="none" strike="noStrike">
              <a:solidFill>
                <a:srgbClr val="000000"/>
              </a:solidFill>
              <a:effectLst/>
              <a:highlight>
                <a:srgbClr val="FFFFFF"/>
              </a:highlight>
              <a:latin typeface="muse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b="0" i="0" u="none" strike="noStrike">
                <a:solidFill>
                  <a:srgbClr val="000000"/>
                </a:solidFill>
                <a:effectLst/>
                <a:highlight>
                  <a:srgbClr val="FFFFFF"/>
                </a:highlight>
                <a:latin typeface="museo sans"/>
              </a:rPr>
              <a:t>5- AI: op het internet circuleren tal van valse AI-beelden van de Franse president tussen de vuilniszakken, opgepakt door de politie of te midden van brandjes op straat, opnieuw is de tekst niet leesbaar of niet juist en het groene verkeersbord komt niet voor in Frankrijk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i="0" u="none" strike="noStrike">
              <a:solidFill>
                <a:srgbClr val="000000"/>
              </a:solidFill>
              <a:effectLst/>
              <a:highlight>
                <a:srgbClr val="FFFFFF"/>
              </a:highlight>
              <a:latin typeface="muse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b="0" i="0" u="none" strike="noStrike">
                <a:solidFill>
                  <a:srgbClr val="000000"/>
                </a:solidFill>
                <a:effectLst/>
                <a:highlight>
                  <a:srgbClr val="FFFFFF"/>
                </a:highlight>
                <a:latin typeface="museo sans"/>
              </a:rPr>
              <a:t>6- Echt: Prins William vierde zijn 42ste verjaardag op het strand van Norfolk, samen met zijn kinderen prins George, prinses Charlotte en prins Louis, het beeld is gedeeld door het paleis en is genomen door prinses Kate</a:t>
            </a:r>
            <a:endParaRPr lang="nl-NL">
              <a:ea typeface="Calibri"/>
              <a:cs typeface="Calibri"/>
            </a:endParaRPr>
          </a:p>
          <a:p>
            <a:endParaRPr lang="nl-BE"/>
          </a:p>
        </p:txBody>
      </p:sp>
      <p:sp>
        <p:nvSpPr>
          <p:cNvPr id="4" name="Tijdelijke aanduiding voor dianummer 3">
            <a:extLst>
              <a:ext uri="{FF2B5EF4-FFF2-40B4-BE49-F238E27FC236}">
                <a16:creationId xmlns:a16="http://schemas.microsoft.com/office/drawing/2014/main" id="{6064F39C-B2D4-A758-2699-45D5DB29B484}"/>
              </a:ext>
            </a:extLst>
          </p:cNvPr>
          <p:cNvSpPr>
            <a:spLocks noGrp="1"/>
          </p:cNvSpPr>
          <p:nvPr>
            <p:ph type="sldNum" sz="quarter" idx="5"/>
          </p:nvPr>
        </p:nvSpPr>
        <p:spPr/>
        <p:txBody>
          <a:bodyPr/>
          <a:lstStyle/>
          <a:p>
            <a:fld id="{3072BC55-FD00-4953-BF16-15991B6C2CB2}" type="slidenum">
              <a:rPr lang="nl-BE" smtClean="0"/>
              <a:t>7</a:t>
            </a:fld>
            <a:endParaRPr lang="nl-BE"/>
          </a:p>
        </p:txBody>
      </p:sp>
    </p:spTree>
    <p:extLst>
      <p:ext uri="{BB962C8B-B14F-4D97-AF65-F5344CB8AC3E}">
        <p14:creationId xmlns:p14="http://schemas.microsoft.com/office/powerpoint/2010/main" val="3007074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fontAlgn="base"/>
            <a:r>
              <a:rPr lang="nl-NL" sz="1800" b="0" i="0">
                <a:solidFill>
                  <a:srgbClr val="000000"/>
                </a:solidFill>
                <a:effectLst/>
                <a:latin typeface="Aptos" panose="020B0004020202020204" pitchFamily="34" charset="0"/>
              </a:rPr>
              <a:t> AI-tools die gebruikt zijn:</a:t>
            </a:r>
          </a:p>
          <a:p>
            <a:pPr algn="l" fontAlgn="base"/>
            <a:r>
              <a:rPr lang="nl-NL" sz="1800" b="0" i="0">
                <a:solidFill>
                  <a:srgbClr val="000000"/>
                </a:solidFill>
                <a:effectLst/>
                <a:latin typeface="Aptos" panose="020B0004020202020204" pitchFamily="34" charset="0"/>
              </a:rPr>
              <a:t>- </a:t>
            </a:r>
            <a:r>
              <a:rPr lang="nl-NL" sz="1800" b="0" i="0" err="1">
                <a:solidFill>
                  <a:srgbClr val="000000"/>
                </a:solidFill>
                <a:effectLst/>
                <a:latin typeface="Aptos" panose="020B0004020202020204" pitchFamily="34" charset="0"/>
              </a:rPr>
              <a:t>HeyGen</a:t>
            </a:r>
            <a:r>
              <a:rPr lang="nl-NL" sz="1800" b="0" i="0">
                <a:solidFill>
                  <a:srgbClr val="000000"/>
                </a:solidFill>
                <a:effectLst/>
                <a:latin typeface="Aptos" panose="020B0004020202020204" pitchFamily="34" charset="0"/>
              </a:rPr>
              <a:t> om de oorspronkelijke video (Frans) naar het Japans te laten overzetten. </a:t>
            </a:r>
          </a:p>
          <a:p>
            <a:pPr algn="l" fontAlgn="base"/>
            <a:r>
              <a:rPr lang="nl-NL" sz="1800" b="0" i="0">
                <a:solidFill>
                  <a:srgbClr val="000000"/>
                </a:solidFill>
                <a:effectLst/>
                <a:latin typeface="Aptos" panose="020B0004020202020204" pitchFamily="34" charset="0"/>
              </a:rPr>
              <a:t>- </a:t>
            </a:r>
            <a:r>
              <a:rPr lang="nl-NL" sz="1800" b="0" i="0" err="1">
                <a:solidFill>
                  <a:srgbClr val="000000"/>
                </a:solidFill>
                <a:effectLst/>
                <a:latin typeface="Aptos" panose="020B0004020202020204" pitchFamily="34" charset="0"/>
              </a:rPr>
              <a:t>Clideo</a:t>
            </a:r>
            <a:r>
              <a:rPr lang="nl-NL" sz="1800" b="0" i="0">
                <a:solidFill>
                  <a:srgbClr val="000000"/>
                </a:solidFill>
                <a:effectLst/>
                <a:latin typeface="Aptos" panose="020B0004020202020204" pitchFamily="34" charset="0"/>
              </a:rPr>
              <a:t> om de ondertitels vanuit de Japanse audio naar het Nederlands te genereren. </a:t>
            </a:r>
          </a:p>
          <a:p>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8</a:t>
            </a:fld>
            <a:endParaRPr lang="nl-BE"/>
          </a:p>
        </p:txBody>
      </p:sp>
    </p:spTree>
    <p:extLst>
      <p:ext uri="{BB962C8B-B14F-4D97-AF65-F5344CB8AC3E}">
        <p14:creationId xmlns:p14="http://schemas.microsoft.com/office/powerpoint/2010/main" val="1811956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a:p>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17</a:t>
            </a:fld>
            <a:endParaRPr lang="nl-BE"/>
          </a:p>
        </p:txBody>
      </p:sp>
    </p:spTree>
    <p:extLst>
      <p:ext uri="{BB962C8B-B14F-4D97-AF65-F5344CB8AC3E}">
        <p14:creationId xmlns:p14="http://schemas.microsoft.com/office/powerpoint/2010/main" val="120570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478C6-0D1B-C6FD-B19F-EBF8A49FF26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9E87157-9D51-79F0-66B4-A901158E0A0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23C0203-1703-4762-336A-9AAF628759BC}"/>
              </a:ext>
            </a:extLst>
          </p:cNvPr>
          <p:cNvSpPr>
            <a:spLocks noGrp="1"/>
          </p:cNvSpPr>
          <p:nvPr>
            <p:ph type="body" idx="1"/>
          </p:nvPr>
        </p:nvSpPr>
        <p:spPr/>
        <p:txBody>
          <a:bodyPr/>
          <a:lstStyle/>
          <a:p>
            <a:r>
              <a:rPr lang="nl-NL"/>
              <a:t>Model dat bij elke nieuwe input zichzelf opnieuw kalibreert</a:t>
            </a:r>
            <a:endParaRPr lang="nl-BE"/>
          </a:p>
        </p:txBody>
      </p:sp>
      <p:sp>
        <p:nvSpPr>
          <p:cNvPr id="4" name="Tijdelijke aanduiding voor dianummer 3">
            <a:extLst>
              <a:ext uri="{FF2B5EF4-FFF2-40B4-BE49-F238E27FC236}">
                <a16:creationId xmlns:a16="http://schemas.microsoft.com/office/drawing/2014/main" id="{3319AE41-C218-31E5-36F0-1364B2E3A943}"/>
              </a:ext>
            </a:extLst>
          </p:cNvPr>
          <p:cNvSpPr>
            <a:spLocks noGrp="1"/>
          </p:cNvSpPr>
          <p:nvPr>
            <p:ph type="sldNum" sz="quarter" idx="5"/>
          </p:nvPr>
        </p:nvSpPr>
        <p:spPr/>
        <p:txBody>
          <a:bodyPr/>
          <a:lstStyle/>
          <a:p>
            <a:fld id="{3072BC55-FD00-4953-BF16-15991B6C2CB2}" type="slidenum">
              <a:rPr lang="nl-BE" smtClean="0"/>
              <a:t>18</a:t>
            </a:fld>
            <a:endParaRPr lang="nl-BE"/>
          </a:p>
        </p:txBody>
      </p:sp>
    </p:spTree>
    <p:extLst>
      <p:ext uri="{BB962C8B-B14F-4D97-AF65-F5344CB8AC3E}">
        <p14:creationId xmlns:p14="http://schemas.microsoft.com/office/powerpoint/2010/main" val="2068982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93DF8-F05F-6280-2699-FC409AF4952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E67906B-175D-72DB-989B-65ED293371E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9B05BE5-E548-54F7-E211-71BB3410B43A}"/>
              </a:ext>
            </a:extLst>
          </p:cNvPr>
          <p:cNvSpPr>
            <a:spLocks noGrp="1"/>
          </p:cNvSpPr>
          <p:nvPr>
            <p:ph type="body" idx="1"/>
          </p:nvPr>
        </p:nvSpPr>
        <p:spPr/>
        <p:txBody>
          <a:bodyPr/>
          <a:lstStyle/>
          <a:p>
            <a:endParaRPr lang="nl-NL"/>
          </a:p>
          <a:p>
            <a:endParaRPr lang="nl-BE"/>
          </a:p>
        </p:txBody>
      </p:sp>
      <p:sp>
        <p:nvSpPr>
          <p:cNvPr id="4" name="Tijdelijke aanduiding voor dianummer 3">
            <a:extLst>
              <a:ext uri="{FF2B5EF4-FFF2-40B4-BE49-F238E27FC236}">
                <a16:creationId xmlns:a16="http://schemas.microsoft.com/office/drawing/2014/main" id="{45ADEB5E-8C3C-2FC8-78E2-5AC3238B8AAE}"/>
              </a:ext>
            </a:extLst>
          </p:cNvPr>
          <p:cNvSpPr>
            <a:spLocks noGrp="1"/>
          </p:cNvSpPr>
          <p:nvPr>
            <p:ph type="sldNum" sz="quarter" idx="5"/>
          </p:nvPr>
        </p:nvSpPr>
        <p:spPr/>
        <p:txBody>
          <a:bodyPr/>
          <a:lstStyle/>
          <a:p>
            <a:fld id="{3072BC55-FD00-4953-BF16-15991B6C2CB2}" type="slidenum">
              <a:rPr lang="nl-BE" smtClean="0"/>
              <a:t>19</a:t>
            </a:fld>
            <a:endParaRPr lang="nl-BE"/>
          </a:p>
        </p:txBody>
      </p:sp>
    </p:spTree>
    <p:extLst>
      <p:ext uri="{BB962C8B-B14F-4D97-AF65-F5344CB8AC3E}">
        <p14:creationId xmlns:p14="http://schemas.microsoft.com/office/powerpoint/2010/main" val="3449492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EC54F-612B-4913-A59A-03D07EA81CC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15AF409-E9E2-EF3B-0293-917394014AA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D08B80B-C946-649E-1D50-8D8F8D3B8CB0}"/>
              </a:ext>
            </a:extLst>
          </p:cNvPr>
          <p:cNvSpPr>
            <a:spLocks noGrp="1"/>
          </p:cNvSpPr>
          <p:nvPr>
            <p:ph type="body" idx="1"/>
          </p:nvPr>
        </p:nvSpPr>
        <p:spPr/>
        <p:txBody>
          <a:bodyPr/>
          <a:lstStyle/>
          <a:p>
            <a:endParaRPr lang="nl-NL"/>
          </a:p>
          <a:p>
            <a:endParaRPr lang="nl-BE"/>
          </a:p>
        </p:txBody>
      </p:sp>
      <p:sp>
        <p:nvSpPr>
          <p:cNvPr id="4" name="Tijdelijke aanduiding voor dianummer 3">
            <a:extLst>
              <a:ext uri="{FF2B5EF4-FFF2-40B4-BE49-F238E27FC236}">
                <a16:creationId xmlns:a16="http://schemas.microsoft.com/office/drawing/2014/main" id="{86759FB3-AAED-8C77-01B4-885F1026A339}"/>
              </a:ext>
            </a:extLst>
          </p:cNvPr>
          <p:cNvSpPr>
            <a:spLocks noGrp="1"/>
          </p:cNvSpPr>
          <p:nvPr>
            <p:ph type="sldNum" sz="quarter" idx="5"/>
          </p:nvPr>
        </p:nvSpPr>
        <p:spPr/>
        <p:txBody>
          <a:bodyPr/>
          <a:lstStyle/>
          <a:p>
            <a:fld id="{3072BC55-FD00-4953-BF16-15991B6C2CB2}" type="slidenum">
              <a:rPr lang="nl-BE" smtClean="0"/>
              <a:t>20</a:t>
            </a:fld>
            <a:endParaRPr lang="nl-BE"/>
          </a:p>
        </p:txBody>
      </p:sp>
    </p:spTree>
    <p:extLst>
      <p:ext uri="{BB962C8B-B14F-4D97-AF65-F5344CB8AC3E}">
        <p14:creationId xmlns:p14="http://schemas.microsoft.com/office/powerpoint/2010/main" val="886979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929E3-1FE0-6E4F-FBF0-F6CB68EEB72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7384B69-122C-5452-1368-67966E487CE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02C9EDD-BAD1-1A8F-E930-56626CAF7D4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E967FC61-6245-273C-8EF0-F46B423711E7}"/>
              </a:ext>
            </a:extLst>
          </p:cNvPr>
          <p:cNvSpPr>
            <a:spLocks noGrp="1"/>
          </p:cNvSpPr>
          <p:nvPr>
            <p:ph type="sldNum" sz="quarter" idx="5"/>
          </p:nvPr>
        </p:nvSpPr>
        <p:spPr/>
        <p:txBody>
          <a:bodyPr/>
          <a:lstStyle/>
          <a:p>
            <a:fld id="{3072BC55-FD00-4953-BF16-15991B6C2CB2}" type="slidenum">
              <a:rPr lang="nl-BE" smtClean="0"/>
              <a:t>21</a:t>
            </a:fld>
            <a:endParaRPr lang="nl-BE"/>
          </a:p>
        </p:txBody>
      </p:sp>
    </p:spTree>
    <p:extLst>
      <p:ext uri="{BB962C8B-B14F-4D97-AF65-F5344CB8AC3E}">
        <p14:creationId xmlns:p14="http://schemas.microsoft.com/office/powerpoint/2010/main" val="3438562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BB2E4-63F6-99C2-6EEA-D30C73C3CE6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F87589-C71F-8CBF-1CE4-38E21DBC774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211E748-2C19-0E9B-E82E-6B4E67F053D5}"/>
              </a:ext>
            </a:extLst>
          </p:cNvPr>
          <p:cNvSpPr>
            <a:spLocks noGrp="1"/>
          </p:cNvSpPr>
          <p:nvPr>
            <p:ph type="body" idx="1"/>
          </p:nvPr>
        </p:nvSpPr>
        <p:spPr/>
        <p:txBody>
          <a:bodyPr/>
          <a:lstStyle/>
          <a:p>
            <a:endParaRPr lang="nl-NL"/>
          </a:p>
          <a:p>
            <a:endParaRPr lang="nl-BE"/>
          </a:p>
        </p:txBody>
      </p:sp>
      <p:sp>
        <p:nvSpPr>
          <p:cNvPr id="4" name="Tijdelijke aanduiding voor dianummer 3">
            <a:extLst>
              <a:ext uri="{FF2B5EF4-FFF2-40B4-BE49-F238E27FC236}">
                <a16:creationId xmlns:a16="http://schemas.microsoft.com/office/drawing/2014/main" id="{5A040CDE-C01E-B962-E664-BE28650D32CD}"/>
              </a:ext>
            </a:extLst>
          </p:cNvPr>
          <p:cNvSpPr>
            <a:spLocks noGrp="1"/>
          </p:cNvSpPr>
          <p:nvPr>
            <p:ph type="sldNum" sz="quarter" idx="5"/>
          </p:nvPr>
        </p:nvSpPr>
        <p:spPr/>
        <p:txBody>
          <a:bodyPr/>
          <a:lstStyle/>
          <a:p>
            <a:fld id="{3072BC55-FD00-4953-BF16-15991B6C2CB2}" type="slidenum">
              <a:rPr lang="nl-BE" smtClean="0"/>
              <a:t>22</a:t>
            </a:fld>
            <a:endParaRPr lang="nl-BE"/>
          </a:p>
        </p:txBody>
      </p:sp>
    </p:spTree>
    <p:extLst>
      <p:ext uri="{BB962C8B-B14F-4D97-AF65-F5344CB8AC3E}">
        <p14:creationId xmlns:p14="http://schemas.microsoft.com/office/powerpoint/2010/main" val="836647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35E90-BEA9-8308-5046-416C4E1621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7E48EE2-D627-C91A-515A-38C23BE5AE7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8B7BC3E-662D-682E-B6EF-49BC953A0914}"/>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364D49CF-E7DB-B3EB-2985-C2E820D1D882}"/>
              </a:ext>
            </a:extLst>
          </p:cNvPr>
          <p:cNvSpPr>
            <a:spLocks noGrp="1"/>
          </p:cNvSpPr>
          <p:nvPr>
            <p:ph type="sldNum" sz="quarter" idx="5"/>
          </p:nvPr>
        </p:nvSpPr>
        <p:spPr/>
        <p:txBody>
          <a:bodyPr/>
          <a:lstStyle/>
          <a:p>
            <a:fld id="{3072BC55-FD00-4953-BF16-15991B6C2CB2}" type="slidenum">
              <a:rPr lang="nl-BE" smtClean="0"/>
              <a:t>23</a:t>
            </a:fld>
            <a:endParaRPr lang="nl-BE"/>
          </a:p>
        </p:txBody>
      </p:sp>
    </p:spTree>
    <p:extLst>
      <p:ext uri="{BB962C8B-B14F-4D97-AF65-F5344CB8AC3E}">
        <p14:creationId xmlns:p14="http://schemas.microsoft.com/office/powerpoint/2010/main" val="4272103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D37F9-0690-A210-96BA-C675CC12745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EC1AA79-1B5D-F15E-7268-D212DF70661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544FE5D-4E93-3398-8C08-61102F29BF13}"/>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0C0B7844-F163-D3F3-A1F2-38931040CD1C}"/>
              </a:ext>
            </a:extLst>
          </p:cNvPr>
          <p:cNvSpPr>
            <a:spLocks noGrp="1"/>
          </p:cNvSpPr>
          <p:nvPr>
            <p:ph type="sldNum" sz="quarter" idx="5"/>
          </p:nvPr>
        </p:nvSpPr>
        <p:spPr/>
        <p:txBody>
          <a:bodyPr/>
          <a:lstStyle/>
          <a:p>
            <a:fld id="{3072BC55-FD00-4953-BF16-15991B6C2CB2}" type="slidenum">
              <a:rPr lang="nl-BE" smtClean="0"/>
              <a:t>24</a:t>
            </a:fld>
            <a:endParaRPr lang="nl-BE"/>
          </a:p>
        </p:txBody>
      </p:sp>
    </p:spTree>
    <p:extLst>
      <p:ext uri="{BB962C8B-B14F-4D97-AF65-F5344CB8AC3E}">
        <p14:creationId xmlns:p14="http://schemas.microsoft.com/office/powerpoint/2010/main" val="3951024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DFEDA-4AB7-12C7-3F36-ACAF6C28FAF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3DD592D-8DA6-C98B-90D7-575DF68CA66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119733B-620C-5E78-EB4C-62FBD1B13123}"/>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3C472095-587A-A9EB-B397-67E80B651F13}"/>
              </a:ext>
            </a:extLst>
          </p:cNvPr>
          <p:cNvSpPr>
            <a:spLocks noGrp="1"/>
          </p:cNvSpPr>
          <p:nvPr>
            <p:ph type="sldNum" sz="quarter" idx="5"/>
          </p:nvPr>
        </p:nvSpPr>
        <p:spPr/>
        <p:txBody>
          <a:bodyPr/>
          <a:lstStyle/>
          <a:p>
            <a:fld id="{3072BC55-FD00-4953-BF16-15991B6C2CB2}" type="slidenum">
              <a:rPr lang="nl-BE" smtClean="0"/>
              <a:t>25</a:t>
            </a:fld>
            <a:endParaRPr lang="nl-BE"/>
          </a:p>
        </p:txBody>
      </p:sp>
    </p:spTree>
    <p:extLst>
      <p:ext uri="{BB962C8B-B14F-4D97-AF65-F5344CB8AC3E}">
        <p14:creationId xmlns:p14="http://schemas.microsoft.com/office/powerpoint/2010/main" val="671160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7F9E4-5D8F-9DE7-9DD7-DAE1D087256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61C1D3-0D0D-6440-A084-7DE30462D46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F34A1BE-A2D5-B6BD-87B6-126E209B35C3}"/>
              </a:ext>
            </a:extLst>
          </p:cNvPr>
          <p:cNvSpPr>
            <a:spLocks noGrp="1"/>
          </p:cNvSpPr>
          <p:nvPr>
            <p:ph type="body" idx="1"/>
          </p:nvPr>
        </p:nvSpPr>
        <p:spPr/>
        <p:txBody>
          <a:bodyPr/>
          <a:lstStyle/>
          <a:p>
            <a:r>
              <a:rPr lang="nl-NL"/>
              <a:t>Neuraal netwerk eigenlijk geen tabel zoals afbeelding (te veel mogelijkheden =&gt; moeten schatten, dit is waar neuraal netwerk belangrijk wordt (schat percentages))</a:t>
            </a:r>
          </a:p>
        </p:txBody>
      </p:sp>
      <p:sp>
        <p:nvSpPr>
          <p:cNvPr id="4" name="Tijdelijke aanduiding voor dianummer 3">
            <a:extLst>
              <a:ext uri="{FF2B5EF4-FFF2-40B4-BE49-F238E27FC236}">
                <a16:creationId xmlns:a16="http://schemas.microsoft.com/office/drawing/2014/main" id="{83A58D84-5BAE-1B60-538A-C4245F738190}"/>
              </a:ext>
            </a:extLst>
          </p:cNvPr>
          <p:cNvSpPr>
            <a:spLocks noGrp="1"/>
          </p:cNvSpPr>
          <p:nvPr>
            <p:ph type="sldNum" sz="quarter" idx="5"/>
          </p:nvPr>
        </p:nvSpPr>
        <p:spPr/>
        <p:txBody>
          <a:bodyPr/>
          <a:lstStyle/>
          <a:p>
            <a:fld id="{3072BC55-FD00-4953-BF16-15991B6C2CB2}" type="slidenum">
              <a:rPr lang="nl-BE" smtClean="0"/>
              <a:t>26</a:t>
            </a:fld>
            <a:endParaRPr lang="nl-BE"/>
          </a:p>
        </p:txBody>
      </p:sp>
    </p:spTree>
    <p:extLst>
      <p:ext uri="{BB962C8B-B14F-4D97-AF65-F5344CB8AC3E}">
        <p14:creationId xmlns:p14="http://schemas.microsoft.com/office/powerpoint/2010/main" val="2314509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9024-D0C3-F9A0-6E90-3B41CDBBC1C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CF74BE0-36BC-F240-CB15-C0E5C6EFF47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479EDDE-CE7C-81F6-EB67-481D7039D7FB}"/>
              </a:ext>
            </a:extLst>
          </p:cNvPr>
          <p:cNvSpPr>
            <a:spLocks noGrp="1"/>
          </p:cNvSpPr>
          <p:nvPr>
            <p:ph type="body" idx="1"/>
          </p:nvPr>
        </p:nvSpPr>
        <p:spPr/>
        <p:txBody>
          <a:bodyPr/>
          <a:lstStyle/>
          <a:p>
            <a:r>
              <a:rPr lang="nl-NL"/>
              <a:t>Extra nuance: te veel mogelijkheden =&gt; belang van paper ‘Attention is </a:t>
            </a:r>
            <a:r>
              <a:rPr lang="nl-NL" err="1"/>
              <a:t>all</a:t>
            </a:r>
            <a:r>
              <a:rPr lang="nl-NL"/>
              <a:t> </a:t>
            </a:r>
            <a:r>
              <a:rPr lang="nl-NL" err="1"/>
              <a:t>you</a:t>
            </a:r>
            <a:r>
              <a:rPr lang="nl-NL"/>
              <a:t> </a:t>
            </a:r>
            <a:r>
              <a:rPr lang="nl-NL" err="1"/>
              <a:t>need</a:t>
            </a:r>
            <a:r>
              <a:rPr lang="nl-NL"/>
              <a:t>’ uit 2017 dat aan het model toevoegde hoeveel aandacht je aan welk woord moet geven bij het voorspellen van het volgende</a:t>
            </a:r>
            <a:endParaRPr lang="en-US"/>
          </a:p>
          <a:p>
            <a:endParaRPr lang="nl-BE"/>
          </a:p>
        </p:txBody>
      </p:sp>
      <p:sp>
        <p:nvSpPr>
          <p:cNvPr id="4" name="Tijdelijke aanduiding voor dianummer 3">
            <a:extLst>
              <a:ext uri="{FF2B5EF4-FFF2-40B4-BE49-F238E27FC236}">
                <a16:creationId xmlns:a16="http://schemas.microsoft.com/office/drawing/2014/main" id="{1949F7AC-474C-A98B-EEBF-9D9DC8F7E92A}"/>
              </a:ext>
            </a:extLst>
          </p:cNvPr>
          <p:cNvSpPr>
            <a:spLocks noGrp="1"/>
          </p:cNvSpPr>
          <p:nvPr>
            <p:ph type="sldNum" sz="quarter" idx="5"/>
          </p:nvPr>
        </p:nvSpPr>
        <p:spPr/>
        <p:txBody>
          <a:bodyPr/>
          <a:lstStyle/>
          <a:p>
            <a:fld id="{3072BC55-FD00-4953-BF16-15991B6C2CB2}" type="slidenum">
              <a:rPr lang="nl-BE" smtClean="0"/>
              <a:t>27</a:t>
            </a:fld>
            <a:endParaRPr lang="nl-BE"/>
          </a:p>
        </p:txBody>
      </p:sp>
    </p:spTree>
    <p:extLst>
      <p:ext uri="{BB962C8B-B14F-4D97-AF65-F5344CB8AC3E}">
        <p14:creationId xmlns:p14="http://schemas.microsoft.com/office/powerpoint/2010/main" val="34402759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DCA59-616D-892D-2396-C41C5FE1FCA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8D28298-76C8-2CDE-E74D-B53237F8C0B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42A836C-2E63-1813-EEB1-75A62C2EFB3A}"/>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8CE9EE9C-6107-113B-61C9-B15A2CDD03E1}"/>
              </a:ext>
            </a:extLst>
          </p:cNvPr>
          <p:cNvSpPr>
            <a:spLocks noGrp="1"/>
          </p:cNvSpPr>
          <p:nvPr>
            <p:ph type="sldNum" sz="quarter" idx="5"/>
          </p:nvPr>
        </p:nvSpPr>
        <p:spPr/>
        <p:txBody>
          <a:bodyPr/>
          <a:lstStyle/>
          <a:p>
            <a:fld id="{3072BC55-FD00-4953-BF16-15991B6C2CB2}" type="slidenum">
              <a:rPr lang="nl-BE" smtClean="0"/>
              <a:t>28</a:t>
            </a:fld>
            <a:endParaRPr lang="nl-BE"/>
          </a:p>
        </p:txBody>
      </p:sp>
    </p:spTree>
    <p:extLst>
      <p:ext uri="{BB962C8B-B14F-4D97-AF65-F5344CB8AC3E}">
        <p14:creationId xmlns:p14="http://schemas.microsoft.com/office/powerpoint/2010/main" val="1734995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a:solidFill>
                  <a:srgbClr val="333333"/>
                </a:solidFill>
                <a:effectLst/>
                <a:latin typeface="Open sans" panose="020B0606030504020204" pitchFamily="34" charset="0"/>
              </a:rPr>
              <a:t>Sinds 1 augustus 2024 voert de EU in fases de </a:t>
            </a:r>
            <a:r>
              <a:rPr lang="nl-NL" b="0" i="0" u="none" strike="noStrike">
                <a:solidFill>
                  <a:srgbClr val="333333"/>
                </a:solidFill>
                <a:effectLst/>
                <a:latin typeface="Open sans" panose="020B0606030504020204" pitchFamily="34" charset="0"/>
                <a:hlinkClick r:id="rId3"/>
              </a:rPr>
              <a:t>AI Act</a:t>
            </a:r>
            <a:r>
              <a:rPr lang="nl-NL" b="0" i="0">
                <a:solidFill>
                  <a:srgbClr val="333333"/>
                </a:solidFill>
                <a:effectLst/>
                <a:latin typeface="Open sans" panose="020B0606030504020204" pitchFamily="34" charset="0"/>
              </a:rPr>
              <a:t> in om burgers tegen nadelige gevolgen van AI te beschermen.</a:t>
            </a:r>
          </a:p>
          <a:p>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30</a:t>
            </a:fld>
            <a:endParaRPr lang="nl-BE"/>
          </a:p>
        </p:txBody>
      </p:sp>
    </p:spTree>
    <p:extLst>
      <p:ext uri="{BB962C8B-B14F-4D97-AF65-F5344CB8AC3E}">
        <p14:creationId xmlns:p14="http://schemas.microsoft.com/office/powerpoint/2010/main" val="3415452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72D79-6D93-8906-173A-DCB455276BB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89DCE09-69AE-A3E2-300D-5E064AAECC7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7D57E02-F1A6-3157-A49D-E169C2A8110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b="0" i="0">
                <a:solidFill>
                  <a:srgbClr val="333333"/>
                </a:solidFill>
                <a:effectLst/>
                <a:latin typeface="Open sans" panose="020B0606030504020204" pitchFamily="34" charset="0"/>
              </a:rPr>
              <a:t>Met de AI Act wil de EU haar burgers tegen de negatieve gevolgen van AI beschermen én de privacy waarborgen.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b="0" i="0">
                <a:solidFill>
                  <a:srgbClr val="333333"/>
                </a:solidFill>
                <a:effectLst/>
                <a:latin typeface="Open sans" panose="020B0606030504020204" pitchFamily="34" charset="0"/>
              </a:rPr>
              <a:t>Dit geldt voor iedereen die AI ontwikkelt, levert én toepast.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b="0" i="0">
              <a:solidFill>
                <a:srgbClr val="333333"/>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latin typeface="-apple-system"/>
              </a:rPr>
              <a:t>Momenteel is het wettelijk kader de AI Act enkel van toepassing op onderwijsinstellingen en bedrijven als organisatie en nog niet op het proces onderwijs. De EC heeft wel een </a:t>
            </a:r>
            <a:r>
              <a:rPr lang="nl-NL" err="1">
                <a:effectLst/>
                <a:latin typeface="-apple-system"/>
              </a:rPr>
              <a:t>expertengroep</a:t>
            </a:r>
            <a:r>
              <a:rPr lang="nl-NL">
                <a:effectLst/>
                <a:latin typeface="-apple-system"/>
              </a:rPr>
              <a:t> de opdracht gegeven om de AI Act door te vertalen naar het proces onderwijs. Een eerste voorstel werd eind Oktober in Straatsburg voorgesteld, het is nog even afwachten tot dit definitief wordt.</a:t>
            </a:r>
            <a:endParaRPr lang="nl-BE" b="0" i="0">
              <a:solidFill>
                <a:srgbClr val="333333"/>
              </a:solidFill>
              <a:effectLst/>
              <a:latin typeface="Open sans" panose="020B0606030504020204" pitchFamily="34" charset="0"/>
            </a:endParaRPr>
          </a:p>
          <a:p>
            <a:pPr marL="0" indent="0">
              <a:buFont typeface="Arial" panose="020B0604020202020204" pitchFamily="34" charset="0"/>
              <a:buNone/>
            </a:pPr>
            <a:r>
              <a:rPr lang="nl-BE" b="0" i="0">
                <a:solidFill>
                  <a:srgbClr val="333333"/>
                </a:solidFill>
                <a:effectLst/>
                <a:latin typeface="Open sans" panose="020B0606030504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b="0" i="0">
              <a:solidFill>
                <a:srgbClr val="333333"/>
              </a:solidFill>
              <a:effectLst/>
              <a:latin typeface="Open sans" panose="020B0606030504020204" pitchFamily="34" charset="0"/>
            </a:endParaRPr>
          </a:p>
        </p:txBody>
      </p:sp>
      <p:sp>
        <p:nvSpPr>
          <p:cNvPr id="4" name="Tijdelijke aanduiding voor dianummer 3">
            <a:extLst>
              <a:ext uri="{FF2B5EF4-FFF2-40B4-BE49-F238E27FC236}">
                <a16:creationId xmlns:a16="http://schemas.microsoft.com/office/drawing/2014/main" id="{61279EB3-0FB0-B197-AB97-5A9578E7A25A}"/>
              </a:ext>
            </a:extLst>
          </p:cNvPr>
          <p:cNvSpPr>
            <a:spLocks noGrp="1"/>
          </p:cNvSpPr>
          <p:nvPr>
            <p:ph type="sldNum" sz="quarter" idx="5"/>
          </p:nvPr>
        </p:nvSpPr>
        <p:spPr/>
        <p:txBody>
          <a:bodyPr/>
          <a:lstStyle/>
          <a:p>
            <a:fld id="{3072BC55-FD00-4953-BF16-15991B6C2CB2}" type="slidenum">
              <a:rPr lang="nl-BE" smtClean="0"/>
              <a:t>31</a:t>
            </a:fld>
            <a:endParaRPr lang="nl-BE"/>
          </a:p>
        </p:txBody>
      </p:sp>
    </p:spTree>
    <p:extLst>
      <p:ext uri="{BB962C8B-B14F-4D97-AF65-F5344CB8AC3E}">
        <p14:creationId xmlns:p14="http://schemas.microsoft.com/office/powerpoint/2010/main" val="615224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nl-NL" b="0" i="0">
                <a:solidFill>
                  <a:srgbClr val="333333"/>
                </a:solidFill>
                <a:effectLst/>
                <a:latin typeface="Open sans" panose="020B0606030504020204" pitchFamily="34" charset="0"/>
              </a:rPr>
              <a:t>De AI Act deelt AI in </a:t>
            </a:r>
            <a:r>
              <a:rPr lang="nl-NL" b="0" i="0" err="1">
                <a:solidFill>
                  <a:srgbClr val="333333"/>
                </a:solidFill>
                <a:effectLst/>
                <a:latin typeface="Open sans" panose="020B0606030504020204" pitchFamily="34" charset="0"/>
              </a:rPr>
              <a:t>in</a:t>
            </a:r>
            <a:r>
              <a:rPr lang="nl-NL" b="0" i="0">
                <a:solidFill>
                  <a:srgbClr val="333333"/>
                </a:solidFill>
                <a:effectLst/>
                <a:latin typeface="Open sans" panose="020B0606030504020204" pitchFamily="34" charset="0"/>
              </a:rPr>
              <a:t> 4 risicocategorieën en Voor elke categorie zijn er bepalingen 	en verplichtingen rond welke AI is toegestaan of verboden en waar makers en gebruikers van de toegestane AI aan moeten voldoen.</a:t>
            </a:r>
          </a:p>
          <a:p>
            <a:pPr marL="0" indent="0">
              <a:buFont typeface="Arial" panose="020B0604020202020204" pitchFamily="34" charset="0"/>
              <a:buNone/>
            </a:pPr>
            <a:endParaRPr lang="nl-NL" b="0" i="0">
              <a:solidFill>
                <a:srgbClr val="333333"/>
              </a:solidFill>
              <a:effectLst/>
              <a:latin typeface="Open sans" panose="020B0606030504020204" pitchFamily="34" charset="0"/>
            </a:endParaRPr>
          </a:p>
          <a:p>
            <a:pPr marL="0" indent="0">
              <a:buFont typeface="Arial" panose="020B0604020202020204" pitchFamily="34" charset="0"/>
              <a:buNone/>
            </a:pPr>
            <a:r>
              <a:rPr lang="nl-NL" b="0" i="0">
                <a:solidFill>
                  <a:srgbClr val="333333"/>
                </a:solidFill>
                <a:effectLst/>
                <a:latin typeface="Open sans" panose="020B0606030504020204" pitchFamily="34" charset="0"/>
              </a:rPr>
              <a:t>Welke stappen moeten organisaties momenteel volgen</a:t>
            </a:r>
          </a:p>
          <a:p>
            <a:r>
              <a:rPr lang="nl-NL" b="0" i="0">
                <a:solidFill>
                  <a:srgbClr val="333333"/>
                </a:solidFill>
                <a:effectLst/>
                <a:latin typeface="Open sans" panose="020B0606030504020204" pitchFamily="34" charset="0"/>
              </a:rPr>
              <a:t>	</a:t>
            </a:r>
          </a:p>
          <a:p>
            <a:pPr lvl="3" algn="l">
              <a:buFont typeface="+mj-lt"/>
              <a:buAutoNum type="arabicPeriod"/>
            </a:pPr>
            <a:r>
              <a:rPr lang="nl-NL" b="1" i="0">
                <a:solidFill>
                  <a:srgbClr val="333333"/>
                </a:solidFill>
                <a:effectLst/>
                <a:latin typeface="Open sans" panose="020B0606030504020204" pitchFamily="34" charset="0"/>
              </a:rPr>
              <a:t>Breng de AI die je gebruikt in kaart</a:t>
            </a:r>
            <a:br>
              <a:rPr lang="nl-NL" b="0" i="0">
                <a:solidFill>
                  <a:srgbClr val="333333"/>
                </a:solidFill>
                <a:effectLst/>
                <a:latin typeface="Open sans" panose="020B0606030504020204" pitchFamily="34" charset="0"/>
              </a:rPr>
            </a:br>
            <a:r>
              <a:rPr lang="nl-NL" b="0" i="0">
                <a:solidFill>
                  <a:srgbClr val="333333"/>
                </a:solidFill>
                <a:effectLst/>
                <a:latin typeface="Open sans" panose="020B0606030504020204" pitchFamily="34" charset="0"/>
              </a:rPr>
              <a:t>Loop alle software die je gebruikt na en bekijk of AI daar een onderdeel van is. Vraag dit zo nodig op bij de ontwikkelaar of leverancier van je software.</a:t>
            </a:r>
          </a:p>
          <a:p>
            <a:pPr lvl="3" algn="l">
              <a:buFont typeface="+mj-lt"/>
              <a:buAutoNum type="arabicPeriod"/>
            </a:pPr>
            <a:r>
              <a:rPr lang="nl-NL" b="1" i="0">
                <a:solidFill>
                  <a:srgbClr val="333333"/>
                </a:solidFill>
                <a:effectLst/>
                <a:latin typeface="Open sans" panose="020B0606030504020204" pitchFamily="34" charset="0"/>
              </a:rPr>
              <a:t>Check in de registratie database of je de AI mag gebruiken</a:t>
            </a:r>
            <a:br>
              <a:rPr lang="nl-NL" b="0" i="0">
                <a:solidFill>
                  <a:srgbClr val="333333"/>
                </a:solidFill>
                <a:effectLst/>
                <a:latin typeface="Open sans" panose="020B0606030504020204" pitchFamily="34" charset="0"/>
              </a:rPr>
            </a:br>
            <a:r>
              <a:rPr lang="nl-NL" b="0" i="0">
                <a:solidFill>
                  <a:srgbClr val="333333"/>
                </a:solidFill>
                <a:effectLst/>
                <a:latin typeface="Open sans" panose="020B0606030504020204" pitchFamily="34" charset="0"/>
              </a:rPr>
              <a:t>Jij bent straks aansprakelijk als je ongeregistreerde en daardoor verboden AI gebruikt, dus wees zeker van de AI die je toepast.</a:t>
            </a:r>
          </a:p>
          <a:p>
            <a:pPr lvl="3" algn="l">
              <a:buFont typeface="+mj-lt"/>
              <a:buAutoNum type="arabicPeriod"/>
            </a:pPr>
            <a:r>
              <a:rPr lang="nl-NL" b="1" i="0">
                <a:solidFill>
                  <a:srgbClr val="333333"/>
                </a:solidFill>
                <a:effectLst/>
                <a:latin typeface="Open sans" panose="020B0606030504020204" pitchFamily="34" charset="0"/>
              </a:rPr>
              <a:t>Bepaal het risiconiveau per AI</a:t>
            </a:r>
            <a:br>
              <a:rPr lang="nl-NL" b="0" i="0">
                <a:solidFill>
                  <a:srgbClr val="333333"/>
                </a:solidFill>
                <a:effectLst/>
                <a:latin typeface="Open sans" panose="020B0606030504020204" pitchFamily="34" charset="0"/>
              </a:rPr>
            </a:br>
            <a:r>
              <a:rPr lang="nl-NL" b="0" i="0">
                <a:solidFill>
                  <a:srgbClr val="333333"/>
                </a:solidFill>
                <a:effectLst/>
                <a:latin typeface="Open sans" panose="020B0606030504020204" pitchFamily="34" charset="0"/>
              </a:rPr>
              <a:t>Bepaal of schat nu per je gebruikte AI het risiconiveau (onaanvaardbaar/hoog/laag) in.</a:t>
            </a:r>
          </a:p>
          <a:p>
            <a:pPr lvl="3" algn="l">
              <a:buFont typeface="+mj-lt"/>
              <a:buAutoNum type="arabicPeriod"/>
            </a:pPr>
            <a:r>
              <a:rPr lang="nl-NL" b="1" i="0">
                <a:solidFill>
                  <a:srgbClr val="333333"/>
                </a:solidFill>
                <a:effectLst/>
                <a:latin typeface="Open sans" panose="020B0606030504020204" pitchFamily="34" charset="0"/>
              </a:rPr>
              <a:t>Leg per AI vast hoe je het toepast of gaat gebruiken</a:t>
            </a:r>
            <a:br>
              <a:rPr lang="nl-NL" b="0" i="0">
                <a:solidFill>
                  <a:srgbClr val="333333"/>
                </a:solidFill>
                <a:effectLst/>
                <a:latin typeface="Open sans" panose="020B0606030504020204" pitchFamily="34" charset="0"/>
              </a:rPr>
            </a:br>
            <a:r>
              <a:rPr lang="nl-NL" b="0" i="0">
                <a:solidFill>
                  <a:srgbClr val="333333"/>
                </a:solidFill>
                <a:effectLst/>
                <a:latin typeface="Open sans" panose="020B0606030504020204" pitchFamily="34" charset="0"/>
              </a:rPr>
              <a:t>Werk daarna uit volgens welke regels en met welke voorzieningen je de AI gaat gebruiken. Stel dat je </a:t>
            </a:r>
            <a:r>
              <a:rPr lang="nl-NL" b="0" i="0" err="1">
                <a:solidFill>
                  <a:srgbClr val="333333"/>
                </a:solidFill>
                <a:effectLst/>
                <a:latin typeface="Open sans" panose="020B0606030504020204" pitchFamily="34" charset="0"/>
              </a:rPr>
              <a:t>ChatGPT</a:t>
            </a:r>
            <a:r>
              <a:rPr lang="nl-NL" b="0" i="0">
                <a:solidFill>
                  <a:srgbClr val="333333"/>
                </a:solidFill>
                <a:effectLst/>
                <a:latin typeface="Open sans" panose="020B0606030504020204" pitchFamily="34" charset="0"/>
              </a:rPr>
              <a:t> gebruikt om productpagina’s voor je website te genereren. Spreek dan af dat een of meerdere personen een aangemaakte pagina voor publicatie controleren en leg dit vast in een werkprocedure.</a:t>
            </a:r>
          </a:p>
          <a:p>
            <a:pPr lvl="3" algn="l">
              <a:buFont typeface="+mj-lt"/>
              <a:buAutoNum type="arabicPeriod"/>
            </a:pPr>
            <a:r>
              <a:rPr lang="nl-NL" b="1" i="0">
                <a:solidFill>
                  <a:srgbClr val="333333"/>
                </a:solidFill>
                <a:effectLst/>
                <a:latin typeface="Open sans" panose="020B0606030504020204" pitchFamily="34" charset="0"/>
              </a:rPr>
              <a:t>Voer per AI de vastgestelde werkwijze in</a:t>
            </a:r>
            <a:br>
              <a:rPr lang="nl-NL" b="0" i="0">
                <a:solidFill>
                  <a:srgbClr val="333333"/>
                </a:solidFill>
                <a:effectLst/>
                <a:latin typeface="Open sans" panose="020B0606030504020204" pitchFamily="34" charset="0"/>
              </a:rPr>
            </a:br>
            <a:r>
              <a:rPr lang="nl-NL" b="0" i="0">
                <a:solidFill>
                  <a:srgbClr val="333333"/>
                </a:solidFill>
                <a:effectLst/>
                <a:latin typeface="Open sans" panose="020B0606030504020204" pitchFamily="34" charset="0"/>
              </a:rPr>
              <a:t>Naast dat je in deze stap de afgesproken werkwijze rondom AI in de praktijk brengt, kan het ook zijn dat je op je website vermeldt dat je AI toepast en op welke gegevens AI zich daarbij baseert.</a:t>
            </a:r>
          </a:p>
          <a:p>
            <a:endParaRPr lang="nl-NL" b="0" i="0">
              <a:solidFill>
                <a:srgbClr val="333333"/>
              </a:solidFill>
              <a:effectLst/>
              <a:latin typeface="Open sans" panose="020B0606030504020204" pitchFamily="34" charset="0"/>
            </a:endParaRPr>
          </a:p>
          <a:p>
            <a:endParaRPr lang="nl-BE"/>
          </a:p>
          <a:p>
            <a:pPr algn="l">
              <a:buFont typeface="Arial" panose="020B0604020202020204" pitchFamily="34" charset="0"/>
              <a:buNone/>
            </a:pPr>
            <a:endParaRPr lang="nl-NL" b="1" i="0">
              <a:solidFill>
                <a:srgbClr val="333333"/>
              </a:solidFill>
              <a:effectLst/>
              <a:latin typeface="Open sans" panose="020B0606030504020204" pitchFamily="34" charset="0"/>
            </a:endParaRPr>
          </a:p>
          <a:p>
            <a:pPr algn="l">
              <a:buFont typeface="Arial" panose="020B0604020202020204" pitchFamily="34" charset="0"/>
              <a:buNone/>
            </a:pPr>
            <a:r>
              <a:rPr lang="nl-NL" b="1" i="0">
                <a:solidFill>
                  <a:srgbClr val="333333"/>
                </a:solidFill>
                <a:effectLst/>
                <a:latin typeface="Open sans" panose="020B0606030504020204" pitchFamily="34" charset="0"/>
              </a:rPr>
              <a:t>Onaanvaardbaar risico</a:t>
            </a:r>
            <a:br>
              <a:rPr lang="nl-NL" b="0" i="0">
                <a:solidFill>
                  <a:srgbClr val="333333"/>
                </a:solidFill>
                <a:effectLst/>
                <a:latin typeface="Open sans" panose="020B0606030504020204" pitchFamily="34" charset="0"/>
              </a:rPr>
            </a:br>
            <a:r>
              <a:rPr lang="nl-NL" b="0" i="0">
                <a:solidFill>
                  <a:srgbClr val="333333"/>
                </a:solidFill>
                <a:effectLst/>
                <a:latin typeface="Open sans" panose="020B0606030504020204" pitchFamily="34" charset="0"/>
              </a:rPr>
              <a:t>Hieronder valt AI die een bedreiging voor mensen is en de AI Act verbiedt deze vormen van AI. Denk bijvoorbeeld aan AI die voorspelt of iemand een misdaad zal plegen. Maar ook </a:t>
            </a:r>
            <a:r>
              <a:rPr lang="nl-NL" b="0" i="0" err="1">
                <a:solidFill>
                  <a:srgbClr val="333333"/>
                </a:solidFill>
                <a:effectLst/>
                <a:latin typeface="Open sans" panose="020B0606030504020204" pitchFamily="34" charset="0"/>
              </a:rPr>
              <a:t>social</a:t>
            </a:r>
            <a:r>
              <a:rPr lang="nl-NL" b="0" i="0">
                <a:solidFill>
                  <a:srgbClr val="333333"/>
                </a:solidFill>
                <a:effectLst/>
                <a:latin typeface="Open sans" panose="020B0606030504020204" pitchFamily="34" charset="0"/>
              </a:rPr>
              <a:t> scoring op grond van koopgedrag of financiële situatie (dat interessant voor marketing kan zijn) valt hieronder en mag straks niet meer.</a:t>
            </a:r>
          </a:p>
          <a:p>
            <a:pPr algn="l">
              <a:buFont typeface="Arial" panose="020B0604020202020204" pitchFamily="34" charset="0"/>
              <a:buChar char="•"/>
            </a:pPr>
            <a:r>
              <a:rPr lang="nl-NL" b="1" i="0">
                <a:solidFill>
                  <a:srgbClr val="333333"/>
                </a:solidFill>
                <a:effectLst/>
                <a:latin typeface="Open sans" panose="020B0606030504020204" pitchFamily="34" charset="0"/>
              </a:rPr>
              <a:t>Hoog risico</a:t>
            </a:r>
            <a:br>
              <a:rPr lang="nl-NL" b="0" i="0">
                <a:solidFill>
                  <a:srgbClr val="333333"/>
                </a:solidFill>
                <a:effectLst/>
                <a:latin typeface="Open sans" panose="020B0606030504020204" pitchFamily="34" charset="0"/>
              </a:rPr>
            </a:br>
            <a:r>
              <a:rPr lang="nl-NL" b="0" i="0">
                <a:solidFill>
                  <a:srgbClr val="333333"/>
                </a:solidFill>
                <a:effectLst/>
                <a:latin typeface="Open sans" panose="020B0606030504020204" pitchFamily="34" charset="0"/>
              </a:rPr>
              <a:t>Tot dit niveau behoort AI die de rechten of veiligheid van mensen kan schaden. Zoals AI die sollicitanten screent of de klimaatbeheersing in kantoren regelt. De AI Act staat zulke AI onder strenge voorwaarden toe. Zo moet volstrekt helder zijn welke gegevens de AI gebruikt en ook moeten mensen toezien dat deze AI de rechten en veiligheid van mensen niet schaadt.</a:t>
            </a:r>
          </a:p>
          <a:p>
            <a:pPr algn="l">
              <a:buFont typeface="Arial" panose="020B0604020202020204" pitchFamily="34" charset="0"/>
              <a:buChar char="•"/>
            </a:pPr>
            <a:r>
              <a:rPr lang="nl-NL" b="1" i="0">
                <a:solidFill>
                  <a:srgbClr val="333333"/>
                </a:solidFill>
                <a:effectLst/>
                <a:latin typeface="Open sans" panose="020B0606030504020204" pitchFamily="34" charset="0"/>
              </a:rPr>
              <a:t>Laag risico</a:t>
            </a:r>
            <a:br>
              <a:rPr lang="nl-NL" b="0" i="0">
                <a:solidFill>
                  <a:srgbClr val="333333"/>
                </a:solidFill>
                <a:effectLst/>
                <a:latin typeface="Open sans" panose="020B0606030504020204" pitchFamily="34" charset="0"/>
              </a:rPr>
            </a:br>
            <a:r>
              <a:rPr lang="nl-NL" b="0" i="0">
                <a:solidFill>
                  <a:srgbClr val="333333"/>
                </a:solidFill>
                <a:effectLst/>
                <a:latin typeface="Open sans" panose="020B0606030504020204" pitchFamily="34" charset="0"/>
              </a:rPr>
              <a:t>Alle andere AI valt onder dit niveau en hiervoor geldt dat voor gebruikers ervan altijd duidelijk moet zijn dat ze met AI te maken hebben. Verder mag deze AI geen beslissingen nemen en moet men aan eventuele auteursrechten voldoen. </a:t>
            </a:r>
            <a:r>
              <a:rPr lang="nl-NL" b="0" i="0" err="1">
                <a:solidFill>
                  <a:srgbClr val="333333"/>
                </a:solidFill>
                <a:effectLst/>
                <a:latin typeface="Open sans" panose="020B0606030504020204" pitchFamily="34" charset="0"/>
              </a:rPr>
              <a:t>ChatGPT</a:t>
            </a:r>
            <a:r>
              <a:rPr lang="nl-NL" b="0" i="0">
                <a:solidFill>
                  <a:srgbClr val="333333"/>
                </a:solidFill>
                <a:effectLst/>
                <a:latin typeface="Open sans" panose="020B0606030504020204" pitchFamily="34" charset="0"/>
              </a:rPr>
              <a:t> valt bijvoorbeeld onder laag risico, maar ook AI die video voor </a:t>
            </a:r>
            <a:r>
              <a:rPr lang="nl-NL" sz="1200" b="0" i="0" u="none" kern="1200" err="1">
                <a:solidFill>
                  <a:srgbClr val="333333"/>
                </a:solidFill>
                <a:effectLst/>
                <a:latin typeface="Open sans" panose="020B0606030504020204" pitchFamily="34" charset="0"/>
                <a:ea typeface="+mn-ea"/>
                <a:cs typeface="+mn-cs"/>
                <a:hlinkClick r:id="rId3">
                  <a:extLst>
                    <a:ext uri="{A12FA001-AC4F-418D-AE19-62706E023703}">
                      <ahyp:hlinkClr xmlns:ahyp="http://schemas.microsoft.com/office/drawing/2018/hyperlinkcolor" val="tx"/>
                    </a:ext>
                  </a:extLst>
                </a:hlinkClick>
              </a:rPr>
              <a:t>deepfakes</a:t>
            </a:r>
            <a:r>
              <a:rPr lang="nl-NL" sz="1200" b="0" i="0" u="none" kern="1200">
                <a:solidFill>
                  <a:srgbClr val="333333"/>
                </a:solidFill>
                <a:effectLst/>
                <a:latin typeface="Open sans" panose="020B0606030504020204" pitchFamily="34" charset="0"/>
                <a:ea typeface="+mn-ea"/>
                <a:cs typeface="+mn-cs"/>
              </a:rPr>
              <a:t> </a:t>
            </a:r>
            <a:r>
              <a:rPr lang="nl-NL" sz="1200" b="0" i="0" kern="1200">
                <a:solidFill>
                  <a:srgbClr val="333333"/>
                </a:solidFill>
                <a:effectLst/>
                <a:latin typeface="Open sans" panose="020B0606030504020204" pitchFamily="34" charset="0"/>
                <a:ea typeface="+mn-ea"/>
                <a:cs typeface="+mn-cs"/>
              </a:rPr>
              <a:t>genereert.</a:t>
            </a:r>
          </a:p>
          <a:p>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32</a:t>
            </a:fld>
            <a:endParaRPr lang="nl-BE"/>
          </a:p>
        </p:txBody>
      </p:sp>
    </p:spTree>
    <p:extLst>
      <p:ext uri="{BB962C8B-B14F-4D97-AF65-F5344CB8AC3E}">
        <p14:creationId xmlns:p14="http://schemas.microsoft.com/office/powerpoint/2010/main" val="3125574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1B32B-658B-884B-618C-1EB4AC26299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A17630D-A750-83BF-CD97-5DB34E19929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3BD0DAE-2092-26AB-81CA-DAA1F4540E88}"/>
              </a:ext>
            </a:extLst>
          </p:cNvPr>
          <p:cNvSpPr>
            <a:spLocks noGrp="1"/>
          </p:cNvSpPr>
          <p:nvPr>
            <p:ph type="body" idx="1"/>
          </p:nvPr>
        </p:nvSpPr>
        <p:spPr/>
        <p:txBody>
          <a:bodyPr/>
          <a:lstStyle/>
          <a:p>
            <a:pPr marL="0" indent="0">
              <a:buFont typeface="Arial" panose="020B0604020202020204" pitchFamily="34" charset="0"/>
              <a:buNone/>
            </a:pPr>
            <a:endParaRPr lang="nl-NL" b="0" i="0">
              <a:solidFill>
                <a:srgbClr val="333333"/>
              </a:solidFill>
              <a:effectLst/>
              <a:latin typeface="Open sans" panose="020B0606030504020204" pitchFamily="34" charset="0"/>
            </a:endParaRPr>
          </a:p>
          <a:p>
            <a:pPr marL="171450" indent="-171450">
              <a:buFont typeface="Arial" panose="020B0604020202020204" pitchFamily="34" charset="0"/>
              <a:buChar char="•"/>
            </a:pPr>
            <a:r>
              <a:rPr lang="nl-NL" b="0" i="0">
                <a:solidFill>
                  <a:srgbClr val="333333"/>
                </a:solidFill>
                <a:effectLst/>
                <a:latin typeface="Open sans" panose="020B0606030504020204" pitchFamily="34" charset="0"/>
              </a:rPr>
              <a:t>Per 1 augustus 2025 gelden de afspraken rond AI met beperkt risico-AI die je gebruikt.  Beperkt risico-AI is AI die gebruikers kan misleiden.  Gebruikt een organisatie </a:t>
            </a:r>
            <a:r>
              <a:rPr lang="nl-NL" b="0" i="0" u="none" strike="noStrike">
                <a:solidFill>
                  <a:srgbClr val="333333"/>
                </a:solidFill>
                <a:effectLst/>
                <a:latin typeface="Open sans" panose="020B0606030504020204" pitchFamily="34" charset="0"/>
                <a:hlinkClick r:id="rId3"/>
              </a:rPr>
              <a:t>chatbots om klanten te helpen</a:t>
            </a:r>
            <a:r>
              <a:rPr lang="nl-NL" b="0" i="0">
                <a:solidFill>
                  <a:srgbClr val="333333"/>
                </a:solidFill>
                <a:effectLst/>
                <a:latin typeface="Open sans" panose="020B0606030504020204" pitchFamily="34" charset="0"/>
              </a:rPr>
              <a:t> bij het oplossen van problemen? Dan gebruikt ze beperkt risico-AI en moet ze maatregelen treffen om compliant te worden voor de AI Act.</a:t>
            </a:r>
          </a:p>
          <a:p>
            <a:endParaRPr lang="nl-BE"/>
          </a:p>
        </p:txBody>
      </p:sp>
      <p:sp>
        <p:nvSpPr>
          <p:cNvPr id="4" name="Tijdelijke aanduiding voor dianummer 3">
            <a:extLst>
              <a:ext uri="{FF2B5EF4-FFF2-40B4-BE49-F238E27FC236}">
                <a16:creationId xmlns:a16="http://schemas.microsoft.com/office/drawing/2014/main" id="{04355E3D-EE11-D9A1-FF05-0CA66995DEB2}"/>
              </a:ext>
            </a:extLst>
          </p:cNvPr>
          <p:cNvSpPr>
            <a:spLocks noGrp="1"/>
          </p:cNvSpPr>
          <p:nvPr>
            <p:ph type="sldNum" sz="quarter" idx="5"/>
          </p:nvPr>
        </p:nvSpPr>
        <p:spPr/>
        <p:txBody>
          <a:bodyPr/>
          <a:lstStyle/>
          <a:p>
            <a:fld id="{3072BC55-FD00-4953-BF16-15991B6C2CB2}" type="slidenum">
              <a:rPr lang="nl-BE" smtClean="0"/>
              <a:t>33</a:t>
            </a:fld>
            <a:endParaRPr lang="nl-BE"/>
          </a:p>
        </p:txBody>
      </p:sp>
    </p:spTree>
    <p:extLst>
      <p:ext uri="{BB962C8B-B14F-4D97-AF65-F5344CB8AC3E}">
        <p14:creationId xmlns:p14="http://schemas.microsoft.com/office/powerpoint/2010/main" val="1374096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Voorlezen</a:t>
            </a:r>
          </a:p>
          <a:p>
            <a:r>
              <a:rPr lang="nl-NL"/>
              <a:t>Dit wil dus zegge dat AI niet kan gebruikt worden om in te schatten of iemand al dan niet geschikt is voor een bepaalde opleiding.</a:t>
            </a:r>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34</a:t>
            </a:fld>
            <a:endParaRPr lang="nl-BE"/>
          </a:p>
        </p:txBody>
      </p:sp>
    </p:spTree>
    <p:extLst>
      <p:ext uri="{BB962C8B-B14F-4D97-AF65-F5344CB8AC3E}">
        <p14:creationId xmlns:p14="http://schemas.microsoft.com/office/powerpoint/2010/main" val="1267255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Men verwacht van onderwijs dat er aandacht besteed wordt aan de te verwachten technische kennis, ervaring, scholing en opleiding.</a:t>
            </a:r>
          </a:p>
          <a:p>
            <a:endParaRPr lang="nl-BE"/>
          </a:p>
          <a:p>
            <a:pPr marL="0" marR="0" lvl="0" indent="0" algn="l" defTabSz="914400" rtl="0" eaLnBrk="1" fontAlgn="auto" latinLnBrk="0" hangingPunct="1">
              <a:lnSpc>
                <a:spcPct val="100000"/>
              </a:lnSpc>
              <a:spcBef>
                <a:spcPts val="0"/>
              </a:spcBef>
              <a:spcAft>
                <a:spcPts val="0"/>
              </a:spcAft>
              <a:buClrTx/>
              <a:buSzTx/>
              <a:buFontTx/>
              <a:buNone/>
              <a:tabLst/>
              <a:defRPr/>
            </a:pPr>
            <a:r>
              <a:rPr lang="nl-BE"/>
              <a:t>AI-systemen met een hoog risico gaan vergezeld van gebruiksinstructies in een passend digitaal of ander formaat dat beknopte, volledige, juiste en duidelijke informatie bevat die relevant, toegankelijk en begrijpelijk is voor gebruikers.</a:t>
            </a:r>
          </a:p>
          <a:p>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35</a:t>
            </a:fld>
            <a:endParaRPr lang="nl-BE"/>
          </a:p>
        </p:txBody>
      </p:sp>
    </p:spTree>
    <p:extLst>
      <p:ext uri="{BB962C8B-B14F-4D97-AF65-F5344CB8AC3E}">
        <p14:creationId xmlns:p14="http://schemas.microsoft.com/office/powerpoint/2010/main" val="324138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Taalmodellen zijn volgens de AI-act niet toegestaan voor kinderen jonger dan 13 jaar.  Wie 13 jaar of ouder is maar nog geen 18 moet toestemming vragen aan zijn ouders of voogd.</a:t>
            </a:r>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36</a:t>
            </a:fld>
            <a:endParaRPr lang="nl-BE"/>
          </a:p>
        </p:txBody>
      </p:sp>
    </p:spTree>
    <p:extLst>
      <p:ext uri="{BB962C8B-B14F-4D97-AF65-F5344CB8AC3E}">
        <p14:creationId xmlns:p14="http://schemas.microsoft.com/office/powerpoint/2010/main" val="4201743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En als je AI gebruikt is menselijk toezicht, gericht op het voorkomen of beperken van de risico’s voor gezondheid, veiligheid of grondrechten noodzakelijk volgens de EU-act.</a:t>
            </a:r>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37</a:t>
            </a:fld>
            <a:endParaRPr lang="nl-BE"/>
          </a:p>
        </p:txBody>
      </p:sp>
    </p:spTree>
    <p:extLst>
      <p:ext uri="{BB962C8B-B14F-4D97-AF65-F5344CB8AC3E}">
        <p14:creationId xmlns:p14="http://schemas.microsoft.com/office/powerpoint/2010/main" val="39796580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51</a:t>
            </a:fld>
            <a:endParaRPr lang="nl-BE"/>
          </a:p>
        </p:txBody>
      </p:sp>
    </p:spTree>
    <p:extLst>
      <p:ext uri="{BB962C8B-B14F-4D97-AF65-F5344CB8AC3E}">
        <p14:creationId xmlns:p14="http://schemas.microsoft.com/office/powerpoint/2010/main" val="1039271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53</a:t>
            </a:fld>
            <a:endParaRPr lang="nl-BE"/>
          </a:p>
        </p:txBody>
      </p:sp>
    </p:spTree>
    <p:extLst>
      <p:ext uri="{BB962C8B-B14F-4D97-AF65-F5344CB8AC3E}">
        <p14:creationId xmlns:p14="http://schemas.microsoft.com/office/powerpoint/2010/main" val="2319180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60</a:t>
            </a:fld>
            <a:endParaRPr lang="nl-BE"/>
          </a:p>
        </p:txBody>
      </p:sp>
    </p:spTree>
    <p:extLst>
      <p:ext uri="{BB962C8B-B14F-4D97-AF65-F5344CB8AC3E}">
        <p14:creationId xmlns:p14="http://schemas.microsoft.com/office/powerpoint/2010/main" val="823678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72</a:t>
            </a:fld>
            <a:endParaRPr lang="nl-BE"/>
          </a:p>
        </p:txBody>
      </p:sp>
    </p:spTree>
    <p:extLst>
      <p:ext uri="{BB962C8B-B14F-4D97-AF65-F5344CB8AC3E}">
        <p14:creationId xmlns:p14="http://schemas.microsoft.com/office/powerpoint/2010/main" val="3664775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ijn.katholiekonderwijs.vlaanderen/#!/nieuwsbrieven"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pro.katholiekonderwijs.vlaanderen/" TargetMode="External"/><Relationship Id="rId3" Type="http://schemas.openxmlformats.org/officeDocument/2006/relationships/hyperlink" Target="https://www.facebook.com/KatholiekOnderwijsVlaanderen/" TargetMode="External"/><Relationship Id="rId7" Type="http://schemas.openxmlformats.org/officeDocument/2006/relationships/hyperlink" Target="https://www.linkedin.com/company/katholiekonderwijsvlaanderen/" TargetMode="External"/><Relationship Id="rId12"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8.png"/><Relationship Id="rId11" Type="http://schemas.openxmlformats.org/officeDocument/2006/relationships/hyperlink" Target="https://www.katholiekonderwijs.vlaanderen/" TargetMode="External"/><Relationship Id="rId5" Type="http://schemas.openxmlformats.org/officeDocument/2006/relationships/hyperlink" Target="https://www.instagram.com/kathondvla" TargetMode="External"/><Relationship Id="rId15" Type="http://schemas.openxmlformats.org/officeDocument/2006/relationships/hyperlink" Target="https://www.youtube.com/@kathondvla" TargetMode="External"/><Relationship Id="rId10" Type="http://schemas.openxmlformats.org/officeDocument/2006/relationships/image" Target="../media/image20.jpeg"/><Relationship Id="rId4" Type="http://schemas.openxmlformats.org/officeDocument/2006/relationships/image" Target="../media/image17.png"/><Relationship Id="rId9" Type="http://schemas.openxmlformats.org/officeDocument/2006/relationships/hyperlink" Target="https://twitter.com/KathOndVla" TargetMode="External"/><Relationship Id="rId14" Type="http://schemas.openxmlformats.org/officeDocument/2006/relationships/image" Target="../media/image2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ijn.katholiekonderwijs.vlaanderen/#!/nieuwsbrieven" TargetMode="External"/><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pro.katholiekonderwijs.vlaanderen/" TargetMode="External"/><Relationship Id="rId3" Type="http://schemas.openxmlformats.org/officeDocument/2006/relationships/hyperlink" Target="https://www.facebook.com/KatholiekOnderwijsVlaanderen/" TargetMode="External"/><Relationship Id="rId7" Type="http://schemas.openxmlformats.org/officeDocument/2006/relationships/hyperlink" Target="https://www.linkedin.com/company/katholiekonderwijsvlaanderen/" TargetMode="External"/><Relationship Id="rId12"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image" Target="../media/image18.png"/><Relationship Id="rId11" Type="http://schemas.openxmlformats.org/officeDocument/2006/relationships/hyperlink" Target="https://www.katholiekonderwijs.vlaanderen/" TargetMode="External"/><Relationship Id="rId5" Type="http://schemas.openxmlformats.org/officeDocument/2006/relationships/hyperlink" Target="https://www.instagram.com/kathondvla" TargetMode="External"/><Relationship Id="rId15" Type="http://schemas.openxmlformats.org/officeDocument/2006/relationships/hyperlink" Target="https://www.youtube.com/@kathondvla" TargetMode="External"/><Relationship Id="rId10" Type="http://schemas.openxmlformats.org/officeDocument/2006/relationships/image" Target="../media/image20.jpeg"/><Relationship Id="rId4" Type="http://schemas.openxmlformats.org/officeDocument/2006/relationships/image" Target="../media/image17.png"/><Relationship Id="rId9" Type="http://schemas.openxmlformats.org/officeDocument/2006/relationships/hyperlink" Target="https://twitter.com/KathOndVla" TargetMode="External"/><Relationship Id="rId14" Type="http://schemas.openxmlformats.org/officeDocument/2006/relationships/image" Target="../media/image22.png"/></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www.nascholing.be/" TargetMode="External"/><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16088" y="156972"/>
            <a:ext cx="3662496"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66442" y="0"/>
            <a:ext cx="1228351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2382965" y="3393996"/>
            <a:ext cx="7476225" cy="1206630"/>
          </a:xfrm>
          <a:noFill/>
        </p:spPr>
        <p:txBody>
          <a:bodyPr>
            <a:normAutofit/>
          </a:bodyPr>
          <a:lstStyle>
            <a:lvl1pPr marL="0" indent="0" algn="ctr">
              <a:buNone/>
              <a:defRPr sz="2100" b="0">
                <a:solidFill>
                  <a:schemeClr val="bg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2382965" y="1961933"/>
            <a:ext cx="7476225" cy="1143000"/>
          </a:xfrm>
        </p:spPr>
        <p:txBody>
          <a:bodyPr>
            <a:normAutofit/>
          </a:bodyPr>
          <a:lstStyle>
            <a:lvl1pPr algn="ctr">
              <a:defRPr sz="36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spTree>
    <p:extLst>
      <p:ext uri="{BB962C8B-B14F-4D97-AF65-F5344CB8AC3E}">
        <p14:creationId xmlns:p14="http://schemas.microsoft.com/office/powerpoint/2010/main" val="902381034"/>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Inhoud</a:t>
            </a:r>
            <a:endParaRPr lang="nl-BE"/>
          </a:p>
        </p:txBody>
      </p:sp>
    </p:spTree>
    <p:extLst>
      <p:ext uri="{BB962C8B-B14F-4D97-AF65-F5344CB8AC3E}">
        <p14:creationId xmlns:p14="http://schemas.microsoft.com/office/powerpoint/2010/main" val="1212856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derdeel presentatie">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176C0F91-2CE0-3882-8B22-0813D8B8419D}"/>
              </a:ext>
            </a:extLst>
          </p:cNvPr>
          <p:cNvSpPr>
            <a:spLocks noGrp="1" noRot="1" noMove="1" noResize="1" noEditPoints="1" noAdjustHandles="1" noChangeArrowheads="1" noChangeShapeType="1"/>
          </p:cNvSpPr>
          <p:nvPr userDrawn="1"/>
        </p:nvSpPr>
        <p:spPr>
          <a:xfrm>
            <a:off x="-7979" y="1"/>
            <a:ext cx="3024180" cy="6858000"/>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noFill/>
          <a:ln>
            <a:noFill/>
          </a:ln>
        </p:spPr>
        <p:txBody>
          <a:bodyPr>
            <a:noAutofit/>
          </a:bodyPr>
          <a:lstStyle>
            <a:lvl1pPr>
              <a:defRPr lang="nl-BE" sz="3600" kern="1200" dirty="0">
                <a:solidFill>
                  <a:srgbClr val="AE2081"/>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Titel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28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pic>
        <p:nvPicPr>
          <p:cNvPr id="7" name="Afbeelding 6">
            <a:extLst>
              <a:ext uri="{FF2B5EF4-FFF2-40B4-BE49-F238E27FC236}">
                <a16:creationId xmlns:a16="http://schemas.microsoft.com/office/drawing/2014/main" id="{3AC10E9D-7905-3A7F-7365-A09D287B582E}"/>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9442289" y="482616"/>
            <a:ext cx="2453822" cy="941256"/>
          </a:xfrm>
          <a:prstGeom prst="rect">
            <a:avLst/>
          </a:prstGeom>
        </p:spPr>
      </p:pic>
      <p:grpSp>
        <p:nvGrpSpPr>
          <p:cNvPr id="3" name="Groep 2">
            <a:extLst>
              <a:ext uri="{FF2B5EF4-FFF2-40B4-BE49-F238E27FC236}">
                <a16:creationId xmlns:a16="http://schemas.microsoft.com/office/drawing/2014/main" id="{62803043-B80A-23F7-51B4-CB2E94F9B566}"/>
              </a:ext>
            </a:extLst>
          </p:cNvPr>
          <p:cNvGrpSpPr>
            <a:grpSpLocks noGrp="1" noUngrp="1" noRot="1" noMove="1" noResize="1"/>
          </p:cNvGrpSpPr>
          <p:nvPr userDrawn="1"/>
        </p:nvGrpSpPr>
        <p:grpSpPr>
          <a:xfrm>
            <a:off x="0" y="0"/>
            <a:ext cx="12192000" cy="180000"/>
            <a:chOff x="0" y="0"/>
            <a:chExt cx="12192000" cy="360000"/>
          </a:xfrm>
        </p:grpSpPr>
        <p:sp>
          <p:nvSpPr>
            <p:cNvPr id="9" name="Rechthoek 8">
              <a:extLst>
                <a:ext uri="{FF2B5EF4-FFF2-40B4-BE49-F238E27FC236}">
                  <a16:creationId xmlns:a16="http://schemas.microsoft.com/office/drawing/2014/main" id="{AEF896DA-00FD-966D-FF64-8DFD6B888383}"/>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7285FFD4-4368-CC81-8E1A-02838478EEE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Rechthoek 10">
              <a:extLst>
                <a:ext uri="{FF2B5EF4-FFF2-40B4-BE49-F238E27FC236}">
                  <a16:creationId xmlns:a16="http://schemas.microsoft.com/office/drawing/2014/main" id="{BBF6656D-4FBA-DAA4-7BA5-CB739A2379DD}"/>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54E95AEC-D2C6-9EDD-9955-1E8B81657AB5}"/>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346323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3ABC0D2-A3DB-DA29-3B1B-FCA4F0F95E1F}"/>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43B91BBB-316A-A3B6-4CAD-BDE52062A082}"/>
              </a:ext>
            </a:extLst>
          </p:cNvPr>
          <p:cNvSpPr>
            <a:spLocks noGrp="1"/>
          </p:cNvSpPr>
          <p:nvPr>
            <p:ph type="body" sz="quarter" idx="10" hasCustomPrompt="1"/>
          </p:nvPr>
        </p:nvSpPr>
        <p:spPr>
          <a:xfrm>
            <a:off x="2673626" y="1523929"/>
            <a:ext cx="7378700" cy="3963988"/>
          </a:xfrm>
        </p:spPr>
        <p:txBody>
          <a:bodyPr/>
          <a:lstStyle>
            <a:lvl1pPr>
              <a:defRPr/>
            </a:lvl1pPr>
          </a:lstStyle>
          <a:p>
            <a:pPr lvl="0"/>
            <a:r>
              <a:rPr lang="nl-NL"/>
              <a:t>Noteer hier je belangrijkste items in </a:t>
            </a:r>
            <a:r>
              <a:rPr lang="nl-NL" err="1"/>
              <a:t>bullets</a:t>
            </a:r>
            <a:r>
              <a:rPr lang="nl-NL"/>
              <a:t> (en vertel de rest)</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191874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 afbeelding">
    <p:spTree>
      <p:nvGrpSpPr>
        <p:cNvPr id="1" name=""/>
        <p:cNvGrpSpPr/>
        <p:nvPr/>
      </p:nvGrpSpPr>
      <p:grpSpPr>
        <a:xfrm>
          <a:off x="0" y="0"/>
          <a:ext cx="0" cy="0"/>
          <a:chOff x="0" y="0"/>
          <a:chExt cx="0" cy="0"/>
        </a:xfrm>
      </p:grpSpPr>
      <p:sp>
        <p:nvSpPr>
          <p:cNvPr id="4" name="Graphic 14">
            <a:extLst>
              <a:ext uri="{FF2B5EF4-FFF2-40B4-BE49-F238E27FC236}">
                <a16:creationId xmlns:a16="http://schemas.microsoft.com/office/drawing/2014/main" id="{29D6572D-0C45-BA1B-1CB8-9234A229E07A}"/>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74815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E2BDC41-978F-95BB-93B4-98EAE2CC2522}"/>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829861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DE82471-47BD-9825-3A5C-E5BA57306329}"/>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1892470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mgekeerd">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A0976D1E-66EB-0DB3-B100-449FF9AA9668}"/>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61675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55886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C6DFD8D3-9285-3A13-7B46-A883731E1071}"/>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3087269F-D088-04F9-C8AC-422D5E96C94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289201085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0EC15E11-F4B6-E3FB-8869-3F1BB4E56112}"/>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26" name="Afbeelding 25">
            <a:extLst>
              <a:ext uri="{FF2B5EF4-FFF2-40B4-BE49-F238E27FC236}">
                <a16:creationId xmlns:a16="http://schemas.microsoft.com/office/drawing/2014/main" id="{EA6D0B43-B0CB-AF55-26AD-21935CF8BE71}"/>
              </a:ext>
            </a:extLst>
          </p:cNvPr>
          <p:cNvPicPr>
            <a:picLocks noGrp="1" noRot="1" noChangeAspect="1" noMove="1" noResize="1" noEditPoints="1" noAdjustHandles="1" noChangeArrowheads="1" noChangeShapeType="1" noCrop="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1905" y="666750"/>
            <a:ext cx="2014878" cy="1552575"/>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
        <p:nvSpPr>
          <p:cNvPr id="31" name="Vrije vorm: vorm 30">
            <a:extLst>
              <a:ext uri="{FF2B5EF4-FFF2-40B4-BE49-F238E27FC236}">
                <a16:creationId xmlns:a16="http://schemas.microsoft.com/office/drawing/2014/main" id="{99D4DD7C-8151-3883-040A-F59E0685B768}"/>
              </a:ext>
            </a:extLst>
          </p:cNvPr>
          <p:cNvSpPr/>
          <p:nvPr userDrawn="1"/>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AE2182"/>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Tree>
    <p:extLst>
      <p:ext uri="{BB962C8B-B14F-4D97-AF65-F5344CB8AC3E}">
        <p14:creationId xmlns:p14="http://schemas.microsoft.com/office/powerpoint/2010/main" val="16165652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AA3356E3-31B9-79AE-6260-357C4DA916EE}"/>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4" name="Tijdelijke aanduiding voor afbeelding 3">
            <a:extLst>
              <a:ext uri="{FF2B5EF4-FFF2-40B4-BE49-F238E27FC236}">
                <a16:creationId xmlns:a16="http://schemas.microsoft.com/office/drawing/2014/main" id="{D2A68C2A-B007-F12D-E4BA-3355F79F9AF3}"/>
              </a:ext>
            </a:extLst>
          </p:cNvPr>
          <p:cNvSpPr>
            <a:spLocks noGrp="1" noRot="1" noMove="1" noResize="1" noEditPoints="1" noAdjustHandles="1" noChangeArrowheads="1" noChangeShapeType="1"/>
          </p:cNvSpPr>
          <p:nvPr>
            <p:ph type="pic" sz="quarter" idx="11" hasCustomPrompt="1"/>
          </p:nvPr>
        </p:nvSpPr>
        <p:spPr>
          <a:xfrm>
            <a:off x="-7938" y="179388"/>
            <a:ext cx="12199938" cy="4449762"/>
          </a:xfrm>
        </p:spPr>
        <p:txBody>
          <a:bodyPr/>
          <a:lstStyle>
            <a:lvl1pPr>
              <a:defRPr/>
            </a:lvl1pPr>
          </a:lstStyle>
          <a:p>
            <a:r>
              <a:rPr lang="nl-BE"/>
              <a:t>Plaats hier je afbeelding</a:t>
            </a:r>
          </a:p>
        </p:txBody>
      </p:sp>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userDrawn="1"/>
        </p:nvSpPr>
        <p:spPr>
          <a:xfrm>
            <a:off x="-7979" y="4647414"/>
            <a:ext cx="12199979" cy="2210586"/>
          </a:xfrm>
          <a:prstGeom prst="rect">
            <a:avLst/>
          </a:prstGeom>
          <a:solidFill>
            <a:srgbClr val="AE20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800000">
            <a:off x="972573" y="4739129"/>
            <a:ext cx="1063076" cy="819159"/>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Tree>
    <p:extLst>
      <p:ext uri="{BB962C8B-B14F-4D97-AF65-F5344CB8AC3E}">
        <p14:creationId xmlns:p14="http://schemas.microsoft.com/office/powerpoint/2010/main" val="356837305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3" name="Afbeelding 12">
            <a:extLst>
              <a:ext uri="{FF2B5EF4-FFF2-40B4-BE49-F238E27FC236}">
                <a16:creationId xmlns:a16="http://schemas.microsoft.com/office/drawing/2014/main" id="{225AA6C3-E221-0819-DE45-EFE08E9BC806}"/>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9959B150-8171-FF08-0CDE-F0DED06510B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AF4BE0B8-FE1C-0B96-503D-2D7ECE7CC4C6}"/>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4DE9A6FA-5B19-6416-0AE6-09AA79DD4CD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B5AA5F-5F98-176E-0705-141FB8A21DFA}"/>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02950742-CD64-EC94-7214-848C92AB5B9B}"/>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userDrawn="1"/>
        </p:nvPicPr>
        <p:blipFill>
          <a:blip r:embed="rId4">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spTree>
    <p:extLst>
      <p:ext uri="{BB962C8B-B14F-4D97-AF65-F5344CB8AC3E}">
        <p14:creationId xmlns:p14="http://schemas.microsoft.com/office/powerpoint/2010/main" val="5720736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userDrawn="1"/>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pic>
        <p:nvPicPr>
          <p:cNvPr id="12" name="Afbeelding 11">
            <a:extLst>
              <a:ext uri="{FF2B5EF4-FFF2-40B4-BE49-F238E27FC236}">
                <a16:creationId xmlns:a16="http://schemas.microsoft.com/office/drawing/2014/main" id="{143DC291-31D9-ED77-B0E3-1A468F82D7EF}"/>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0AE29EB9-D2B1-1F39-7BC2-1FA27414C81E}"/>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9B2565FD-AEB7-297C-C7BF-D88A78859210}"/>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6D8DB284-C543-0F43-9531-2F6C92E54B9A}"/>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1B4555-F342-F4F8-B8D3-209F08132753}"/>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D184D9A0-6951-5F9C-45D0-4EF2A8232E18}"/>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112270428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userDrawn="1"/>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userDrawn="1"/>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pic>
        <p:nvPicPr>
          <p:cNvPr id="13" name="Afbeelding 12">
            <a:extLst>
              <a:ext uri="{FF2B5EF4-FFF2-40B4-BE49-F238E27FC236}">
                <a16:creationId xmlns:a16="http://schemas.microsoft.com/office/drawing/2014/main" id="{88A262A9-4A2B-E38D-5B79-350202C42022}"/>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B955AC9F-43D0-9AA6-AFBB-38B6AD686672}"/>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75013967-EABC-CF60-1B26-61CC6AFB288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D11FBAF1-41D4-4C9B-9F59-7E9A4D7E4966}"/>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54D04EA4-D26B-1BF2-7CDF-71F0CEA8301C}"/>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B476B6DA-D294-89CE-3B2D-68C5F9AD2D85}"/>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4110923675"/>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userDrawn="1"/>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12" name="Afbeelding 11">
            <a:extLst>
              <a:ext uri="{FF2B5EF4-FFF2-40B4-BE49-F238E27FC236}">
                <a16:creationId xmlns:a16="http://schemas.microsoft.com/office/drawing/2014/main" id="{821258BB-0FFF-80D5-ADAA-5FB90FB28BFB}"/>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1E9D3BA9-1164-0E13-DDAE-517BC7D65596}"/>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8D2A7DD4-53EC-FB45-DFF3-2092706D6CA3}"/>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CB1C9EF7-8A1E-0B55-B905-8DA61E3C5D41}"/>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4981AD57-48AE-5513-4A16-FB9591C2E053}"/>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B1B346B-10B5-B743-DA32-430B0511F21A}"/>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9859"/>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erplannennieuwsbrief">
    <p:spTree>
      <p:nvGrpSpPr>
        <p:cNvPr id="1" name=""/>
        <p:cNvGrpSpPr/>
        <p:nvPr/>
      </p:nvGrpSpPr>
      <p:grpSpPr>
        <a:xfrm>
          <a:off x="0" y="0"/>
          <a:ext cx="0" cy="0"/>
          <a:chOff x="0" y="0"/>
          <a:chExt cx="0" cy="0"/>
        </a:xfrm>
      </p:grpSpPr>
      <p:pic>
        <p:nvPicPr>
          <p:cNvPr id="6" name="Afbeelding 5">
            <a:hlinkClick r:id="rId2"/>
            <a:extLst>
              <a:ext uri="{FF2B5EF4-FFF2-40B4-BE49-F238E27FC236}">
                <a16:creationId xmlns:a16="http://schemas.microsoft.com/office/drawing/2014/main" id="{EDD81DBD-6875-1F2A-585D-8C6EDDF5A20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207000" y="0"/>
            <a:ext cx="12606000" cy="6876000"/>
          </a:xfrm>
          <a:prstGeom prst="rect">
            <a:avLst/>
          </a:prstGeom>
        </p:spPr>
      </p:pic>
    </p:spTree>
    <p:extLst>
      <p:ext uri="{BB962C8B-B14F-4D97-AF65-F5344CB8AC3E}">
        <p14:creationId xmlns:p14="http://schemas.microsoft.com/office/powerpoint/2010/main" val="4043714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envatt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a:t>Noteer hier de belangrijkste zaken uit je presentatie. Wat moeten mensen zeker onthouden hebben?</a:t>
            </a:r>
          </a:p>
        </p:txBody>
      </p:sp>
      <p:sp>
        <p:nvSpPr>
          <p:cNvPr id="4"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Samenvatting</a:t>
            </a:r>
            <a:endParaRPr lang="nl-BE"/>
          </a:p>
        </p:txBody>
      </p:sp>
      <p:pic>
        <p:nvPicPr>
          <p:cNvPr id="7" name="Afbeelding 6">
            <a:extLst>
              <a:ext uri="{FF2B5EF4-FFF2-40B4-BE49-F238E27FC236}">
                <a16:creationId xmlns:a16="http://schemas.microsoft.com/office/drawing/2014/main" id="{B5E5386D-BBB3-40D7-92D3-CB6FC8A5F15C}"/>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143220" y="302479"/>
            <a:ext cx="696599" cy="696599"/>
          </a:xfrm>
          <a:prstGeom prst="rect">
            <a:avLst/>
          </a:prstGeom>
        </p:spPr>
      </p:pic>
    </p:spTree>
    <p:extLst>
      <p:ext uri="{BB962C8B-B14F-4D97-AF65-F5344CB8AC3E}">
        <p14:creationId xmlns:p14="http://schemas.microsoft.com/office/powerpoint/2010/main" val="3959950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userDrawn="1"/>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pic>
        <p:nvPicPr>
          <p:cNvPr id="12" name="Afbeelding 11">
            <a:extLst>
              <a:ext uri="{FF2B5EF4-FFF2-40B4-BE49-F238E27FC236}">
                <a16:creationId xmlns:a16="http://schemas.microsoft.com/office/drawing/2014/main" id="{B54E1859-2A52-5403-A5A1-74A65B7B546E}"/>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1828F962-A048-5ED6-A1A0-CE76690355C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39FE54AB-2750-8C50-38AB-981C98FADC48}"/>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38A7DBA2-0380-52CE-3AD4-44030771E58D}"/>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FD34AED4-1C17-FEDE-5F85-53ECEAF80CE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BE859E70-5F65-862E-FF54-1A177F56DFD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42357830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edankt">
    <p:bg>
      <p:bgPr>
        <a:solidFill>
          <a:schemeClr val="bg1"/>
        </a:solidFill>
        <a:effectLst/>
      </p:bgPr>
    </p:b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56F834E8-5336-FAB1-7AF8-C04549A2AF18}"/>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6" name="Tekstvak 5"/>
          <p:cNvSpPr txBox="1">
            <a:spLocks/>
          </p:cNvSpPr>
          <p:nvPr userDrawn="1"/>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grpSp>
        <p:nvGrpSpPr>
          <p:cNvPr id="8" name="Groep 7">
            <a:extLst>
              <a:ext uri="{FF2B5EF4-FFF2-40B4-BE49-F238E27FC236}">
                <a16:creationId xmlns:a16="http://schemas.microsoft.com/office/drawing/2014/main" id="{FC654D42-E949-8299-94B8-3627586EB913}"/>
              </a:ext>
            </a:extLst>
          </p:cNvPr>
          <p:cNvGrpSpPr>
            <a:grpSpLocks/>
          </p:cNvGrpSpPr>
          <p:nvPr userDrawn="1"/>
        </p:nvGrpSpPr>
        <p:grpSpPr>
          <a:xfrm>
            <a:off x="0" y="0"/>
            <a:ext cx="12192000" cy="180000"/>
            <a:chOff x="0" y="0"/>
            <a:chExt cx="12192000" cy="360000"/>
          </a:xfrm>
        </p:grpSpPr>
        <p:sp>
          <p:nvSpPr>
            <p:cNvPr id="10" name="Rechthoek 9">
              <a:extLst>
                <a:ext uri="{FF2B5EF4-FFF2-40B4-BE49-F238E27FC236}">
                  <a16:creationId xmlns:a16="http://schemas.microsoft.com/office/drawing/2014/main" id="{D20ECE30-0CC7-3883-37E9-A94F823C2605}"/>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9E16587E-6CC6-CF28-3CFF-71AF2982EBE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7A262E9C-FC12-3D25-B3FE-8CC1037FBB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5BFAF68-5372-46E1-FA49-6B8A763B70CE}"/>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6" name="Afbeelding 15">
            <a:extLst>
              <a:ext uri="{FF2B5EF4-FFF2-40B4-BE49-F238E27FC236}">
                <a16:creationId xmlns:a16="http://schemas.microsoft.com/office/drawing/2014/main" id="{6C4619A5-276E-87C5-AD62-8A572F4A36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3549" y="5143642"/>
            <a:ext cx="3662496" cy="1404888"/>
          </a:xfrm>
          <a:prstGeom prst="rect">
            <a:avLst/>
          </a:prstGeom>
        </p:spPr>
      </p:pic>
    </p:spTree>
    <p:extLst>
      <p:ext uri="{BB962C8B-B14F-4D97-AF65-F5344CB8AC3E}">
        <p14:creationId xmlns:p14="http://schemas.microsoft.com/office/powerpoint/2010/main" val="221226419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ciale media">
    <p:bg>
      <p:bgPr>
        <a:solidFill>
          <a:schemeClr val="bg1"/>
        </a:solidFill>
        <a:effectLst/>
      </p:bgPr>
    </p:bg>
    <p:spTree>
      <p:nvGrpSpPr>
        <p:cNvPr id="1" name=""/>
        <p:cNvGrpSpPr/>
        <p:nvPr/>
      </p:nvGrpSpPr>
      <p:grpSpPr>
        <a:xfrm>
          <a:off x="0" y="0"/>
          <a:ext cx="0" cy="0"/>
          <a:chOff x="0" y="0"/>
          <a:chExt cx="0" cy="0"/>
        </a:xfrm>
      </p:grpSpPr>
      <p:sp>
        <p:nvSpPr>
          <p:cNvPr id="7" name="Graphic 14">
            <a:extLst>
              <a:ext uri="{FF2B5EF4-FFF2-40B4-BE49-F238E27FC236}">
                <a16:creationId xmlns:a16="http://schemas.microsoft.com/office/drawing/2014/main" id="{428602E9-E100-A292-8223-613C820FE0D8}"/>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pic>
        <p:nvPicPr>
          <p:cNvPr id="6" name="Afbeelding 5">
            <a:hlinkClick r:id="rId3"/>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userDrawn="1"/>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5"/>
            <a:extLst>
              <a:ext uri="{FF2B5EF4-FFF2-40B4-BE49-F238E27FC236}">
                <a16:creationId xmlns:a16="http://schemas.microsoft.com/office/drawing/2014/main" id="{1B79DBB6-784E-49D9-AD9F-EF7F84BE002D}"/>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29" b="-6926"/>
          <a:stretch/>
        </p:blipFill>
        <p:spPr bwMode="auto">
          <a:xfrm>
            <a:off x="10743077" y="4253955"/>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userDrawn="1"/>
        </p:nvSpPr>
        <p:spPr>
          <a:xfrm>
            <a:off x="10337539" y="4998127"/>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userDrawn="1"/>
        </p:nvSpPr>
        <p:spPr>
          <a:xfrm>
            <a:off x="3671080" y="499812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a:solidFill>
                  <a:schemeClr val="tx1"/>
                </a:solidFill>
                <a:effectLst/>
                <a:latin typeface="Roboto" pitchFamily="2" charset="0"/>
                <a:ea typeface="Roboto" pitchFamily="2" charset="0"/>
                <a:cs typeface="Poppins" panose="00000500000000000000" pitchFamily="2" charset="0"/>
              </a:rPr>
              <a:t>/</a:t>
            </a: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7"/>
            <a:extLst>
              <a:ext uri="{FF2B5EF4-FFF2-40B4-BE49-F238E27FC236}">
                <a16:creationId xmlns:a16="http://schemas.microsoft.com/office/drawing/2014/main" id="{59E90341-9754-44A6-BBCB-9D966075B74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userDrawn="1"/>
        </p:nvSpPr>
        <p:spPr>
          <a:xfrm>
            <a:off x="1263776" y="4998127"/>
            <a:ext cx="5619788" cy="707886"/>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p>
          <a:p>
            <a:pPr algn="ct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p:txBody>
      </p:sp>
      <p:pic>
        <p:nvPicPr>
          <p:cNvPr id="17" name="Picture 2">
            <a:hlinkClick r:id="rId9"/>
            <a:extLst>
              <a:ext uri="{FF2B5EF4-FFF2-40B4-BE49-F238E27FC236}">
                <a16:creationId xmlns:a16="http://schemas.microsoft.com/office/drawing/2014/main" id="{0C1FA4A8-24AF-C937-3FB4-B1B1AC1F60B7}"/>
              </a:ext>
            </a:extLst>
          </p:cNvPr>
          <p:cNvPicPr>
            <a:picLocks noChangeAspect="1"/>
          </p:cNvPicPr>
          <p:nvPr userDrawn="1"/>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1"/>
            <a:extLst>
              <a:ext uri="{FF2B5EF4-FFF2-40B4-BE49-F238E27FC236}">
                <a16:creationId xmlns:a16="http://schemas.microsoft.com/office/drawing/2014/main" id="{CB61BF02-74F2-823C-AFCD-215A5881FA02}"/>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2982241" y="2193962"/>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486168" y="2963107"/>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userDrawn="1"/>
        </p:nvSpPr>
        <p:spPr>
          <a:xfrm>
            <a:off x="6391803" y="296310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3"/>
            <a:extLst>
              <a:ext uri="{FF2B5EF4-FFF2-40B4-BE49-F238E27FC236}">
                <a16:creationId xmlns:a16="http://schemas.microsoft.com/office/drawing/2014/main" id="{E9AC2120-083A-33BB-F3E1-A3A07B9A6E4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bwMode="auto">
          <a:xfrm>
            <a:off x="8806744" y="2193962"/>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5"/>
            <a:extLst>
              <a:ext uri="{FF2B5EF4-FFF2-40B4-BE49-F238E27FC236}">
                <a16:creationId xmlns:a16="http://schemas.microsoft.com/office/drawing/2014/main" id="{D2870F98-FA15-11AF-1B90-B5512A3B1C01}"/>
              </a:ext>
            </a:extLst>
          </p:cNvPr>
          <p:cNvPicPr>
            <a:picLocks noChangeAspect="1"/>
          </p:cNvPicPr>
          <p:nvPr userDrawn="1"/>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l="-3530" t="-6869" r="-9756" b="-15796"/>
          <a:stretch/>
        </p:blipFill>
        <p:spPr bwMode="auto">
          <a:xfrm>
            <a:off x="8488725" y="3950038"/>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userDrawn="1"/>
        </p:nvSpPr>
        <p:spPr>
          <a:xfrm>
            <a:off x="8195872" y="4998127"/>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912097712"/>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C0442919-7D43-8AB2-0711-1AF1B8B0F2E4}"/>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83181819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en, nummering, logo’s">
    <p:spTree>
      <p:nvGrpSpPr>
        <p:cNvPr id="1" name=""/>
        <p:cNvGrpSpPr/>
        <p:nvPr/>
      </p:nvGrpSpPr>
      <p:grpSpPr>
        <a:xfrm>
          <a:off x="0" y="0"/>
          <a:ext cx="0" cy="0"/>
          <a:chOff x="0" y="0"/>
          <a:chExt cx="0" cy="0"/>
        </a:xfrm>
      </p:grpSpPr>
      <p:sp>
        <p:nvSpPr>
          <p:cNvPr id="4" name="Graphic 14">
            <a:extLst>
              <a:ext uri="{FF2B5EF4-FFF2-40B4-BE49-F238E27FC236}">
                <a16:creationId xmlns:a16="http://schemas.microsoft.com/office/drawing/2014/main" id="{D608E6E0-F0DE-0100-6A9C-51F787F00B10}"/>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989269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ekst">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sp>
        <p:nvSpPr>
          <p:cNvPr id="13" name="Tijdelijke aanduiding voor inhoud 2"/>
          <p:cNvSpPr>
            <a:spLocks noGrp="1"/>
          </p:cNvSpPr>
          <p:nvPr>
            <p:ph idx="1" hasCustomPrompt="1"/>
          </p:nvPr>
        </p:nvSpPr>
        <p:spPr>
          <a:xfrm>
            <a:off x="2673626" y="1505568"/>
            <a:ext cx="7442112" cy="4000710"/>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7100301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16088" y="156972"/>
            <a:ext cx="3662496"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66442" y="0"/>
            <a:ext cx="1228351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2382965" y="3393996"/>
            <a:ext cx="7476225" cy="1206630"/>
          </a:xfrm>
          <a:noFill/>
        </p:spPr>
        <p:txBody>
          <a:bodyPr>
            <a:normAutofit/>
          </a:bodyPr>
          <a:lstStyle>
            <a:lvl1pPr marL="0" indent="0" algn="ctr">
              <a:buNone/>
              <a:defRPr sz="2100" b="0">
                <a:solidFill>
                  <a:schemeClr val="bg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2382965" y="1961933"/>
            <a:ext cx="7476225" cy="1143000"/>
          </a:xfrm>
        </p:spPr>
        <p:txBody>
          <a:bodyPr>
            <a:normAutofit/>
          </a:bodyPr>
          <a:lstStyle>
            <a:lvl1pPr algn="ctr">
              <a:defRPr sz="36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sp>
        <p:nvSpPr>
          <p:cNvPr id="2" name="Tijdelijke aanduiding voor datum 1">
            <a:extLst>
              <a:ext uri="{FF2B5EF4-FFF2-40B4-BE49-F238E27FC236}">
                <a16:creationId xmlns:a16="http://schemas.microsoft.com/office/drawing/2014/main" id="{589F19D1-7D30-8365-43AF-F1282FEADD2B}"/>
              </a:ext>
            </a:extLst>
          </p:cNvPr>
          <p:cNvSpPr>
            <a:spLocks noGrp="1"/>
          </p:cNvSpPr>
          <p:nvPr>
            <p:ph type="dt" sz="half" idx="10"/>
          </p:nvPr>
        </p:nvSpPr>
        <p:spPr>
          <a:xfrm>
            <a:off x="10144664" y="6356357"/>
            <a:ext cx="1595894" cy="365125"/>
          </a:xfrm>
        </p:spPr>
        <p:txBody>
          <a:bodyPr/>
          <a:lstStyle>
            <a:lvl1pPr algn="r">
              <a:defRPr>
                <a:solidFill>
                  <a:schemeClr val="bg1"/>
                </a:solidFill>
              </a:defRPr>
            </a:lvl1pPr>
          </a:lstStyle>
          <a:p>
            <a:fld id="{C3E75889-BBC1-419D-8956-31DAFBFE7697}" type="datetime1">
              <a:rPr lang="nl-BE" smtClean="0"/>
              <a:pPr/>
              <a:t>11/12/2024</a:t>
            </a:fld>
            <a:endParaRPr lang="nl-BE"/>
          </a:p>
        </p:txBody>
      </p:sp>
    </p:spTree>
    <p:extLst>
      <p:ext uri="{BB962C8B-B14F-4D97-AF65-F5344CB8AC3E}">
        <p14:creationId xmlns:p14="http://schemas.microsoft.com/office/powerpoint/2010/main" val="1700271952"/>
      </p:ext>
    </p:extLst>
  </p:cSld>
  <p:clrMapOvr>
    <a:masterClrMapping/>
  </p:clrMapOvr>
  <p:hf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7" y="405442"/>
            <a:ext cx="6771736"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INHOUD</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40519416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nderdeel presentatie">
    <p:bg>
      <p:bgPr>
        <a:solidFill>
          <a:schemeClr val="bg1"/>
        </a:solidFill>
        <a:effectLst/>
      </p:bgPr>
    </p:bg>
    <p:spTree>
      <p:nvGrpSpPr>
        <p:cNvPr id="1" name=""/>
        <p:cNvGrpSpPr/>
        <p:nvPr/>
      </p:nvGrpSpPr>
      <p:grpSpPr>
        <a:xfrm>
          <a:off x="0" y="0"/>
          <a:ext cx="0" cy="0"/>
          <a:chOff x="0" y="0"/>
          <a:chExt cx="0" cy="0"/>
        </a:xfrm>
      </p:grpSpPr>
      <p:sp>
        <p:nvSpPr>
          <p:cNvPr id="16" name="Graphic 14">
            <a:extLst>
              <a:ext uri="{FF2B5EF4-FFF2-40B4-BE49-F238E27FC236}">
                <a16:creationId xmlns:a16="http://schemas.microsoft.com/office/drawing/2014/main" id="{E84657B0-854F-F336-1A84-A862DD77A42B}"/>
              </a:ext>
            </a:extLst>
          </p:cNvPr>
          <p:cNvSpPr/>
          <p:nvPr/>
        </p:nvSpPr>
        <p:spPr>
          <a:xfrm>
            <a:off x="-7979" y="-122"/>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20" name="Groep 19">
            <a:extLst>
              <a:ext uri="{FF2B5EF4-FFF2-40B4-BE49-F238E27FC236}">
                <a16:creationId xmlns:a16="http://schemas.microsoft.com/office/drawing/2014/main" id="{98865D31-7A2E-4AD9-5402-5EB255CA6A75}"/>
              </a:ext>
            </a:extLst>
          </p:cNvPr>
          <p:cNvGrpSpPr>
            <a:grpSpLocks/>
          </p:cNvGrpSpPr>
          <p:nvPr userDrawn="1"/>
        </p:nvGrpSpPr>
        <p:grpSpPr>
          <a:xfrm>
            <a:off x="-17028" y="6526131"/>
            <a:ext cx="12209028" cy="360000"/>
            <a:chOff x="0" y="0"/>
            <a:chExt cx="12192000" cy="360000"/>
          </a:xfrm>
        </p:grpSpPr>
        <p:sp>
          <p:nvSpPr>
            <p:cNvPr id="8" name="Rechthoek 7"/>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a:extLst>
                <a:ext uri="{FF2B5EF4-FFF2-40B4-BE49-F238E27FC236}">
                  <a16:creationId xmlns:a16="http://schemas.microsoft.com/office/drawing/2014/main" id="{DD250D44-4B6E-9995-5C86-300FF4461FC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a:extLst>
                <a:ext uri="{FF2B5EF4-FFF2-40B4-BE49-F238E27FC236}">
                  <a16:creationId xmlns:a16="http://schemas.microsoft.com/office/drawing/2014/main" id="{EEC09B4C-1122-CC89-CAED-31E42A1606F0}"/>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6" name="Rechthoek 5">
              <a:extLst>
                <a:ext uri="{FF2B5EF4-FFF2-40B4-BE49-F238E27FC236}">
                  <a16:creationId xmlns:a16="http://schemas.microsoft.com/office/drawing/2014/main" id="{3C72B1F3-46A5-9DB1-3F03-0846DFF9FD30}"/>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solidFill>
            <a:srgbClr val="E9DBE9"/>
          </a:solidFill>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Typ hier de krachtlijn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36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pic>
        <p:nvPicPr>
          <p:cNvPr id="7" name="Afbeelding 6">
            <a:extLst>
              <a:ext uri="{FF2B5EF4-FFF2-40B4-BE49-F238E27FC236}">
                <a16:creationId xmlns:a16="http://schemas.microsoft.com/office/drawing/2014/main" id="{3AC10E9D-7905-3A7F-7365-A09D287B582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569302" y="188870"/>
            <a:ext cx="2453822" cy="941256"/>
          </a:xfrm>
          <a:prstGeom prst="rect">
            <a:avLst/>
          </a:prstGeom>
        </p:spPr>
      </p:pic>
    </p:spTree>
    <p:extLst>
      <p:ext uri="{BB962C8B-B14F-4D97-AF65-F5344CB8AC3E}">
        <p14:creationId xmlns:p14="http://schemas.microsoft.com/office/powerpoint/2010/main" val="19690497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sp>
        <p:nvSpPr>
          <p:cNvPr id="13" name="Tijdelijke aanduiding voor inhoud 2"/>
          <p:cNvSpPr>
            <a:spLocks noGrp="1"/>
          </p:cNvSpPr>
          <p:nvPr>
            <p:ph idx="1" hasCustomPrompt="1"/>
          </p:nvPr>
        </p:nvSpPr>
        <p:spPr>
          <a:xfrm>
            <a:off x="2673626" y="1505568"/>
            <a:ext cx="7442112" cy="4000710"/>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6277415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 + afbeeld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29485714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6767128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38070773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mgekeer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4373637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702476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CEC0022F-740B-C522-5BCB-E57DE5C28774}"/>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3087269F-D088-04F9-C8AC-422D5E96C94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58338307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5" name="Graphic 14">
            <a:extLst>
              <a:ext uri="{FF2B5EF4-FFF2-40B4-BE49-F238E27FC236}">
                <a16:creationId xmlns:a16="http://schemas.microsoft.com/office/drawing/2014/main" id="{5FDF823C-9E5B-5F8E-B135-A82B88C022AD}"/>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1905" y="666750"/>
            <a:ext cx="2014878" cy="1552575"/>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
        <p:nvSpPr>
          <p:cNvPr id="31" name="Vrije vorm: vorm 30">
            <a:extLst>
              <a:ext uri="{FF2B5EF4-FFF2-40B4-BE49-F238E27FC236}">
                <a16:creationId xmlns:a16="http://schemas.microsoft.com/office/drawing/2014/main" id="{99D4DD7C-8151-3883-040A-F59E0685B768}"/>
              </a:ext>
            </a:extLst>
          </p:cNvPr>
          <p:cNvSpPr/>
          <p:nvPr userDrawn="1"/>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AE2182"/>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Tree>
    <p:extLst>
      <p:ext uri="{BB962C8B-B14F-4D97-AF65-F5344CB8AC3E}">
        <p14:creationId xmlns:p14="http://schemas.microsoft.com/office/powerpoint/2010/main" val="510760063"/>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D2A68C2A-B007-F12D-E4BA-3355F79F9AF3}"/>
              </a:ext>
            </a:extLst>
          </p:cNvPr>
          <p:cNvSpPr>
            <a:spLocks noGrp="1"/>
          </p:cNvSpPr>
          <p:nvPr>
            <p:ph type="pic" sz="quarter" idx="11" hasCustomPrompt="1"/>
          </p:nvPr>
        </p:nvSpPr>
        <p:spPr>
          <a:xfrm>
            <a:off x="-7938" y="179388"/>
            <a:ext cx="12199938" cy="4449762"/>
          </a:xfrm>
        </p:spPr>
        <p:txBody>
          <a:bodyPr/>
          <a:lstStyle>
            <a:lvl1pPr>
              <a:defRPr/>
            </a:lvl1pPr>
          </a:lstStyle>
          <a:p>
            <a:r>
              <a:rPr lang="nl-BE"/>
              <a:t>Plaats hier je afbeelding</a:t>
            </a:r>
          </a:p>
        </p:txBody>
      </p:sp>
      <p:sp>
        <p:nvSpPr>
          <p:cNvPr id="35" name="Graphic 14">
            <a:extLst>
              <a:ext uri="{FF2B5EF4-FFF2-40B4-BE49-F238E27FC236}">
                <a16:creationId xmlns:a16="http://schemas.microsoft.com/office/drawing/2014/main" id="{5FDF823C-9E5B-5F8E-B135-A82B88C022AD}"/>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userDrawn="1"/>
        </p:nvSpPr>
        <p:spPr>
          <a:xfrm>
            <a:off x="-7979" y="4647414"/>
            <a:ext cx="12199979" cy="2210586"/>
          </a:xfrm>
          <a:prstGeom prst="rect">
            <a:avLst/>
          </a:prstGeom>
          <a:solidFill>
            <a:srgbClr val="AE20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800000">
            <a:off x="972573" y="4739129"/>
            <a:ext cx="1063076" cy="819159"/>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Tree>
    <p:extLst>
      <p:ext uri="{BB962C8B-B14F-4D97-AF65-F5344CB8AC3E}">
        <p14:creationId xmlns:p14="http://schemas.microsoft.com/office/powerpoint/2010/main" val="3903630866"/>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3" name="Afbeelding 12">
            <a:extLst>
              <a:ext uri="{FF2B5EF4-FFF2-40B4-BE49-F238E27FC236}">
                <a16:creationId xmlns:a16="http://schemas.microsoft.com/office/drawing/2014/main" id="{225AA6C3-E221-0819-DE45-EFE08E9BC806}"/>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9959B150-8171-FF08-0CDE-F0DED06510B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AF4BE0B8-FE1C-0B96-503D-2D7ECE7CC4C6}"/>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4DE9A6FA-5B19-6416-0AE6-09AA79DD4CD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B5AA5F-5F98-176E-0705-141FB8A21DFA}"/>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02950742-CD64-EC94-7214-848C92AB5B9B}"/>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7" name="Graphic 16">
            <a:extLst>
              <a:ext uri="{FF2B5EF4-FFF2-40B4-BE49-F238E27FC236}">
                <a16:creationId xmlns:a16="http://schemas.microsoft.com/office/drawing/2014/main" id="{5437C2A8-E8BE-02A5-C8D9-0A70B465BF86}"/>
              </a:ext>
            </a:extLst>
          </p:cNvPr>
          <p:cNvPicPr>
            <a:picLocks noChangeAspect="1"/>
          </p:cNvPicPr>
          <p:nvPr userDrawn="1"/>
        </p:nvPicPr>
        <p:blipFill>
          <a:blip r:embed="rId4">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spTree>
    <p:extLst>
      <p:ext uri="{BB962C8B-B14F-4D97-AF65-F5344CB8AC3E}">
        <p14:creationId xmlns:p14="http://schemas.microsoft.com/office/powerpoint/2010/main" val="4079969827"/>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p:cNvSpPr>
          <p:nvPr userDrawn="1"/>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p:cNvSpPr>
          <p:nvPr userDrawn="1"/>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pic>
        <p:nvPicPr>
          <p:cNvPr id="12" name="Afbeelding 11">
            <a:extLst>
              <a:ext uri="{FF2B5EF4-FFF2-40B4-BE49-F238E27FC236}">
                <a16:creationId xmlns:a16="http://schemas.microsoft.com/office/drawing/2014/main" id="{143DC291-31D9-ED77-B0E3-1A468F82D7EF}"/>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0AE29EB9-D2B1-1F39-7BC2-1FA27414C81E}"/>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9B2565FD-AEB7-297C-C7BF-D88A78859210}"/>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6D8DB284-C543-0F43-9531-2F6C92E54B9A}"/>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1B4555-F342-F4F8-B8D3-209F081327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D184D9A0-6951-5F9C-45D0-4EF2A8232E18}"/>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3663588965"/>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p:cNvGrpSpPr>
          <p:nvPr userDrawn="1"/>
        </p:nvGrpSpPr>
        <p:grpSpPr>
          <a:xfrm>
            <a:off x="386394" y="4050398"/>
            <a:ext cx="3847678" cy="1505576"/>
            <a:chOff x="899025" y="1384133"/>
            <a:chExt cx="5061508" cy="2027934"/>
          </a:xfrm>
          <a:solidFill>
            <a:srgbClr val="57C3CB"/>
          </a:solidFill>
        </p:grpSpPr>
        <p:sp>
          <p:nvSpPr>
            <p:cNvPr id="5" name="Rechthoek: afgeronde hoeken 4"/>
            <p:cNvSpPr>
              <a:spLocks/>
            </p:cNvSpPr>
            <p:nvPr userDrawn="1"/>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p:cNvSpPr>
            <p:nvPr userDrawn="1"/>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pic>
        <p:nvPicPr>
          <p:cNvPr id="13" name="Afbeelding 12">
            <a:extLst>
              <a:ext uri="{FF2B5EF4-FFF2-40B4-BE49-F238E27FC236}">
                <a16:creationId xmlns:a16="http://schemas.microsoft.com/office/drawing/2014/main" id="{88A262A9-4A2B-E38D-5B79-350202C42022}"/>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B955AC9F-43D0-9AA6-AFBB-38B6AD686672}"/>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75013967-EABC-CF60-1B26-61CC6AFB288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D11FBAF1-41D4-4C9B-9F59-7E9A4D7E496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54D04EA4-D26B-1BF2-7CDF-71F0CEA8301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B476B6DA-D294-89CE-3B2D-68C5F9AD2D85}"/>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2715734220"/>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p:cNvSpPr>
          <p:nvPr userDrawn="1"/>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12" name="Afbeelding 11">
            <a:extLst>
              <a:ext uri="{FF2B5EF4-FFF2-40B4-BE49-F238E27FC236}">
                <a16:creationId xmlns:a16="http://schemas.microsoft.com/office/drawing/2014/main" id="{821258BB-0FFF-80D5-ADAA-5FB90FB28BFB}"/>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1E9D3BA9-1164-0E13-DDAE-517BC7D65596}"/>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8D2A7DD4-53EC-FB45-DFF3-2092706D6CA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CB1C9EF7-8A1E-0B55-B905-8DA61E3C5D4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4981AD57-48AE-5513-4A16-FB9591C2E0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B1B346B-10B5-B743-DA32-430B0511F21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546868783"/>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eerplannennieuwsbrief">
    <p:spTree>
      <p:nvGrpSpPr>
        <p:cNvPr id="1" name=""/>
        <p:cNvGrpSpPr/>
        <p:nvPr/>
      </p:nvGrpSpPr>
      <p:grpSpPr>
        <a:xfrm>
          <a:off x="0" y="0"/>
          <a:ext cx="0" cy="0"/>
          <a:chOff x="0" y="0"/>
          <a:chExt cx="0" cy="0"/>
        </a:xfrm>
      </p:grpSpPr>
      <p:pic>
        <p:nvPicPr>
          <p:cNvPr id="6" name="Afbeelding 5">
            <a:hlinkClick r:id="rId2"/>
            <a:extLst>
              <a:ext uri="{FF2B5EF4-FFF2-40B4-BE49-F238E27FC236}">
                <a16:creationId xmlns:a16="http://schemas.microsoft.com/office/drawing/2014/main" id="{EDD81DBD-6875-1F2A-585D-8C6EDDF5A20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07000" y="0"/>
            <a:ext cx="12606000" cy="6876000"/>
          </a:xfrm>
          <a:prstGeom prst="rect">
            <a:avLst/>
          </a:prstGeom>
        </p:spPr>
      </p:pic>
    </p:spTree>
    <p:extLst>
      <p:ext uri="{BB962C8B-B14F-4D97-AF65-F5344CB8AC3E}">
        <p14:creationId xmlns:p14="http://schemas.microsoft.com/office/powerpoint/2010/main" val="2122087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amenvatting">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1051575" y="664010"/>
            <a:ext cx="6668701" cy="110799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66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Samenvatting</a:t>
            </a:r>
          </a:p>
        </p:txBody>
      </p:sp>
      <p:pic>
        <p:nvPicPr>
          <p:cNvPr id="12" name="Afbeelding 11">
            <a:extLst>
              <a:ext uri="{FF2B5EF4-FFF2-40B4-BE49-F238E27FC236}">
                <a16:creationId xmlns:a16="http://schemas.microsoft.com/office/drawing/2014/main" id="{1C50222C-C41E-A4FE-CB5B-CFB33A16CBC7}"/>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27912" y="315711"/>
            <a:ext cx="696599" cy="696599"/>
          </a:xfrm>
          <a:prstGeom prst="rect">
            <a:avLst/>
          </a:prstGeom>
        </p:spPr>
      </p:pic>
      <p:grpSp>
        <p:nvGrpSpPr>
          <p:cNvPr id="7" name="Groep 6">
            <a:extLst>
              <a:ext uri="{FF2B5EF4-FFF2-40B4-BE49-F238E27FC236}">
                <a16:creationId xmlns:a16="http://schemas.microsoft.com/office/drawing/2014/main" id="{9A5A2C88-97AB-271A-5299-229FD45EE132}"/>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EC2DD8DD-02DC-CD1F-1B65-743F6B84C6AB}"/>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1093CDA2-1846-71C5-C362-C0C8A5CD469B}"/>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A5EAFD56-2544-3100-2F9C-5F07AC3781B2}"/>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119A2065-57AC-94C5-0ADF-CACDB342133C}"/>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tekst 2">
            <a:extLst>
              <a:ext uri="{FF2B5EF4-FFF2-40B4-BE49-F238E27FC236}">
                <a16:creationId xmlns:a16="http://schemas.microsoft.com/office/drawing/2014/main" id="{C08DA9EF-4ACC-7ABE-D5E7-ED36A78296A6}"/>
              </a:ext>
            </a:extLst>
          </p:cNvPr>
          <p:cNvSpPr>
            <a:spLocks noGrp="1"/>
          </p:cNvSpPr>
          <p:nvPr>
            <p:ph type="body" sz="quarter" idx="12" hasCustomPrompt="1"/>
          </p:nvPr>
        </p:nvSpPr>
        <p:spPr>
          <a:xfrm>
            <a:off x="1054100" y="1997075"/>
            <a:ext cx="6697663" cy="4432300"/>
          </a:xfrm>
        </p:spPr>
        <p:txBody>
          <a:bodyPr/>
          <a:lstStyle>
            <a:lvl1pPr marL="342900" indent="-342900">
              <a:buFont typeface="Arial" panose="020B0604020202020204" pitchFamily="34" charset="0"/>
              <a:buChar char="•"/>
              <a:defRPr/>
            </a:lvl1pPr>
          </a:lstStyle>
          <a:p>
            <a:pPr lvl="0"/>
            <a:r>
              <a:rPr lang="nl-NL"/>
              <a:t>Noteer hier de belangrijkste zaken uit je presentatie. Wat moeten mensen zeker onthouden hebben?</a:t>
            </a:r>
          </a:p>
        </p:txBody>
      </p:sp>
    </p:spTree>
    <p:extLst>
      <p:ext uri="{BB962C8B-B14F-4D97-AF65-F5344CB8AC3E}">
        <p14:creationId xmlns:p14="http://schemas.microsoft.com/office/powerpoint/2010/main" val="1630145132"/>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userDrawn="1"/>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
        <p:nvSpPr>
          <p:cNvPr id="11" name="Tijdelijke aanduiding voor dianummer 7">
            <a:extLst>
              <a:ext uri="{FF2B5EF4-FFF2-40B4-BE49-F238E27FC236}">
                <a16:creationId xmlns:a16="http://schemas.microsoft.com/office/drawing/2014/main" id="{6B3E55A9-2940-47A4-ADF9-0116464940C3}"/>
              </a:ext>
            </a:extLst>
          </p:cNvPr>
          <p:cNvSpPr>
            <a:spLocks noGrp="1" noRot="1" noMove="1" noResize="1" noEditPoints="1" noAdjustHandles="1" noChangeArrowheads="1" noChangeShapeType="1"/>
          </p:cNvSpPr>
          <p:nvPr>
            <p:ph type="sldNum" sz="quarter" idx="11"/>
          </p:nvPr>
        </p:nvSpPr>
        <p:spPr>
          <a:xfrm>
            <a:off x="-1" y="6429400"/>
            <a:ext cx="476213" cy="428600"/>
          </a:xfrm>
          <a:prstGeom prst="rect">
            <a:avLst/>
          </a:prstGeo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2" name="Afbeelding 11">
            <a:extLst>
              <a:ext uri="{FF2B5EF4-FFF2-40B4-BE49-F238E27FC236}">
                <a16:creationId xmlns:a16="http://schemas.microsoft.com/office/drawing/2014/main" id="{B54E1859-2A52-5403-A5A1-74A65B7B546E}"/>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1828F962-A048-5ED6-A1A0-CE76690355C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39FE54AB-2750-8C50-38AB-981C98FADC48}"/>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38A7DBA2-0380-52CE-3AD4-44030771E58D}"/>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FD34AED4-1C17-FEDE-5F85-53ECEAF80CE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BE859E70-5F65-862E-FF54-1A177F56DFD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399604333"/>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edankt">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0978837B-3033-EF90-424F-2C159C2B3313}"/>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6" name="Tekstvak 5"/>
          <p:cNvSpPr txBox="1">
            <a:spLocks/>
          </p:cNvSpPr>
          <p:nvPr userDrawn="1"/>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grpSp>
        <p:nvGrpSpPr>
          <p:cNvPr id="8" name="Groep 7">
            <a:extLst>
              <a:ext uri="{FF2B5EF4-FFF2-40B4-BE49-F238E27FC236}">
                <a16:creationId xmlns:a16="http://schemas.microsoft.com/office/drawing/2014/main" id="{FC654D42-E949-8299-94B8-3627586EB913}"/>
              </a:ext>
            </a:extLst>
          </p:cNvPr>
          <p:cNvGrpSpPr>
            <a:grpSpLocks/>
          </p:cNvGrpSpPr>
          <p:nvPr userDrawn="1"/>
        </p:nvGrpSpPr>
        <p:grpSpPr>
          <a:xfrm>
            <a:off x="0" y="0"/>
            <a:ext cx="12192000" cy="180000"/>
            <a:chOff x="0" y="0"/>
            <a:chExt cx="12192000" cy="360000"/>
          </a:xfrm>
        </p:grpSpPr>
        <p:sp>
          <p:nvSpPr>
            <p:cNvPr id="10" name="Rechthoek 9">
              <a:extLst>
                <a:ext uri="{FF2B5EF4-FFF2-40B4-BE49-F238E27FC236}">
                  <a16:creationId xmlns:a16="http://schemas.microsoft.com/office/drawing/2014/main" id="{D20ECE30-0CC7-3883-37E9-A94F823C2605}"/>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9E16587E-6CC6-CF28-3CFF-71AF2982EBE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7A262E9C-FC12-3D25-B3FE-8CC1037FBB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5BFAF68-5372-46E1-FA49-6B8A763B70CE}"/>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6" name="Afbeelding 15">
            <a:extLst>
              <a:ext uri="{FF2B5EF4-FFF2-40B4-BE49-F238E27FC236}">
                <a16:creationId xmlns:a16="http://schemas.microsoft.com/office/drawing/2014/main" id="{6C4619A5-276E-87C5-AD62-8A572F4A36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3549" y="5143642"/>
            <a:ext cx="3662496" cy="1404888"/>
          </a:xfrm>
          <a:prstGeom prst="rect">
            <a:avLst/>
          </a:prstGeom>
        </p:spPr>
      </p:pic>
    </p:spTree>
    <p:extLst>
      <p:ext uri="{BB962C8B-B14F-4D97-AF65-F5344CB8AC3E}">
        <p14:creationId xmlns:p14="http://schemas.microsoft.com/office/powerpoint/2010/main" val="1014034936"/>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ociale media">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5B99E06C-4883-8B5F-2B17-90136EBE47C6}"/>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pic>
        <p:nvPicPr>
          <p:cNvPr id="6" name="Afbeelding 5">
            <a:hlinkClick r:id="rId3"/>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userDrawn="1"/>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5"/>
            <a:extLst>
              <a:ext uri="{FF2B5EF4-FFF2-40B4-BE49-F238E27FC236}">
                <a16:creationId xmlns:a16="http://schemas.microsoft.com/office/drawing/2014/main" id="{1B79DBB6-784E-49D9-AD9F-EF7F84BE002D}"/>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29" b="-6926"/>
          <a:stretch/>
        </p:blipFill>
        <p:spPr bwMode="auto">
          <a:xfrm>
            <a:off x="10748028" y="4292143"/>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userDrawn="1"/>
        </p:nvSpPr>
        <p:spPr>
          <a:xfrm>
            <a:off x="10337539" y="5072521"/>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userDrawn="1"/>
        </p:nvSpPr>
        <p:spPr>
          <a:xfrm>
            <a:off x="3671080" y="5005338"/>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7"/>
            <a:extLst>
              <a:ext uri="{FF2B5EF4-FFF2-40B4-BE49-F238E27FC236}">
                <a16:creationId xmlns:a16="http://schemas.microsoft.com/office/drawing/2014/main" id="{59E90341-9754-44A6-BBCB-9D966075B74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userDrawn="1"/>
        </p:nvSpPr>
        <p:spPr>
          <a:xfrm>
            <a:off x="1263776" y="5030385"/>
            <a:ext cx="5619788" cy="707886"/>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9"/>
            <a:extLst>
              <a:ext uri="{FF2B5EF4-FFF2-40B4-BE49-F238E27FC236}">
                <a16:creationId xmlns:a16="http://schemas.microsoft.com/office/drawing/2014/main" id="{0C1FA4A8-24AF-C937-3FB4-B1B1AC1F60B7}"/>
              </a:ext>
            </a:extLst>
          </p:cNvPr>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1"/>
            <a:extLst>
              <a:ext uri="{FF2B5EF4-FFF2-40B4-BE49-F238E27FC236}">
                <a16:creationId xmlns:a16="http://schemas.microsoft.com/office/drawing/2014/main" id="{CB61BF02-74F2-823C-AFCD-215A5881FA02}"/>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2982241" y="2703917"/>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486168" y="3473062"/>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userDrawn="1"/>
        </p:nvSpPr>
        <p:spPr>
          <a:xfrm>
            <a:off x="6391803" y="3473062"/>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3"/>
            <a:extLst>
              <a:ext uri="{FF2B5EF4-FFF2-40B4-BE49-F238E27FC236}">
                <a16:creationId xmlns:a16="http://schemas.microsoft.com/office/drawing/2014/main" id="{E9AC2120-083A-33BB-F3E1-A3A07B9A6E4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bwMode="auto">
          <a:xfrm>
            <a:off x="8806744" y="2703917"/>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5"/>
            <a:extLst>
              <a:ext uri="{FF2B5EF4-FFF2-40B4-BE49-F238E27FC236}">
                <a16:creationId xmlns:a16="http://schemas.microsoft.com/office/drawing/2014/main" id="{D2870F98-FA15-11AF-1B90-B5512A3B1C01}"/>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3530" t="-6869" r="-9756" b="-15796"/>
          <a:stretch/>
        </p:blipFill>
        <p:spPr bwMode="auto">
          <a:xfrm>
            <a:off x="8745102" y="4069331"/>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userDrawn="1"/>
        </p:nvSpPr>
        <p:spPr>
          <a:xfrm>
            <a:off x="8406880" y="5030385"/>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730899011"/>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5B99E06C-4883-8B5F-2B17-90136EBE47C6}"/>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2258407" y="5814999"/>
            <a:ext cx="7243812" cy="461665"/>
          </a:xfrm>
          <a:prstGeom prst="rect">
            <a:avLst/>
          </a:prstGeom>
        </p:spPr>
        <p:txBody>
          <a:bodyPr wrap="square">
            <a:spAutoFit/>
          </a:bodyPr>
          <a:lstStyle/>
          <a:p>
            <a:pPr algn="l"/>
            <a:r>
              <a:rPr lang="nl-BE" sz="2400" u="none" baseline="0">
                <a:solidFill>
                  <a:schemeClr val="tx1"/>
                </a:solidFill>
                <a:latin typeface="Roboto" pitchFamily="2" charset="0"/>
                <a:ea typeface="Roboto" pitchFamily="2" charset="0"/>
                <a:cs typeface="Times New Roman" panose="02020603050405020304" pitchFamily="18" charset="0"/>
              </a:rPr>
              <a:t>Bekijk ons volledig </a:t>
            </a:r>
            <a:r>
              <a:rPr lang="nl-BE" sz="2400" u="none" baseline="0">
                <a:solidFill>
                  <a:schemeClr val="tx1"/>
                </a:solidFill>
                <a:latin typeface="Roboto" pitchFamily="2" charset="0"/>
                <a:ea typeface="Roboto" pitchFamily="2" charset="0"/>
                <a:cs typeface="Times New Roman" panose="02020603050405020304" pitchFamily="18" charset="0"/>
                <a:hlinkClick r:id="rId3"/>
              </a:rPr>
              <a:t>professionaliseringsaanbod</a:t>
            </a:r>
            <a:endParaRPr lang="nl-BE" sz="2400" u="none" baseline="0">
              <a:solidFill>
                <a:schemeClr val="tx1"/>
              </a:solidFill>
              <a:latin typeface="Roboto" pitchFamily="2" charset="0"/>
              <a:ea typeface="Roboto"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50354191"/>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conen, nummering, logo’s">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2450646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31477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Inhoud</a:t>
            </a:r>
            <a:endParaRPr lang="nl-BE"/>
          </a:p>
        </p:txBody>
      </p:sp>
    </p:spTree>
    <p:extLst>
      <p:ext uri="{BB962C8B-B14F-4D97-AF65-F5344CB8AC3E}">
        <p14:creationId xmlns:p14="http://schemas.microsoft.com/office/powerpoint/2010/main" val="12128564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C6DFD8D3-9285-3A13-7B46-A883731E1071}"/>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3087269F-D088-04F9-C8AC-422D5E96C94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289201085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theme" Target="../theme/theme2.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0.xml"/><Relationship Id="rId1"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75889-BBC1-419D-8956-31DAFBFE7697}" type="datetime1">
              <a:rPr lang="nl-BE" smtClean="0">
                <a:solidFill>
                  <a:prstClr val="black">
                    <a:tint val="75000"/>
                  </a:prstClr>
                </a:solidFill>
              </a:rPr>
              <a:pPr/>
              <a:t>11/12/2024</a:t>
            </a:fld>
            <a:endParaRPr lang="nl-BE">
              <a:solidFill>
                <a:prstClr val="black">
                  <a:tint val="75000"/>
                </a:prstClr>
              </a:solidFill>
            </a:endParaRPr>
          </a:p>
        </p:txBody>
      </p:sp>
    </p:spTree>
    <p:extLst>
      <p:ext uri="{BB962C8B-B14F-4D97-AF65-F5344CB8AC3E}">
        <p14:creationId xmlns:p14="http://schemas.microsoft.com/office/powerpoint/2010/main" val="3588806600"/>
      </p:ext>
    </p:extLst>
  </p:cSld>
  <p:clrMap bg1="lt1" tx1="dk1" bg2="lt2" tx2="dk2" accent1="accent1" accent2="accent2" accent3="accent3" accent4="accent4" accent5="accent5" accent6="accent6" hlink="hlink" folHlink="folHlink"/>
  <p:sldLayoutIdLst>
    <p:sldLayoutId id="2147483775" r:id="rId1"/>
    <p:sldLayoutId id="2147483834" r:id="rId2"/>
    <p:sldLayoutId id="2147483779" r:id="rId3"/>
    <p:sldLayoutId id="2147483776" r:id="rId4"/>
    <p:sldLayoutId id="2147483832" r:id="rId5"/>
    <p:sldLayoutId id="2147483833" r:id="rId6"/>
    <p:sldLayoutId id="2147483837" r:id="rId7"/>
    <p:sldLayoutId id="2147483836" r:id="rId8"/>
    <p:sldLayoutId id="2147483869" r:id="rId9"/>
    <p:sldLayoutId id="2147483808" r:id="rId10"/>
    <p:sldLayoutId id="2147483831" r:id="rId11"/>
    <p:sldLayoutId id="2147483835" r:id="rId12"/>
    <p:sldLayoutId id="2147483801" r:id="rId13"/>
    <p:sldLayoutId id="2147483802" r:id="rId14"/>
    <p:sldLayoutId id="2147483803" r:id="rId15"/>
    <p:sldLayoutId id="2147483804" r:id="rId16"/>
    <p:sldLayoutId id="2147483822" r:id="rId17"/>
    <p:sldLayoutId id="2147483840" r:id="rId18"/>
    <p:sldLayoutId id="2147483806" r:id="rId19"/>
    <p:sldLayoutId id="2147483827" r:id="rId20"/>
    <p:sldLayoutId id="2147483828" r:id="rId21"/>
    <p:sldLayoutId id="2147483838" r:id="rId22"/>
    <p:sldLayoutId id="2147483839" r:id="rId23"/>
    <p:sldLayoutId id="2147483866" r:id="rId24"/>
  </p:sldLayoutIdLst>
  <p:hf hdr="0" ftr="0" dt="0"/>
  <p:txStyles>
    <p:titleStyle>
      <a:lvl1pPr algn="l" defTabSz="685783" rtl="0" eaLnBrk="1" latinLnBrk="0" hangingPunct="1">
        <a:spcBef>
          <a:spcPct val="0"/>
        </a:spcBef>
        <a:buNone/>
        <a:defRPr kumimoji="0" lang="nl-BE" sz="2400" b="0" kern="1200" cap="none" baseline="0" dirty="0" smtClean="0">
          <a:solidFill>
            <a:schemeClr val="tx1"/>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75889-BBC1-419D-8956-31DAFBFE7697}" type="datetime1">
              <a:rPr lang="nl-BE" smtClean="0">
                <a:solidFill>
                  <a:prstClr val="black">
                    <a:tint val="75000"/>
                  </a:prstClr>
                </a:solidFill>
              </a:rPr>
              <a:pPr/>
              <a:t>11/12/2024</a:t>
            </a:fld>
            <a:endParaRPr lang="nl-BE">
              <a:solidFill>
                <a:prstClr val="black">
                  <a:tint val="75000"/>
                </a:prstClr>
              </a:solidFill>
            </a:endParaRPr>
          </a:p>
        </p:txBody>
      </p:sp>
    </p:spTree>
    <p:extLst>
      <p:ext uri="{BB962C8B-B14F-4D97-AF65-F5344CB8AC3E}">
        <p14:creationId xmlns:p14="http://schemas.microsoft.com/office/powerpoint/2010/main" val="48562412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Lst>
  <p:hf hdr="0" ftr="0" dt="0"/>
  <p:txStyles>
    <p:titleStyle>
      <a:lvl1pPr algn="l" defTabSz="685783" rtl="0" eaLnBrk="1" latinLnBrk="0" hangingPunct="1">
        <a:spcBef>
          <a:spcPct val="0"/>
        </a:spcBef>
        <a:buNone/>
        <a:defRPr kumimoji="0" lang="nl-BE" sz="2400" b="0" kern="1200" cap="none" baseline="0" dirty="0" smtClean="0">
          <a:solidFill>
            <a:schemeClr val="tx1"/>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B7E4E8">
            <a:alpha val="27000"/>
          </a:srgbClr>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640792"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1640792"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nl-BE">
              <a:solidFill>
                <a:prstClr val="black">
                  <a:tint val="75000"/>
                </a:prstClr>
              </a:solidFill>
            </a:endParaRPr>
          </a:p>
        </p:txBody>
      </p:sp>
      <p:sp>
        <p:nvSpPr>
          <p:cNvPr id="5" name="Tijdelijke aanduiding voor voettekst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BE">
              <a:solidFill>
                <a:prstClr val="black">
                  <a:tint val="75000"/>
                </a:prstClr>
              </a:solidFill>
            </a:endParaRPr>
          </a:p>
        </p:txBody>
      </p:sp>
      <p:sp>
        <p:nvSpPr>
          <p:cNvPr id="6" name="Tijdelijke aanduiding voor dianummer 5"/>
          <p:cNvSpPr>
            <a:spLocks noGrp="1"/>
          </p:cNvSpPr>
          <p:nvPr>
            <p:ph type="sldNum" sz="quarter" idx="4"/>
          </p:nvPr>
        </p:nvSpPr>
        <p:spPr>
          <a:xfrm>
            <a:off x="8763019" y="285729"/>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89E3A5C-986B-47BE-8F96-3787467B82A8}"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3588806600"/>
      </p:ext>
    </p:extLst>
  </p:cSld>
  <p:clrMap bg1="lt1" tx1="dk1" bg2="lt2" tx2="dk2" accent1="accent1" accent2="accent2" accent3="accent3" accent4="accent4" accent5="accent5" accent6="accent6" hlink="hlink" folHlink="folHlink"/>
  <p:sldLayoutIdLst>
    <p:sldLayoutId id="2147483825" r:id="rId1"/>
  </p:sldLayoutIdLst>
  <p:hf hdr="0" ftr="0" dt="0"/>
  <p:txStyles>
    <p:titleStyle>
      <a:lvl1pPr algn="l" defTabSz="685783" rtl="0" eaLnBrk="1" latinLnBrk="0" hangingPunct="1">
        <a:spcBef>
          <a:spcPct val="0"/>
        </a:spcBef>
        <a:buNone/>
        <a:defRPr kumimoji="0" lang="nl-BE" sz="2400" b="1" kern="1200" cap="none" baseline="0" dirty="0" smtClean="0">
          <a:solidFill>
            <a:schemeClr val="tx1"/>
          </a:solidFill>
          <a:effectLst/>
          <a:latin typeface="Trebuchet MS" panose="020B0603020202020204" pitchFamily="34" charset="0"/>
          <a:ea typeface="+mj-ea"/>
          <a:cs typeface="Arial" pitchFamily="34"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Trebuchet MS" panose="020B0603020202020204" pitchFamily="34" charset="0"/>
          <a:ea typeface="+mn-ea"/>
          <a:cs typeface="+mn-cs"/>
        </a:defRPr>
      </a:lvl1pPr>
      <a:lvl2pPr marL="557199" indent="-214308" algn="l" defTabSz="685783" rtl="0" eaLnBrk="1" latinLnBrk="0" hangingPunct="1">
        <a:spcBef>
          <a:spcPct val="20000"/>
        </a:spcBef>
        <a:buClr>
          <a:srgbClr val="BF18B3"/>
        </a:buClr>
        <a:buFont typeface="Arial" pitchFamily="34" charset="0"/>
        <a:buChar char="–"/>
        <a:defRPr sz="2100" kern="1200">
          <a:solidFill>
            <a:srgbClr val="B22A89"/>
          </a:solidFill>
          <a:latin typeface="Trebuchet MS" panose="020B0603020202020204" pitchFamily="34" charset="0"/>
          <a:ea typeface="+mn-ea"/>
          <a:cs typeface="+mn-cs"/>
        </a:defRPr>
      </a:lvl2pPr>
      <a:lvl3pPr marL="857228" indent="-171446" algn="l" defTabSz="685783" rtl="0" eaLnBrk="1" latinLnBrk="0" hangingPunct="1">
        <a:spcBef>
          <a:spcPct val="20000"/>
        </a:spcBef>
        <a:buClr>
          <a:srgbClr val="F18E00"/>
        </a:buClr>
        <a:buFont typeface="Arial" pitchFamily="34" charset="0"/>
        <a:buChar char="•"/>
        <a:defRPr sz="1800" kern="1200">
          <a:solidFill>
            <a:srgbClr val="EF8A37"/>
          </a:solidFill>
          <a:latin typeface="Trebuchet MS" panose="020B0603020202020204" pitchFamily="34" charset="0"/>
          <a:ea typeface="+mn-ea"/>
          <a:cs typeface="+mn-cs"/>
        </a:defRPr>
      </a:lvl3pPr>
      <a:lvl4pPr marL="1200120" indent="-171446" algn="l" defTabSz="685783" rtl="0" eaLnBrk="1" latinLnBrk="0" hangingPunct="1">
        <a:spcBef>
          <a:spcPct val="20000"/>
        </a:spcBef>
        <a:buClr>
          <a:schemeClr val="tx1"/>
        </a:buClr>
        <a:buFont typeface="Arial" pitchFamily="34" charset="0"/>
        <a:buChar char="–"/>
        <a:defRPr sz="1500" kern="1200">
          <a:solidFill>
            <a:schemeClr val="tx1"/>
          </a:solidFill>
          <a:latin typeface="Trebuchet MS" panose="020B0603020202020204" pitchFamily="34" charset="0"/>
          <a:ea typeface="+mn-ea"/>
          <a:cs typeface="+mn-cs"/>
        </a:defRPr>
      </a:lvl4pPr>
      <a:lvl5pPr marL="1543012" indent="-171446" algn="l" defTabSz="685783" rtl="0" eaLnBrk="1" latinLnBrk="0" hangingPunct="1">
        <a:spcBef>
          <a:spcPct val="20000"/>
        </a:spcBef>
        <a:buClr>
          <a:srgbClr val="BF18B3"/>
        </a:buClr>
        <a:buFont typeface="Arial" panose="020B0604020202020204" pitchFamily="34" charset="0"/>
        <a:buChar char="•"/>
        <a:defRPr sz="1500" kern="1200">
          <a:solidFill>
            <a:srgbClr val="B22A89"/>
          </a:solidFill>
          <a:latin typeface="Trebuchet MS" panose="020B0603020202020204" pitchFamily="34"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75889-BBC1-419D-8956-31DAFBFE7697}" type="datetime1">
              <a:rPr lang="nl-BE" smtClean="0">
                <a:solidFill>
                  <a:prstClr val="black">
                    <a:tint val="75000"/>
                  </a:prstClr>
                </a:solidFill>
              </a:rPr>
              <a:pPr/>
              <a:t>11/12/2024</a:t>
            </a:fld>
            <a:endParaRPr lang="nl-BE">
              <a:solidFill>
                <a:prstClr val="black">
                  <a:tint val="75000"/>
                </a:prstClr>
              </a:solidFill>
            </a:endParaRPr>
          </a:p>
        </p:txBody>
      </p:sp>
    </p:spTree>
    <p:extLst>
      <p:ext uri="{BB962C8B-B14F-4D97-AF65-F5344CB8AC3E}">
        <p14:creationId xmlns:p14="http://schemas.microsoft.com/office/powerpoint/2010/main" val="3588806600"/>
      </p:ext>
    </p:extLst>
  </p:cSld>
  <p:clrMap bg1="lt1" tx1="dk1" bg2="lt2" tx2="dk2" accent1="accent1" accent2="accent2" accent3="accent3" accent4="accent4" accent5="accent5" accent6="accent6" hlink="hlink" folHlink="folHlink"/>
  <p:sldLayoutIdLst>
    <p:sldLayoutId id="2147483868" r:id="rId1"/>
    <p:sldLayoutId id="2147483867" r:id="rId2"/>
  </p:sldLayoutIdLst>
  <p:hf hdr="0" ftr="0" dt="0"/>
  <p:txStyles>
    <p:titleStyle>
      <a:lvl1pPr algn="l" defTabSz="685783" rtl="0" eaLnBrk="1" latinLnBrk="0" hangingPunct="1">
        <a:spcBef>
          <a:spcPct val="0"/>
        </a:spcBef>
        <a:buNone/>
        <a:defRPr kumimoji="0" lang="nl-BE" sz="2400" b="0" kern="1200" cap="none" baseline="0" dirty="0" smtClean="0">
          <a:solidFill>
            <a:schemeClr val="tx1"/>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kathleen.rymen@katholiekonderwijs.vlaandere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 Target="slide7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guimard.sharepoint.com/:f:/s/AIbion/EqAMezkOAT5MlitTV9QEH_oBKk8eUmeBHdj17KE3oaxqWw?e=iQP2SC"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1.pn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www.unicef.org/innocenti/media/1341/file/UNICEF-Global-Insight-policy-guidance-AI-children-2.0-2021.pdf" TargetMode="Externa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hyperlink" Target="https://www.unicef.org/innocenti/media/1341/file/UNICEF-Global-Insight-policy-guidance-AI-children-2.0-2021.pdf" TargetMode="Externa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hyperlink" Target="https://towardsdatascience.com/supervised-unsupervised-and-deep-learning-aa61a0e5471c" TargetMode="External"/><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hyperlink" Target="https://towardsdatascience.com/an-introduction-to-deep-learning-af63448c122c"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8.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8.xml"/><Relationship Id="rId4" Type="http://schemas.openxmlformats.org/officeDocument/2006/relationships/hyperlink" Target="https://writings.stephenwolfram.com/2023/02/what-is-chatgpt-doing-and-why-does-it-work/"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8.xml"/><Relationship Id="rId5" Type="http://schemas.openxmlformats.org/officeDocument/2006/relationships/hyperlink" Target="https://writings.stephenwolfram.com/2023/02/what-is-chatgpt-doing-and-why-does-it-work/" TargetMode="Externa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8.xml"/><Relationship Id="rId4" Type="http://schemas.openxmlformats.org/officeDocument/2006/relationships/hyperlink" Target="https://writings.stephenwolfram.com/2023/02/what-is-chatgpt-doing-and-why-does-it-work/"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artificialintelligenceact.eu/"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s://artificialintelligenceact.eu/#weglot_switcher"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hyperlink" Target="https://www.europarl.europa.eu/topics/en/article/20230601STO93804/eu-ai-act-first-regulation-on-artificial-intelligence"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hyperlink" Target="https://op.europa.eu/nl/publication-detail/-/publication/d81a0d54-5348-11ed-92ed-01aa75ed71a1" TargetMode="External"/><Relationship Id="rId1" Type="http://schemas.openxmlformats.org/officeDocument/2006/relationships/slideLayout" Target="../slideLayouts/slideLayout2.xml"/><Relationship Id="rId4" Type="http://schemas.openxmlformats.org/officeDocument/2006/relationships/hyperlink" Target="https://www.vlaanderen.be/kenniscentrum-digisprong/themas/innovatie/artificiele-intelligentie"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hyperlink" Target="https://xxx/"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blog3.han.nl/apastaartje/ai-afbeeldingen-en-apa-hoe-zit-dat/#:~:text=In%20de%20tekst%20komt%20een,Opmerking."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mijnadvocaten.be/" TargetMode="External"/><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3" Type="http://schemas.openxmlformats.org/officeDocument/2006/relationships/hyperlink" Target="https://onderwijs.ai-cursus.nl/home" TargetMode="External"/><Relationship Id="rId2" Type="http://schemas.openxmlformats.org/officeDocument/2006/relationships/hyperlink" Target="https://kulak.kuleuven.be/e-learning-ai/login.php#/lessons/0v2LXTmKwRQj4Ci-tnoxV68YUPK-9yy0" TargetMode="External"/><Relationship Id="rId1" Type="http://schemas.openxmlformats.org/officeDocument/2006/relationships/slideLayout" Target="../slideLayouts/slideLayout22.xml"/><Relationship Id="rId6" Type="http://schemas.openxmlformats.org/officeDocument/2006/relationships/hyperlink" Target="https://www.youtube.com/watch?si=2_LRT8_HyxY7v5Rd&amp;v=2IK3DFHRFfw&amp;feature=youtu.be" TargetMode="External"/><Relationship Id="rId5" Type="http://schemas.openxmlformats.org/officeDocument/2006/relationships/hyperlink" Target="https://open.spotify.com/show/5yGT1cDSqLtdR6qp6rx6pO?si=17a33229385743d2" TargetMode="External"/><Relationship Id="rId4" Type="http://schemas.openxmlformats.org/officeDocument/2006/relationships/hyperlink" Target="https://aivoordocenten.com/"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435E2D8-25CE-4D95-42F7-2B3BEDF74385}"/>
              </a:ext>
            </a:extLst>
          </p:cNvPr>
          <p:cNvSpPr>
            <a:spLocks noGrp="1"/>
          </p:cNvSpPr>
          <p:nvPr>
            <p:ph type="title"/>
          </p:nvPr>
        </p:nvSpPr>
        <p:spPr>
          <a:xfrm>
            <a:off x="2357887" y="3075623"/>
            <a:ext cx="7476225" cy="1143000"/>
          </a:xfrm>
        </p:spPr>
        <p:txBody>
          <a:bodyPr>
            <a:normAutofit/>
          </a:bodyPr>
          <a:lstStyle/>
          <a:p>
            <a:r>
              <a:rPr lang="nl-BE" sz="6000">
                <a:latin typeface="Poppins ExtraBold"/>
                <a:cs typeface="Poppins ExtraBold"/>
              </a:rPr>
              <a:t>AI in onderwijs </a:t>
            </a:r>
            <a:endParaRPr lang="nl-BE" sz="6000"/>
          </a:p>
        </p:txBody>
      </p:sp>
      <p:sp>
        <p:nvSpPr>
          <p:cNvPr id="9" name="Tijdelijke aanduiding voor datum 8">
            <a:extLst>
              <a:ext uri="{FF2B5EF4-FFF2-40B4-BE49-F238E27FC236}">
                <a16:creationId xmlns:a16="http://schemas.microsoft.com/office/drawing/2014/main" id="{225956C2-12BA-C569-6B00-32BFF27621A0}"/>
              </a:ext>
            </a:extLst>
          </p:cNvPr>
          <p:cNvSpPr>
            <a:spLocks noGrp="1"/>
          </p:cNvSpPr>
          <p:nvPr>
            <p:ph type="dt" sz="half" idx="4294967295"/>
          </p:nvPr>
        </p:nvSpPr>
        <p:spPr>
          <a:xfrm>
            <a:off x="10144664" y="6356357"/>
            <a:ext cx="1595894" cy="365125"/>
          </a:xfrm>
        </p:spPr>
        <p:txBody>
          <a:bodyPr/>
          <a:lstStyle/>
          <a:p>
            <a:fld id="{61BC12D3-0BDC-4299-95B9-544689C7E16C}" type="datetime1">
              <a:rPr lang="nl-BE" sz="1600" smtClean="0">
                <a:solidFill>
                  <a:schemeClr val="bg1"/>
                </a:solidFill>
              </a:rPr>
              <a:t>11/12/2024</a:t>
            </a:fld>
            <a:endParaRPr lang="nl-BE">
              <a:solidFill>
                <a:schemeClr val="bg1"/>
              </a:solidFill>
            </a:endParaRPr>
          </a:p>
        </p:txBody>
      </p:sp>
    </p:spTree>
    <p:extLst>
      <p:ext uri="{BB962C8B-B14F-4D97-AF65-F5344CB8AC3E}">
        <p14:creationId xmlns:p14="http://schemas.microsoft.com/office/powerpoint/2010/main" val="3259767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B0BCEDF-3F0F-2BA6-3011-F380CA0EF545}"/>
              </a:ext>
            </a:extLst>
          </p:cNvPr>
          <p:cNvSpPr>
            <a:spLocks noGrp="1"/>
          </p:cNvSpPr>
          <p:nvPr>
            <p:ph type="body" sz="quarter" idx="10"/>
          </p:nvPr>
        </p:nvSpPr>
        <p:spPr>
          <a:xfrm>
            <a:off x="319177" y="1278547"/>
            <a:ext cx="11142138" cy="4971941"/>
          </a:xfrm>
        </p:spPr>
        <p:txBody>
          <a:bodyPr vert="horz" lIns="91440" tIns="45720" rIns="91440" bIns="45720" rtlCol="0" anchor="t">
            <a:normAutofit fontScale="92500" lnSpcReduction="10000"/>
          </a:bodyPr>
          <a:lstStyle/>
          <a:p>
            <a:pPr marL="256540" indent="-256540"/>
            <a:r>
              <a:rPr lang="nl-BE">
                <a:solidFill>
                  <a:schemeClr val="tx1">
                    <a:lumMod val="75000"/>
                    <a:lumOff val="25000"/>
                  </a:schemeClr>
                </a:solidFill>
              </a:rPr>
              <a:t>Deze presentatie </a:t>
            </a:r>
            <a:endParaRPr lang="nl-NL"/>
          </a:p>
          <a:p>
            <a:pPr marL="556895" lvl="1" indent="-213995"/>
            <a:r>
              <a:rPr lang="nl-BE">
                <a:solidFill>
                  <a:schemeClr val="tx1">
                    <a:lumMod val="75000"/>
                    <a:lumOff val="25000"/>
                  </a:schemeClr>
                </a:solidFill>
                <a:latin typeface="Roboto"/>
                <a:ea typeface="Roboto"/>
                <a:cs typeface="Roboto"/>
              </a:rPr>
              <a:t>heeft niet de insteek om volledig te zijn;</a:t>
            </a:r>
          </a:p>
          <a:p>
            <a:pPr marL="556895" lvl="1" indent="-213995"/>
            <a:r>
              <a:rPr lang="nl-BE">
                <a:solidFill>
                  <a:schemeClr val="tx1">
                    <a:lumMod val="75000"/>
                    <a:lumOff val="25000"/>
                  </a:schemeClr>
                </a:solidFill>
                <a:latin typeface="Roboto"/>
                <a:ea typeface="Roboto"/>
                <a:cs typeface="Roboto"/>
              </a:rPr>
              <a:t>is bedoeld </a:t>
            </a:r>
          </a:p>
          <a:p>
            <a:pPr marL="856615" lvl="2" indent="-170815">
              <a:buClr>
                <a:srgbClr val="000000"/>
              </a:buClr>
              <a:buFont typeface="Wingdings" panose="05000000000000000000" pitchFamily="2" charset="2"/>
              <a:buChar char="§"/>
            </a:pPr>
            <a:r>
              <a:rPr lang="nl-BE">
                <a:solidFill>
                  <a:schemeClr val="tx1">
                    <a:lumMod val="75000"/>
                    <a:lumOff val="25000"/>
                  </a:schemeClr>
                </a:solidFill>
                <a:latin typeface="Roboto"/>
                <a:ea typeface="Roboto"/>
                <a:cs typeface="Roboto"/>
              </a:rPr>
              <a:t>voor jou als begeleider om er voor je begeleidingswerk </a:t>
            </a:r>
            <a:r>
              <a:rPr lang="nl-BE" b="1">
                <a:solidFill>
                  <a:schemeClr val="tx1">
                    <a:lumMod val="75000"/>
                    <a:lumOff val="25000"/>
                  </a:schemeClr>
                </a:solidFill>
                <a:latin typeface="Roboto"/>
                <a:ea typeface="Roboto"/>
                <a:cs typeface="Roboto"/>
              </a:rPr>
              <a:t>elementen uit te halen, niet om integraal te gebruiken; </a:t>
            </a:r>
            <a:endParaRPr lang="nl-BE">
              <a:solidFill>
                <a:schemeClr val="tx1">
                  <a:lumMod val="75000"/>
                  <a:lumOff val="25000"/>
                </a:schemeClr>
              </a:solidFill>
              <a:latin typeface="Roboto"/>
              <a:ea typeface="Roboto"/>
              <a:cs typeface="Roboto"/>
            </a:endParaRPr>
          </a:p>
          <a:p>
            <a:pPr marL="856615" lvl="2" indent="-170815">
              <a:buClr>
                <a:srgbClr val="000000"/>
              </a:buClr>
              <a:buFont typeface="Wingdings" panose="05000000000000000000" pitchFamily="2" charset="2"/>
              <a:buChar char="§"/>
            </a:pPr>
            <a:r>
              <a:rPr lang="nl-BE">
                <a:solidFill>
                  <a:schemeClr val="tx1">
                    <a:lumMod val="75000"/>
                    <a:lumOff val="25000"/>
                  </a:schemeClr>
                </a:solidFill>
                <a:latin typeface="Roboto"/>
                <a:ea typeface="Roboto"/>
                <a:cs typeface="Roboto"/>
              </a:rPr>
              <a:t>voor jou als medewerker om te professionaliseren over AI;</a:t>
            </a:r>
          </a:p>
          <a:p>
            <a:pPr marL="556895" lvl="1" indent="-213995"/>
            <a:r>
              <a:rPr lang="nl-BE">
                <a:solidFill>
                  <a:schemeClr val="tx1">
                    <a:lumMod val="75000"/>
                    <a:lumOff val="25000"/>
                  </a:schemeClr>
                </a:solidFill>
              </a:rPr>
              <a:t>bevat een beperkt aantal didactische voorbeelden; </a:t>
            </a:r>
            <a:endParaRPr lang="nl-BE">
              <a:solidFill>
                <a:schemeClr val="tx1">
                  <a:lumMod val="75000"/>
                  <a:lumOff val="25000"/>
                </a:schemeClr>
              </a:solidFill>
              <a:cs typeface="Roboto" pitchFamily="2" charset="0"/>
            </a:endParaRPr>
          </a:p>
          <a:p>
            <a:pPr marL="856615" lvl="2" indent="-170815"/>
            <a:r>
              <a:rPr lang="nl-BE">
                <a:solidFill>
                  <a:schemeClr val="tx1">
                    <a:lumMod val="75000"/>
                    <a:lumOff val="25000"/>
                  </a:schemeClr>
                </a:solidFill>
              </a:rPr>
              <a:t>deze zijn vooral inspirerend bedoeld; </a:t>
            </a:r>
            <a:endParaRPr lang="nl-BE">
              <a:solidFill>
                <a:schemeClr val="tx1">
                  <a:lumMod val="75000"/>
                  <a:lumOff val="25000"/>
                </a:schemeClr>
              </a:solidFill>
              <a:cs typeface="Roboto" pitchFamily="2" charset="0"/>
            </a:endParaRPr>
          </a:p>
          <a:p>
            <a:pPr marL="856615" lvl="2" indent="-170815"/>
            <a:r>
              <a:rPr lang="nl-BE">
                <a:solidFill>
                  <a:schemeClr val="tx1">
                    <a:lumMod val="75000"/>
                    <a:lumOff val="25000"/>
                  </a:schemeClr>
                </a:solidFill>
              </a:rPr>
              <a:t>ze kunnen op meerdere manieren geïnterpreteerd worden en in meerdere contexten ingezet worden, waarbij er afhankelijk van de context telkens andere voor- en nadelen zullen zijn. </a:t>
            </a:r>
            <a:endParaRPr lang="nl-BE">
              <a:solidFill>
                <a:schemeClr val="tx1">
                  <a:lumMod val="75000"/>
                  <a:lumOff val="25000"/>
                </a:schemeClr>
              </a:solidFill>
              <a:cs typeface="Roboto" pitchFamily="2" charset="0"/>
            </a:endParaRPr>
          </a:p>
          <a:p>
            <a:pPr marL="856615" lvl="2" indent="-170815"/>
            <a:endParaRPr lang="nl-BE">
              <a:solidFill>
                <a:schemeClr val="tx1">
                  <a:lumMod val="75000"/>
                  <a:lumOff val="25000"/>
                </a:schemeClr>
              </a:solidFill>
              <a:cs typeface="Roboto" pitchFamily="2" charset="0"/>
            </a:endParaRPr>
          </a:p>
          <a:p>
            <a:pPr marL="685165" lvl="2" indent="0">
              <a:buNone/>
            </a:pPr>
            <a:endParaRPr lang="nl-BE">
              <a:solidFill>
                <a:schemeClr val="tx1">
                  <a:lumMod val="75000"/>
                  <a:lumOff val="25000"/>
                </a:schemeClr>
              </a:solidFill>
              <a:cs typeface="Roboto" pitchFamily="2" charset="0"/>
            </a:endParaRPr>
          </a:p>
          <a:p>
            <a:pPr marL="256540" indent="-256540"/>
            <a:r>
              <a:rPr lang="nl-BE">
                <a:solidFill>
                  <a:schemeClr val="tx1">
                    <a:lumMod val="75000"/>
                    <a:lumOff val="25000"/>
                  </a:schemeClr>
                </a:solidFill>
                <a:highlight>
                  <a:srgbClr val="E9DBE9"/>
                </a:highlight>
                <a:latin typeface="Roboto"/>
                <a:ea typeface="Roboto"/>
                <a:cs typeface="Roboto"/>
              </a:rPr>
              <a:t>Krijg je een vraag over een generieke nascholing rond AI, contacteer dan </a:t>
            </a:r>
            <a:r>
              <a:rPr lang="nl-BE" err="1">
                <a:solidFill>
                  <a:schemeClr val="tx1">
                    <a:lumMod val="75000"/>
                    <a:lumOff val="25000"/>
                  </a:schemeClr>
                </a:solidFill>
                <a:highlight>
                  <a:srgbClr val="E9DBE9"/>
                </a:highlight>
                <a:latin typeface="Roboto"/>
                <a:ea typeface="Roboto"/>
                <a:cs typeface="Roboto"/>
                <a:hlinkClick r:id="rId2">
                  <a:extLst>
                    <a:ext uri="{A12FA001-AC4F-418D-AE19-62706E023703}">
                      <ahyp:hlinkClr xmlns:ahyp="http://schemas.microsoft.com/office/drawing/2018/hyperlinkcolor" val="tx"/>
                    </a:ext>
                  </a:extLst>
                </a:hlinkClick>
              </a:rPr>
              <a:t>kathleen.rymen@katholiekonderwijs.vlaanderen</a:t>
            </a:r>
            <a:r>
              <a:rPr lang="nl-BE">
                <a:solidFill>
                  <a:schemeClr val="tx1">
                    <a:lumMod val="75000"/>
                    <a:lumOff val="25000"/>
                  </a:schemeClr>
                </a:solidFill>
                <a:highlight>
                  <a:srgbClr val="E9DBE9"/>
                </a:highlight>
                <a:latin typeface="Roboto"/>
                <a:ea typeface="Roboto"/>
                <a:cs typeface="Roboto"/>
              </a:rPr>
              <a:t> </a:t>
            </a:r>
          </a:p>
          <a:p>
            <a:pPr marL="256540" indent="-256540"/>
            <a:r>
              <a:rPr lang="nl-BE">
                <a:solidFill>
                  <a:schemeClr val="tx1">
                    <a:lumMod val="75000"/>
                    <a:lumOff val="25000"/>
                  </a:schemeClr>
                </a:solidFill>
                <a:highlight>
                  <a:srgbClr val="DEF3F4"/>
                </a:highlight>
              </a:rPr>
              <a:t>Deze presentatie werd het laatst bijgewerkt in december 2024. </a:t>
            </a:r>
            <a:endParaRPr lang="nl-BE">
              <a:solidFill>
                <a:schemeClr val="tx1">
                  <a:lumMod val="75000"/>
                  <a:lumOff val="25000"/>
                </a:schemeClr>
              </a:solidFill>
              <a:highlight>
                <a:srgbClr val="DEF3F4"/>
              </a:highlight>
              <a:cs typeface="Roboto" pitchFamily="2" charset="0"/>
            </a:endParaRPr>
          </a:p>
          <a:p>
            <a:pPr marL="256540" indent="-256540"/>
            <a:endParaRPr lang="nl-BE">
              <a:solidFill>
                <a:schemeClr val="tx1">
                  <a:lumMod val="75000"/>
                  <a:lumOff val="25000"/>
                </a:schemeClr>
              </a:solidFill>
              <a:highlight>
                <a:srgbClr val="DEF3F4"/>
              </a:highlight>
              <a:cs typeface="Roboto" pitchFamily="2" charset="0"/>
            </a:endParaRPr>
          </a:p>
        </p:txBody>
      </p:sp>
      <p:sp>
        <p:nvSpPr>
          <p:cNvPr id="3" name="Titel 2">
            <a:extLst>
              <a:ext uri="{FF2B5EF4-FFF2-40B4-BE49-F238E27FC236}">
                <a16:creationId xmlns:a16="http://schemas.microsoft.com/office/drawing/2014/main" id="{ED4B2CFE-3CAD-6F6C-1068-D08693FE4895}"/>
              </a:ext>
            </a:extLst>
          </p:cNvPr>
          <p:cNvSpPr>
            <a:spLocks noGrp="1"/>
          </p:cNvSpPr>
          <p:nvPr>
            <p:ph type="title"/>
          </p:nvPr>
        </p:nvSpPr>
        <p:spPr>
          <a:xfrm>
            <a:off x="319177" y="473076"/>
            <a:ext cx="10851926" cy="648481"/>
          </a:xfrm>
        </p:spPr>
        <p:txBody>
          <a:bodyPr/>
          <a:lstStyle/>
          <a:p>
            <a:r>
              <a:rPr lang="nl-BE">
                <a:solidFill>
                  <a:schemeClr val="accent1"/>
                </a:solidFill>
              </a:rPr>
              <a:t>Vooraf - disclaimer ! </a:t>
            </a:r>
          </a:p>
        </p:txBody>
      </p:sp>
    </p:spTree>
    <p:extLst>
      <p:ext uri="{BB962C8B-B14F-4D97-AF65-F5344CB8AC3E}">
        <p14:creationId xmlns:p14="http://schemas.microsoft.com/office/powerpoint/2010/main" val="2531490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3F447-B16A-9661-C4EF-D34C4C1BF0EA}"/>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5A909E1-C0FA-A2EF-BE34-1EBE63C3A0C7}"/>
              </a:ext>
            </a:extLst>
          </p:cNvPr>
          <p:cNvSpPr>
            <a:spLocks noGrp="1"/>
          </p:cNvSpPr>
          <p:nvPr>
            <p:ph type="body" sz="quarter" idx="10"/>
          </p:nvPr>
        </p:nvSpPr>
        <p:spPr>
          <a:xfrm>
            <a:off x="319177" y="1278547"/>
            <a:ext cx="10851927" cy="4300905"/>
          </a:xfrm>
        </p:spPr>
        <p:txBody>
          <a:bodyPr>
            <a:normAutofit/>
          </a:bodyPr>
          <a:lstStyle/>
          <a:p>
            <a:r>
              <a:rPr lang="nl-BE">
                <a:solidFill>
                  <a:schemeClr val="tx1">
                    <a:lumMod val="75000"/>
                    <a:lumOff val="25000"/>
                  </a:schemeClr>
                </a:solidFill>
              </a:rPr>
              <a:t>Van verschillende onderdelen van deze presentaties werden ook kennisclips gemaakt. </a:t>
            </a:r>
          </a:p>
          <a:p>
            <a:pPr lvl="1"/>
            <a:r>
              <a:rPr lang="nl-BE">
                <a:solidFill>
                  <a:schemeClr val="tx1">
                    <a:lumMod val="75000"/>
                    <a:lumOff val="25000"/>
                  </a:schemeClr>
                </a:solidFill>
              </a:rPr>
              <a:t>Deze zijn bedoeld voor </a:t>
            </a:r>
            <a:r>
              <a:rPr lang="nl-BE">
                <a:solidFill>
                  <a:schemeClr val="accent1"/>
                </a:solidFill>
              </a:rPr>
              <a:t>intern</a:t>
            </a:r>
            <a:r>
              <a:rPr lang="nl-BE">
                <a:solidFill>
                  <a:schemeClr val="tx1">
                    <a:lumMod val="75000"/>
                    <a:lumOff val="25000"/>
                  </a:schemeClr>
                </a:solidFill>
              </a:rPr>
              <a:t> gebruik. Ze geven jou als begeleider meer achtergrondinformatie zodat je met deze materialen aan de slag kan in je begeleidingswerk. </a:t>
            </a:r>
          </a:p>
          <a:p>
            <a:pPr lvl="1"/>
            <a:r>
              <a:rPr lang="nl-BE">
                <a:solidFill>
                  <a:schemeClr val="tx1">
                    <a:lumMod val="75000"/>
                    <a:lumOff val="25000"/>
                  </a:schemeClr>
                </a:solidFill>
              </a:rPr>
              <a:t>Het is dus voorlopig niet de bedoeling om deze kennisclips te delen met leraren. </a:t>
            </a:r>
          </a:p>
          <a:p>
            <a:pPr lvl="1"/>
            <a:r>
              <a:rPr lang="nl-BE">
                <a:solidFill>
                  <a:schemeClr val="tx1">
                    <a:lumMod val="75000"/>
                    <a:lumOff val="25000"/>
                  </a:schemeClr>
                </a:solidFill>
              </a:rPr>
              <a:t>Op de pagina ‘</a:t>
            </a:r>
            <a:r>
              <a:rPr lang="nl-BE">
                <a:solidFill>
                  <a:schemeClr val="tx1">
                    <a:lumMod val="75000"/>
                    <a:lumOff val="25000"/>
                  </a:schemeClr>
                </a:solidFill>
                <a:hlinkClick r:id="rId2" action="ppaction://hlinksldjump"/>
              </a:rPr>
              <a:t>Ook interessant voor jou</a:t>
            </a:r>
            <a:r>
              <a:rPr lang="nl-BE">
                <a:solidFill>
                  <a:schemeClr val="tx1">
                    <a:lumMod val="75000"/>
                    <a:lumOff val="25000"/>
                  </a:schemeClr>
                </a:solidFill>
              </a:rPr>
              <a:t>’ vind je een lijstje van bronnen die je wel kan delen met leraren, waaronder de nieuwe pagina rond AI op onze PRO-site. </a:t>
            </a:r>
          </a:p>
          <a:p>
            <a:pPr marL="0" indent="0">
              <a:buNone/>
            </a:pPr>
            <a:endParaRPr lang="nl-BE">
              <a:solidFill>
                <a:schemeClr val="tx1">
                  <a:lumMod val="75000"/>
                  <a:lumOff val="25000"/>
                </a:schemeClr>
              </a:solidFill>
              <a:highlight>
                <a:srgbClr val="DEF3F4"/>
              </a:highlight>
            </a:endParaRPr>
          </a:p>
        </p:txBody>
      </p:sp>
      <p:sp>
        <p:nvSpPr>
          <p:cNvPr id="3" name="Titel 2">
            <a:extLst>
              <a:ext uri="{FF2B5EF4-FFF2-40B4-BE49-F238E27FC236}">
                <a16:creationId xmlns:a16="http://schemas.microsoft.com/office/drawing/2014/main" id="{568E7500-CE6C-66F6-7A22-50709DEC4554}"/>
              </a:ext>
            </a:extLst>
          </p:cNvPr>
          <p:cNvSpPr>
            <a:spLocks noGrp="1"/>
          </p:cNvSpPr>
          <p:nvPr>
            <p:ph type="title"/>
          </p:nvPr>
        </p:nvSpPr>
        <p:spPr>
          <a:xfrm>
            <a:off x="319177" y="473076"/>
            <a:ext cx="10851926" cy="648481"/>
          </a:xfrm>
        </p:spPr>
        <p:txBody>
          <a:bodyPr/>
          <a:lstStyle/>
          <a:p>
            <a:r>
              <a:rPr lang="nl-BE">
                <a:solidFill>
                  <a:schemeClr val="accent1"/>
                </a:solidFill>
              </a:rPr>
              <a:t>Vooraf - kennisclips voor intern gebruik </a:t>
            </a:r>
          </a:p>
        </p:txBody>
      </p:sp>
    </p:spTree>
    <p:extLst>
      <p:ext uri="{BB962C8B-B14F-4D97-AF65-F5344CB8AC3E}">
        <p14:creationId xmlns:p14="http://schemas.microsoft.com/office/powerpoint/2010/main" val="3210681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70F11555-B78A-7CCE-4EE7-190BFC4A90F4}"/>
              </a:ext>
            </a:extLst>
          </p:cNvPr>
          <p:cNvGraphicFramePr/>
          <p:nvPr>
            <p:extLst>
              <p:ext uri="{D42A27DB-BD31-4B8C-83A1-F6EECF244321}">
                <p14:modId xmlns:p14="http://schemas.microsoft.com/office/powerpoint/2010/main" val="4255813839"/>
              </p:ext>
            </p:extLst>
          </p:nvPr>
        </p:nvGraphicFramePr>
        <p:xfrm>
          <a:off x="319176" y="1047605"/>
          <a:ext cx="11440006" cy="48535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a:extLst>
              <a:ext uri="{FF2B5EF4-FFF2-40B4-BE49-F238E27FC236}">
                <a16:creationId xmlns:a16="http://schemas.microsoft.com/office/drawing/2014/main" id="{3DDD0540-2166-7F7C-1E8E-9255B08603E3}"/>
              </a:ext>
            </a:extLst>
          </p:cNvPr>
          <p:cNvSpPr>
            <a:spLocks noGrp="1"/>
          </p:cNvSpPr>
          <p:nvPr>
            <p:ph type="title"/>
          </p:nvPr>
        </p:nvSpPr>
        <p:spPr>
          <a:xfrm>
            <a:off x="319176" y="265673"/>
            <a:ext cx="11440006" cy="816226"/>
          </a:xfrm>
        </p:spPr>
        <p:txBody>
          <a:bodyPr/>
          <a:lstStyle/>
          <a:p>
            <a:r>
              <a:rPr lang="nl-BE" sz="2400">
                <a:solidFill>
                  <a:schemeClr val="accent1"/>
                </a:solidFill>
              </a:rPr>
              <a:t>Vooraf – kennisclips – raadpleeg door te klikken op de tegels*   </a:t>
            </a:r>
          </a:p>
        </p:txBody>
      </p:sp>
      <p:sp>
        <p:nvSpPr>
          <p:cNvPr id="16" name="Tekstvak 15">
            <a:extLst>
              <a:ext uri="{FF2B5EF4-FFF2-40B4-BE49-F238E27FC236}">
                <a16:creationId xmlns:a16="http://schemas.microsoft.com/office/drawing/2014/main" id="{AB557BD2-855B-6DB4-F56C-E65EFB5BB555}"/>
              </a:ext>
            </a:extLst>
          </p:cNvPr>
          <p:cNvSpPr txBox="1"/>
          <p:nvPr/>
        </p:nvSpPr>
        <p:spPr>
          <a:xfrm>
            <a:off x="207282" y="5882833"/>
            <a:ext cx="115519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2800">
                <a:solidFill>
                  <a:schemeClr val="accent1"/>
                </a:solidFill>
              </a:rPr>
              <a:t>*</a:t>
            </a:r>
            <a:r>
              <a:rPr lang="nl-NL"/>
              <a:t> Openen door op de tegel te klikken, rechtermuisknop en dan koppeling openen </a:t>
            </a:r>
            <a:r>
              <a:rPr lang="nl-NL">
                <a:solidFill>
                  <a:schemeClr val="accent1"/>
                </a:solidFill>
              </a:rPr>
              <a:t>OF</a:t>
            </a:r>
            <a:r>
              <a:rPr lang="nl-NL"/>
              <a:t> door in presentatiemodus op de tegels te klikken </a:t>
            </a:r>
            <a:r>
              <a:rPr lang="nl-NL">
                <a:solidFill>
                  <a:schemeClr val="accent1"/>
                </a:solidFill>
              </a:rPr>
              <a:t>OF</a:t>
            </a:r>
            <a:r>
              <a:rPr lang="nl-NL"/>
              <a:t> door naar de map </a:t>
            </a:r>
            <a:r>
              <a:rPr lang="nl-NL">
                <a:hlinkClick r:id="rId8"/>
              </a:rPr>
              <a:t>Links naar de kennisclips</a:t>
            </a:r>
            <a:r>
              <a:rPr lang="nl-NL"/>
              <a:t> te gaan (openen: ctrl + klikken). </a:t>
            </a:r>
          </a:p>
        </p:txBody>
      </p:sp>
    </p:spTree>
    <p:extLst>
      <p:ext uri="{BB962C8B-B14F-4D97-AF65-F5344CB8AC3E}">
        <p14:creationId xmlns:p14="http://schemas.microsoft.com/office/powerpoint/2010/main" val="4057447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8531A-E229-3E9F-093D-C97FC048F4F4}"/>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1D94159B-A7C4-261B-E229-34821CBD9CA1}"/>
              </a:ext>
            </a:extLst>
          </p:cNvPr>
          <p:cNvSpPr>
            <a:spLocks noGrp="1"/>
          </p:cNvSpPr>
          <p:nvPr>
            <p:ph type="sldNum" sz="quarter" idx="4294967295"/>
          </p:nvPr>
        </p:nvSpPr>
        <p:spPr>
          <a:xfrm>
            <a:off x="9442493" y="6429400"/>
            <a:ext cx="2749507" cy="428600"/>
          </a:xfrm>
          <a:prstGeom prst="rect">
            <a:avLst/>
          </a:prstGeom>
        </p:spPr>
        <p:txBody>
          <a:bodyPr/>
          <a:lstStyle/>
          <a:p>
            <a:fld id="{189E3A5C-986B-47BE-8F96-3787467B82A8}" type="slidenum">
              <a:rPr lang="nl-BE" smtClean="0">
                <a:solidFill>
                  <a:prstClr val="white"/>
                </a:solidFill>
              </a:rPr>
              <a:pPr/>
              <a:t>5</a:t>
            </a:fld>
            <a:endParaRPr lang="nl-BE">
              <a:solidFill>
                <a:prstClr val="white"/>
              </a:solidFill>
            </a:endParaRPr>
          </a:p>
        </p:txBody>
      </p:sp>
      <p:sp>
        <p:nvSpPr>
          <p:cNvPr id="3" name="Titel 2">
            <a:extLst>
              <a:ext uri="{FF2B5EF4-FFF2-40B4-BE49-F238E27FC236}">
                <a16:creationId xmlns:a16="http://schemas.microsoft.com/office/drawing/2014/main" id="{F33B5078-0804-0876-12E5-DA6E286CD77A}"/>
              </a:ext>
            </a:extLst>
          </p:cNvPr>
          <p:cNvSpPr>
            <a:spLocks noGrp="1"/>
          </p:cNvSpPr>
          <p:nvPr>
            <p:ph type="title"/>
          </p:nvPr>
        </p:nvSpPr>
        <p:spPr/>
        <p:txBody>
          <a:bodyPr/>
          <a:lstStyle/>
          <a:p>
            <a:r>
              <a:rPr lang="nl-BE"/>
              <a:t>Wow! AI! </a:t>
            </a:r>
          </a:p>
        </p:txBody>
      </p:sp>
      <p:sp>
        <p:nvSpPr>
          <p:cNvPr id="5" name="Tijdelijke aanduiding voor tekst 4">
            <a:extLst>
              <a:ext uri="{FF2B5EF4-FFF2-40B4-BE49-F238E27FC236}">
                <a16:creationId xmlns:a16="http://schemas.microsoft.com/office/drawing/2014/main" id="{9B16DB96-0CB5-DA9A-3EEE-488BEDE2ADF4}"/>
              </a:ext>
            </a:extLst>
          </p:cNvPr>
          <p:cNvSpPr>
            <a:spLocks noGrp="1"/>
          </p:cNvSpPr>
          <p:nvPr>
            <p:ph type="body" sz="quarter" idx="12"/>
          </p:nvPr>
        </p:nvSpPr>
        <p:spPr>
          <a:xfrm>
            <a:off x="1254125" y="3441310"/>
            <a:ext cx="9944100" cy="648481"/>
          </a:xfrm>
        </p:spPr>
        <p:txBody>
          <a:bodyPr/>
          <a:lstStyle/>
          <a:p>
            <a:r>
              <a:rPr lang="nl-BE"/>
              <a:t>Laat je verbazen! </a:t>
            </a:r>
          </a:p>
        </p:txBody>
      </p:sp>
    </p:spTree>
    <p:extLst>
      <p:ext uri="{BB962C8B-B14F-4D97-AF65-F5344CB8AC3E}">
        <p14:creationId xmlns:p14="http://schemas.microsoft.com/office/powerpoint/2010/main" val="3863005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uiz Image">
            <a:extLst>
              <a:ext uri="{FF2B5EF4-FFF2-40B4-BE49-F238E27FC236}">
                <a16:creationId xmlns:a16="http://schemas.microsoft.com/office/drawing/2014/main" id="{A00EB305-A0F4-2BCF-FC1A-33E3CCC5961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592" y="3155062"/>
            <a:ext cx="3516702" cy="348124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Quiz Image">
            <a:extLst>
              <a:ext uri="{FF2B5EF4-FFF2-40B4-BE49-F238E27FC236}">
                <a16:creationId xmlns:a16="http://schemas.microsoft.com/office/drawing/2014/main" id="{9CF4F83F-7C1B-E54C-2B78-00182A5F43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582" y="271846"/>
            <a:ext cx="4125457" cy="27507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Quiz Image">
            <a:extLst>
              <a:ext uri="{FF2B5EF4-FFF2-40B4-BE49-F238E27FC236}">
                <a16:creationId xmlns:a16="http://schemas.microsoft.com/office/drawing/2014/main" id="{6E066434-0AD6-E3FF-67E2-654E789490D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48935" y="271846"/>
            <a:ext cx="2733135" cy="27401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Quiz Image">
            <a:extLst>
              <a:ext uri="{FF2B5EF4-FFF2-40B4-BE49-F238E27FC236}">
                <a16:creationId xmlns:a16="http://schemas.microsoft.com/office/drawing/2014/main" id="{18FC4B0F-F702-C7A0-1CF9-C1A5F64FF50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29086" y="328678"/>
            <a:ext cx="4040222" cy="26938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Quiz Image">
            <a:extLst>
              <a:ext uri="{FF2B5EF4-FFF2-40B4-BE49-F238E27FC236}">
                <a16:creationId xmlns:a16="http://schemas.microsoft.com/office/drawing/2014/main" id="{D2E6A5BF-C216-407A-42ED-DD273F4A57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3189" y="3200411"/>
            <a:ext cx="3435897" cy="343589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Quiz Image">
            <a:extLst>
              <a:ext uri="{FF2B5EF4-FFF2-40B4-BE49-F238E27FC236}">
                <a16:creationId xmlns:a16="http://schemas.microsoft.com/office/drawing/2014/main" id="{672DD37B-0ABE-2D82-A6D7-A94BFBAF5EB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38981" y="3286551"/>
            <a:ext cx="4171798" cy="311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919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071D5-4256-4488-A6A8-1F8E7D3F8A56}"/>
            </a:ext>
          </a:extLst>
        </p:cNvPr>
        <p:cNvGrpSpPr/>
        <p:nvPr/>
      </p:nvGrpSpPr>
      <p:grpSpPr>
        <a:xfrm>
          <a:off x="0" y="0"/>
          <a:ext cx="0" cy="0"/>
          <a:chOff x="0" y="0"/>
          <a:chExt cx="0" cy="0"/>
        </a:xfrm>
      </p:grpSpPr>
      <p:pic>
        <p:nvPicPr>
          <p:cNvPr id="3" name="Picture 2" descr="Quiz Image">
            <a:extLst>
              <a:ext uri="{FF2B5EF4-FFF2-40B4-BE49-F238E27FC236}">
                <a16:creationId xmlns:a16="http://schemas.microsoft.com/office/drawing/2014/main" id="{E135352A-B6FB-CF0E-60AA-F1CB9E73D89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592" y="3155062"/>
            <a:ext cx="3516702" cy="348124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Quiz Image">
            <a:extLst>
              <a:ext uri="{FF2B5EF4-FFF2-40B4-BE49-F238E27FC236}">
                <a16:creationId xmlns:a16="http://schemas.microsoft.com/office/drawing/2014/main" id="{57B97EDC-5D48-9DEC-63FD-2B2761B0600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582" y="271846"/>
            <a:ext cx="4125457" cy="27507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Quiz Image">
            <a:extLst>
              <a:ext uri="{FF2B5EF4-FFF2-40B4-BE49-F238E27FC236}">
                <a16:creationId xmlns:a16="http://schemas.microsoft.com/office/drawing/2014/main" id="{1E723D81-E4F5-8F24-25F3-625F355F27B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48935" y="271846"/>
            <a:ext cx="2733135" cy="27401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Quiz Image">
            <a:extLst>
              <a:ext uri="{FF2B5EF4-FFF2-40B4-BE49-F238E27FC236}">
                <a16:creationId xmlns:a16="http://schemas.microsoft.com/office/drawing/2014/main" id="{F11F2C53-B5C8-7DCC-5B36-3620BC19C98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29086" y="328678"/>
            <a:ext cx="4040222" cy="26938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Quiz Image">
            <a:extLst>
              <a:ext uri="{FF2B5EF4-FFF2-40B4-BE49-F238E27FC236}">
                <a16:creationId xmlns:a16="http://schemas.microsoft.com/office/drawing/2014/main" id="{1A4E6702-0F1D-F2D5-6626-2CE414F54E2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3189" y="3200411"/>
            <a:ext cx="3435897" cy="343589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Quiz Image">
            <a:extLst>
              <a:ext uri="{FF2B5EF4-FFF2-40B4-BE49-F238E27FC236}">
                <a16:creationId xmlns:a16="http://schemas.microsoft.com/office/drawing/2014/main" id="{17FA4DC9-AAA1-EFC5-4672-CED9B700759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38981" y="3286551"/>
            <a:ext cx="4171798" cy="3114250"/>
          </a:xfrm>
          <a:prstGeom prst="rect">
            <a:avLst/>
          </a:prstGeom>
          <a:noFill/>
          <a:extLst>
            <a:ext uri="{909E8E84-426E-40DD-AFC4-6F175D3DCCD1}">
              <a14:hiddenFill xmlns:a14="http://schemas.microsoft.com/office/drawing/2010/main">
                <a:solidFill>
                  <a:srgbClr val="FFFFFF"/>
                </a:solidFill>
              </a14:hiddenFill>
            </a:ext>
          </a:extLst>
        </p:spPr>
      </p:pic>
      <p:sp>
        <p:nvSpPr>
          <p:cNvPr id="12" name="Afgeronde rechthoek 1">
            <a:extLst>
              <a:ext uri="{FF2B5EF4-FFF2-40B4-BE49-F238E27FC236}">
                <a16:creationId xmlns:a16="http://schemas.microsoft.com/office/drawing/2014/main" id="{0975937C-D89B-359F-DFF1-9D144361D7E1}"/>
              </a:ext>
            </a:extLst>
          </p:cNvPr>
          <p:cNvSpPr/>
          <p:nvPr/>
        </p:nvSpPr>
        <p:spPr>
          <a:xfrm>
            <a:off x="6410227" y="2448525"/>
            <a:ext cx="787002" cy="438440"/>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a:t>AI</a:t>
            </a:r>
          </a:p>
        </p:txBody>
      </p:sp>
      <p:sp>
        <p:nvSpPr>
          <p:cNvPr id="13" name="Afgeronde rechthoek 1">
            <a:extLst>
              <a:ext uri="{FF2B5EF4-FFF2-40B4-BE49-F238E27FC236}">
                <a16:creationId xmlns:a16="http://schemas.microsoft.com/office/drawing/2014/main" id="{752FC112-73FF-AFFE-99AF-30A5B727CE75}"/>
              </a:ext>
            </a:extLst>
          </p:cNvPr>
          <p:cNvSpPr/>
          <p:nvPr/>
        </p:nvSpPr>
        <p:spPr>
          <a:xfrm>
            <a:off x="2820186" y="3313745"/>
            <a:ext cx="787002" cy="438440"/>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a:t>AI</a:t>
            </a:r>
          </a:p>
        </p:txBody>
      </p:sp>
      <p:sp>
        <p:nvSpPr>
          <p:cNvPr id="14" name="Afgeronde rechthoek 1">
            <a:extLst>
              <a:ext uri="{FF2B5EF4-FFF2-40B4-BE49-F238E27FC236}">
                <a16:creationId xmlns:a16="http://schemas.microsoft.com/office/drawing/2014/main" id="{A7781A87-7B34-0EF3-3026-CBD638170A44}"/>
              </a:ext>
            </a:extLst>
          </p:cNvPr>
          <p:cNvSpPr/>
          <p:nvPr/>
        </p:nvSpPr>
        <p:spPr>
          <a:xfrm>
            <a:off x="6495068" y="3429000"/>
            <a:ext cx="787002" cy="438440"/>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a:t>AI</a:t>
            </a:r>
          </a:p>
        </p:txBody>
      </p:sp>
      <p:sp>
        <p:nvSpPr>
          <p:cNvPr id="15" name="Afgeronde rechthoek 1">
            <a:extLst>
              <a:ext uri="{FF2B5EF4-FFF2-40B4-BE49-F238E27FC236}">
                <a16:creationId xmlns:a16="http://schemas.microsoft.com/office/drawing/2014/main" id="{01884811-9694-540F-65B0-7EA7633B86BC}"/>
              </a:ext>
            </a:extLst>
          </p:cNvPr>
          <p:cNvSpPr/>
          <p:nvPr/>
        </p:nvSpPr>
        <p:spPr>
          <a:xfrm>
            <a:off x="2841672" y="429623"/>
            <a:ext cx="1261641" cy="614432"/>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a:t>ECHT</a:t>
            </a:r>
          </a:p>
        </p:txBody>
      </p:sp>
      <p:sp>
        <p:nvSpPr>
          <p:cNvPr id="16" name="Afgeronde rechthoek 1">
            <a:extLst>
              <a:ext uri="{FF2B5EF4-FFF2-40B4-BE49-F238E27FC236}">
                <a16:creationId xmlns:a16="http://schemas.microsoft.com/office/drawing/2014/main" id="{53F256BB-8B0F-D5F4-9E2A-BCBD582D7189}"/>
              </a:ext>
            </a:extLst>
          </p:cNvPr>
          <p:cNvSpPr/>
          <p:nvPr/>
        </p:nvSpPr>
        <p:spPr>
          <a:xfrm>
            <a:off x="7491966" y="2272533"/>
            <a:ext cx="1261641" cy="614432"/>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a:t>ECHT</a:t>
            </a:r>
          </a:p>
        </p:txBody>
      </p:sp>
      <p:sp>
        <p:nvSpPr>
          <p:cNvPr id="17" name="Afgeronde rechthoek 1">
            <a:extLst>
              <a:ext uri="{FF2B5EF4-FFF2-40B4-BE49-F238E27FC236}">
                <a16:creationId xmlns:a16="http://schemas.microsoft.com/office/drawing/2014/main" id="{D8706E5E-2439-948C-DBC6-137DEE311299}"/>
              </a:ext>
            </a:extLst>
          </p:cNvPr>
          <p:cNvSpPr/>
          <p:nvPr/>
        </p:nvSpPr>
        <p:spPr>
          <a:xfrm>
            <a:off x="7746752" y="5523239"/>
            <a:ext cx="1261641" cy="614432"/>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a:t>ECHT</a:t>
            </a:r>
          </a:p>
        </p:txBody>
      </p:sp>
    </p:spTree>
    <p:extLst>
      <p:ext uri="{BB962C8B-B14F-4D97-AF65-F5344CB8AC3E}">
        <p14:creationId xmlns:p14="http://schemas.microsoft.com/office/powerpoint/2010/main" val="74860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win-20241204-17-30-58-pro-1_H4lfYWCS">
            <a:hlinkClick r:id="" action="ppaction://media"/>
            <a:extLst>
              <a:ext uri="{FF2B5EF4-FFF2-40B4-BE49-F238E27FC236}">
                <a16:creationId xmlns:a16="http://schemas.microsoft.com/office/drawing/2014/main" id="{C9A3D2AE-77C7-D10A-7086-F9245830C50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61540" y="247835"/>
            <a:ext cx="9459420" cy="5320924"/>
          </a:xfrm>
          <a:prstGeom prst="rect">
            <a:avLst/>
          </a:prstGeom>
        </p:spPr>
      </p:pic>
    </p:spTree>
    <p:extLst>
      <p:ext uri="{BB962C8B-B14F-4D97-AF65-F5344CB8AC3E}">
        <p14:creationId xmlns:p14="http://schemas.microsoft.com/office/powerpoint/2010/main" val="909237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8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4AA7BD5C-D679-4918-BAE3-D17E047A1CD3}"/>
              </a:ext>
            </a:extLst>
          </p:cNvPr>
          <p:cNvSpPr>
            <a:spLocks noGrp="1"/>
          </p:cNvSpPr>
          <p:nvPr>
            <p:ph type="sldNum" sz="quarter" idx="4294967295"/>
          </p:nvPr>
        </p:nvSpPr>
        <p:spPr>
          <a:xfrm>
            <a:off x="9442493" y="6429400"/>
            <a:ext cx="2749507" cy="428600"/>
          </a:xfrm>
          <a:prstGeom prst="rect">
            <a:avLst/>
          </a:prstGeom>
        </p:spPr>
        <p:txBody>
          <a:bodyPr/>
          <a:lstStyle/>
          <a:p>
            <a:fld id="{189E3A5C-986B-47BE-8F96-3787467B82A8}" type="slidenum">
              <a:rPr lang="nl-BE" smtClean="0">
                <a:solidFill>
                  <a:prstClr val="white"/>
                </a:solidFill>
              </a:rPr>
              <a:pPr/>
              <a:t>9</a:t>
            </a:fld>
            <a:endParaRPr lang="nl-BE">
              <a:solidFill>
                <a:prstClr val="white"/>
              </a:solidFill>
            </a:endParaRPr>
          </a:p>
        </p:txBody>
      </p:sp>
      <p:sp>
        <p:nvSpPr>
          <p:cNvPr id="3" name="Titel 2">
            <a:extLst>
              <a:ext uri="{FF2B5EF4-FFF2-40B4-BE49-F238E27FC236}">
                <a16:creationId xmlns:a16="http://schemas.microsoft.com/office/drawing/2014/main" id="{56449C31-B2A1-50BD-F849-0B7A11DC2B5B}"/>
              </a:ext>
            </a:extLst>
          </p:cNvPr>
          <p:cNvSpPr>
            <a:spLocks noGrp="1"/>
          </p:cNvSpPr>
          <p:nvPr>
            <p:ph type="title"/>
          </p:nvPr>
        </p:nvSpPr>
        <p:spPr/>
        <p:txBody>
          <a:bodyPr/>
          <a:lstStyle/>
          <a:p>
            <a:r>
              <a:rPr lang="nl-BE"/>
              <a:t>Wat is AI?</a:t>
            </a:r>
          </a:p>
        </p:txBody>
      </p:sp>
      <p:sp>
        <p:nvSpPr>
          <p:cNvPr id="5" name="Tijdelijke aanduiding voor tekst 4">
            <a:extLst>
              <a:ext uri="{FF2B5EF4-FFF2-40B4-BE49-F238E27FC236}">
                <a16:creationId xmlns:a16="http://schemas.microsoft.com/office/drawing/2014/main" id="{4725D6FB-66C0-F944-C4C1-FBCBE61E0090}"/>
              </a:ext>
            </a:extLst>
          </p:cNvPr>
          <p:cNvSpPr>
            <a:spLocks noGrp="1"/>
          </p:cNvSpPr>
          <p:nvPr>
            <p:ph type="body" sz="quarter" idx="12"/>
          </p:nvPr>
        </p:nvSpPr>
        <p:spPr>
          <a:xfrm>
            <a:off x="1254125" y="3441310"/>
            <a:ext cx="9944100" cy="2428912"/>
          </a:xfrm>
        </p:spPr>
        <p:txBody>
          <a:bodyPr>
            <a:normAutofit fontScale="92500" lnSpcReduction="20000"/>
          </a:bodyPr>
          <a:lstStyle/>
          <a:p>
            <a:pPr marL="457200" indent="-457200">
              <a:buFont typeface="Arial" panose="020B0604020202020204" pitchFamily="34" charset="0"/>
              <a:buChar char="•"/>
            </a:pPr>
            <a:r>
              <a:rPr lang="nl-BE"/>
              <a:t>Wat is AI?  </a:t>
            </a:r>
          </a:p>
          <a:p>
            <a:pPr marL="457200" indent="-457200">
              <a:buFont typeface="Arial" panose="020B0604020202020204" pitchFamily="34" charset="0"/>
              <a:buChar char="•"/>
            </a:pPr>
            <a:r>
              <a:rPr lang="nl-BE"/>
              <a:t>Wat is </a:t>
            </a:r>
            <a:r>
              <a:rPr lang="nl-BE" err="1"/>
              <a:t>GenAI</a:t>
            </a:r>
            <a:r>
              <a:rPr lang="nl-BE"/>
              <a:t>?</a:t>
            </a:r>
          </a:p>
          <a:p>
            <a:pPr marL="457200" indent="-457200">
              <a:buFont typeface="Arial" panose="020B0604020202020204" pitchFamily="34" charset="0"/>
              <a:buChar char="•"/>
            </a:pPr>
            <a:r>
              <a:rPr lang="nl-BE"/>
              <a:t>Wat is </a:t>
            </a:r>
            <a:r>
              <a:rPr lang="nl-BE" err="1"/>
              <a:t>deep</a:t>
            </a:r>
            <a:r>
              <a:rPr lang="nl-BE"/>
              <a:t> </a:t>
            </a:r>
            <a:r>
              <a:rPr lang="nl-BE" err="1"/>
              <a:t>learning</a:t>
            </a:r>
            <a:r>
              <a:rPr lang="nl-BE"/>
              <a:t>? </a:t>
            </a:r>
          </a:p>
          <a:p>
            <a:pPr marL="457200" indent="-457200">
              <a:buFont typeface="Arial" panose="020B0604020202020204" pitchFamily="34" charset="0"/>
              <a:buChar char="•"/>
            </a:pPr>
            <a:r>
              <a:rPr lang="nl-BE"/>
              <a:t>Wat is machine </a:t>
            </a:r>
            <a:r>
              <a:rPr lang="nl-BE" err="1"/>
              <a:t>learning</a:t>
            </a:r>
            <a:r>
              <a:rPr lang="nl-BE"/>
              <a:t>?</a:t>
            </a:r>
          </a:p>
          <a:p>
            <a:pPr marL="457200" indent="-457200">
              <a:buFont typeface="Arial" panose="020B0604020202020204" pitchFamily="34" charset="0"/>
              <a:buChar char="•"/>
            </a:pPr>
            <a:r>
              <a:rPr lang="nl-BE"/>
              <a:t>Wat is een taalmodel? </a:t>
            </a:r>
          </a:p>
          <a:p>
            <a:pPr marL="457200" indent="-457200">
              <a:buFont typeface="Arial" panose="020B0604020202020204" pitchFamily="34" charset="0"/>
              <a:buChar char="•"/>
            </a:pPr>
            <a:r>
              <a:rPr lang="nl-BE"/>
              <a:t>Wat is een </a:t>
            </a:r>
            <a:r>
              <a:rPr lang="nl-BE" err="1"/>
              <a:t>chatbot</a:t>
            </a:r>
            <a:r>
              <a:rPr lang="nl-BE"/>
              <a:t>? </a:t>
            </a:r>
          </a:p>
        </p:txBody>
      </p:sp>
    </p:spTree>
    <p:extLst>
      <p:ext uri="{BB962C8B-B14F-4D97-AF65-F5344CB8AC3E}">
        <p14:creationId xmlns:p14="http://schemas.microsoft.com/office/powerpoint/2010/main" val="2506916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15BF240-309D-975B-BB6C-0BD0AB10144E}"/>
              </a:ext>
            </a:extLst>
          </p:cNvPr>
          <p:cNvSpPr>
            <a:spLocks noGrp="1"/>
          </p:cNvSpPr>
          <p:nvPr>
            <p:ph type="body" sz="quarter" idx="10"/>
          </p:nvPr>
        </p:nvSpPr>
        <p:spPr>
          <a:xfrm>
            <a:off x="2216150" y="2167467"/>
            <a:ext cx="8061325" cy="3557057"/>
          </a:xfrm>
        </p:spPr>
        <p:txBody>
          <a:bodyPr>
            <a:normAutofit fontScale="77500" lnSpcReduction="20000"/>
          </a:bodyPr>
          <a:lstStyle/>
          <a:p>
            <a:r>
              <a:rPr lang="en-AE">
                <a:solidFill>
                  <a:schemeClr val="tx1">
                    <a:lumMod val="65000"/>
                    <a:lumOff val="35000"/>
                  </a:schemeClr>
                </a:solidFill>
              </a:rPr>
              <a:t>AI refers to machine-based systems that can, given a set of human-defined objectives, make predictions, recommendations, or decisions that influence real or virtual environments. AI systems interact with us and act on our environment, either directly or indirectly. Often, they appear to operate autonomously and can adapt their behaviour by learning about the context. </a:t>
            </a:r>
          </a:p>
        </p:txBody>
      </p:sp>
      <p:sp>
        <p:nvSpPr>
          <p:cNvPr id="3" name="Tekstvak 2">
            <a:extLst>
              <a:ext uri="{FF2B5EF4-FFF2-40B4-BE49-F238E27FC236}">
                <a16:creationId xmlns:a16="http://schemas.microsoft.com/office/drawing/2014/main" id="{176CA21B-B0BB-64A3-28C5-8364A21EE73E}"/>
              </a:ext>
            </a:extLst>
          </p:cNvPr>
          <p:cNvSpPr txBox="1"/>
          <p:nvPr/>
        </p:nvSpPr>
        <p:spPr>
          <a:xfrm>
            <a:off x="2986436" y="6175832"/>
            <a:ext cx="6219127" cy="369332"/>
          </a:xfrm>
          <a:prstGeom prst="rect">
            <a:avLst/>
          </a:prstGeom>
          <a:noFill/>
        </p:spPr>
        <p:txBody>
          <a:bodyPr wrap="square" lIns="91440" tIns="45720" rIns="91440" bIns="45720" rtlCol="0" anchor="t">
            <a:spAutoFit/>
          </a:bodyPr>
          <a:lstStyle/>
          <a:p>
            <a:r>
              <a:rPr lang="nl-BE">
                <a:solidFill>
                  <a:schemeClr val="tx1">
                    <a:lumMod val="65000"/>
                    <a:lumOff val="35000"/>
                  </a:schemeClr>
                </a:solidFill>
              </a:rPr>
              <a:t>UNICEF, 2021, </a:t>
            </a:r>
            <a:r>
              <a:rPr lang="en-US">
                <a:solidFill>
                  <a:schemeClr val="tx1">
                    <a:lumMod val="65000"/>
                    <a:lumOff val="35000"/>
                  </a:schemeClr>
                </a:solidFill>
                <a:hlinkClick r:id="rId2">
                  <a:extLst>
                    <a:ext uri="{A12FA001-AC4F-418D-AE19-62706E023703}">
                      <ahyp:hlinkClr xmlns:ahyp="http://schemas.microsoft.com/office/drawing/2018/hyperlinkcolor" val="tx"/>
                    </a:ext>
                  </a:extLst>
                </a:hlinkClick>
              </a:rPr>
              <a:t>Policy guidance on AI for children 2.0</a:t>
            </a:r>
            <a:r>
              <a:rPr lang="nl-BE">
                <a:solidFill>
                  <a:schemeClr val="tx1">
                    <a:lumMod val="65000"/>
                    <a:lumOff val="35000"/>
                  </a:schemeClr>
                </a:solidFill>
              </a:rPr>
              <a:t>, p. 16</a:t>
            </a:r>
          </a:p>
        </p:txBody>
      </p:sp>
    </p:spTree>
    <p:extLst>
      <p:ext uri="{BB962C8B-B14F-4D97-AF65-F5344CB8AC3E}">
        <p14:creationId xmlns:p14="http://schemas.microsoft.com/office/powerpoint/2010/main" val="2264492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27CAB-267E-4A59-3331-A80841185B2C}"/>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E1E7D67-EE77-434C-4C1F-9353C11057A5}"/>
              </a:ext>
            </a:extLst>
          </p:cNvPr>
          <p:cNvSpPr>
            <a:spLocks noGrp="1"/>
          </p:cNvSpPr>
          <p:nvPr>
            <p:ph type="body" sz="quarter" idx="10"/>
          </p:nvPr>
        </p:nvSpPr>
        <p:spPr>
          <a:xfrm>
            <a:off x="2216150" y="2167467"/>
            <a:ext cx="8061325" cy="3557057"/>
          </a:xfrm>
        </p:spPr>
        <p:txBody>
          <a:bodyPr>
            <a:normAutofit fontScale="77500" lnSpcReduction="20000"/>
          </a:bodyPr>
          <a:lstStyle/>
          <a:p>
            <a:r>
              <a:rPr lang="nl-NL" sz="2800">
                <a:solidFill>
                  <a:schemeClr val="tx1">
                    <a:lumMod val="65000"/>
                    <a:lumOff val="35000"/>
                  </a:schemeClr>
                </a:solidFill>
              </a:rPr>
              <a:t>Generatieve AI (</a:t>
            </a:r>
            <a:r>
              <a:rPr lang="nl-NL" sz="2800" err="1">
                <a:solidFill>
                  <a:schemeClr val="tx1">
                    <a:lumMod val="65000"/>
                    <a:lumOff val="35000"/>
                  </a:schemeClr>
                </a:solidFill>
              </a:rPr>
              <a:t>GenAI</a:t>
            </a:r>
            <a:r>
              <a:rPr lang="nl-NL" sz="2800">
                <a:solidFill>
                  <a:schemeClr val="tx1">
                    <a:lumMod val="65000"/>
                    <a:lumOff val="35000"/>
                  </a:schemeClr>
                </a:solidFill>
              </a:rPr>
              <a:t>) is een technologie voor kunstmatige intelligentie (AI) die automatisch inhoud genereert als reactie op prompts die zijn geschreven in gespreksinterfaces in natuurlijke taal. </a:t>
            </a:r>
          </a:p>
          <a:p>
            <a:r>
              <a:rPr lang="nl-NL" sz="2800">
                <a:solidFill>
                  <a:schemeClr val="tx1">
                    <a:lumMod val="65000"/>
                    <a:lumOff val="35000"/>
                  </a:schemeClr>
                </a:solidFill>
              </a:rPr>
              <a:t>In plaats van simpelweg bestaande webpagina's te cureren, door gebruik te maken van bestaande inhoud, produceert </a:t>
            </a:r>
            <a:r>
              <a:rPr lang="nl-NL" sz="2800" err="1">
                <a:solidFill>
                  <a:schemeClr val="tx1">
                    <a:lumMod val="65000"/>
                    <a:lumOff val="35000"/>
                  </a:schemeClr>
                </a:solidFill>
              </a:rPr>
              <a:t>GenAI</a:t>
            </a:r>
            <a:r>
              <a:rPr lang="nl-NL" sz="2800">
                <a:solidFill>
                  <a:schemeClr val="tx1">
                    <a:lumMod val="65000"/>
                    <a:lumOff val="35000"/>
                  </a:schemeClr>
                </a:solidFill>
              </a:rPr>
              <a:t> juist nieuwe inhoud. De inhoud kan verschijnen in formaten die alle symbolische representaties van het menselijk denken omvatten: teksten geschreven in natuurlijke taal, afbeeldingen (inclusief foto's, digitale schilderijen en cartoons), video's, muziek en softwarecode.</a:t>
            </a:r>
          </a:p>
        </p:txBody>
      </p:sp>
      <p:sp>
        <p:nvSpPr>
          <p:cNvPr id="3" name="Tekstvak 2">
            <a:extLst>
              <a:ext uri="{FF2B5EF4-FFF2-40B4-BE49-F238E27FC236}">
                <a16:creationId xmlns:a16="http://schemas.microsoft.com/office/drawing/2014/main" id="{0A3504F4-C268-C7AF-864F-7D265ADDD5F8}"/>
              </a:ext>
            </a:extLst>
          </p:cNvPr>
          <p:cNvSpPr txBox="1"/>
          <p:nvPr/>
        </p:nvSpPr>
        <p:spPr>
          <a:xfrm>
            <a:off x="2517648" y="6252886"/>
            <a:ext cx="7156704" cy="369332"/>
          </a:xfrm>
          <a:prstGeom prst="rect">
            <a:avLst/>
          </a:prstGeom>
          <a:noFill/>
        </p:spPr>
        <p:txBody>
          <a:bodyPr wrap="square" lIns="91440" tIns="45720" rIns="91440" bIns="45720" rtlCol="0" anchor="t">
            <a:spAutoFit/>
          </a:bodyPr>
          <a:lstStyle/>
          <a:p>
            <a:r>
              <a:rPr lang="nl-BE">
                <a:solidFill>
                  <a:schemeClr val="tx1">
                    <a:lumMod val="65000"/>
                    <a:lumOff val="35000"/>
                  </a:schemeClr>
                </a:solidFill>
              </a:rPr>
              <a:t>Vertaling UNICEF, 2021, </a:t>
            </a:r>
            <a:r>
              <a:rPr lang="en-US">
                <a:solidFill>
                  <a:schemeClr val="tx1">
                    <a:lumMod val="65000"/>
                    <a:lumOff val="35000"/>
                  </a:schemeClr>
                </a:solidFill>
                <a:hlinkClick r:id="rId2">
                  <a:extLst>
                    <a:ext uri="{A12FA001-AC4F-418D-AE19-62706E023703}">
                      <ahyp:hlinkClr xmlns:ahyp="http://schemas.microsoft.com/office/drawing/2018/hyperlinkcolor" val="tx"/>
                    </a:ext>
                  </a:extLst>
                </a:hlinkClick>
              </a:rPr>
              <a:t>Policy guidance on AI for children 2.0</a:t>
            </a:r>
            <a:r>
              <a:rPr lang="nl-BE">
                <a:solidFill>
                  <a:schemeClr val="tx1">
                    <a:lumMod val="65000"/>
                    <a:lumOff val="35000"/>
                  </a:schemeClr>
                </a:solidFill>
              </a:rPr>
              <a:t>, p. 16</a:t>
            </a:r>
          </a:p>
        </p:txBody>
      </p:sp>
    </p:spTree>
    <p:extLst>
      <p:ext uri="{BB962C8B-B14F-4D97-AF65-F5344CB8AC3E}">
        <p14:creationId xmlns:p14="http://schemas.microsoft.com/office/powerpoint/2010/main" val="2839513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9F9A0-9F4A-5A18-3B7F-B7EDA3F493C2}"/>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2A4D1DC-3422-1AD1-797C-8DA9496ED780}"/>
              </a:ext>
            </a:extLst>
          </p:cNvPr>
          <p:cNvSpPr>
            <a:spLocks noGrp="1"/>
          </p:cNvSpPr>
          <p:nvPr>
            <p:ph type="body" sz="quarter" idx="11"/>
          </p:nvPr>
        </p:nvSpPr>
        <p:spPr/>
        <p:txBody>
          <a:bodyPr/>
          <a:lstStyle/>
          <a:p>
            <a:r>
              <a:rPr lang="nl-BE" err="1"/>
              <a:t>GenAI</a:t>
            </a:r>
            <a:r>
              <a:rPr lang="nl-BE"/>
              <a:t> aan het werk:</a:t>
            </a:r>
          </a:p>
          <a:p>
            <a:pPr lvl="1"/>
            <a:r>
              <a:rPr lang="nl-NL"/>
              <a:t>Prompt (in natuurlijke taal): “een afbeelding van een klaslokaal met geïnteresseerde leerlingen die luisteren naar een gepassioneerde leerkracht”</a:t>
            </a:r>
            <a:endParaRPr lang="nl-BE"/>
          </a:p>
          <a:p>
            <a:pPr lvl="1"/>
            <a:endParaRPr lang="nl-BE"/>
          </a:p>
        </p:txBody>
      </p:sp>
    </p:spTree>
    <p:extLst>
      <p:ext uri="{BB962C8B-B14F-4D97-AF65-F5344CB8AC3E}">
        <p14:creationId xmlns:p14="http://schemas.microsoft.com/office/powerpoint/2010/main" val="1452761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7074A-9738-1F87-66B5-4F1BA7AF3256}"/>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A199A11A-8BC2-8E67-6BF1-84AF1F9AFF34}"/>
              </a:ext>
            </a:extLst>
          </p:cNvPr>
          <p:cNvSpPr>
            <a:spLocks noGrp="1"/>
          </p:cNvSpPr>
          <p:nvPr>
            <p:ph type="body" sz="quarter" idx="11"/>
          </p:nvPr>
        </p:nvSpPr>
        <p:spPr/>
        <p:txBody>
          <a:bodyPr/>
          <a:lstStyle/>
          <a:p>
            <a:r>
              <a:rPr lang="nl-BE" err="1"/>
              <a:t>GenAI</a:t>
            </a:r>
            <a:r>
              <a:rPr lang="nl-BE"/>
              <a:t> aan het werk:</a:t>
            </a:r>
          </a:p>
          <a:p>
            <a:pPr lvl="1"/>
            <a:r>
              <a:rPr lang="nl-NL"/>
              <a:t>Prompt (in natuurlijke taal): “een afbeelding van een klaslokaal met geïnteresseerde leerlingen die luisteren naar een gepassioneerde leerkracht”</a:t>
            </a:r>
            <a:endParaRPr lang="nl-BE"/>
          </a:p>
          <a:p>
            <a:pPr lvl="1"/>
            <a:endParaRPr lang="nl-BE"/>
          </a:p>
        </p:txBody>
      </p:sp>
      <p:pic>
        <p:nvPicPr>
          <p:cNvPr id="2" name="Afbeelding 1">
            <a:extLst>
              <a:ext uri="{FF2B5EF4-FFF2-40B4-BE49-F238E27FC236}">
                <a16:creationId xmlns:a16="http://schemas.microsoft.com/office/drawing/2014/main" id="{8B974C2C-1F5E-B314-7DDF-FC6F04116D1B}"/>
              </a:ext>
            </a:extLst>
          </p:cNvPr>
          <p:cNvPicPr>
            <a:picLocks noChangeAspect="1"/>
          </p:cNvPicPr>
          <p:nvPr/>
        </p:nvPicPr>
        <p:blipFill>
          <a:blip r:embed="rId2"/>
          <a:stretch>
            <a:fillRect/>
          </a:stretch>
        </p:blipFill>
        <p:spPr>
          <a:xfrm>
            <a:off x="6532564" y="742738"/>
            <a:ext cx="4743099" cy="5371042"/>
          </a:xfrm>
          <a:prstGeom prst="rect">
            <a:avLst/>
          </a:prstGeom>
        </p:spPr>
      </p:pic>
    </p:spTree>
    <p:extLst>
      <p:ext uri="{BB962C8B-B14F-4D97-AF65-F5344CB8AC3E}">
        <p14:creationId xmlns:p14="http://schemas.microsoft.com/office/powerpoint/2010/main" val="3572106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4E168-2892-B7F0-3774-624142E78E52}"/>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6E13322B-E306-B5CC-B552-A71715CF55E4}"/>
              </a:ext>
            </a:extLst>
          </p:cNvPr>
          <p:cNvSpPr>
            <a:spLocks noGrp="1"/>
          </p:cNvSpPr>
          <p:nvPr>
            <p:ph type="body" sz="quarter" idx="11"/>
          </p:nvPr>
        </p:nvSpPr>
        <p:spPr/>
        <p:txBody>
          <a:bodyPr/>
          <a:lstStyle/>
          <a:p>
            <a:r>
              <a:rPr lang="nl-BE" err="1"/>
              <a:t>GenAI</a:t>
            </a:r>
            <a:r>
              <a:rPr lang="nl-BE"/>
              <a:t> aan het werk:</a:t>
            </a:r>
          </a:p>
          <a:p>
            <a:pPr lvl="1"/>
            <a:r>
              <a:rPr lang="nl-NL"/>
              <a:t>Prompt: “een afbeelding van een klaslokaal met geïnteresseerde kabouters die luisteren naar een gepassioneerde leerkracht, maar een draak verstoort de les, in de stijl van het pointillisme”</a:t>
            </a:r>
            <a:endParaRPr lang="nl-BE"/>
          </a:p>
          <a:p>
            <a:pPr lvl="1"/>
            <a:endParaRPr lang="nl-BE"/>
          </a:p>
        </p:txBody>
      </p:sp>
    </p:spTree>
    <p:extLst>
      <p:ext uri="{BB962C8B-B14F-4D97-AF65-F5344CB8AC3E}">
        <p14:creationId xmlns:p14="http://schemas.microsoft.com/office/powerpoint/2010/main" val="4219205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099A7-8A53-CF88-819C-E296AD499145}"/>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4AC22C7-693C-CE69-DD73-FB14D602BE05}"/>
              </a:ext>
            </a:extLst>
          </p:cNvPr>
          <p:cNvSpPr>
            <a:spLocks noGrp="1"/>
          </p:cNvSpPr>
          <p:nvPr>
            <p:ph type="body" sz="quarter" idx="11"/>
          </p:nvPr>
        </p:nvSpPr>
        <p:spPr/>
        <p:txBody>
          <a:bodyPr/>
          <a:lstStyle/>
          <a:p>
            <a:r>
              <a:rPr lang="nl-BE" err="1"/>
              <a:t>GenAI</a:t>
            </a:r>
            <a:r>
              <a:rPr lang="nl-BE"/>
              <a:t> aan het werk:</a:t>
            </a:r>
          </a:p>
          <a:p>
            <a:pPr lvl="1"/>
            <a:r>
              <a:rPr lang="nl-NL"/>
              <a:t>Prompt: “een afbeelding van een klaslokaal met geïnteresseerde kabouters die luisteren naar een gepassioneerde leerkracht, maar een draak verstoort de les, in de stijl van het pointillisme”</a:t>
            </a:r>
            <a:endParaRPr lang="nl-BE"/>
          </a:p>
          <a:p>
            <a:pPr lvl="1"/>
            <a:endParaRPr lang="nl-BE"/>
          </a:p>
        </p:txBody>
      </p:sp>
      <p:pic>
        <p:nvPicPr>
          <p:cNvPr id="5" name="Picture 2" descr="een afbeelding van een klaslokaal met geïnteresseerde kabouters die luisteren naar een gepassioneerde leerkracht, maar een draak verstoort de les, in de stijl van het pointillisme">
            <a:extLst>
              <a:ext uri="{FF2B5EF4-FFF2-40B4-BE49-F238E27FC236}">
                <a16:creationId xmlns:a16="http://schemas.microsoft.com/office/drawing/2014/main" id="{6B4758AE-433F-26E3-2F9C-6E7F0C75F2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2564" y="839613"/>
            <a:ext cx="4675632" cy="4675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538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C27A76-EC18-5876-6C4F-17745FFD4D9B}"/>
              </a:ext>
            </a:extLst>
          </p:cNvPr>
          <p:cNvSpPr>
            <a:spLocks noGrp="1"/>
          </p:cNvSpPr>
          <p:nvPr>
            <p:ph type="title"/>
          </p:nvPr>
        </p:nvSpPr>
        <p:spPr>
          <a:xfrm>
            <a:off x="303160" y="518667"/>
            <a:ext cx="9902892" cy="1143000"/>
          </a:xfrm>
        </p:spPr>
        <p:txBody>
          <a:bodyPr/>
          <a:lstStyle/>
          <a:p>
            <a:r>
              <a:rPr lang="nl-NL"/>
              <a:t>Wat is </a:t>
            </a:r>
            <a:r>
              <a:rPr lang="nl-NL" err="1"/>
              <a:t>GenAI</a:t>
            </a:r>
            <a:r>
              <a:rPr lang="nl-NL"/>
              <a:t>?</a:t>
            </a:r>
            <a:endParaRPr lang="nl-BE"/>
          </a:p>
        </p:txBody>
      </p:sp>
      <p:graphicFrame>
        <p:nvGraphicFramePr>
          <p:cNvPr id="4" name="Tabel 3">
            <a:extLst>
              <a:ext uri="{FF2B5EF4-FFF2-40B4-BE49-F238E27FC236}">
                <a16:creationId xmlns:a16="http://schemas.microsoft.com/office/drawing/2014/main" id="{7A1F1670-D39B-981D-73C0-EEAC420DB59F}"/>
              </a:ext>
            </a:extLst>
          </p:cNvPr>
          <p:cNvGraphicFramePr>
            <a:graphicFrameLocks noGrp="1"/>
          </p:cNvGraphicFramePr>
          <p:nvPr>
            <p:extLst>
              <p:ext uri="{D42A27DB-BD31-4B8C-83A1-F6EECF244321}">
                <p14:modId xmlns:p14="http://schemas.microsoft.com/office/powerpoint/2010/main" val="566603907"/>
              </p:ext>
            </p:extLst>
          </p:nvPr>
        </p:nvGraphicFramePr>
        <p:xfrm>
          <a:off x="1111149" y="1930401"/>
          <a:ext cx="10414806" cy="3214973"/>
        </p:xfrm>
        <a:graphic>
          <a:graphicData uri="http://schemas.openxmlformats.org/drawingml/2006/table">
            <a:tbl>
              <a:tblPr firstRow="1" bandRow="1">
                <a:tableStyleId>{F5AB1C69-6EDB-4FF4-983F-18BD219EF322}</a:tableStyleId>
              </a:tblPr>
              <a:tblGrid>
                <a:gridCol w="4371756">
                  <a:extLst>
                    <a:ext uri="{9D8B030D-6E8A-4147-A177-3AD203B41FA5}">
                      <a16:colId xmlns:a16="http://schemas.microsoft.com/office/drawing/2014/main" val="1732437691"/>
                    </a:ext>
                  </a:extLst>
                </a:gridCol>
                <a:gridCol w="1279860">
                  <a:extLst>
                    <a:ext uri="{9D8B030D-6E8A-4147-A177-3AD203B41FA5}">
                      <a16:colId xmlns:a16="http://schemas.microsoft.com/office/drawing/2014/main" val="3892110309"/>
                    </a:ext>
                  </a:extLst>
                </a:gridCol>
                <a:gridCol w="4763190">
                  <a:extLst>
                    <a:ext uri="{9D8B030D-6E8A-4147-A177-3AD203B41FA5}">
                      <a16:colId xmlns:a16="http://schemas.microsoft.com/office/drawing/2014/main" val="246718999"/>
                    </a:ext>
                  </a:extLst>
                </a:gridCol>
              </a:tblGrid>
              <a:tr h="342070">
                <a:tc>
                  <a:txBody>
                    <a:bodyPr/>
                    <a:lstStyle/>
                    <a:p>
                      <a:pPr algn="ctr"/>
                      <a:r>
                        <a:rPr lang="nl-NL" sz="2000"/>
                        <a:t>Input: prompt</a:t>
                      </a:r>
                      <a:endParaRPr lang="nl-BE" sz="2000"/>
                    </a:p>
                  </a:txBody>
                  <a:tcPr/>
                </a:tc>
                <a:tc>
                  <a:txBody>
                    <a:bodyPr/>
                    <a:lstStyle/>
                    <a:p>
                      <a:pPr algn="ctr"/>
                      <a:endParaRPr lang="nl-BE" sz="2000"/>
                    </a:p>
                  </a:txBody>
                  <a:tcPr>
                    <a:noFill/>
                  </a:tcPr>
                </a:tc>
                <a:tc>
                  <a:txBody>
                    <a:bodyPr/>
                    <a:lstStyle/>
                    <a:p>
                      <a:pPr algn="ctr"/>
                      <a:r>
                        <a:rPr lang="nl-NL" sz="2000"/>
                        <a:t>Output: nieuwe inhoud</a:t>
                      </a:r>
                      <a:endParaRPr lang="nl-BE" sz="2000"/>
                    </a:p>
                  </a:txBody>
                  <a:tcPr/>
                </a:tc>
                <a:extLst>
                  <a:ext uri="{0D108BD9-81ED-4DB2-BD59-A6C34878D82A}">
                    <a16:rowId xmlns:a16="http://schemas.microsoft.com/office/drawing/2014/main" val="3777114479"/>
                  </a:ext>
                </a:extLst>
              </a:tr>
              <a:tr h="342070">
                <a:tc>
                  <a:txBody>
                    <a:bodyPr/>
                    <a:lstStyle/>
                    <a:p>
                      <a:pPr algn="ctr"/>
                      <a:r>
                        <a:rPr lang="nl-NL" sz="2000"/>
                        <a:t>Tekst</a:t>
                      </a:r>
                      <a:endParaRPr lang="nl-BE" sz="2000"/>
                    </a:p>
                  </a:txBody>
                  <a:tcPr/>
                </a:tc>
                <a:tc>
                  <a:txBody>
                    <a:bodyPr/>
                    <a:lstStyle/>
                    <a:p>
                      <a:pPr algn="ctr"/>
                      <a:endParaRPr lang="nl-BE" sz="2000"/>
                    </a:p>
                  </a:txBody>
                  <a:tcPr>
                    <a:noFill/>
                  </a:tcPr>
                </a:tc>
                <a:tc>
                  <a:txBody>
                    <a:bodyPr/>
                    <a:lstStyle/>
                    <a:p>
                      <a:pPr algn="ctr"/>
                      <a:r>
                        <a:rPr lang="nl-NL" sz="2000"/>
                        <a:t>Tekst(generatie)</a:t>
                      </a:r>
                      <a:endParaRPr lang="nl-BE" sz="2000"/>
                    </a:p>
                  </a:txBody>
                  <a:tcPr/>
                </a:tc>
                <a:extLst>
                  <a:ext uri="{0D108BD9-81ED-4DB2-BD59-A6C34878D82A}">
                    <a16:rowId xmlns:a16="http://schemas.microsoft.com/office/drawing/2014/main" val="167323957"/>
                  </a:ext>
                </a:extLst>
              </a:tr>
              <a:tr h="342070">
                <a:tc>
                  <a:txBody>
                    <a:bodyPr/>
                    <a:lstStyle/>
                    <a:p>
                      <a:pPr algn="ctr"/>
                      <a:r>
                        <a:rPr lang="nl-NL" sz="2000"/>
                        <a:t>Spraak</a:t>
                      </a:r>
                      <a:endParaRPr lang="nl-BE" sz="2000"/>
                    </a:p>
                  </a:txBody>
                  <a:tcPr/>
                </a:tc>
                <a:tc>
                  <a:txBody>
                    <a:bodyPr/>
                    <a:lstStyle/>
                    <a:p>
                      <a:pPr algn="ctr"/>
                      <a:endParaRPr lang="nl-BE" sz="2000"/>
                    </a:p>
                  </a:txBody>
                  <a:tcPr>
                    <a:noFill/>
                  </a:tcPr>
                </a:tc>
                <a:tc>
                  <a:txBody>
                    <a:bodyPr/>
                    <a:lstStyle/>
                    <a:p>
                      <a:pPr algn="ctr"/>
                      <a:r>
                        <a:rPr lang="nl-NL" sz="2000"/>
                        <a:t>Spraak(generatie)</a:t>
                      </a:r>
                      <a:endParaRPr lang="nl-BE" sz="2000"/>
                    </a:p>
                  </a:txBody>
                  <a:tcPr/>
                </a:tc>
                <a:extLst>
                  <a:ext uri="{0D108BD9-81ED-4DB2-BD59-A6C34878D82A}">
                    <a16:rowId xmlns:a16="http://schemas.microsoft.com/office/drawing/2014/main" val="3327244381"/>
                  </a:ext>
                </a:extLst>
              </a:tr>
              <a:tr h="342070">
                <a:tc>
                  <a:txBody>
                    <a:bodyPr/>
                    <a:lstStyle/>
                    <a:p>
                      <a:pPr algn="ctr"/>
                      <a:r>
                        <a:rPr lang="nl-NL" sz="2000"/>
                        <a:t>Beeld</a:t>
                      </a:r>
                      <a:endParaRPr lang="nl-BE" sz="2000"/>
                    </a:p>
                  </a:txBody>
                  <a:tcPr/>
                </a:tc>
                <a:tc>
                  <a:txBody>
                    <a:bodyPr/>
                    <a:lstStyle/>
                    <a:p>
                      <a:pPr algn="ctr"/>
                      <a:endParaRPr lang="nl-BE" sz="2000"/>
                    </a:p>
                  </a:txBody>
                  <a:tcPr>
                    <a:noFill/>
                  </a:tcPr>
                </a:tc>
                <a:tc>
                  <a:txBody>
                    <a:bodyPr/>
                    <a:lstStyle/>
                    <a:p>
                      <a:pPr algn="ctr"/>
                      <a:r>
                        <a:rPr lang="nl-NL" sz="2000"/>
                        <a:t>Beeld(generatie)</a:t>
                      </a:r>
                      <a:endParaRPr lang="nl-BE" sz="2000"/>
                    </a:p>
                  </a:txBody>
                  <a:tcPr/>
                </a:tc>
                <a:extLst>
                  <a:ext uri="{0D108BD9-81ED-4DB2-BD59-A6C34878D82A}">
                    <a16:rowId xmlns:a16="http://schemas.microsoft.com/office/drawing/2014/main" val="3583210256"/>
                  </a:ext>
                </a:extLst>
              </a:tr>
              <a:tr h="342070">
                <a:tc>
                  <a:txBody>
                    <a:bodyPr/>
                    <a:lstStyle/>
                    <a:p>
                      <a:pPr algn="ctr"/>
                      <a:r>
                        <a:rPr lang="nl-NL" sz="2000"/>
                        <a:t>Geluid</a:t>
                      </a:r>
                      <a:endParaRPr lang="nl-BE" sz="2000"/>
                    </a:p>
                  </a:txBody>
                  <a:tcPr/>
                </a:tc>
                <a:tc>
                  <a:txBody>
                    <a:bodyPr/>
                    <a:lstStyle/>
                    <a:p>
                      <a:pPr algn="ctr"/>
                      <a:endParaRPr lang="nl-BE" sz="2000"/>
                    </a:p>
                  </a:txBody>
                  <a:tcPr>
                    <a:noFill/>
                  </a:tcPr>
                </a:tc>
                <a:tc>
                  <a:txBody>
                    <a:bodyPr/>
                    <a:lstStyle/>
                    <a:p>
                      <a:pPr algn="ctr"/>
                      <a:r>
                        <a:rPr lang="nl-NL" sz="2000"/>
                        <a:t>Muziek(generatie)</a:t>
                      </a:r>
                      <a:endParaRPr lang="nl-BE" sz="2000"/>
                    </a:p>
                  </a:txBody>
                  <a:tcPr/>
                </a:tc>
                <a:extLst>
                  <a:ext uri="{0D108BD9-81ED-4DB2-BD59-A6C34878D82A}">
                    <a16:rowId xmlns:a16="http://schemas.microsoft.com/office/drawing/2014/main" val="1843262185"/>
                  </a:ext>
                </a:extLst>
              </a:tr>
              <a:tr h="342070">
                <a:tc>
                  <a:txBody>
                    <a:bodyPr/>
                    <a:lstStyle/>
                    <a:p>
                      <a:pPr algn="ctr"/>
                      <a:r>
                        <a:rPr lang="nl-NL" sz="2000"/>
                        <a:t>…</a:t>
                      </a:r>
                      <a:endParaRPr lang="nl-BE" sz="2000"/>
                    </a:p>
                  </a:txBody>
                  <a:tcPr/>
                </a:tc>
                <a:tc>
                  <a:txBody>
                    <a:bodyPr/>
                    <a:lstStyle/>
                    <a:p>
                      <a:pPr algn="ctr"/>
                      <a:endParaRPr lang="nl-BE" sz="2000"/>
                    </a:p>
                  </a:txBody>
                  <a:tcPr>
                    <a:noFill/>
                  </a:tcPr>
                </a:tc>
                <a:tc>
                  <a:txBody>
                    <a:bodyPr/>
                    <a:lstStyle/>
                    <a:p>
                      <a:pPr algn="ctr"/>
                      <a:r>
                        <a:rPr lang="nl-NL" sz="2000"/>
                        <a:t>Code(generatie)</a:t>
                      </a:r>
                      <a:endParaRPr lang="nl-BE" sz="2000"/>
                    </a:p>
                  </a:txBody>
                  <a:tcPr/>
                </a:tc>
                <a:extLst>
                  <a:ext uri="{0D108BD9-81ED-4DB2-BD59-A6C34878D82A}">
                    <a16:rowId xmlns:a16="http://schemas.microsoft.com/office/drawing/2014/main" val="1003603425"/>
                  </a:ext>
                </a:extLst>
              </a:tr>
              <a:tr h="837533">
                <a:tc>
                  <a:txBody>
                    <a:bodyPr/>
                    <a:lstStyle/>
                    <a:p>
                      <a:pPr algn="ctr"/>
                      <a:endParaRPr lang="nl-BE" sz="2000"/>
                    </a:p>
                  </a:txBody>
                  <a:tcPr/>
                </a:tc>
                <a:tc>
                  <a:txBody>
                    <a:bodyPr/>
                    <a:lstStyle/>
                    <a:p>
                      <a:pPr algn="ctr"/>
                      <a:endParaRPr lang="nl-BE" sz="2000"/>
                    </a:p>
                  </a:txBody>
                  <a:tcPr>
                    <a:noFill/>
                  </a:tcPr>
                </a:tc>
                <a:tc>
                  <a:txBody>
                    <a:bodyPr/>
                    <a:lstStyle/>
                    <a:p>
                      <a:pPr algn="ctr"/>
                      <a:r>
                        <a:rPr lang="nl-NL" sz="2000"/>
                        <a:t>…</a:t>
                      </a:r>
                      <a:endParaRPr lang="nl-BE" sz="2000"/>
                    </a:p>
                  </a:txBody>
                  <a:tcPr/>
                </a:tc>
                <a:extLst>
                  <a:ext uri="{0D108BD9-81ED-4DB2-BD59-A6C34878D82A}">
                    <a16:rowId xmlns:a16="http://schemas.microsoft.com/office/drawing/2014/main" val="2025652472"/>
                  </a:ext>
                </a:extLst>
              </a:tr>
            </a:tbl>
          </a:graphicData>
        </a:graphic>
      </p:graphicFrame>
    </p:spTree>
    <p:extLst>
      <p:ext uri="{BB962C8B-B14F-4D97-AF65-F5344CB8AC3E}">
        <p14:creationId xmlns:p14="http://schemas.microsoft.com/office/powerpoint/2010/main" val="1082755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167CDB3-63CD-3FB0-1713-CDC6B2BFFF02}"/>
              </a:ext>
            </a:extLst>
          </p:cNvPr>
          <p:cNvSpPr>
            <a:spLocks noGrp="1"/>
          </p:cNvSpPr>
          <p:nvPr>
            <p:ph type="title"/>
          </p:nvPr>
        </p:nvSpPr>
        <p:spPr>
          <a:xfrm>
            <a:off x="325737" y="379379"/>
            <a:ext cx="9902892" cy="1143000"/>
          </a:xfrm>
        </p:spPr>
        <p:txBody>
          <a:bodyPr/>
          <a:lstStyle/>
          <a:p>
            <a:r>
              <a:rPr lang="nl-NL"/>
              <a:t>Wat is </a:t>
            </a:r>
            <a:r>
              <a:rPr lang="nl-NL" err="1"/>
              <a:t>deep</a:t>
            </a:r>
            <a:r>
              <a:rPr lang="nl-NL"/>
              <a:t> </a:t>
            </a:r>
            <a:r>
              <a:rPr lang="nl-NL" err="1"/>
              <a:t>learning</a:t>
            </a:r>
            <a:r>
              <a:rPr lang="nl-NL"/>
              <a:t>?</a:t>
            </a:r>
            <a:endParaRPr lang="nl-BE"/>
          </a:p>
        </p:txBody>
      </p:sp>
      <p:sp>
        <p:nvSpPr>
          <p:cNvPr id="4" name="Tijdelijke aanduiding voor inhoud 3">
            <a:extLst>
              <a:ext uri="{FF2B5EF4-FFF2-40B4-BE49-F238E27FC236}">
                <a16:creationId xmlns:a16="http://schemas.microsoft.com/office/drawing/2014/main" id="{39E7C72E-5E8A-8D11-7991-ED755445DDA6}"/>
              </a:ext>
            </a:extLst>
          </p:cNvPr>
          <p:cNvSpPr>
            <a:spLocks noGrp="1"/>
          </p:cNvSpPr>
          <p:nvPr>
            <p:ph idx="1"/>
          </p:nvPr>
        </p:nvSpPr>
        <p:spPr>
          <a:xfrm>
            <a:off x="449715" y="1428645"/>
            <a:ext cx="11064952" cy="4820730"/>
          </a:xfrm>
        </p:spPr>
        <p:txBody>
          <a:bodyPr/>
          <a:lstStyle/>
          <a:p>
            <a:r>
              <a:rPr lang="nl-NL"/>
              <a:t>Machine </a:t>
            </a:r>
            <a:r>
              <a:rPr lang="nl-NL" err="1"/>
              <a:t>learning</a:t>
            </a:r>
            <a:r>
              <a:rPr lang="nl-NL"/>
              <a:t> (ML)</a:t>
            </a:r>
          </a:p>
          <a:p>
            <a:pPr lvl="1"/>
            <a:r>
              <a:rPr lang="nl-NL"/>
              <a:t>Vorm van AI gericht op het bouwen van systemen die patronen kunnen herkennen en uit de verwerkte data kunnen leren</a:t>
            </a:r>
          </a:p>
          <a:p>
            <a:pPr lvl="1"/>
            <a:r>
              <a:rPr lang="nl-NL"/>
              <a:t>Gecontroleerd (</a:t>
            </a:r>
            <a:r>
              <a:rPr lang="nl-NL" i="1" err="1"/>
              <a:t>supervised</a:t>
            </a:r>
            <a:r>
              <a:rPr lang="nl-NL"/>
              <a:t>) tot </a:t>
            </a:r>
            <a:r>
              <a:rPr lang="nl-NL" err="1"/>
              <a:t>zelfgecontroleerd</a:t>
            </a:r>
            <a:r>
              <a:rPr lang="nl-NL"/>
              <a:t> (</a:t>
            </a:r>
            <a:r>
              <a:rPr lang="nl-NL" i="1" err="1"/>
              <a:t>selfsupervised</a:t>
            </a:r>
            <a:r>
              <a:rPr lang="nl-NL"/>
              <a:t>)</a:t>
            </a:r>
          </a:p>
          <a:p>
            <a:endParaRPr lang="nl-NL" i="1"/>
          </a:p>
          <a:p>
            <a:r>
              <a:rPr lang="nl-NL" err="1"/>
              <a:t>Deep</a:t>
            </a:r>
            <a:r>
              <a:rPr lang="nl-NL"/>
              <a:t> </a:t>
            </a:r>
            <a:r>
              <a:rPr lang="nl-NL" err="1"/>
              <a:t>learning</a:t>
            </a:r>
            <a:endParaRPr lang="nl-NL"/>
          </a:p>
          <a:p>
            <a:pPr lvl="1"/>
            <a:r>
              <a:rPr lang="nl-NL"/>
              <a:t>Patroonherkenning op basis van een ‘neuraal netwerk’</a:t>
            </a:r>
          </a:p>
        </p:txBody>
      </p:sp>
      <p:sp>
        <p:nvSpPr>
          <p:cNvPr id="2" name="Tijdelijke aanduiding voor dianummer 1">
            <a:extLst>
              <a:ext uri="{FF2B5EF4-FFF2-40B4-BE49-F238E27FC236}">
                <a16:creationId xmlns:a16="http://schemas.microsoft.com/office/drawing/2014/main" id="{B2C12726-64B4-AD97-F64E-3E36F97CCAF4}"/>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17</a:t>
            </a:fld>
            <a:endParaRPr lang="nl-BE">
              <a:solidFill>
                <a:prstClr val="white"/>
              </a:solidFill>
            </a:endParaRPr>
          </a:p>
        </p:txBody>
      </p:sp>
      <p:sp>
        <p:nvSpPr>
          <p:cNvPr id="8" name="Rectangle 3">
            <a:extLst>
              <a:ext uri="{FF2B5EF4-FFF2-40B4-BE49-F238E27FC236}">
                <a16:creationId xmlns:a16="http://schemas.microsoft.com/office/drawing/2014/main" id="{2BE06461-EC65-1551-65C6-1D0042DBC4E3}"/>
              </a:ext>
            </a:extLst>
          </p:cNvPr>
          <p:cNvSpPr>
            <a:spLocks noChangeArrowheads="1"/>
          </p:cNvSpPr>
          <p:nvPr/>
        </p:nvSpPr>
        <p:spPr bwMode="auto">
          <a:xfrm>
            <a:off x="803655" y="6401677"/>
            <a:ext cx="1118205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000" b="0" i="0" u="none" strike="noStrike" cap="none" normalizeH="0" baseline="0" err="1">
                <a:ln>
                  <a:noFill/>
                </a:ln>
                <a:solidFill>
                  <a:schemeClr val="tx1"/>
                </a:solidFill>
                <a:effectLst/>
                <a:latin typeface="+mj-lt"/>
                <a:cs typeface="Times New Roman" panose="02020603050405020304" pitchFamily="18" charset="0"/>
              </a:rPr>
              <a:t>Masolo</a:t>
            </a:r>
            <a:r>
              <a:rPr kumimoji="0" lang="nl-BE" altLang="nl-BE" sz="1000" b="0" i="0" u="none" strike="noStrike" cap="none" normalizeH="0" baseline="0">
                <a:ln>
                  <a:noFill/>
                </a:ln>
                <a:solidFill>
                  <a:schemeClr val="tx1"/>
                </a:solidFill>
                <a:effectLst/>
                <a:latin typeface="+mj-lt"/>
                <a:cs typeface="Times New Roman" panose="02020603050405020304" pitchFamily="18" charset="0"/>
              </a:rPr>
              <a:t>, C. (2024, 1 januari). </a:t>
            </a:r>
            <a:r>
              <a:rPr kumimoji="0" lang="nl-BE" altLang="nl-BE" sz="1000" b="0" i="0" u="none" strike="noStrike" cap="none" normalizeH="0" baseline="0" err="1">
                <a:ln>
                  <a:noFill/>
                </a:ln>
                <a:solidFill>
                  <a:schemeClr val="tx1"/>
                </a:solidFill>
                <a:effectLst/>
                <a:latin typeface="+mj-lt"/>
                <a:cs typeface="Times New Roman" panose="02020603050405020304" pitchFamily="18" charset="0"/>
              </a:rPr>
              <a:t>Supervised</a:t>
            </a:r>
            <a:r>
              <a:rPr kumimoji="0" lang="nl-BE" altLang="nl-BE" sz="1000" b="0" i="0" u="none" strike="noStrike" cap="none" normalizeH="0" baseline="0">
                <a:ln>
                  <a:noFill/>
                </a:ln>
                <a:solidFill>
                  <a:schemeClr val="tx1"/>
                </a:solidFill>
                <a:effectLst/>
                <a:latin typeface="+mj-lt"/>
                <a:cs typeface="Times New Roman" panose="02020603050405020304" pitchFamily="18" charset="0"/>
              </a:rPr>
              <a:t>, </a:t>
            </a:r>
            <a:r>
              <a:rPr kumimoji="0" lang="nl-BE" altLang="nl-BE" sz="1000" b="0" i="0" u="none" strike="noStrike" cap="none" normalizeH="0" baseline="0" err="1">
                <a:ln>
                  <a:noFill/>
                </a:ln>
                <a:solidFill>
                  <a:schemeClr val="tx1"/>
                </a:solidFill>
                <a:effectLst/>
                <a:latin typeface="+mj-lt"/>
                <a:cs typeface="Times New Roman" panose="02020603050405020304" pitchFamily="18" charset="0"/>
              </a:rPr>
              <a:t>unsupervised</a:t>
            </a:r>
            <a:r>
              <a:rPr kumimoji="0" lang="nl-BE" altLang="nl-BE" sz="1000" b="0" i="0" u="none" strike="noStrike" cap="none" normalizeH="0" baseline="0">
                <a:ln>
                  <a:noFill/>
                </a:ln>
                <a:solidFill>
                  <a:schemeClr val="tx1"/>
                </a:solidFill>
                <a:effectLst/>
                <a:latin typeface="+mj-lt"/>
                <a:cs typeface="Times New Roman" panose="02020603050405020304" pitchFamily="18" charset="0"/>
              </a:rPr>
              <a:t> </a:t>
            </a:r>
            <a:r>
              <a:rPr kumimoji="0" lang="nl-BE" altLang="nl-BE" sz="1000" b="0" i="0" u="none" strike="noStrike" cap="none" normalizeH="0" baseline="0" err="1">
                <a:ln>
                  <a:noFill/>
                </a:ln>
                <a:solidFill>
                  <a:schemeClr val="tx1"/>
                </a:solidFill>
                <a:effectLst/>
                <a:latin typeface="+mj-lt"/>
                <a:cs typeface="Times New Roman" panose="02020603050405020304" pitchFamily="18" charset="0"/>
              </a:rPr>
              <a:t>and</a:t>
            </a:r>
            <a:r>
              <a:rPr kumimoji="0" lang="nl-BE" altLang="nl-BE" sz="1000" b="0" i="0" u="none" strike="noStrike" cap="none" normalizeH="0" baseline="0">
                <a:ln>
                  <a:noFill/>
                </a:ln>
                <a:solidFill>
                  <a:schemeClr val="tx1"/>
                </a:solidFill>
                <a:effectLst/>
                <a:latin typeface="+mj-lt"/>
                <a:cs typeface="Times New Roman" panose="02020603050405020304" pitchFamily="18" charset="0"/>
              </a:rPr>
              <a:t> </a:t>
            </a:r>
            <a:r>
              <a:rPr kumimoji="0" lang="nl-BE" altLang="nl-BE" sz="1000" b="0" i="0" u="none" strike="noStrike" cap="none" normalizeH="0" baseline="0" err="1">
                <a:ln>
                  <a:noFill/>
                </a:ln>
                <a:solidFill>
                  <a:schemeClr val="tx1"/>
                </a:solidFill>
                <a:effectLst/>
                <a:latin typeface="+mj-lt"/>
                <a:cs typeface="Times New Roman" panose="02020603050405020304" pitchFamily="18" charset="0"/>
              </a:rPr>
              <a:t>deep</a:t>
            </a:r>
            <a:r>
              <a:rPr kumimoji="0" lang="nl-BE" altLang="nl-BE" sz="1000" b="0" i="0" u="none" strike="noStrike" cap="none" normalizeH="0" baseline="0">
                <a:ln>
                  <a:noFill/>
                </a:ln>
                <a:solidFill>
                  <a:schemeClr val="tx1"/>
                </a:solidFill>
                <a:effectLst/>
                <a:latin typeface="+mj-lt"/>
                <a:cs typeface="Times New Roman" panose="02020603050405020304" pitchFamily="18" charset="0"/>
              </a:rPr>
              <a:t> </a:t>
            </a:r>
            <a:r>
              <a:rPr kumimoji="0" lang="nl-BE" altLang="nl-BE" sz="1000" b="0" i="0" u="none" strike="noStrike" cap="none" normalizeH="0" baseline="0" err="1">
                <a:ln>
                  <a:noFill/>
                </a:ln>
                <a:solidFill>
                  <a:schemeClr val="tx1"/>
                </a:solidFill>
                <a:effectLst/>
                <a:latin typeface="+mj-lt"/>
                <a:cs typeface="Times New Roman" panose="02020603050405020304" pitchFamily="18" charset="0"/>
              </a:rPr>
              <a:t>learning</a:t>
            </a:r>
            <a:r>
              <a:rPr kumimoji="0" lang="nl-BE" altLang="nl-BE" sz="1000" b="0" i="0" u="none" strike="noStrike" cap="none" normalizeH="0" baseline="0">
                <a:ln>
                  <a:noFill/>
                </a:ln>
                <a:solidFill>
                  <a:schemeClr val="tx1"/>
                </a:solidFill>
                <a:effectLst/>
                <a:latin typeface="+mj-lt"/>
                <a:cs typeface="Times New Roman" panose="02020603050405020304" pitchFamily="18" charset="0"/>
              </a:rPr>
              <a:t> - </a:t>
            </a:r>
            <a:r>
              <a:rPr kumimoji="0" lang="nl-BE" altLang="nl-BE" sz="1000" b="0" i="0" u="none" strike="noStrike" cap="none" normalizeH="0" baseline="0" err="1">
                <a:ln>
                  <a:noFill/>
                </a:ln>
                <a:solidFill>
                  <a:schemeClr val="tx1"/>
                </a:solidFill>
                <a:effectLst/>
                <a:latin typeface="+mj-lt"/>
                <a:cs typeface="Times New Roman" panose="02020603050405020304" pitchFamily="18" charset="0"/>
              </a:rPr>
              <a:t>Towards</a:t>
            </a:r>
            <a:r>
              <a:rPr kumimoji="0" lang="nl-BE" altLang="nl-BE" sz="1000" b="0" i="0" u="none" strike="noStrike" cap="none" normalizeH="0" baseline="0">
                <a:ln>
                  <a:noFill/>
                </a:ln>
                <a:solidFill>
                  <a:schemeClr val="tx1"/>
                </a:solidFill>
                <a:effectLst/>
                <a:latin typeface="+mj-lt"/>
                <a:cs typeface="Times New Roman" panose="02020603050405020304" pitchFamily="18" charset="0"/>
              </a:rPr>
              <a:t> Data </a:t>
            </a:r>
            <a:r>
              <a:rPr kumimoji="0" lang="nl-BE" altLang="nl-BE" sz="1000" b="0" i="0" u="none" strike="noStrike" cap="none" normalizeH="0" baseline="0" err="1">
                <a:ln>
                  <a:noFill/>
                </a:ln>
                <a:solidFill>
                  <a:schemeClr val="tx1"/>
                </a:solidFill>
                <a:effectLst/>
                <a:latin typeface="+mj-lt"/>
                <a:cs typeface="Times New Roman" panose="02020603050405020304" pitchFamily="18" charset="0"/>
              </a:rPr>
              <a:t>Science</a:t>
            </a:r>
            <a:r>
              <a:rPr kumimoji="0" lang="nl-BE" altLang="nl-BE" sz="1000" b="0" i="0" u="none" strike="noStrike" cap="none" normalizeH="0" baseline="0">
                <a:ln>
                  <a:noFill/>
                </a:ln>
                <a:solidFill>
                  <a:schemeClr val="tx1"/>
                </a:solidFill>
                <a:effectLst/>
                <a:latin typeface="+mj-lt"/>
                <a:cs typeface="Times New Roman" panose="02020603050405020304" pitchFamily="18" charset="0"/>
              </a:rPr>
              <a:t>. </a:t>
            </a:r>
            <a:r>
              <a:rPr kumimoji="0" lang="nl-BE" altLang="nl-BE" sz="1000" b="0" i="1" u="none" strike="noStrike" cap="none" normalizeH="0" baseline="0">
                <a:ln>
                  <a:noFill/>
                </a:ln>
                <a:solidFill>
                  <a:schemeClr val="tx1"/>
                </a:solidFill>
                <a:effectLst/>
                <a:latin typeface="+mj-lt"/>
                <a:cs typeface="Times New Roman" panose="02020603050405020304" pitchFamily="18" charset="0"/>
              </a:rPr>
              <a:t>Medium</a:t>
            </a:r>
            <a:r>
              <a:rPr kumimoji="0" lang="nl-BE" altLang="nl-BE" sz="1000" b="0" i="0" u="none" strike="noStrike" cap="none" normalizeH="0" baseline="0">
                <a:ln>
                  <a:noFill/>
                </a:ln>
                <a:solidFill>
                  <a:schemeClr val="tx1"/>
                </a:solidFill>
                <a:effectLst/>
                <a:latin typeface="+mj-lt"/>
                <a:cs typeface="Times New Roman" panose="02020603050405020304" pitchFamily="18" charset="0"/>
              </a:rPr>
              <a:t>. </a:t>
            </a:r>
            <a:r>
              <a:rPr kumimoji="0" lang="nl-BE" altLang="nl-BE" sz="1000" b="0" i="0" u="none" strike="noStrike" cap="none" normalizeH="0" baseline="0">
                <a:ln>
                  <a:noFill/>
                </a:ln>
                <a:solidFill>
                  <a:schemeClr val="tx1"/>
                </a:solidFill>
                <a:effectLst/>
                <a:latin typeface="+mj-lt"/>
                <a:cs typeface="Times New Roman" panose="02020603050405020304" pitchFamily="18" charset="0"/>
                <a:hlinkClick r:id="rId3"/>
              </a:rPr>
              <a:t>https://towardsdatascience.com/supervised-unsupervised-and-deep-learning-aa61a0e5471c</a:t>
            </a:r>
            <a:r>
              <a:rPr kumimoji="0" lang="nl-BE" altLang="nl-BE" sz="1000" b="0" i="0" u="none" strike="noStrike" cap="none" normalizeH="0" baseline="0">
                <a:ln>
                  <a:noFill/>
                </a:ln>
                <a:solidFill>
                  <a:schemeClr val="tx1"/>
                </a:solidFill>
                <a:effectLst/>
                <a:latin typeface="+mj-lt"/>
                <a:cs typeface="Times New Roman" panose="02020603050405020304" pitchFamily="18" charset="0"/>
              </a:rPr>
              <a:t> </a:t>
            </a:r>
            <a:endParaRPr kumimoji="0" lang="nl-BE" altLang="nl-BE" sz="1000" b="0" i="0" u="none" strike="noStrike" cap="none" normalizeH="0" baseline="0">
              <a:ln>
                <a:noFill/>
              </a:ln>
              <a:solidFill>
                <a:schemeClr val="tx1"/>
              </a:solidFill>
              <a:effectLst/>
              <a:latin typeface="+mj-lt"/>
            </a:endParaRPr>
          </a:p>
        </p:txBody>
      </p:sp>
    </p:spTree>
    <p:extLst>
      <p:ext uri="{BB962C8B-B14F-4D97-AF65-F5344CB8AC3E}">
        <p14:creationId xmlns:p14="http://schemas.microsoft.com/office/powerpoint/2010/main" val="3642362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6443C-5955-03DD-8869-3DF19194B25F}"/>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B6732043-25AA-A7E7-C1E5-23A82E257AA9}"/>
              </a:ext>
            </a:extLst>
          </p:cNvPr>
          <p:cNvSpPr>
            <a:spLocks noGrp="1"/>
          </p:cNvSpPr>
          <p:nvPr>
            <p:ph type="title"/>
          </p:nvPr>
        </p:nvSpPr>
        <p:spPr/>
        <p:txBody>
          <a:bodyPr/>
          <a:lstStyle/>
          <a:p>
            <a:r>
              <a:rPr lang="nl-NL"/>
              <a:t>Wat is </a:t>
            </a:r>
            <a:r>
              <a:rPr lang="nl-NL" err="1"/>
              <a:t>deep</a:t>
            </a:r>
            <a:r>
              <a:rPr lang="nl-NL"/>
              <a:t> </a:t>
            </a:r>
            <a:r>
              <a:rPr lang="nl-NL" err="1"/>
              <a:t>learning</a:t>
            </a:r>
            <a:r>
              <a:rPr lang="nl-NL"/>
              <a:t>?</a:t>
            </a:r>
            <a:endParaRPr lang="nl-BE"/>
          </a:p>
        </p:txBody>
      </p:sp>
      <p:pic>
        <p:nvPicPr>
          <p:cNvPr id="8" name="Tijdelijke aanduiding voor inhoud 7" descr="Afbeelding met schermopname, cirkel, Graphics, diagram&#10;&#10;Automatisch gegenereerde beschrijving">
            <a:extLst>
              <a:ext uri="{FF2B5EF4-FFF2-40B4-BE49-F238E27FC236}">
                <a16:creationId xmlns:a16="http://schemas.microsoft.com/office/drawing/2014/main" id="{FB3E6D5F-4086-CCEE-B142-8BD66196AC3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59377" y="1504950"/>
            <a:ext cx="6670146" cy="4002088"/>
          </a:xfrm>
        </p:spPr>
      </p:pic>
      <p:sp>
        <p:nvSpPr>
          <p:cNvPr id="2" name="Tijdelijke aanduiding voor dianummer 1">
            <a:extLst>
              <a:ext uri="{FF2B5EF4-FFF2-40B4-BE49-F238E27FC236}">
                <a16:creationId xmlns:a16="http://schemas.microsoft.com/office/drawing/2014/main" id="{7AFAFEDB-5E16-4308-1596-19848FD60722}"/>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18</a:t>
            </a:fld>
            <a:endParaRPr lang="nl-BE">
              <a:solidFill>
                <a:prstClr val="white"/>
              </a:solidFill>
            </a:endParaRPr>
          </a:p>
        </p:txBody>
      </p:sp>
      <p:sp>
        <p:nvSpPr>
          <p:cNvPr id="9" name="Tekstvak 8">
            <a:extLst>
              <a:ext uri="{FF2B5EF4-FFF2-40B4-BE49-F238E27FC236}">
                <a16:creationId xmlns:a16="http://schemas.microsoft.com/office/drawing/2014/main" id="{7CF60B34-C744-4A71-5EA3-62FBDF3C4409}"/>
              </a:ext>
            </a:extLst>
          </p:cNvPr>
          <p:cNvSpPr txBox="1"/>
          <p:nvPr/>
        </p:nvSpPr>
        <p:spPr>
          <a:xfrm>
            <a:off x="1572657" y="6183154"/>
            <a:ext cx="9643585" cy="246221"/>
          </a:xfrm>
          <a:prstGeom prst="rect">
            <a:avLst/>
          </a:prstGeom>
          <a:noFill/>
        </p:spPr>
        <p:txBody>
          <a:bodyPr wrap="square" rtlCol="0">
            <a:spAutoFit/>
          </a:bodyPr>
          <a:lstStyle/>
          <a:p>
            <a:r>
              <a:rPr lang="en-US" sz="1000">
                <a:effectLst/>
                <a:latin typeface="+mn-lt"/>
              </a:rPr>
              <a:t>Liang, J. (2022, 10 </a:t>
            </a:r>
            <a:r>
              <a:rPr lang="en-US" sz="1000" err="1">
                <a:effectLst/>
                <a:latin typeface="+mn-lt"/>
              </a:rPr>
              <a:t>mei</a:t>
            </a:r>
            <a:r>
              <a:rPr lang="en-US" sz="1000">
                <a:effectLst/>
                <a:latin typeface="+mn-lt"/>
              </a:rPr>
              <a:t>). An introduction to deep learning - towards data science. </a:t>
            </a:r>
            <a:r>
              <a:rPr lang="en-US" sz="1000">
                <a:effectLst/>
                <a:latin typeface="+mn-lt"/>
                <a:hlinkClick r:id="rId4"/>
              </a:rPr>
              <a:t>https://towardsdatascience.com/an-introduction-to-deep-learning-af63448c122c</a:t>
            </a:r>
            <a:endParaRPr lang="en-US" sz="1000">
              <a:effectLst/>
              <a:latin typeface="+mn-lt"/>
            </a:endParaRPr>
          </a:p>
        </p:txBody>
      </p:sp>
    </p:spTree>
    <p:extLst>
      <p:ext uri="{BB962C8B-B14F-4D97-AF65-F5344CB8AC3E}">
        <p14:creationId xmlns:p14="http://schemas.microsoft.com/office/powerpoint/2010/main" val="2009307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C2361-3AFB-C8D0-7709-6B2F4F5125F8}"/>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22CD9643-D678-61B7-B2E1-6E5583E9C1C1}"/>
              </a:ext>
            </a:extLst>
          </p:cNvPr>
          <p:cNvSpPr>
            <a:spLocks noGrp="1"/>
          </p:cNvSpPr>
          <p:nvPr>
            <p:ph type="title"/>
          </p:nvPr>
        </p:nvSpPr>
        <p:spPr/>
        <p:txBody>
          <a:bodyPr/>
          <a:lstStyle/>
          <a:p>
            <a:r>
              <a:rPr lang="nl-NL"/>
              <a:t>Wat is </a:t>
            </a:r>
            <a:r>
              <a:rPr lang="nl-NL" err="1"/>
              <a:t>deep</a:t>
            </a:r>
            <a:r>
              <a:rPr lang="nl-NL"/>
              <a:t> </a:t>
            </a:r>
            <a:r>
              <a:rPr lang="nl-NL" err="1"/>
              <a:t>learning</a:t>
            </a:r>
            <a:r>
              <a:rPr lang="nl-NL"/>
              <a:t>?</a:t>
            </a:r>
            <a:endParaRPr lang="nl-BE"/>
          </a:p>
        </p:txBody>
      </p:sp>
      <p:pic>
        <p:nvPicPr>
          <p:cNvPr id="7" name="Tijdelijke aanduiding voor inhoud 6" descr="Afbeelding met diagram, lijn, origami, patroon&#10;&#10;Automatisch gegenereerde beschrijving">
            <a:extLst>
              <a:ext uri="{FF2B5EF4-FFF2-40B4-BE49-F238E27FC236}">
                <a16:creationId xmlns:a16="http://schemas.microsoft.com/office/drawing/2014/main" id="{423F146F-813B-5F52-01A2-26DCBFBA5DE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18190" y="1504950"/>
            <a:ext cx="6352520" cy="4002088"/>
          </a:xfrm>
        </p:spPr>
      </p:pic>
      <p:sp>
        <p:nvSpPr>
          <p:cNvPr id="2" name="Tijdelijke aanduiding voor dianummer 1">
            <a:extLst>
              <a:ext uri="{FF2B5EF4-FFF2-40B4-BE49-F238E27FC236}">
                <a16:creationId xmlns:a16="http://schemas.microsoft.com/office/drawing/2014/main" id="{3A6F9A5F-3C07-219B-FD40-94764BCE130D}"/>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19</a:t>
            </a:fld>
            <a:endParaRPr lang="nl-BE">
              <a:solidFill>
                <a:prstClr val="white"/>
              </a:solidFill>
            </a:endParaRPr>
          </a:p>
        </p:txBody>
      </p:sp>
      <p:pic>
        <p:nvPicPr>
          <p:cNvPr id="11" name="Afbeelding 10" descr="Afbeelding met zoogdier, huiskat, kat, Snorharen&#10;&#10;Automatisch gegenereerde beschrijving">
            <a:extLst>
              <a:ext uri="{FF2B5EF4-FFF2-40B4-BE49-F238E27FC236}">
                <a16:creationId xmlns:a16="http://schemas.microsoft.com/office/drawing/2014/main" id="{5B1A03A3-5616-D0F7-1735-D6780B0222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0234" y="1605986"/>
            <a:ext cx="2362944" cy="2013514"/>
          </a:xfrm>
          <a:prstGeom prst="rect">
            <a:avLst/>
          </a:prstGeom>
        </p:spPr>
      </p:pic>
      <p:pic>
        <p:nvPicPr>
          <p:cNvPr id="13" name="Afbeelding 12" descr="Afbeelding met zoogdier, Hondenras, hond, huisdier&#10;&#10;Automatisch gegenereerde beschrijving">
            <a:extLst>
              <a:ext uri="{FF2B5EF4-FFF2-40B4-BE49-F238E27FC236}">
                <a16:creationId xmlns:a16="http://schemas.microsoft.com/office/drawing/2014/main" id="{805566BF-A7A5-22A2-5A94-C54E4D75D5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9095" y="3884952"/>
            <a:ext cx="2091305" cy="2091305"/>
          </a:xfrm>
          <a:prstGeom prst="rect">
            <a:avLst/>
          </a:prstGeom>
        </p:spPr>
      </p:pic>
    </p:spTree>
    <p:extLst>
      <p:ext uri="{BB962C8B-B14F-4D97-AF65-F5344CB8AC3E}">
        <p14:creationId xmlns:p14="http://schemas.microsoft.com/office/powerpoint/2010/main" val="880791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42CED-D7B5-AEAA-F99F-393E11B85940}"/>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A774F9F-C9E2-419B-113E-2CA0D89F0913}"/>
              </a:ext>
            </a:extLst>
          </p:cNvPr>
          <p:cNvSpPr>
            <a:spLocks noGrp="1"/>
          </p:cNvSpPr>
          <p:nvPr>
            <p:ph type="title"/>
          </p:nvPr>
        </p:nvSpPr>
        <p:spPr/>
        <p:txBody>
          <a:bodyPr/>
          <a:lstStyle/>
          <a:p>
            <a:r>
              <a:rPr lang="nl-NL"/>
              <a:t>Wat is </a:t>
            </a:r>
            <a:r>
              <a:rPr lang="nl-NL" err="1"/>
              <a:t>deep</a:t>
            </a:r>
            <a:r>
              <a:rPr lang="nl-NL"/>
              <a:t> </a:t>
            </a:r>
            <a:r>
              <a:rPr lang="nl-NL" err="1"/>
              <a:t>learning</a:t>
            </a:r>
            <a:r>
              <a:rPr lang="nl-NL"/>
              <a:t>?</a:t>
            </a:r>
            <a:endParaRPr lang="nl-BE"/>
          </a:p>
        </p:txBody>
      </p:sp>
      <p:pic>
        <p:nvPicPr>
          <p:cNvPr id="7" name="Tijdelijke aanduiding voor inhoud 6" descr="Afbeelding met diagram, lijn, origami, patroon&#10;&#10;Automatisch gegenereerde beschrijving">
            <a:extLst>
              <a:ext uri="{FF2B5EF4-FFF2-40B4-BE49-F238E27FC236}">
                <a16:creationId xmlns:a16="http://schemas.microsoft.com/office/drawing/2014/main" id="{971F0385-939B-05EE-DC29-59F03830F61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64705" y="1723230"/>
            <a:ext cx="6352520" cy="4002088"/>
          </a:xfrm>
        </p:spPr>
      </p:pic>
      <p:sp>
        <p:nvSpPr>
          <p:cNvPr id="2" name="Tijdelijke aanduiding voor dianummer 1">
            <a:extLst>
              <a:ext uri="{FF2B5EF4-FFF2-40B4-BE49-F238E27FC236}">
                <a16:creationId xmlns:a16="http://schemas.microsoft.com/office/drawing/2014/main" id="{002361F1-FD0C-4B44-8676-7CE5457E1A1C}"/>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20</a:t>
            </a:fld>
            <a:endParaRPr lang="nl-BE">
              <a:solidFill>
                <a:prstClr val="white"/>
              </a:solidFill>
            </a:endParaRPr>
          </a:p>
        </p:txBody>
      </p:sp>
      <p:pic>
        <p:nvPicPr>
          <p:cNvPr id="5" name="Afbeelding 4" descr="Afbeelding met Hondenras, bakwaren, huisdier, bakken&#10;&#10;Automatisch gegenereerde beschrijving">
            <a:extLst>
              <a:ext uri="{FF2B5EF4-FFF2-40B4-BE49-F238E27FC236}">
                <a16:creationId xmlns:a16="http://schemas.microsoft.com/office/drawing/2014/main" id="{33F35695-33A3-9281-91EB-6E2613A04E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828" y="2136320"/>
            <a:ext cx="3160106" cy="3175907"/>
          </a:xfrm>
          <a:prstGeom prst="rect">
            <a:avLst/>
          </a:prstGeom>
        </p:spPr>
      </p:pic>
    </p:spTree>
    <p:extLst>
      <p:ext uri="{BB962C8B-B14F-4D97-AF65-F5344CB8AC3E}">
        <p14:creationId xmlns:p14="http://schemas.microsoft.com/office/powerpoint/2010/main" val="2984843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A7ACD-E529-A1DC-3431-CE21E6F9CCC6}"/>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4B5EE1EF-B7AF-7BFE-7EA1-29E4C460F8B5}"/>
              </a:ext>
            </a:extLst>
          </p:cNvPr>
          <p:cNvSpPr>
            <a:spLocks noGrp="1"/>
          </p:cNvSpPr>
          <p:nvPr>
            <p:ph type="title"/>
          </p:nvPr>
        </p:nvSpPr>
        <p:spPr/>
        <p:txBody>
          <a:bodyPr/>
          <a:lstStyle/>
          <a:p>
            <a:r>
              <a:rPr lang="nl-NL"/>
              <a:t>Wat is </a:t>
            </a:r>
            <a:r>
              <a:rPr lang="nl-NL" err="1"/>
              <a:t>deep</a:t>
            </a:r>
            <a:r>
              <a:rPr lang="nl-NL"/>
              <a:t> </a:t>
            </a:r>
            <a:r>
              <a:rPr lang="nl-NL" err="1"/>
              <a:t>learning</a:t>
            </a:r>
            <a:r>
              <a:rPr lang="nl-NL"/>
              <a:t>?</a:t>
            </a:r>
            <a:endParaRPr lang="nl-BE"/>
          </a:p>
        </p:txBody>
      </p:sp>
      <p:pic>
        <p:nvPicPr>
          <p:cNvPr id="7" name="Tijdelijke aanduiding voor inhoud 6" descr="Afbeelding met diagram, lijn, origami, patroon&#10;&#10;Automatisch gegenereerde beschrijving">
            <a:extLst>
              <a:ext uri="{FF2B5EF4-FFF2-40B4-BE49-F238E27FC236}">
                <a16:creationId xmlns:a16="http://schemas.microsoft.com/office/drawing/2014/main" id="{A756A9F8-4EA4-188D-004A-8FD6041D3EA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34101" y="1756444"/>
            <a:ext cx="6352520" cy="4002088"/>
          </a:xfrm>
        </p:spPr>
      </p:pic>
      <p:sp>
        <p:nvSpPr>
          <p:cNvPr id="2" name="Tijdelijke aanduiding voor dianummer 1">
            <a:extLst>
              <a:ext uri="{FF2B5EF4-FFF2-40B4-BE49-F238E27FC236}">
                <a16:creationId xmlns:a16="http://schemas.microsoft.com/office/drawing/2014/main" id="{F8B1A24A-BB44-1325-0862-92ED43C8FE8D}"/>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21</a:t>
            </a:fld>
            <a:endParaRPr lang="nl-BE">
              <a:solidFill>
                <a:prstClr val="white"/>
              </a:solidFill>
            </a:endParaRPr>
          </a:p>
        </p:txBody>
      </p:sp>
      <p:pic>
        <p:nvPicPr>
          <p:cNvPr id="9" name="Afbeelding 8" descr="Afbeelding met typografie, Lettertype, tekst, kalligrafie&#10;&#10;Automatisch gegenereerde beschrijving">
            <a:extLst>
              <a:ext uri="{FF2B5EF4-FFF2-40B4-BE49-F238E27FC236}">
                <a16:creationId xmlns:a16="http://schemas.microsoft.com/office/drawing/2014/main" id="{2EFC54A8-91BC-D936-9B9B-E760415EBD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028" y="2576198"/>
            <a:ext cx="3545137" cy="2362581"/>
          </a:xfrm>
          <a:prstGeom prst="rect">
            <a:avLst/>
          </a:prstGeom>
        </p:spPr>
      </p:pic>
    </p:spTree>
    <p:extLst>
      <p:ext uri="{BB962C8B-B14F-4D97-AF65-F5344CB8AC3E}">
        <p14:creationId xmlns:p14="http://schemas.microsoft.com/office/powerpoint/2010/main" val="1279172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5C9CD-D4A9-A2A6-D344-A18B2ECE8600}"/>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E37F816-3C53-6D66-2118-330E44F61D61}"/>
              </a:ext>
            </a:extLst>
          </p:cNvPr>
          <p:cNvSpPr>
            <a:spLocks noGrp="1"/>
          </p:cNvSpPr>
          <p:nvPr>
            <p:ph type="title"/>
          </p:nvPr>
        </p:nvSpPr>
        <p:spPr/>
        <p:txBody>
          <a:bodyPr/>
          <a:lstStyle/>
          <a:p>
            <a:r>
              <a:rPr lang="nl-NL"/>
              <a:t>Wat is </a:t>
            </a:r>
            <a:r>
              <a:rPr lang="nl-NL" err="1"/>
              <a:t>deep</a:t>
            </a:r>
            <a:r>
              <a:rPr lang="nl-NL"/>
              <a:t> </a:t>
            </a:r>
            <a:r>
              <a:rPr lang="nl-NL" err="1"/>
              <a:t>learning</a:t>
            </a:r>
            <a:r>
              <a:rPr lang="nl-NL"/>
              <a:t>?</a:t>
            </a:r>
            <a:endParaRPr lang="nl-BE"/>
          </a:p>
        </p:txBody>
      </p:sp>
      <p:pic>
        <p:nvPicPr>
          <p:cNvPr id="7" name="Tijdelijke aanduiding voor inhoud 6" descr="Afbeelding met diagram, lijn, origami, patroon&#10;&#10;Automatisch gegenereerde beschrijving">
            <a:extLst>
              <a:ext uri="{FF2B5EF4-FFF2-40B4-BE49-F238E27FC236}">
                <a16:creationId xmlns:a16="http://schemas.microsoft.com/office/drawing/2014/main" id="{355002DC-1645-24D2-1640-272B4B07B09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00300" y="1792627"/>
            <a:ext cx="6352520" cy="4002088"/>
          </a:xfrm>
        </p:spPr>
      </p:pic>
      <p:sp>
        <p:nvSpPr>
          <p:cNvPr id="2" name="Tijdelijke aanduiding voor dianummer 1">
            <a:extLst>
              <a:ext uri="{FF2B5EF4-FFF2-40B4-BE49-F238E27FC236}">
                <a16:creationId xmlns:a16="http://schemas.microsoft.com/office/drawing/2014/main" id="{D3E5F494-444F-5DC6-D20A-CBC977D73C4D}"/>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22</a:t>
            </a:fld>
            <a:endParaRPr lang="nl-BE">
              <a:solidFill>
                <a:prstClr val="white"/>
              </a:solidFill>
            </a:endParaRPr>
          </a:p>
        </p:txBody>
      </p:sp>
      <p:pic>
        <p:nvPicPr>
          <p:cNvPr id="6" name="Afbeelding 5" descr="Afbeelding met astronomie&#10;&#10;Beschrijving automatisch gegenereerd met lage betrouwbaarheid">
            <a:extLst>
              <a:ext uri="{FF2B5EF4-FFF2-40B4-BE49-F238E27FC236}">
                <a16:creationId xmlns:a16="http://schemas.microsoft.com/office/drawing/2014/main" id="{E209C80C-12F4-0910-DFF5-02E795A516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486" y="2601686"/>
            <a:ext cx="3575956" cy="2383971"/>
          </a:xfrm>
          <a:prstGeom prst="rect">
            <a:avLst/>
          </a:prstGeom>
        </p:spPr>
      </p:pic>
    </p:spTree>
    <p:extLst>
      <p:ext uri="{BB962C8B-B14F-4D97-AF65-F5344CB8AC3E}">
        <p14:creationId xmlns:p14="http://schemas.microsoft.com/office/powerpoint/2010/main" val="2528069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35A8E-ABE5-851A-44C9-0D695D03EBF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2547195D-4553-B3B5-ED0C-BB5203BB0275}"/>
              </a:ext>
            </a:extLst>
          </p:cNvPr>
          <p:cNvSpPr>
            <a:spLocks noGrp="1"/>
          </p:cNvSpPr>
          <p:nvPr>
            <p:ph type="title"/>
          </p:nvPr>
        </p:nvSpPr>
        <p:spPr/>
        <p:txBody>
          <a:bodyPr/>
          <a:lstStyle/>
          <a:p>
            <a:r>
              <a:rPr lang="nl-NL"/>
              <a:t>Wat is een taalmodel?</a:t>
            </a:r>
            <a:endParaRPr lang="nl-BE"/>
          </a:p>
        </p:txBody>
      </p:sp>
      <p:sp>
        <p:nvSpPr>
          <p:cNvPr id="5" name="Tijdelijke aanduiding voor inhoud 4">
            <a:extLst>
              <a:ext uri="{FF2B5EF4-FFF2-40B4-BE49-F238E27FC236}">
                <a16:creationId xmlns:a16="http://schemas.microsoft.com/office/drawing/2014/main" id="{A31E0C08-D291-0E8B-F427-F2AE68EF6277}"/>
              </a:ext>
            </a:extLst>
          </p:cNvPr>
          <p:cNvSpPr>
            <a:spLocks noGrp="1"/>
          </p:cNvSpPr>
          <p:nvPr>
            <p:ph idx="1"/>
          </p:nvPr>
        </p:nvSpPr>
        <p:spPr>
          <a:xfrm>
            <a:off x="348114" y="1323000"/>
            <a:ext cx="11290730" cy="4727844"/>
          </a:xfrm>
        </p:spPr>
        <p:txBody>
          <a:bodyPr/>
          <a:lstStyle/>
          <a:p>
            <a:r>
              <a:rPr lang="nl-NL"/>
              <a:t>= large </a:t>
            </a:r>
            <a:r>
              <a:rPr lang="nl-NL" err="1"/>
              <a:t>language</a:t>
            </a:r>
            <a:r>
              <a:rPr lang="nl-NL"/>
              <a:t> model (LLM)</a:t>
            </a:r>
          </a:p>
          <a:p>
            <a:endParaRPr lang="nl-BE"/>
          </a:p>
          <a:p>
            <a:r>
              <a:rPr lang="nl-BE"/>
              <a:t>Tekstgenerator die een geschatte waarschijnlijkheidsverdeling over een volgorde van woorden maakt en zo een tekst kan opstellen of aanvullen</a:t>
            </a:r>
          </a:p>
          <a:p>
            <a:endParaRPr lang="nl-BE"/>
          </a:p>
          <a:p>
            <a:r>
              <a:rPr lang="nl-BE"/>
              <a:t>Voorbeelden</a:t>
            </a:r>
          </a:p>
          <a:p>
            <a:pPr lvl="1"/>
            <a:r>
              <a:rPr lang="nl-BE"/>
              <a:t>Gemini (&lt; </a:t>
            </a:r>
            <a:r>
              <a:rPr lang="nl-BE" err="1"/>
              <a:t>PaLM</a:t>
            </a:r>
            <a:r>
              <a:rPr lang="nl-BE"/>
              <a:t> &lt; </a:t>
            </a:r>
            <a:r>
              <a:rPr lang="nl-BE" err="1"/>
              <a:t>LaMDA</a:t>
            </a:r>
            <a:r>
              <a:rPr lang="nl-BE"/>
              <a:t>, Google), GPT (</a:t>
            </a:r>
            <a:r>
              <a:rPr lang="nl-BE" err="1"/>
              <a:t>OpenAI</a:t>
            </a:r>
            <a:r>
              <a:rPr lang="nl-BE"/>
              <a:t>) …</a:t>
            </a:r>
          </a:p>
        </p:txBody>
      </p:sp>
      <p:sp>
        <p:nvSpPr>
          <p:cNvPr id="2" name="Tijdelijke aanduiding voor dianummer 1">
            <a:extLst>
              <a:ext uri="{FF2B5EF4-FFF2-40B4-BE49-F238E27FC236}">
                <a16:creationId xmlns:a16="http://schemas.microsoft.com/office/drawing/2014/main" id="{D0D627D2-30AE-EA5E-3F90-3AD60E568B34}"/>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23</a:t>
            </a:fld>
            <a:endParaRPr lang="nl-BE">
              <a:solidFill>
                <a:prstClr val="white"/>
              </a:solidFill>
            </a:endParaRPr>
          </a:p>
        </p:txBody>
      </p:sp>
      <p:pic>
        <p:nvPicPr>
          <p:cNvPr id="8" name="Afbeelding 7">
            <a:extLst>
              <a:ext uri="{FF2B5EF4-FFF2-40B4-BE49-F238E27FC236}">
                <a16:creationId xmlns:a16="http://schemas.microsoft.com/office/drawing/2014/main" id="{ED139626-4926-7816-CA12-34FC7D2090F7}"/>
              </a:ext>
            </a:extLst>
          </p:cNvPr>
          <p:cNvPicPr>
            <a:picLocks noChangeAspect="1"/>
          </p:cNvPicPr>
          <p:nvPr/>
        </p:nvPicPr>
        <p:blipFill>
          <a:blip r:embed="rId3"/>
          <a:stretch>
            <a:fillRect/>
          </a:stretch>
        </p:blipFill>
        <p:spPr>
          <a:xfrm>
            <a:off x="2995450" y="4382220"/>
            <a:ext cx="6201100" cy="2067033"/>
          </a:xfrm>
          <a:prstGeom prst="rect">
            <a:avLst/>
          </a:prstGeom>
        </p:spPr>
      </p:pic>
      <p:sp>
        <p:nvSpPr>
          <p:cNvPr id="10" name="Tekstvak 9">
            <a:extLst>
              <a:ext uri="{FF2B5EF4-FFF2-40B4-BE49-F238E27FC236}">
                <a16:creationId xmlns:a16="http://schemas.microsoft.com/office/drawing/2014/main" id="{6C7398B1-2D2C-2EA2-D38C-2909448B9AB2}"/>
              </a:ext>
            </a:extLst>
          </p:cNvPr>
          <p:cNvSpPr txBox="1"/>
          <p:nvPr/>
        </p:nvSpPr>
        <p:spPr>
          <a:xfrm>
            <a:off x="152413" y="6449253"/>
            <a:ext cx="12039587" cy="246221"/>
          </a:xfrm>
          <a:prstGeom prst="rect">
            <a:avLst/>
          </a:prstGeom>
          <a:noFill/>
        </p:spPr>
        <p:txBody>
          <a:bodyPr wrap="square" rtlCol="0">
            <a:spAutoFit/>
          </a:bodyPr>
          <a:lstStyle/>
          <a:p>
            <a:r>
              <a:rPr lang="en-US" sz="1000">
                <a:effectLst/>
                <a:latin typeface="+mn-lt"/>
              </a:rPr>
              <a:t>Wolfram, S. (2023, 14 </a:t>
            </a:r>
            <a:r>
              <a:rPr lang="en-US" sz="1000" err="1">
                <a:effectLst/>
                <a:latin typeface="+mn-lt"/>
              </a:rPr>
              <a:t>februari</a:t>
            </a:r>
            <a:r>
              <a:rPr lang="en-US" sz="1000">
                <a:effectLst/>
                <a:latin typeface="+mn-lt"/>
              </a:rPr>
              <a:t>). </a:t>
            </a:r>
            <a:r>
              <a:rPr lang="en-US" sz="1000" i="1">
                <a:effectLst/>
                <a:latin typeface="+mn-lt"/>
              </a:rPr>
              <a:t>What is ChatGPT doing . . . and why does it Work?—Stephen Wolfram writings</a:t>
            </a:r>
            <a:r>
              <a:rPr lang="en-US" sz="1000">
                <a:effectLst/>
                <a:latin typeface="+mn-lt"/>
              </a:rPr>
              <a:t>. </a:t>
            </a:r>
            <a:r>
              <a:rPr lang="en-US" sz="1000">
                <a:effectLst/>
                <a:latin typeface="+mn-lt"/>
                <a:hlinkClick r:id="rId4"/>
              </a:rPr>
              <a:t>https://writings.stephenwolfram.com/2023/02/what-is-chatgpt-doing-and-why-does-it-work/</a:t>
            </a:r>
            <a:r>
              <a:rPr lang="en-US" sz="1000">
                <a:effectLst/>
                <a:latin typeface="+mn-lt"/>
              </a:rPr>
              <a:t> </a:t>
            </a:r>
          </a:p>
        </p:txBody>
      </p:sp>
    </p:spTree>
    <p:extLst>
      <p:ext uri="{BB962C8B-B14F-4D97-AF65-F5344CB8AC3E}">
        <p14:creationId xmlns:p14="http://schemas.microsoft.com/office/powerpoint/2010/main" val="2869047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57755-6CDE-31B3-5599-2189BC918A4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9D9D6145-7327-1423-22F9-D78FE7F1B25B}"/>
              </a:ext>
            </a:extLst>
          </p:cNvPr>
          <p:cNvSpPr>
            <a:spLocks noGrp="1"/>
          </p:cNvSpPr>
          <p:nvPr>
            <p:ph type="title"/>
          </p:nvPr>
        </p:nvSpPr>
        <p:spPr/>
        <p:txBody>
          <a:bodyPr/>
          <a:lstStyle/>
          <a:p>
            <a:r>
              <a:rPr lang="nl-NL"/>
              <a:t>Wat is een taalmodel?</a:t>
            </a:r>
            <a:endParaRPr lang="nl-BE"/>
          </a:p>
        </p:txBody>
      </p:sp>
      <p:sp>
        <p:nvSpPr>
          <p:cNvPr id="5" name="Tijdelijke aanduiding voor inhoud 4">
            <a:extLst>
              <a:ext uri="{FF2B5EF4-FFF2-40B4-BE49-F238E27FC236}">
                <a16:creationId xmlns:a16="http://schemas.microsoft.com/office/drawing/2014/main" id="{5A1EB39B-3004-5FCF-4A31-3B5E8EB3D46D}"/>
              </a:ext>
            </a:extLst>
          </p:cNvPr>
          <p:cNvSpPr>
            <a:spLocks noGrp="1"/>
          </p:cNvSpPr>
          <p:nvPr>
            <p:ph idx="1"/>
          </p:nvPr>
        </p:nvSpPr>
        <p:spPr>
          <a:xfrm>
            <a:off x="212848" y="1178191"/>
            <a:ext cx="11324396" cy="4000710"/>
          </a:xfrm>
        </p:spPr>
        <p:txBody>
          <a:bodyPr/>
          <a:lstStyle/>
          <a:p>
            <a:r>
              <a:rPr lang="nl-NL"/>
              <a:t>Een stapje terug: laten we eerst bekijken hoe we de volgende </a:t>
            </a:r>
            <a:r>
              <a:rPr lang="nl-NL" u="sng"/>
              <a:t>letter</a:t>
            </a:r>
            <a:r>
              <a:rPr lang="nl-NL"/>
              <a:t> zouden kunnen voorspellen …</a:t>
            </a:r>
            <a:endParaRPr lang="nl-BE"/>
          </a:p>
        </p:txBody>
      </p:sp>
      <p:sp>
        <p:nvSpPr>
          <p:cNvPr id="2" name="Tijdelijke aanduiding voor dianummer 1">
            <a:extLst>
              <a:ext uri="{FF2B5EF4-FFF2-40B4-BE49-F238E27FC236}">
                <a16:creationId xmlns:a16="http://schemas.microsoft.com/office/drawing/2014/main" id="{B6786FB1-0683-7634-8D5A-63410DB024CF}"/>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24</a:t>
            </a:fld>
            <a:endParaRPr lang="nl-BE">
              <a:solidFill>
                <a:prstClr val="white"/>
              </a:solidFill>
            </a:endParaRPr>
          </a:p>
        </p:txBody>
      </p:sp>
      <p:pic>
        <p:nvPicPr>
          <p:cNvPr id="7" name="Afbeelding 6" descr="Afbeelding met schermopname, tekst, ontwerp&#10;&#10;Automatisch gegenereerde beschrijving">
            <a:extLst>
              <a:ext uri="{FF2B5EF4-FFF2-40B4-BE49-F238E27FC236}">
                <a16:creationId xmlns:a16="http://schemas.microsoft.com/office/drawing/2014/main" id="{112619D6-58DB-5487-19A3-4B323C1343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215" y="2661103"/>
            <a:ext cx="5821136" cy="3616682"/>
          </a:xfrm>
          <a:prstGeom prst="rect">
            <a:avLst/>
          </a:prstGeom>
        </p:spPr>
      </p:pic>
      <p:pic>
        <p:nvPicPr>
          <p:cNvPr id="11" name="Afbeelding 10" descr="Afbeelding met schermopname, patroon, plein, Kleurrijkheid&#10;&#10;Automatisch gegenereerde beschrijving">
            <a:extLst>
              <a:ext uri="{FF2B5EF4-FFF2-40B4-BE49-F238E27FC236}">
                <a16:creationId xmlns:a16="http://schemas.microsoft.com/office/drawing/2014/main" id="{15375E0E-5E06-2B2D-C9C4-C68B66E9C7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8246" y="2373263"/>
            <a:ext cx="4144539" cy="4192361"/>
          </a:xfrm>
          <a:prstGeom prst="rect">
            <a:avLst/>
          </a:prstGeom>
        </p:spPr>
      </p:pic>
      <p:sp>
        <p:nvSpPr>
          <p:cNvPr id="4" name="Tekstvak 3">
            <a:extLst>
              <a:ext uri="{FF2B5EF4-FFF2-40B4-BE49-F238E27FC236}">
                <a16:creationId xmlns:a16="http://schemas.microsoft.com/office/drawing/2014/main" id="{004F0CC9-C1A4-2D71-AE32-F64E49768773}"/>
              </a:ext>
            </a:extLst>
          </p:cNvPr>
          <p:cNvSpPr txBox="1"/>
          <p:nvPr/>
        </p:nvSpPr>
        <p:spPr>
          <a:xfrm>
            <a:off x="152413" y="6554889"/>
            <a:ext cx="12039587" cy="246221"/>
          </a:xfrm>
          <a:prstGeom prst="rect">
            <a:avLst/>
          </a:prstGeom>
          <a:noFill/>
        </p:spPr>
        <p:txBody>
          <a:bodyPr wrap="square" rtlCol="0">
            <a:spAutoFit/>
          </a:bodyPr>
          <a:lstStyle/>
          <a:p>
            <a:r>
              <a:rPr lang="en-US" sz="1000">
                <a:effectLst/>
                <a:latin typeface="+mn-lt"/>
              </a:rPr>
              <a:t>Wolfram, S. (2023, 14 </a:t>
            </a:r>
            <a:r>
              <a:rPr lang="en-US" sz="1000" err="1">
                <a:effectLst/>
                <a:latin typeface="+mn-lt"/>
              </a:rPr>
              <a:t>februari</a:t>
            </a:r>
            <a:r>
              <a:rPr lang="en-US" sz="1000">
                <a:effectLst/>
                <a:latin typeface="+mn-lt"/>
              </a:rPr>
              <a:t>). </a:t>
            </a:r>
            <a:r>
              <a:rPr lang="en-US" sz="1000" i="1">
                <a:effectLst/>
                <a:latin typeface="+mn-lt"/>
              </a:rPr>
              <a:t>What is ChatGPT doing . . . and why does it Work?—Stephen Wolfram writings</a:t>
            </a:r>
            <a:r>
              <a:rPr lang="en-US" sz="1000">
                <a:effectLst/>
                <a:latin typeface="+mn-lt"/>
              </a:rPr>
              <a:t>. </a:t>
            </a:r>
            <a:r>
              <a:rPr lang="en-US" sz="1000">
                <a:effectLst/>
                <a:latin typeface="+mn-lt"/>
                <a:hlinkClick r:id="rId5"/>
              </a:rPr>
              <a:t>https://writings.stephenwolfram.com/2023/02/what-is-chatgpt-doing-and-why-does-it-work/</a:t>
            </a:r>
            <a:r>
              <a:rPr lang="en-US" sz="1000">
                <a:effectLst/>
                <a:latin typeface="+mn-lt"/>
              </a:rPr>
              <a:t> </a:t>
            </a:r>
          </a:p>
        </p:txBody>
      </p:sp>
    </p:spTree>
    <p:extLst>
      <p:ext uri="{BB962C8B-B14F-4D97-AF65-F5344CB8AC3E}">
        <p14:creationId xmlns:p14="http://schemas.microsoft.com/office/powerpoint/2010/main" val="320753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8D0CF-7FF9-ACAC-8A63-4757F81F9CC8}"/>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D6349A7-77F5-B003-6767-026E44C61918}"/>
              </a:ext>
            </a:extLst>
          </p:cNvPr>
          <p:cNvSpPr>
            <a:spLocks noGrp="1"/>
          </p:cNvSpPr>
          <p:nvPr>
            <p:ph type="title"/>
          </p:nvPr>
        </p:nvSpPr>
        <p:spPr/>
        <p:txBody>
          <a:bodyPr/>
          <a:lstStyle/>
          <a:p>
            <a:r>
              <a:rPr lang="nl-NL"/>
              <a:t>Wat is een taalmodel?</a:t>
            </a:r>
            <a:endParaRPr lang="nl-BE"/>
          </a:p>
        </p:txBody>
      </p:sp>
      <p:sp>
        <p:nvSpPr>
          <p:cNvPr id="5" name="Tijdelijke aanduiding voor inhoud 4">
            <a:extLst>
              <a:ext uri="{FF2B5EF4-FFF2-40B4-BE49-F238E27FC236}">
                <a16:creationId xmlns:a16="http://schemas.microsoft.com/office/drawing/2014/main" id="{7FFFCEEF-5B9B-2DAE-4ED0-8B3FCB17D7AB}"/>
              </a:ext>
            </a:extLst>
          </p:cNvPr>
          <p:cNvSpPr>
            <a:spLocks noGrp="1"/>
          </p:cNvSpPr>
          <p:nvPr>
            <p:ph idx="1"/>
          </p:nvPr>
        </p:nvSpPr>
        <p:spPr>
          <a:xfrm>
            <a:off x="212848" y="1323000"/>
            <a:ext cx="11369552" cy="4000710"/>
          </a:xfrm>
        </p:spPr>
        <p:txBody>
          <a:bodyPr/>
          <a:lstStyle/>
          <a:p>
            <a:r>
              <a:rPr lang="nl-NL"/>
              <a:t>Een stapje terug: laten we eerst bekijken hoe we de volgende </a:t>
            </a:r>
            <a:r>
              <a:rPr lang="nl-NL" u="sng"/>
              <a:t>letter</a:t>
            </a:r>
            <a:r>
              <a:rPr lang="nl-NL"/>
              <a:t> zouden kunnen voorspellen …</a:t>
            </a:r>
            <a:endParaRPr lang="nl-BE"/>
          </a:p>
        </p:txBody>
      </p:sp>
      <p:sp>
        <p:nvSpPr>
          <p:cNvPr id="2" name="Tijdelijke aanduiding voor dianummer 1">
            <a:extLst>
              <a:ext uri="{FF2B5EF4-FFF2-40B4-BE49-F238E27FC236}">
                <a16:creationId xmlns:a16="http://schemas.microsoft.com/office/drawing/2014/main" id="{07D0F883-5493-7BF7-CCF5-7E47D0851D11}"/>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25</a:t>
            </a:fld>
            <a:endParaRPr lang="nl-BE">
              <a:solidFill>
                <a:prstClr val="white"/>
              </a:solidFill>
            </a:endParaRPr>
          </a:p>
        </p:txBody>
      </p:sp>
      <p:pic>
        <p:nvPicPr>
          <p:cNvPr id="6" name="Afbeelding 5" descr="Afbeelding met schermopname, lijn, zwart, zwart-wit&#10;&#10;Automatisch gegenereerde beschrijving">
            <a:extLst>
              <a:ext uri="{FF2B5EF4-FFF2-40B4-BE49-F238E27FC236}">
                <a16:creationId xmlns:a16="http://schemas.microsoft.com/office/drawing/2014/main" id="{48F6E924-2458-87FB-B2D1-C0E9FBA27F2C}"/>
              </a:ext>
            </a:extLst>
          </p:cNvPr>
          <p:cNvPicPr>
            <a:picLocks noChangeAspect="1"/>
          </p:cNvPicPr>
          <p:nvPr/>
        </p:nvPicPr>
        <p:blipFill rotWithShape="1">
          <a:blip r:embed="rId3">
            <a:extLst>
              <a:ext uri="{28A0092B-C50C-407E-A947-70E740481C1C}">
                <a14:useLocalDpi xmlns:a14="http://schemas.microsoft.com/office/drawing/2010/main" val="0"/>
              </a:ext>
            </a:extLst>
          </a:blip>
          <a:srcRect t="50000"/>
          <a:stretch/>
        </p:blipFill>
        <p:spPr>
          <a:xfrm>
            <a:off x="419100" y="3486150"/>
            <a:ext cx="11163300" cy="1504950"/>
          </a:xfrm>
          <a:prstGeom prst="rect">
            <a:avLst/>
          </a:prstGeom>
        </p:spPr>
      </p:pic>
      <p:sp>
        <p:nvSpPr>
          <p:cNvPr id="4" name="Tekstvak 3">
            <a:extLst>
              <a:ext uri="{FF2B5EF4-FFF2-40B4-BE49-F238E27FC236}">
                <a16:creationId xmlns:a16="http://schemas.microsoft.com/office/drawing/2014/main" id="{A075EE71-7031-B2A2-E4DE-CABEF5B767A6}"/>
              </a:ext>
            </a:extLst>
          </p:cNvPr>
          <p:cNvSpPr txBox="1"/>
          <p:nvPr/>
        </p:nvSpPr>
        <p:spPr>
          <a:xfrm>
            <a:off x="152413" y="6554889"/>
            <a:ext cx="12039587" cy="246221"/>
          </a:xfrm>
          <a:prstGeom prst="rect">
            <a:avLst/>
          </a:prstGeom>
          <a:noFill/>
        </p:spPr>
        <p:txBody>
          <a:bodyPr wrap="square" rtlCol="0">
            <a:spAutoFit/>
          </a:bodyPr>
          <a:lstStyle/>
          <a:p>
            <a:r>
              <a:rPr lang="en-US" sz="1000">
                <a:effectLst/>
                <a:latin typeface="+mn-lt"/>
              </a:rPr>
              <a:t>Wolfram, S. (2023, 14 </a:t>
            </a:r>
            <a:r>
              <a:rPr lang="en-US" sz="1000" err="1">
                <a:effectLst/>
                <a:latin typeface="+mn-lt"/>
              </a:rPr>
              <a:t>februari</a:t>
            </a:r>
            <a:r>
              <a:rPr lang="en-US" sz="1000">
                <a:effectLst/>
                <a:latin typeface="+mn-lt"/>
              </a:rPr>
              <a:t>). </a:t>
            </a:r>
            <a:r>
              <a:rPr lang="en-US" sz="1000" i="1">
                <a:effectLst/>
                <a:latin typeface="+mn-lt"/>
              </a:rPr>
              <a:t>What is ChatGPT doing . . . and why does it Work?—Stephen Wolfram writings</a:t>
            </a:r>
            <a:r>
              <a:rPr lang="en-US" sz="1000">
                <a:effectLst/>
                <a:latin typeface="+mn-lt"/>
              </a:rPr>
              <a:t>. </a:t>
            </a:r>
            <a:r>
              <a:rPr lang="en-US" sz="1000">
                <a:effectLst/>
                <a:latin typeface="+mn-lt"/>
                <a:hlinkClick r:id="rId4"/>
              </a:rPr>
              <a:t>https://writings.stephenwolfram.com/2023/02/what-is-chatgpt-doing-and-why-does-it-work/</a:t>
            </a:r>
            <a:r>
              <a:rPr lang="en-US" sz="1000">
                <a:effectLst/>
                <a:latin typeface="+mn-lt"/>
              </a:rPr>
              <a:t> </a:t>
            </a:r>
          </a:p>
        </p:txBody>
      </p:sp>
    </p:spTree>
    <p:extLst>
      <p:ext uri="{BB962C8B-B14F-4D97-AF65-F5344CB8AC3E}">
        <p14:creationId xmlns:p14="http://schemas.microsoft.com/office/powerpoint/2010/main" val="3940038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FA9D6-F782-EB4F-BB22-62FF11C5CC44}"/>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A067866C-DA20-BAEA-1817-ACFF1584EC46}"/>
              </a:ext>
            </a:extLst>
          </p:cNvPr>
          <p:cNvSpPr>
            <a:spLocks noGrp="1"/>
          </p:cNvSpPr>
          <p:nvPr>
            <p:ph type="title"/>
          </p:nvPr>
        </p:nvSpPr>
        <p:spPr/>
        <p:txBody>
          <a:bodyPr/>
          <a:lstStyle/>
          <a:p>
            <a:r>
              <a:rPr lang="nl-NL"/>
              <a:t>Wat is een taalmodel?</a:t>
            </a:r>
            <a:endParaRPr lang="nl-BE"/>
          </a:p>
        </p:txBody>
      </p:sp>
      <p:sp>
        <p:nvSpPr>
          <p:cNvPr id="5" name="Tijdelijke aanduiding voor inhoud 4">
            <a:extLst>
              <a:ext uri="{FF2B5EF4-FFF2-40B4-BE49-F238E27FC236}">
                <a16:creationId xmlns:a16="http://schemas.microsoft.com/office/drawing/2014/main" id="{CAA87179-6FD2-A63C-C9A7-46BE1CEB4152}"/>
              </a:ext>
            </a:extLst>
          </p:cNvPr>
          <p:cNvSpPr>
            <a:spLocks noGrp="1"/>
          </p:cNvSpPr>
          <p:nvPr>
            <p:ph idx="1"/>
          </p:nvPr>
        </p:nvSpPr>
        <p:spPr>
          <a:xfrm>
            <a:off x="359404" y="1182630"/>
            <a:ext cx="11324596" cy="4000710"/>
          </a:xfrm>
        </p:spPr>
        <p:txBody>
          <a:bodyPr/>
          <a:lstStyle/>
          <a:p>
            <a:r>
              <a:rPr lang="nl-NL"/>
              <a:t>Input taalmodel: enorme hoeveelheden teksten gedownload van het internet</a:t>
            </a:r>
          </a:p>
          <a:p>
            <a:pPr lvl="1"/>
            <a:r>
              <a:rPr lang="nl-NL"/>
              <a:t>=&gt; Hoe vaak komt een bepaald woord voor?</a:t>
            </a:r>
          </a:p>
          <a:p>
            <a:pPr lvl="1"/>
            <a:r>
              <a:rPr lang="nl-NL"/>
              <a:t>=&gt; Welke woorden staan er net voor en na?</a:t>
            </a:r>
          </a:p>
        </p:txBody>
      </p:sp>
      <p:sp>
        <p:nvSpPr>
          <p:cNvPr id="2" name="Tijdelijke aanduiding voor dianummer 1">
            <a:extLst>
              <a:ext uri="{FF2B5EF4-FFF2-40B4-BE49-F238E27FC236}">
                <a16:creationId xmlns:a16="http://schemas.microsoft.com/office/drawing/2014/main" id="{B0F645E4-556C-0CF2-887F-3AE17D87B20B}"/>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26</a:t>
            </a:fld>
            <a:endParaRPr lang="nl-BE">
              <a:solidFill>
                <a:prstClr val="white"/>
              </a:solidFill>
            </a:endParaRPr>
          </a:p>
        </p:txBody>
      </p:sp>
      <p:pic>
        <p:nvPicPr>
          <p:cNvPr id="8" name="Afbeelding 7" descr="Afbeelding met schermopname, tekst, ontwerp&#10;&#10;Automatisch gegenereerde beschrijving">
            <a:extLst>
              <a:ext uri="{FF2B5EF4-FFF2-40B4-BE49-F238E27FC236}">
                <a16:creationId xmlns:a16="http://schemas.microsoft.com/office/drawing/2014/main" id="{6D873BDC-478B-D001-93CA-42E9166115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9509" y="3523425"/>
            <a:ext cx="4433208" cy="2754360"/>
          </a:xfrm>
          <a:prstGeom prst="rect">
            <a:avLst/>
          </a:prstGeom>
        </p:spPr>
      </p:pic>
      <p:pic>
        <p:nvPicPr>
          <p:cNvPr id="9" name="Afbeelding 8" descr="Afbeelding met schermopname, patroon, plein, Kleurrijkheid&#10;&#10;Automatisch gegenereerde beschrijving">
            <a:extLst>
              <a:ext uri="{FF2B5EF4-FFF2-40B4-BE49-F238E27FC236}">
                <a16:creationId xmlns:a16="http://schemas.microsoft.com/office/drawing/2014/main" id="{E2A68552-C041-B471-8990-924776B040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2044" y="3429000"/>
            <a:ext cx="2722941" cy="2754360"/>
          </a:xfrm>
          <a:prstGeom prst="rect">
            <a:avLst/>
          </a:prstGeom>
        </p:spPr>
      </p:pic>
    </p:spTree>
    <p:extLst>
      <p:ext uri="{BB962C8B-B14F-4D97-AF65-F5344CB8AC3E}">
        <p14:creationId xmlns:p14="http://schemas.microsoft.com/office/powerpoint/2010/main" val="3163360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A51C8-276A-9EC3-7A63-619100528C3C}"/>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DB9A971-5EC8-1454-6557-8ED0D89DDF86}"/>
              </a:ext>
            </a:extLst>
          </p:cNvPr>
          <p:cNvSpPr>
            <a:spLocks noGrp="1"/>
          </p:cNvSpPr>
          <p:nvPr>
            <p:ph type="title"/>
          </p:nvPr>
        </p:nvSpPr>
        <p:spPr/>
        <p:txBody>
          <a:bodyPr/>
          <a:lstStyle/>
          <a:p>
            <a:r>
              <a:rPr lang="nl-NL"/>
              <a:t>Wat is een taalmodel?</a:t>
            </a:r>
            <a:endParaRPr lang="nl-BE"/>
          </a:p>
        </p:txBody>
      </p:sp>
      <p:sp>
        <p:nvSpPr>
          <p:cNvPr id="5" name="Tijdelijke aanduiding voor inhoud 4">
            <a:extLst>
              <a:ext uri="{FF2B5EF4-FFF2-40B4-BE49-F238E27FC236}">
                <a16:creationId xmlns:a16="http://schemas.microsoft.com/office/drawing/2014/main" id="{0C7161B0-807D-44EB-144A-4D90499D7B1F}"/>
              </a:ext>
            </a:extLst>
          </p:cNvPr>
          <p:cNvSpPr>
            <a:spLocks noGrp="1"/>
          </p:cNvSpPr>
          <p:nvPr>
            <p:ph idx="1"/>
          </p:nvPr>
        </p:nvSpPr>
        <p:spPr>
          <a:xfrm>
            <a:off x="355643" y="1144323"/>
            <a:ext cx="11497689" cy="4000710"/>
          </a:xfrm>
        </p:spPr>
        <p:txBody>
          <a:bodyPr/>
          <a:lstStyle/>
          <a:p>
            <a:r>
              <a:rPr lang="nl-NL"/>
              <a:t>Input taalmodel: enorme hoeveelheden teksten gedownload van het internet</a:t>
            </a:r>
          </a:p>
          <a:p>
            <a:pPr lvl="1"/>
            <a:r>
              <a:rPr lang="nl-NL"/>
              <a:t>=&gt; Hoe vaak komt een bepaald woord voor?</a:t>
            </a:r>
          </a:p>
          <a:p>
            <a:pPr lvl="1"/>
            <a:r>
              <a:rPr lang="nl-NL"/>
              <a:t>=&gt; Welke woorden staan er net voor en na?</a:t>
            </a:r>
          </a:p>
          <a:p>
            <a:pPr lvl="1"/>
            <a:r>
              <a:rPr lang="nl-NL"/>
              <a:t> =&gt; een taalmodel dat berekent wat de geschatte waarschijnlijkheid is van het volgende woord(deel) gebaseerd op een x-aantal voorgaande woorden</a:t>
            </a:r>
            <a:endParaRPr lang="nl-BE"/>
          </a:p>
        </p:txBody>
      </p:sp>
      <p:sp>
        <p:nvSpPr>
          <p:cNvPr id="2" name="Tijdelijke aanduiding voor dianummer 1">
            <a:extLst>
              <a:ext uri="{FF2B5EF4-FFF2-40B4-BE49-F238E27FC236}">
                <a16:creationId xmlns:a16="http://schemas.microsoft.com/office/drawing/2014/main" id="{1F2C158D-5336-C1DB-53A7-73ABD313C36D}"/>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27</a:t>
            </a:fld>
            <a:endParaRPr lang="nl-BE">
              <a:solidFill>
                <a:prstClr val="white"/>
              </a:solidFill>
            </a:endParaRPr>
          </a:p>
        </p:txBody>
      </p:sp>
      <p:pic>
        <p:nvPicPr>
          <p:cNvPr id="4" name="Tijdelijke aanduiding voor inhoud 6" descr="Afbeelding met diagram, lijn, origami, patroon&#10;&#10;Automatisch gegenereerde beschrijving">
            <a:extLst>
              <a:ext uri="{FF2B5EF4-FFF2-40B4-BE49-F238E27FC236}">
                <a16:creationId xmlns:a16="http://schemas.microsoft.com/office/drawing/2014/main" id="{EA9EAA69-91FB-698C-4C71-9A28C215F2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7678" y="3565038"/>
            <a:ext cx="4038600" cy="2544318"/>
          </a:xfrm>
          <a:prstGeom prst="rect">
            <a:avLst/>
          </a:prstGeom>
        </p:spPr>
      </p:pic>
    </p:spTree>
    <p:extLst>
      <p:ext uri="{BB962C8B-B14F-4D97-AF65-F5344CB8AC3E}">
        <p14:creationId xmlns:p14="http://schemas.microsoft.com/office/powerpoint/2010/main" val="23036202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7E58E-169C-F8F7-81C6-7B079D8F490F}"/>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4052C5B-5DB1-CC3D-8B6F-AD464353C641}"/>
              </a:ext>
            </a:extLst>
          </p:cNvPr>
          <p:cNvSpPr>
            <a:spLocks noGrp="1"/>
          </p:cNvSpPr>
          <p:nvPr>
            <p:ph type="title"/>
          </p:nvPr>
        </p:nvSpPr>
        <p:spPr/>
        <p:txBody>
          <a:bodyPr/>
          <a:lstStyle/>
          <a:p>
            <a:r>
              <a:rPr lang="nl-NL"/>
              <a:t>Wat is een </a:t>
            </a:r>
            <a:r>
              <a:rPr lang="nl-NL" err="1"/>
              <a:t>chatbot</a:t>
            </a:r>
            <a:r>
              <a:rPr lang="nl-NL"/>
              <a:t>?</a:t>
            </a:r>
            <a:endParaRPr lang="nl-BE"/>
          </a:p>
        </p:txBody>
      </p:sp>
      <p:sp>
        <p:nvSpPr>
          <p:cNvPr id="5" name="Tijdelijke aanduiding voor inhoud 4">
            <a:extLst>
              <a:ext uri="{FF2B5EF4-FFF2-40B4-BE49-F238E27FC236}">
                <a16:creationId xmlns:a16="http://schemas.microsoft.com/office/drawing/2014/main" id="{B4306CC9-7F89-D9C9-444E-ECBFE9AEA25C}"/>
              </a:ext>
            </a:extLst>
          </p:cNvPr>
          <p:cNvSpPr>
            <a:spLocks noGrp="1"/>
          </p:cNvSpPr>
          <p:nvPr>
            <p:ph idx="1"/>
          </p:nvPr>
        </p:nvSpPr>
        <p:spPr>
          <a:xfrm>
            <a:off x="348114" y="1121746"/>
            <a:ext cx="11132685" cy="4000710"/>
          </a:xfrm>
        </p:spPr>
        <p:txBody>
          <a:bodyPr/>
          <a:lstStyle/>
          <a:p>
            <a:r>
              <a:rPr lang="nl-NL"/>
              <a:t>= conversatie-ai</a:t>
            </a:r>
          </a:p>
          <a:p>
            <a:r>
              <a:rPr lang="nl-NL"/>
              <a:t>Conversatieprogramma (chat) dat antwoorden genereert op basis van een taalmodel dat getraind is op enorme hoeveelheden tekst</a:t>
            </a:r>
          </a:p>
          <a:p>
            <a:r>
              <a:rPr lang="nl-NL"/>
              <a:t>Voorbeelden: </a:t>
            </a:r>
            <a:r>
              <a:rPr lang="nl-NL" err="1"/>
              <a:t>ChatGPT</a:t>
            </a:r>
            <a:r>
              <a:rPr lang="nl-NL"/>
              <a:t> (</a:t>
            </a:r>
            <a:r>
              <a:rPr lang="nl-NL" err="1"/>
              <a:t>OpenAI</a:t>
            </a:r>
            <a:r>
              <a:rPr lang="nl-NL"/>
              <a:t>), </a:t>
            </a:r>
            <a:r>
              <a:rPr lang="nl-NL" err="1"/>
              <a:t>Copilot</a:t>
            </a:r>
            <a:r>
              <a:rPr lang="nl-NL"/>
              <a:t> (Microsoft), Gemini (Google), Claude (</a:t>
            </a:r>
            <a:r>
              <a:rPr lang="nl-NL" err="1"/>
              <a:t>Anthropic</a:t>
            </a:r>
            <a:r>
              <a:rPr lang="nl-NL"/>
              <a:t>) …</a:t>
            </a:r>
            <a:endParaRPr lang="nl-BE"/>
          </a:p>
        </p:txBody>
      </p:sp>
      <p:sp>
        <p:nvSpPr>
          <p:cNvPr id="2" name="Tijdelijke aanduiding voor dianummer 1">
            <a:extLst>
              <a:ext uri="{FF2B5EF4-FFF2-40B4-BE49-F238E27FC236}">
                <a16:creationId xmlns:a16="http://schemas.microsoft.com/office/drawing/2014/main" id="{26FBCE3E-024B-8AA5-2A41-6F846E265325}"/>
              </a:ext>
            </a:extLst>
          </p:cNvPr>
          <p:cNvSpPr>
            <a:spLocks noGrp="1"/>
          </p:cNvSpPr>
          <p:nvPr>
            <p:ph type="sldNum" sz="quarter" idx="4294967295"/>
          </p:nvPr>
        </p:nvSpPr>
        <p:spPr>
          <a:xfrm>
            <a:off x="9442450" y="6429375"/>
            <a:ext cx="2749550" cy="428625"/>
          </a:xfrm>
        </p:spPr>
        <p:txBody>
          <a:bodyPr/>
          <a:lstStyle/>
          <a:p>
            <a:fld id="{189E3A5C-986B-47BE-8F96-3787467B82A8}" type="slidenum">
              <a:rPr lang="nl-BE" smtClean="0">
                <a:solidFill>
                  <a:prstClr val="white"/>
                </a:solidFill>
              </a:rPr>
              <a:pPr/>
              <a:t>28</a:t>
            </a:fld>
            <a:endParaRPr lang="nl-BE">
              <a:solidFill>
                <a:prstClr val="white"/>
              </a:solidFill>
            </a:endParaRPr>
          </a:p>
        </p:txBody>
      </p:sp>
    </p:spTree>
    <p:extLst>
      <p:ext uri="{BB962C8B-B14F-4D97-AF65-F5344CB8AC3E}">
        <p14:creationId xmlns:p14="http://schemas.microsoft.com/office/powerpoint/2010/main" val="3854635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F4671-60AD-8F08-8590-28ABCA64F816}"/>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6DE79E5C-6AE3-49D6-2F8F-B8A9D2274BB1}"/>
              </a:ext>
            </a:extLst>
          </p:cNvPr>
          <p:cNvSpPr>
            <a:spLocks noGrp="1"/>
          </p:cNvSpPr>
          <p:nvPr>
            <p:ph type="sldNum" sz="quarter" idx="4294967295"/>
          </p:nvPr>
        </p:nvSpPr>
        <p:spPr>
          <a:xfrm>
            <a:off x="9442493" y="6429400"/>
            <a:ext cx="2749507" cy="428600"/>
          </a:xfrm>
          <a:prstGeom prst="rect">
            <a:avLst/>
          </a:prstGeom>
        </p:spPr>
        <p:txBody>
          <a:bodyPr/>
          <a:lstStyle/>
          <a:p>
            <a:fld id="{189E3A5C-986B-47BE-8F96-3787467B82A8}" type="slidenum">
              <a:rPr lang="nl-BE" smtClean="0">
                <a:solidFill>
                  <a:prstClr val="white"/>
                </a:solidFill>
              </a:rPr>
              <a:pPr/>
              <a:t>29</a:t>
            </a:fld>
            <a:endParaRPr lang="nl-BE">
              <a:solidFill>
                <a:prstClr val="white"/>
              </a:solidFill>
            </a:endParaRPr>
          </a:p>
        </p:txBody>
      </p:sp>
      <p:sp>
        <p:nvSpPr>
          <p:cNvPr id="3" name="Titel 2">
            <a:extLst>
              <a:ext uri="{FF2B5EF4-FFF2-40B4-BE49-F238E27FC236}">
                <a16:creationId xmlns:a16="http://schemas.microsoft.com/office/drawing/2014/main" id="{EC869249-F446-C3E7-2B7C-B501E14625FB}"/>
              </a:ext>
            </a:extLst>
          </p:cNvPr>
          <p:cNvSpPr>
            <a:spLocks noGrp="1"/>
          </p:cNvSpPr>
          <p:nvPr>
            <p:ph type="title"/>
          </p:nvPr>
        </p:nvSpPr>
        <p:spPr/>
        <p:txBody>
          <a:bodyPr/>
          <a:lstStyle/>
          <a:p>
            <a:r>
              <a:rPr lang="nl-BE"/>
              <a:t>Wat is het wettelijk kader? </a:t>
            </a:r>
          </a:p>
        </p:txBody>
      </p:sp>
      <p:sp>
        <p:nvSpPr>
          <p:cNvPr id="5" name="Tijdelijke aanduiding voor tekst 4">
            <a:extLst>
              <a:ext uri="{FF2B5EF4-FFF2-40B4-BE49-F238E27FC236}">
                <a16:creationId xmlns:a16="http://schemas.microsoft.com/office/drawing/2014/main" id="{4016A4A4-7C04-A6C7-F0B2-C86FBD215B76}"/>
              </a:ext>
            </a:extLst>
          </p:cNvPr>
          <p:cNvSpPr>
            <a:spLocks noGrp="1"/>
          </p:cNvSpPr>
          <p:nvPr>
            <p:ph type="body" sz="quarter" idx="12"/>
          </p:nvPr>
        </p:nvSpPr>
        <p:spPr>
          <a:xfrm>
            <a:off x="1251493" y="3542909"/>
            <a:ext cx="9944100" cy="1932202"/>
          </a:xfrm>
        </p:spPr>
        <p:txBody>
          <a:bodyPr/>
          <a:lstStyle/>
          <a:p>
            <a:pPr marL="457200" indent="-457200">
              <a:buFont typeface="Arial" panose="020B0604020202020204" pitchFamily="34" charset="0"/>
              <a:buChar char="•"/>
            </a:pPr>
            <a:r>
              <a:rPr lang="nl-BE"/>
              <a:t>Europese AI-Act</a:t>
            </a:r>
          </a:p>
          <a:p>
            <a:pPr marL="457200" indent="-457200">
              <a:buFont typeface="Arial" panose="020B0604020202020204" pitchFamily="34" charset="0"/>
              <a:buChar char="•"/>
            </a:pPr>
            <a:r>
              <a:rPr lang="nl-BE"/>
              <a:t>Risicobenadering</a:t>
            </a:r>
          </a:p>
          <a:p>
            <a:pPr marL="457200" indent="-457200">
              <a:buFont typeface="Arial" panose="020B0604020202020204" pitchFamily="34" charset="0"/>
              <a:buChar char="•"/>
            </a:pPr>
            <a:r>
              <a:rPr lang="nl-BE"/>
              <a:t>Hoog risico in onderwijs  </a:t>
            </a:r>
          </a:p>
        </p:txBody>
      </p:sp>
    </p:spTree>
    <p:extLst>
      <p:ext uri="{BB962C8B-B14F-4D97-AF65-F5344CB8AC3E}">
        <p14:creationId xmlns:p14="http://schemas.microsoft.com/office/powerpoint/2010/main" val="3494992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9E4F6AB-2E7B-8C34-B552-4B6B8B1459B5}"/>
              </a:ext>
            </a:extLst>
          </p:cNvPr>
          <p:cNvSpPr>
            <a:spLocks noGrp="1"/>
          </p:cNvSpPr>
          <p:nvPr>
            <p:ph type="body" sz="quarter" idx="10"/>
          </p:nvPr>
        </p:nvSpPr>
        <p:spPr>
          <a:xfrm>
            <a:off x="2216150" y="2156177"/>
            <a:ext cx="8061325" cy="3568347"/>
          </a:xfrm>
        </p:spPr>
        <p:txBody>
          <a:bodyPr>
            <a:normAutofit fontScale="62500" lnSpcReduction="20000"/>
          </a:bodyPr>
          <a:lstStyle/>
          <a:p>
            <a:r>
              <a:rPr lang="en-US">
                <a:solidFill>
                  <a:schemeClr val="tx1">
                    <a:lumMod val="50000"/>
                    <a:lumOff val="50000"/>
                  </a:schemeClr>
                </a:solidFill>
              </a:rPr>
              <a:t>The AI Act is a European regulation on artificial intelligence (AI) – the first comprehensive regulation on AI by a major regulator anywhere. The Act assigns applications of AI to three risk categories. First, applications and systems that create an unacceptable risk, such as government-run social scoring of the type used in China, are banned. Second, high-risk applications, such as a CV-scanning tool that ranks job applicants, are subject to specific legal requirements. Lastly, applications not explicitly banned or listed as high-risk are largely left unregulated.</a:t>
            </a:r>
            <a:endParaRPr lang="nl-BE">
              <a:solidFill>
                <a:schemeClr val="tx1">
                  <a:lumMod val="50000"/>
                  <a:lumOff val="50000"/>
                </a:schemeClr>
              </a:solidFill>
            </a:endParaRPr>
          </a:p>
        </p:txBody>
      </p:sp>
      <p:sp>
        <p:nvSpPr>
          <p:cNvPr id="5" name="Tekstvak 4">
            <a:extLst>
              <a:ext uri="{FF2B5EF4-FFF2-40B4-BE49-F238E27FC236}">
                <a16:creationId xmlns:a16="http://schemas.microsoft.com/office/drawing/2014/main" id="{A957BA1E-5E1F-F8EC-E2B2-03DCACC45A6D}"/>
              </a:ext>
            </a:extLst>
          </p:cNvPr>
          <p:cNvSpPr txBox="1"/>
          <p:nvPr/>
        </p:nvSpPr>
        <p:spPr>
          <a:xfrm>
            <a:off x="3970778" y="6250002"/>
            <a:ext cx="4250444" cy="369332"/>
          </a:xfrm>
          <a:prstGeom prst="rect">
            <a:avLst/>
          </a:prstGeom>
          <a:noFill/>
        </p:spPr>
        <p:txBody>
          <a:bodyPr wrap="square">
            <a:spAutoFit/>
          </a:bodyPr>
          <a:lstStyle/>
          <a:p>
            <a:r>
              <a:rPr lang="nl-BE">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Bron: </a:t>
            </a:r>
            <a:r>
              <a:rPr lang="nl-BE">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hlinkClick r:id="rId3"/>
              </a:rPr>
              <a:t>https://artificialintelligenceact.eu/</a:t>
            </a:r>
            <a:r>
              <a:rPr lang="nl-BE">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 </a:t>
            </a:r>
          </a:p>
        </p:txBody>
      </p:sp>
    </p:spTree>
    <p:extLst>
      <p:ext uri="{BB962C8B-B14F-4D97-AF65-F5344CB8AC3E}">
        <p14:creationId xmlns:p14="http://schemas.microsoft.com/office/powerpoint/2010/main" val="676984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BA55A-E1A9-A2E7-2FF1-ED42C25339C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A30789-9F4B-8735-D981-5DF09DA8E056}"/>
              </a:ext>
            </a:extLst>
          </p:cNvPr>
          <p:cNvSpPr>
            <a:spLocks noGrp="1"/>
          </p:cNvSpPr>
          <p:nvPr>
            <p:ph type="title"/>
          </p:nvPr>
        </p:nvSpPr>
        <p:spPr>
          <a:xfrm>
            <a:off x="247570" y="232135"/>
            <a:ext cx="9902892" cy="1143000"/>
          </a:xfrm>
        </p:spPr>
        <p:txBody>
          <a:bodyPr/>
          <a:lstStyle/>
          <a:p>
            <a:r>
              <a:rPr lang="nl-NL"/>
              <a:t>The European </a:t>
            </a:r>
            <a:r>
              <a:rPr lang="nl-NL">
                <a:hlinkClick r:id="rId3"/>
              </a:rPr>
              <a:t>AI Act</a:t>
            </a:r>
            <a:endParaRPr lang="nl-BE"/>
          </a:p>
        </p:txBody>
      </p:sp>
      <p:sp>
        <p:nvSpPr>
          <p:cNvPr id="5" name="Tijdelijke aanduiding voor inhoud 4">
            <a:extLst>
              <a:ext uri="{FF2B5EF4-FFF2-40B4-BE49-F238E27FC236}">
                <a16:creationId xmlns:a16="http://schemas.microsoft.com/office/drawing/2014/main" id="{684FC452-4DB8-D3C9-6762-AFD5411A0DED}"/>
              </a:ext>
            </a:extLst>
          </p:cNvPr>
          <p:cNvSpPr>
            <a:spLocks noGrp="1"/>
          </p:cNvSpPr>
          <p:nvPr>
            <p:ph idx="1"/>
          </p:nvPr>
        </p:nvSpPr>
        <p:spPr>
          <a:xfrm>
            <a:off x="350401" y="1149357"/>
            <a:ext cx="11423910" cy="4931243"/>
          </a:xfrm>
        </p:spPr>
        <p:txBody>
          <a:bodyPr>
            <a:normAutofit/>
          </a:bodyPr>
          <a:lstStyle/>
          <a:p>
            <a:r>
              <a:rPr lang="nl-NL">
                <a:solidFill>
                  <a:srgbClr val="333333"/>
                </a:solidFill>
                <a:cs typeface="Roboto" panose="02000000000000000000" pitchFamily="2" charset="0"/>
              </a:rPr>
              <a:t>Vanaf 1 augustus 2024 in werking</a:t>
            </a:r>
          </a:p>
          <a:p>
            <a:endParaRPr lang="nl-NL">
              <a:solidFill>
                <a:srgbClr val="333333"/>
              </a:solidFill>
              <a:cs typeface="Roboto" panose="02000000000000000000" pitchFamily="2" charset="0"/>
            </a:endParaRPr>
          </a:p>
          <a:p>
            <a:r>
              <a:rPr lang="nl-NL">
                <a:solidFill>
                  <a:srgbClr val="333333"/>
                </a:solidFill>
                <a:cs typeface="Roboto" panose="02000000000000000000" pitchFamily="2" charset="0"/>
              </a:rPr>
              <a:t>Een Europese wet die Europeanen beschermt tegen de risico’s van AI</a:t>
            </a:r>
          </a:p>
          <a:p>
            <a:pPr lvl="1"/>
            <a:r>
              <a:rPr lang="nl-NL">
                <a:solidFill>
                  <a:srgbClr val="333333"/>
                </a:solidFill>
                <a:cs typeface="Roboto" panose="02000000000000000000" pitchFamily="2" charset="0"/>
              </a:rPr>
              <a:t>waarborgt privacy </a:t>
            </a:r>
          </a:p>
          <a:p>
            <a:pPr lvl="1"/>
            <a:r>
              <a:rPr lang="nl-NL">
                <a:solidFill>
                  <a:srgbClr val="333333"/>
                </a:solidFill>
                <a:cs typeface="Roboto" panose="02000000000000000000" pitchFamily="2" charset="0"/>
              </a:rPr>
              <a:t>verbiedt om ons te kenmerken op basis van geslacht en ras</a:t>
            </a:r>
          </a:p>
          <a:p>
            <a:endParaRPr lang="nl-NL">
              <a:solidFill>
                <a:srgbClr val="333333"/>
              </a:solidFill>
              <a:cs typeface="Roboto" panose="02000000000000000000" pitchFamily="2" charset="0"/>
            </a:endParaRPr>
          </a:p>
          <a:p>
            <a:r>
              <a:rPr lang="nl-NL">
                <a:solidFill>
                  <a:srgbClr val="333333"/>
                </a:solidFill>
                <a:cs typeface="Roboto" panose="02000000000000000000" pitchFamily="2" charset="0"/>
              </a:rPr>
              <a:t>G</a:t>
            </a:r>
            <a:r>
              <a:rPr lang="nl-NL" b="0" i="0">
                <a:solidFill>
                  <a:srgbClr val="333333"/>
                </a:solidFill>
                <a:effectLst/>
                <a:cs typeface="Roboto" panose="02000000000000000000" pitchFamily="2" charset="0"/>
              </a:rPr>
              <a:t>eldt voor iedereen die AI ontwikkelt, levert of toepast. </a:t>
            </a:r>
            <a:r>
              <a:rPr lang="nl-NL">
                <a:solidFill>
                  <a:srgbClr val="333333"/>
                </a:solidFill>
                <a:cs typeface="Roboto" panose="02000000000000000000" pitchFamily="2" charset="0"/>
              </a:rPr>
              <a:t>Deze wet regelt dus welke AI je onder welke voorwaarden mag toepassen.</a:t>
            </a:r>
          </a:p>
          <a:p>
            <a:endParaRPr lang="nl-NL">
              <a:solidFill>
                <a:srgbClr val="333333"/>
              </a:solidFill>
              <a:cs typeface="Roboto" panose="02000000000000000000" pitchFamily="2" charset="0"/>
            </a:endParaRPr>
          </a:p>
          <a:p>
            <a:r>
              <a:rPr lang="nl-NL">
                <a:solidFill>
                  <a:srgbClr val="333333"/>
                </a:solidFill>
                <a:cs typeface="Roboto" panose="02000000000000000000" pitchFamily="2" charset="0"/>
              </a:rPr>
              <a:t>Praktijkcode AI</a:t>
            </a:r>
          </a:p>
          <a:p>
            <a:pPr lvl="1"/>
            <a:r>
              <a:rPr lang="nl-NL">
                <a:solidFill>
                  <a:srgbClr val="333333"/>
                </a:solidFill>
                <a:cs typeface="Roboto" panose="02000000000000000000" pitchFamily="2" charset="0"/>
              </a:rPr>
              <a:t>Doorvertaling van deze wetgeving naar de praktijk is nog in volle ontwikkeling</a:t>
            </a:r>
          </a:p>
          <a:p>
            <a:pPr marL="0" indent="0">
              <a:buNone/>
            </a:pPr>
            <a:endParaRPr lang="nl-NL" sz="3200">
              <a:cs typeface="Roboto" panose="02000000000000000000" pitchFamily="2" charset="0"/>
            </a:endParaRPr>
          </a:p>
        </p:txBody>
      </p:sp>
      <p:pic>
        <p:nvPicPr>
          <p:cNvPr id="6" name="Afbeelding 5">
            <a:hlinkClick r:id="rId4"/>
            <a:extLst>
              <a:ext uri="{FF2B5EF4-FFF2-40B4-BE49-F238E27FC236}">
                <a16:creationId xmlns:a16="http://schemas.microsoft.com/office/drawing/2014/main" id="{4CB838B7-5C3D-00AC-CF68-0FB706EC14A2}"/>
              </a:ext>
            </a:extLst>
          </p:cNvPr>
          <p:cNvPicPr>
            <a:picLocks noChangeAspect="1"/>
          </p:cNvPicPr>
          <p:nvPr/>
        </p:nvPicPr>
        <p:blipFill>
          <a:blip r:embed="rId5"/>
          <a:stretch>
            <a:fillRect/>
          </a:stretch>
        </p:blipFill>
        <p:spPr>
          <a:xfrm>
            <a:off x="8546578" y="5727690"/>
            <a:ext cx="1603884" cy="898175"/>
          </a:xfrm>
          <a:prstGeom prst="rect">
            <a:avLst/>
          </a:prstGeom>
        </p:spPr>
      </p:pic>
    </p:spTree>
    <p:extLst>
      <p:ext uri="{BB962C8B-B14F-4D97-AF65-F5344CB8AC3E}">
        <p14:creationId xmlns:p14="http://schemas.microsoft.com/office/powerpoint/2010/main" val="180309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8BE1C6-8414-BEB5-E6CF-214077C5F5F2}"/>
              </a:ext>
            </a:extLst>
          </p:cNvPr>
          <p:cNvSpPr>
            <a:spLocks noGrp="1"/>
          </p:cNvSpPr>
          <p:nvPr>
            <p:ph type="title"/>
          </p:nvPr>
        </p:nvSpPr>
        <p:spPr>
          <a:xfrm>
            <a:off x="190269" y="281942"/>
            <a:ext cx="9902892" cy="1143000"/>
          </a:xfrm>
        </p:spPr>
        <p:txBody>
          <a:bodyPr/>
          <a:lstStyle/>
          <a:p>
            <a:r>
              <a:rPr lang="nl-NL"/>
              <a:t>The European AI act – Vier risiconiveaus</a:t>
            </a:r>
            <a:endParaRPr lang="nl-BE"/>
          </a:p>
        </p:txBody>
      </p:sp>
      <p:pic>
        <p:nvPicPr>
          <p:cNvPr id="4" name="Afbeelding 3" descr="Afbeelding met tekst, schermopname, Lettertype, lijn&#10;&#10;Automatisch gegenereerde beschrijving">
            <a:extLst>
              <a:ext uri="{FF2B5EF4-FFF2-40B4-BE49-F238E27FC236}">
                <a16:creationId xmlns:a16="http://schemas.microsoft.com/office/drawing/2014/main" id="{E74F94B0-A80B-5085-8498-0642757A6B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4394" y="1194291"/>
            <a:ext cx="9443212" cy="5517093"/>
          </a:xfrm>
          <a:prstGeom prst="rect">
            <a:avLst/>
          </a:prstGeom>
        </p:spPr>
      </p:pic>
      <p:sp>
        <p:nvSpPr>
          <p:cNvPr id="5" name="Rechthoek 4">
            <a:extLst>
              <a:ext uri="{FF2B5EF4-FFF2-40B4-BE49-F238E27FC236}">
                <a16:creationId xmlns:a16="http://schemas.microsoft.com/office/drawing/2014/main" id="{711D4927-7D46-26EF-8662-811DCA5909C3}"/>
              </a:ext>
            </a:extLst>
          </p:cNvPr>
          <p:cNvSpPr/>
          <p:nvPr/>
        </p:nvSpPr>
        <p:spPr>
          <a:xfrm>
            <a:off x="9201873" y="6564769"/>
            <a:ext cx="2990127" cy="2932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524399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8BD5E-BE60-61CB-839C-623DFD5BD38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36BD4C6-5599-B0E8-4EA9-C36A992397B3}"/>
              </a:ext>
            </a:extLst>
          </p:cNvPr>
          <p:cNvSpPr>
            <a:spLocks noGrp="1"/>
          </p:cNvSpPr>
          <p:nvPr>
            <p:ph type="title"/>
          </p:nvPr>
        </p:nvSpPr>
        <p:spPr>
          <a:xfrm>
            <a:off x="224420" y="413606"/>
            <a:ext cx="9902892" cy="1143000"/>
          </a:xfrm>
        </p:spPr>
        <p:txBody>
          <a:bodyPr/>
          <a:lstStyle/>
          <a:p>
            <a:r>
              <a:rPr lang="nl-NL"/>
              <a:t>Tijdspad European AI Act</a:t>
            </a:r>
            <a:endParaRPr lang="nl-BE"/>
          </a:p>
        </p:txBody>
      </p:sp>
      <p:pic>
        <p:nvPicPr>
          <p:cNvPr id="2050" name="Picture 2" descr="Overzicht van tijdspad invoering AI Act">
            <a:extLst>
              <a:ext uri="{FF2B5EF4-FFF2-40B4-BE49-F238E27FC236}">
                <a16:creationId xmlns:a16="http://schemas.microsoft.com/office/drawing/2014/main" id="{3FD9917E-CA47-E952-857D-B4CF5E460D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826" y="1748517"/>
            <a:ext cx="11430347" cy="2504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435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50FDF4D5-6D8F-CE49-2C67-F2FA2DC6AC65}"/>
              </a:ext>
            </a:extLst>
          </p:cNvPr>
          <p:cNvPicPr>
            <a:picLocks noChangeAspect="1"/>
          </p:cNvPicPr>
          <p:nvPr/>
        </p:nvPicPr>
        <p:blipFill>
          <a:blip r:embed="rId3"/>
          <a:stretch>
            <a:fillRect/>
          </a:stretch>
        </p:blipFill>
        <p:spPr>
          <a:xfrm>
            <a:off x="212846" y="1605564"/>
            <a:ext cx="11546708" cy="2770174"/>
          </a:xfrm>
          <a:prstGeom prst="rect">
            <a:avLst/>
          </a:prstGeom>
        </p:spPr>
      </p:pic>
      <p:sp>
        <p:nvSpPr>
          <p:cNvPr id="3" name="Tekstvak 2">
            <a:extLst>
              <a:ext uri="{FF2B5EF4-FFF2-40B4-BE49-F238E27FC236}">
                <a16:creationId xmlns:a16="http://schemas.microsoft.com/office/drawing/2014/main" id="{B24BE282-1186-72E2-6412-D19BA2B4A9DB}"/>
              </a:ext>
            </a:extLst>
          </p:cNvPr>
          <p:cNvSpPr txBox="1"/>
          <p:nvPr/>
        </p:nvSpPr>
        <p:spPr>
          <a:xfrm>
            <a:off x="212846" y="4509919"/>
            <a:ext cx="3243834" cy="307777"/>
          </a:xfrm>
          <a:prstGeom prst="rect">
            <a:avLst/>
          </a:prstGeom>
          <a:noFill/>
        </p:spPr>
        <p:txBody>
          <a:bodyPr wrap="square">
            <a:spAutoFit/>
          </a:bodyPr>
          <a:lstStyle/>
          <a:p>
            <a:r>
              <a:rPr lang="nl-BE" sz="1400">
                <a:solidFill>
                  <a:schemeClr val="tx1">
                    <a:lumMod val="65000"/>
                    <a:lumOff val="35000"/>
                  </a:schemeClr>
                </a:solidFill>
              </a:rPr>
              <a:t>Bron: Overweging 35 AI Act</a:t>
            </a:r>
          </a:p>
        </p:txBody>
      </p:sp>
      <p:sp>
        <p:nvSpPr>
          <p:cNvPr id="4" name="Titel 1">
            <a:extLst>
              <a:ext uri="{FF2B5EF4-FFF2-40B4-BE49-F238E27FC236}">
                <a16:creationId xmlns:a16="http://schemas.microsoft.com/office/drawing/2014/main" id="{83446F59-F895-887E-76F9-DBA1E5A62A2B}"/>
              </a:ext>
            </a:extLst>
          </p:cNvPr>
          <p:cNvSpPr txBox="1">
            <a:spLocks/>
          </p:cNvSpPr>
          <p:nvPr/>
        </p:nvSpPr>
        <p:spPr>
          <a:xfrm>
            <a:off x="212846" y="462564"/>
            <a:ext cx="11546708" cy="1143000"/>
          </a:xfrm>
          <a:prstGeom prst="rect">
            <a:avLst/>
          </a:prstGeom>
          <a:noFill/>
          <a:ln>
            <a:noFill/>
          </a:ln>
        </p:spPr>
        <p:txBody>
          <a:bodyPr vert="horz" lIns="91440" tIns="45720" rIns="91440" bIns="45720" rtlCol="0" anchor="ctr">
            <a:noAutofit/>
          </a:bodyPr>
          <a:lstStyle>
            <a:lvl1pPr defTabSz="685783">
              <a:spcBef>
                <a:spcPct val="0"/>
              </a:spcBef>
              <a:buNone/>
              <a:defRPr kumimoji="0" lang="nl-BE" sz="3600" b="0" cap="none" baseline="0" dirty="0">
                <a:solidFill>
                  <a:srgbClr val="2D3E4E"/>
                </a:solidFill>
                <a:effectLst/>
                <a:latin typeface="Poppins ExtraBold" panose="00000900000000000000" pitchFamily="2" charset="0"/>
                <a:ea typeface="Roboto Bk" pitchFamily="2" charset="0"/>
                <a:cs typeface="Poppins ExtraBold" panose="00000900000000000000" pitchFamily="2" charset="0"/>
              </a:defRPr>
            </a:lvl1pPr>
          </a:lstStyle>
          <a:p>
            <a:r>
              <a:rPr lang="nl-NL"/>
              <a:t>Hoog risico in onderwijs </a:t>
            </a:r>
          </a:p>
        </p:txBody>
      </p:sp>
    </p:spTree>
    <p:extLst>
      <p:ext uri="{BB962C8B-B14F-4D97-AF65-F5344CB8AC3E}">
        <p14:creationId xmlns:p14="http://schemas.microsoft.com/office/powerpoint/2010/main" val="2471364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78EC3EC-4F5F-2A6B-19D1-695A39985A78}"/>
              </a:ext>
            </a:extLst>
          </p:cNvPr>
          <p:cNvSpPr>
            <a:spLocks noGrp="1"/>
          </p:cNvSpPr>
          <p:nvPr>
            <p:ph type="body" sz="quarter" idx="10"/>
          </p:nvPr>
        </p:nvSpPr>
        <p:spPr>
          <a:xfrm>
            <a:off x="319176" y="1710895"/>
            <a:ext cx="11301805" cy="4348743"/>
          </a:xfrm>
        </p:spPr>
        <p:txBody>
          <a:bodyPr/>
          <a:lstStyle/>
          <a:p>
            <a:pPr marL="0" indent="0">
              <a:buNone/>
            </a:pPr>
            <a:r>
              <a:rPr lang="nl-NL"/>
              <a:t>Bij het uitsluiten of beperken van de risico’s die verband houden met het gebruik van het AI-systeem met een hoog risico wordt naar behoren aandacht besteed aan de te verwachten technische kennis, ervaring, scholing en opleiding van de gebruiker en de omgeving waarin het systeem dient te worden gebruikt.</a:t>
            </a:r>
          </a:p>
          <a:p>
            <a:pPr marL="0" indent="0" algn="just">
              <a:buNone/>
            </a:pPr>
            <a:endParaRPr lang="nl-BE"/>
          </a:p>
          <a:p>
            <a:pPr marL="0" indent="0" algn="just">
              <a:buNone/>
            </a:pPr>
            <a:endParaRPr lang="nl-BE"/>
          </a:p>
          <a:p>
            <a:pPr marL="0" indent="0">
              <a:buNone/>
            </a:pPr>
            <a:r>
              <a:rPr lang="nl-BE"/>
              <a:t>AI-systemen met een hoog risico gaan vergezeld van gebruiksinstructies in een passend digitaal of ander formaat dat beknopte, volledige, juiste en duidelijke informatie bevat die relevant, toegankelijk en begrijpelijk is voor gebruikers.</a:t>
            </a:r>
          </a:p>
        </p:txBody>
      </p:sp>
      <p:sp>
        <p:nvSpPr>
          <p:cNvPr id="3" name="Titel 2">
            <a:extLst>
              <a:ext uri="{FF2B5EF4-FFF2-40B4-BE49-F238E27FC236}">
                <a16:creationId xmlns:a16="http://schemas.microsoft.com/office/drawing/2014/main" id="{7C2254B2-76E2-D7EA-415C-B02BF0DDC400}"/>
              </a:ext>
            </a:extLst>
          </p:cNvPr>
          <p:cNvSpPr>
            <a:spLocks noGrp="1"/>
          </p:cNvSpPr>
          <p:nvPr>
            <p:ph type="title"/>
          </p:nvPr>
        </p:nvSpPr>
        <p:spPr>
          <a:xfrm>
            <a:off x="319177" y="473076"/>
            <a:ext cx="11301804" cy="1089506"/>
          </a:xfrm>
        </p:spPr>
        <p:txBody>
          <a:bodyPr/>
          <a:lstStyle/>
          <a:p>
            <a:r>
              <a:rPr lang="nl-BE"/>
              <a:t>Hoog risico in onderwijs </a:t>
            </a:r>
          </a:p>
        </p:txBody>
      </p:sp>
      <p:sp>
        <p:nvSpPr>
          <p:cNvPr id="4" name="Tekstvak 3">
            <a:extLst>
              <a:ext uri="{FF2B5EF4-FFF2-40B4-BE49-F238E27FC236}">
                <a16:creationId xmlns:a16="http://schemas.microsoft.com/office/drawing/2014/main" id="{2158AB7E-C57F-BF82-2961-1B4FE51907E3}"/>
              </a:ext>
            </a:extLst>
          </p:cNvPr>
          <p:cNvSpPr txBox="1"/>
          <p:nvPr/>
        </p:nvSpPr>
        <p:spPr>
          <a:xfrm>
            <a:off x="319176" y="3429000"/>
            <a:ext cx="4180882" cy="307777"/>
          </a:xfrm>
          <a:prstGeom prst="rect">
            <a:avLst/>
          </a:prstGeom>
          <a:noFill/>
        </p:spPr>
        <p:txBody>
          <a:bodyPr wrap="square">
            <a:spAutoFit/>
          </a:bodyPr>
          <a:lstStyle/>
          <a:p>
            <a:r>
              <a:rPr lang="nl-BE" sz="1400">
                <a:solidFill>
                  <a:schemeClr val="tx1">
                    <a:lumMod val="50000"/>
                    <a:lumOff val="50000"/>
                  </a:schemeClr>
                </a:solidFill>
              </a:rPr>
              <a:t>Bron: artikel 9(4)  (Risicobeheersysteem) </a:t>
            </a:r>
          </a:p>
        </p:txBody>
      </p:sp>
      <p:sp>
        <p:nvSpPr>
          <p:cNvPr id="7" name="Tekstvak 6">
            <a:extLst>
              <a:ext uri="{FF2B5EF4-FFF2-40B4-BE49-F238E27FC236}">
                <a16:creationId xmlns:a16="http://schemas.microsoft.com/office/drawing/2014/main" id="{DA242827-1F14-E32C-0B00-4F548BEE784B}"/>
              </a:ext>
            </a:extLst>
          </p:cNvPr>
          <p:cNvSpPr txBox="1"/>
          <p:nvPr/>
        </p:nvSpPr>
        <p:spPr>
          <a:xfrm>
            <a:off x="305404" y="5463533"/>
            <a:ext cx="6037114" cy="307777"/>
          </a:xfrm>
          <a:prstGeom prst="rect">
            <a:avLst/>
          </a:prstGeom>
          <a:noFill/>
        </p:spPr>
        <p:txBody>
          <a:bodyPr wrap="square">
            <a:spAutoFit/>
          </a:bodyPr>
          <a:lstStyle/>
          <a:p>
            <a:r>
              <a:rPr lang="nl-BE" sz="1400">
                <a:solidFill>
                  <a:schemeClr val="tx1">
                    <a:lumMod val="50000"/>
                    <a:lumOff val="50000"/>
                  </a:schemeClr>
                </a:solidFill>
              </a:rPr>
              <a:t>Bron: artikel 13 (Transparantie en informatieverstrekking aan gebruikers) </a:t>
            </a:r>
          </a:p>
        </p:txBody>
      </p:sp>
    </p:spTree>
    <p:extLst>
      <p:ext uri="{BB962C8B-B14F-4D97-AF65-F5344CB8AC3E}">
        <p14:creationId xmlns:p14="http://schemas.microsoft.com/office/powerpoint/2010/main" val="3353507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F96826B-443A-10DD-ECE5-39A7CFF9C034}"/>
              </a:ext>
            </a:extLst>
          </p:cNvPr>
          <p:cNvSpPr>
            <a:spLocks noGrp="1"/>
          </p:cNvSpPr>
          <p:nvPr>
            <p:ph type="body" sz="quarter" idx="10"/>
          </p:nvPr>
        </p:nvSpPr>
        <p:spPr>
          <a:xfrm>
            <a:off x="319176" y="1121557"/>
            <a:ext cx="11255507" cy="5021262"/>
          </a:xfrm>
        </p:spPr>
        <p:txBody>
          <a:bodyPr/>
          <a:lstStyle/>
          <a:p>
            <a:pPr marL="0" indent="0">
              <a:buNone/>
            </a:pPr>
            <a:r>
              <a:rPr lang="nl-NL"/>
              <a:t>Taalmodellen zoals </a:t>
            </a:r>
            <a:r>
              <a:rPr lang="nl-NL" err="1"/>
              <a:t>ChatGPT</a:t>
            </a:r>
            <a:r>
              <a:rPr lang="nl-NL"/>
              <a:t> (</a:t>
            </a:r>
            <a:r>
              <a:rPr lang="nl-NL" err="1"/>
              <a:t>OpenAI</a:t>
            </a:r>
            <a:r>
              <a:rPr lang="nl-NL"/>
              <a:t>), </a:t>
            </a:r>
            <a:r>
              <a:rPr lang="nl-NL" err="1"/>
              <a:t>Copilot</a:t>
            </a:r>
            <a:r>
              <a:rPr lang="nl-NL"/>
              <a:t> (MS), Gemini (Google)… hebben een leeftijdsgrens ingesteld. Deze taalmodellen zijn niet bedoeld voor kinderen onder de 13 jaar. Wie 13 jaar of ouder is, maar nog geen 18 jaar, moet toestemming vragen voor het gebruik aan zijn ouders of voogd. </a:t>
            </a:r>
          </a:p>
          <a:p>
            <a:pPr marL="0" indent="0">
              <a:buNone/>
            </a:pPr>
            <a:endParaRPr lang="nl-BE"/>
          </a:p>
        </p:txBody>
      </p:sp>
      <p:sp>
        <p:nvSpPr>
          <p:cNvPr id="3" name="Titel 2">
            <a:extLst>
              <a:ext uri="{FF2B5EF4-FFF2-40B4-BE49-F238E27FC236}">
                <a16:creationId xmlns:a16="http://schemas.microsoft.com/office/drawing/2014/main" id="{88111113-B505-B0A8-E121-CA4DF4A3AA5A}"/>
              </a:ext>
            </a:extLst>
          </p:cNvPr>
          <p:cNvSpPr>
            <a:spLocks noGrp="1"/>
          </p:cNvSpPr>
          <p:nvPr>
            <p:ph type="title"/>
          </p:nvPr>
        </p:nvSpPr>
        <p:spPr>
          <a:xfrm>
            <a:off x="319177" y="473076"/>
            <a:ext cx="11255506" cy="648481"/>
          </a:xfrm>
        </p:spPr>
        <p:txBody>
          <a:bodyPr/>
          <a:lstStyle/>
          <a:p>
            <a:r>
              <a:rPr lang="nl-BE"/>
              <a:t>Gebruiksinstructies – open AI</a:t>
            </a:r>
          </a:p>
        </p:txBody>
      </p:sp>
      <p:pic>
        <p:nvPicPr>
          <p:cNvPr id="5" name="Afbeelding 4">
            <a:extLst>
              <a:ext uri="{FF2B5EF4-FFF2-40B4-BE49-F238E27FC236}">
                <a16:creationId xmlns:a16="http://schemas.microsoft.com/office/drawing/2014/main" id="{71017226-3D6F-4EBC-4993-5A756145772B}"/>
              </a:ext>
            </a:extLst>
          </p:cNvPr>
          <p:cNvPicPr>
            <a:picLocks noChangeAspect="1"/>
          </p:cNvPicPr>
          <p:nvPr/>
        </p:nvPicPr>
        <p:blipFill>
          <a:blip r:embed="rId3"/>
          <a:stretch>
            <a:fillRect/>
          </a:stretch>
        </p:blipFill>
        <p:spPr>
          <a:xfrm>
            <a:off x="2356033" y="3211021"/>
            <a:ext cx="8163273" cy="3331948"/>
          </a:xfrm>
          <a:prstGeom prst="rect">
            <a:avLst/>
          </a:prstGeom>
        </p:spPr>
      </p:pic>
      <p:cxnSp>
        <p:nvCxnSpPr>
          <p:cNvPr id="6" name="Rechte verbindingslijn 5">
            <a:extLst>
              <a:ext uri="{FF2B5EF4-FFF2-40B4-BE49-F238E27FC236}">
                <a16:creationId xmlns:a16="http://schemas.microsoft.com/office/drawing/2014/main" id="{8B6EC587-2146-B757-8BD7-EC34AF07035C}"/>
              </a:ext>
            </a:extLst>
          </p:cNvPr>
          <p:cNvCxnSpPr>
            <a:cxnSpLocks/>
          </p:cNvCxnSpPr>
          <p:nvPr/>
        </p:nvCxnSpPr>
        <p:spPr>
          <a:xfrm>
            <a:off x="2825164" y="5294399"/>
            <a:ext cx="7462621" cy="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Rechte verbindingslijn 6">
            <a:extLst>
              <a:ext uri="{FF2B5EF4-FFF2-40B4-BE49-F238E27FC236}">
                <a16:creationId xmlns:a16="http://schemas.microsoft.com/office/drawing/2014/main" id="{9A7F7C7A-9FAD-E83B-2A1E-EA279708B8F5}"/>
              </a:ext>
            </a:extLst>
          </p:cNvPr>
          <p:cNvCxnSpPr>
            <a:cxnSpLocks/>
          </p:cNvCxnSpPr>
          <p:nvPr/>
        </p:nvCxnSpPr>
        <p:spPr>
          <a:xfrm>
            <a:off x="2822849" y="5627068"/>
            <a:ext cx="4370664" cy="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124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FEE2328-314F-6201-7940-306C830C1364}"/>
              </a:ext>
            </a:extLst>
          </p:cNvPr>
          <p:cNvSpPr>
            <a:spLocks noGrp="1"/>
          </p:cNvSpPr>
          <p:nvPr>
            <p:ph type="body" sz="quarter" idx="10"/>
          </p:nvPr>
        </p:nvSpPr>
        <p:spPr>
          <a:xfrm>
            <a:off x="319177" y="1816262"/>
            <a:ext cx="10838818" cy="4568662"/>
          </a:xfrm>
        </p:spPr>
        <p:txBody>
          <a:bodyPr/>
          <a:lstStyle/>
          <a:p>
            <a:pPr marL="0" indent="0">
              <a:buNone/>
            </a:pPr>
            <a:r>
              <a:rPr lang="nl-NL"/>
              <a:t>AI-systemen met een hoog risico worden zodanig ontworpen en ontwikkeld, met inbegrip van passende mens-machine-interface-instrumenten, dat hierop tijdens de periode dat het AI-systeem wordt gebruikt, op doeltreffende wijze toezicht kan worden uitgeoefend door natuurlijke personen. Het menselijk toezicht is gericht op het voorkomen of beperken van de risico’s voor de gezondheid, veiligheid of grondrechten. </a:t>
            </a:r>
          </a:p>
          <a:p>
            <a:pPr marL="0" indent="0">
              <a:buNone/>
            </a:pPr>
            <a:endParaRPr lang="nl-BE"/>
          </a:p>
        </p:txBody>
      </p:sp>
      <p:sp>
        <p:nvSpPr>
          <p:cNvPr id="3" name="Titel 2">
            <a:extLst>
              <a:ext uri="{FF2B5EF4-FFF2-40B4-BE49-F238E27FC236}">
                <a16:creationId xmlns:a16="http://schemas.microsoft.com/office/drawing/2014/main" id="{3AEA1C79-76EB-EEDA-EB0B-4C636B497786}"/>
              </a:ext>
            </a:extLst>
          </p:cNvPr>
          <p:cNvSpPr>
            <a:spLocks noGrp="1"/>
          </p:cNvSpPr>
          <p:nvPr>
            <p:ph type="title"/>
          </p:nvPr>
        </p:nvSpPr>
        <p:spPr>
          <a:xfrm>
            <a:off x="319177" y="473076"/>
            <a:ext cx="11081886" cy="927461"/>
          </a:xfrm>
        </p:spPr>
        <p:txBody>
          <a:bodyPr/>
          <a:lstStyle/>
          <a:p>
            <a:r>
              <a:rPr lang="nl-NL"/>
              <a:t>Hoog risico in onderwijs – menselijk toezicht</a:t>
            </a:r>
            <a:endParaRPr lang="nl-BE"/>
          </a:p>
        </p:txBody>
      </p:sp>
      <p:sp>
        <p:nvSpPr>
          <p:cNvPr id="4" name="Tekstvak 3">
            <a:extLst>
              <a:ext uri="{FF2B5EF4-FFF2-40B4-BE49-F238E27FC236}">
                <a16:creationId xmlns:a16="http://schemas.microsoft.com/office/drawing/2014/main" id="{C06A8E7B-B15C-03E1-CEBE-A8E6D7680E47}"/>
              </a:ext>
            </a:extLst>
          </p:cNvPr>
          <p:cNvSpPr txBox="1"/>
          <p:nvPr/>
        </p:nvSpPr>
        <p:spPr>
          <a:xfrm>
            <a:off x="319177" y="4321332"/>
            <a:ext cx="6037114" cy="307777"/>
          </a:xfrm>
          <a:prstGeom prst="rect">
            <a:avLst/>
          </a:prstGeom>
          <a:noFill/>
        </p:spPr>
        <p:txBody>
          <a:bodyPr wrap="square">
            <a:spAutoFit/>
          </a:bodyPr>
          <a:lstStyle/>
          <a:p>
            <a:r>
              <a:rPr lang="nl-BE" sz="1400">
                <a:solidFill>
                  <a:schemeClr val="tx1">
                    <a:lumMod val="50000"/>
                    <a:lumOff val="50000"/>
                  </a:schemeClr>
                </a:solidFill>
              </a:rPr>
              <a:t>Bron: artikel 14 (Menselijk toezicht) </a:t>
            </a:r>
          </a:p>
        </p:txBody>
      </p:sp>
    </p:spTree>
    <p:extLst>
      <p:ext uri="{BB962C8B-B14F-4D97-AF65-F5344CB8AC3E}">
        <p14:creationId xmlns:p14="http://schemas.microsoft.com/office/powerpoint/2010/main" val="3666930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FBDE1-CB39-31E5-0F6F-EB28FEC40CE1}"/>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5919FF7C-0847-390D-9D77-0514E557A38E}"/>
              </a:ext>
            </a:extLst>
          </p:cNvPr>
          <p:cNvSpPr>
            <a:spLocks noGrp="1"/>
          </p:cNvSpPr>
          <p:nvPr>
            <p:ph type="sldNum" sz="quarter" idx="4294967295"/>
          </p:nvPr>
        </p:nvSpPr>
        <p:spPr>
          <a:xfrm>
            <a:off x="9442493" y="6429400"/>
            <a:ext cx="2749507" cy="428600"/>
          </a:xfrm>
          <a:prstGeom prst="rect">
            <a:avLst/>
          </a:prstGeom>
        </p:spPr>
        <p:txBody>
          <a:bodyPr/>
          <a:lstStyle/>
          <a:p>
            <a:fld id="{189E3A5C-986B-47BE-8F96-3787467B82A8}" type="slidenum">
              <a:rPr lang="nl-BE" smtClean="0">
                <a:solidFill>
                  <a:prstClr val="white"/>
                </a:solidFill>
              </a:rPr>
              <a:pPr/>
              <a:t>38</a:t>
            </a:fld>
            <a:endParaRPr lang="nl-BE">
              <a:solidFill>
                <a:prstClr val="white"/>
              </a:solidFill>
            </a:endParaRPr>
          </a:p>
        </p:txBody>
      </p:sp>
      <p:sp>
        <p:nvSpPr>
          <p:cNvPr id="3" name="Titel 2">
            <a:extLst>
              <a:ext uri="{FF2B5EF4-FFF2-40B4-BE49-F238E27FC236}">
                <a16:creationId xmlns:a16="http://schemas.microsoft.com/office/drawing/2014/main" id="{889D7707-5489-19DA-953E-0FC811E1B15C}"/>
              </a:ext>
            </a:extLst>
          </p:cNvPr>
          <p:cNvSpPr>
            <a:spLocks noGrp="1"/>
          </p:cNvSpPr>
          <p:nvPr>
            <p:ph type="title"/>
          </p:nvPr>
        </p:nvSpPr>
        <p:spPr/>
        <p:txBody>
          <a:bodyPr/>
          <a:lstStyle/>
          <a:p>
            <a:r>
              <a:rPr lang="nl-BE"/>
              <a:t>Hoe gebruik ik AI doelgericht? </a:t>
            </a:r>
          </a:p>
        </p:txBody>
      </p:sp>
      <p:sp>
        <p:nvSpPr>
          <p:cNvPr id="5" name="Tijdelijke aanduiding voor tekst 4">
            <a:extLst>
              <a:ext uri="{FF2B5EF4-FFF2-40B4-BE49-F238E27FC236}">
                <a16:creationId xmlns:a16="http://schemas.microsoft.com/office/drawing/2014/main" id="{2F786CB0-1209-B83E-6CEA-E39CF53EBAD7}"/>
              </a:ext>
            </a:extLst>
          </p:cNvPr>
          <p:cNvSpPr>
            <a:spLocks noGrp="1"/>
          </p:cNvSpPr>
          <p:nvPr>
            <p:ph type="body" sz="quarter" idx="12"/>
          </p:nvPr>
        </p:nvSpPr>
        <p:spPr>
          <a:xfrm>
            <a:off x="1251493" y="3531622"/>
            <a:ext cx="9944100" cy="1717712"/>
          </a:xfrm>
        </p:spPr>
        <p:txBody>
          <a:bodyPr>
            <a:normAutofit fontScale="77500" lnSpcReduction="20000"/>
          </a:bodyPr>
          <a:lstStyle/>
          <a:p>
            <a:pPr marL="457200" indent="-457200">
              <a:buFont typeface="Arial" panose="020B0604020202020204" pitchFamily="34" charset="0"/>
              <a:buChar char="•"/>
            </a:pPr>
            <a:r>
              <a:rPr lang="nl-BE"/>
              <a:t>AI-competenties </a:t>
            </a:r>
          </a:p>
          <a:p>
            <a:pPr marL="457200" indent="-457200">
              <a:buFont typeface="Arial" panose="020B0604020202020204" pitchFamily="34" charset="0"/>
              <a:buChar char="•"/>
            </a:pPr>
            <a:r>
              <a:rPr lang="nl-BE" err="1"/>
              <a:t>Prompten</a:t>
            </a:r>
            <a:endParaRPr lang="nl-BE"/>
          </a:p>
          <a:p>
            <a:pPr marL="457200" indent="-457200">
              <a:buFont typeface="Arial" panose="020B0604020202020204" pitchFamily="34" charset="0"/>
              <a:buChar char="•"/>
            </a:pPr>
            <a:r>
              <a:rPr lang="nl-BE"/>
              <a:t>Gericht </a:t>
            </a:r>
            <a:r>
              <a:rPr lang="nl-BE" err="1"/>
              <a:t>prompten</a:t>
            </a:r>
            <a:r>
              <a:rPr lang="nl-BE"/>
              <a:t> </a:t>
            </a:r>
          </a:p>
          <a:p>
            <a:pPr marL="457200" indent="-457200">
              <a:buFont typeface="Arial" panose="020B0604020202020204" pitchFamily="34" charset="0"/>
              <a:buChar char="•"/>
            </a:pPr>
            <a:r>
              <a:rPr lang="nl-BE"/>
              <a:t>Wanneer kan ik AI gebruiken – als leraar?</a:t>
            </a:r>
          </a:p>
          <a:p>
            <a:pPr marL="457200" indent="-457200">
              <a:buFont typeface="Arial" panose="020B0604020202020204" pitchFamily="34" charset="0"/>
              <a:buChar char="•"/>
            </a:pPr>
            <a:r>
              <a:rPr lang="nl-BE"/>
              <a:t>Wanneer kan ik AI gebruiken – als leerling?  </a:t>
            </a:r>
          </a:p>
        </p:txBody>
      </p:sp>
    </p:spTree>
    <p:extLst>
      <p:ext uri="{BB962C8B-B14F-4D97-AF65-F5344CB8AC3E}">
        <p14:creationId xmlns:p14="http://schemas.microsoft.com/office/powerpoint/2010/main" val="24413811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ontwerp, illustratie&#10;&#10;Automatisch gegenereerde beschrijving">
            <a:extLst>
              <a:ext uri="{FF2B5EF4-FFF2-40B4-BE49-F238E27FC236}">
                <a16:creationId xmlns:a16="http://schemas.microsoft.com/office/drawing/2014/main" id="{F86A6C45-7FB8-6A76-64DE-A3E83675B132}"/>
              </a:ext>
            </a:extLst>
          </p:cNvPr>
          <p:cNvPicPr>
            <a:picLocks noChangeAspect="1"/>
          </p:cNvPicPr>
          <p:nvPr/>
        </p:nvPicPr>
        <p:blipFill>
          <a:blip r:embed="rId2"/>
          <a:stretch>
            <a:fillRect/>
          </a:stretch>
        </p:blipFill>
        <p:spPr>
          <a:xfrm>
            <a:off x="562514" y="505793"/>
            <a:ext cx="11056188" cy="6151932"/>
          </a:xfrm>
          <a:prstGeom prst="rect">
            <a:avLst/>
          </a:prstGeom>
        </p:spPr>
      </p:pic>
    </p:spTree>
    <p:extLst>
      <p:ext uri="{BB962C8B-B14F-4D97-AF65-F5344CB8AC3E}">
        <p14:creationId xmlns:p14="http://schemas.microsoft.com/office/powerpoint/2010/main" val="1352130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tekst, schermopname, brief, ontwerp&#10;&#10;Automatisch gegenereerde beschrijving">
            <a:extLst>
              <a:ext uri="{FF2B5EF4-FFF2-40B4-BE49-F238E27FC236}">
                <a16:creationId xmlns:a16="http://schemas.microsoft.com/office/drawing/2014/main" id="{2BEE16B8-BD1F-3F73-16C0-57BE82EAA4DA}"/>
              </a:ext>
            </a:extLst>
          </p:cNvPr>
          <p:cNvPicPr>
            <a:picLocks noChangeAspect="1"/>
          </p:cNvPicPr>
          <p:nvPr/>
        </p:nvPicPr>
        <p:blipFill>
          <a:blip r:embed="rId2"/>
          <a:stretch>
            <a:fillRect/>
          </a:stretch>
        </p:blipFill>
        <p:spPr>
          <a:xfrm>
            <a:off x="342900" y="251704"/>
            <a:ext cx="11506200" cy="6459366"/>
          </a:xfrm>
          <a:prstGeom prst="rect">
            <a:avLst/>
          </a:prstGeom>
        </p:spPr>
      </p:pic>
    </p:spTree>
    <p:extLst>
      <p:ext uri="{BB962C8B-B14F-4D97-AF65-F5344CB8AC3E}">
        <p14:creationId xmlns:p14="http://schemas.microsoft.com/office/powerpoint/2010/main" val="1209253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5CDC150-A055-802A-4AF7-34FF92AF3A63}"/>
              </a:ext>
            </a:extLst>
          </p:cNvPr>
          <p:cNvSpPr>
            <a:spLocks noGrp="1"/>
          </p:cNvSpPr>
          <p:nvPr>
            <p:ph type="body" sz="quarter" idx="10"/>
          </p:nvPr>
        </p:nvSpPr>
        <p:spPr>
          <a:xfrm>
            <a:off x="319176" y="1121557"/>
            <a:ext cx="11139045" cy="5021262"/>
          </a:xfrm>
        </p:spPr>
        <p:txBody>
          <a:bodyPr>
            <a:normAutofit/>
          </a:bodyPr>
          <a:lstStyle/>
          <a:p>
            <a:r>
              <a:rPr lang="nl-NL"/>
              <a:t> = de input die je geeft om de output die je wil te genereren</a:t>
            </a:r>
          </a:p>
          <a:p>
            <a:endParaRPr lang="nl-NL"/>
          </a:p>
          <a:p>
            <a:r>
              <a:rPr lang="nl-NL"/>
              <a:t>Hoe beter de prompt, hoe beter de output</a:t>
            </a:r>
          </a:p>
          <a:p>
            <a:endParaRPr lang="nl-NL"/>
          </a:p>
          <a:p>
            <a:r>
              <a:rPr lang="nl-NL"/>
              <a:t>Prompt iteratief</a:t>
            </a:r>
          </a:p>
          <a:p>
            <a:pPr lvl="1"/>
            <a:r>
              <a:rPr lang="nl-NL"/>
              <a:t>Verfijn je output door bijvragen te stellen, door je prompt lichtjes aan te passen </a:t>
            </a:r>
          </a:p>
          <a:p>
            <a:pPr lvl="1"/>
            <a:r>
              <a:rPr lang="nl-NL"/>
              <a:t>Tip: vraag aan de </a:t>
            </a:r>
            <a:r>
              <a:rPr lang="nl-NL" err="1"/>
              <a:t>chatbot</a:t>
            </a:r>
            <a:r>
              <a:rPr lang="nl-NL"/>
              <a:t> welke onduidelijkheden er nog zijn, op welke vragen de </a:t>
            </a:r>
            <a:r>
              <a:rPr lang="nl-NL" err="1"/>
              <a:t>chatbot</a:t>
            </a:r>
            <a:r>
              <a:rPr lang="nl-NL"/>
              <a:t> nog een antwoord nodig heeft om een goede output te kunnen genereren </a:t>
            </a:r>
          </a:p>
        </p:txBody>
      </p:sp>
      <p:sp>
        <p:nvSpPr>
          <p:cNvPr id="4" name="Titel 3">
            <a:extLst>
              <a:ext uri="{FF2B5EF4-FFF2-40B4-BE49-F238E27FC236}">
                <a16:creationId xmlns:a16="http://schemas.microsoft.com/office/drawing/2014/main" id="{B9FA8729-5421-D3E8-470E-030C4E1D05B0}"/>
              </a:ext>
            </a:extLst>
          </p:cNvPr>
          <p:cNvSpPr>
            <a:spLocks noGrp="1"/>
          </p:cNvSpPr>
          <p:nvPr>
            <p:ph type="title"/>
          </p:nvPr>
        </p:nvSpPr>
        <p:spPr/>
        <p:txBody>
          <a:bodyPr/>
          <a:lstStyle/>
          <a:p>
            <a:r>
              <a:rPr lang="nl-BE" err="1"/>
              <a:t>Prompten</a:t>
            </a:r>
            <a:r>
              <a:rPr lang="nl-BE"/>
              <a:t> </a:t>
            </a:r>
          </a:p>
        </p:txBody>
      </p:sp>
    </p:spTree>
    <p:extLst>
      <p:ext uri="{BB962C8B-B14F-4D97-AF65-F5344CB8AC3E}">
        <p14:creationId xmlns:p14="http://schemas.microsoft.com/office/powerpoint/2010/main" val="15008826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5CDC150-A055-802A-4AF7-34FF92AF3A63}"/>
              </a:ext>
            </a:extLst>
          </p:cNvPr>
          <p:cNvSpPr>
            <a:spLocks noGrp="1"/>
          </p:cNvSpPr>
          <p:nvPr>
            <p:ph type="body" sz="quarter" idx="10"/>
          </p:nvPr>
        </p:nvSpPr>
        <p:spPr>
          <a:xfrm>
            <a:off x="319176" y="1121557"/>
            <a:ext cx="11139045" cy="5021262"/>
          </a:xfrm>
        </p:spPr>
        <p:txBody>
          <a:bodyPr vert="horz" lIns="91440" tIns="45720" rIns="91440" bIns="45720" rtlCol="0" anchor="t">
            <a:normAutofit/>
          </a:bodyPr>
          <a:lstStyle/>
          <a:p>
            <a:pPr marL="256540" indent="-256540"/>
            <a:r>
              <a:rPr lang="nl-NL">
                <a:latin typeface="Roboto"/>
                <a:ea typeface="Roboto"/>
                <a:cs typeface="Roboto"/>
              </a:rPr>
              <a:t>Hulp bij het </a:t>
            </a:r>
            <a:r>
              <a:rPr lang="nl-NL" err="1">
                <a:latin typeface="Roboto"/>
                <a:ea typeface="Roboto"/>
                <a:cs typeface="Roboto"/>
              </a:rPr>
              <a:t>prompten</a:t>
            </a:r>
            <a:endParaRPr lang="nl-NL">
              <a:latin typeface="Roboto"/>
              <a:ea typeface="Roboto"/>
              <a:cs typeface="Roboto"/>
            </a:endParaRPr>
          </a:p>
          <a:p>
            <a:pPr marL="556571" lvl="1" indent="-256540"/>
            <a:r>
              <a:rPr lang="nl-NL">
                <a:latin typeface="Roboto"/>
                <a:ea typeface="Roboto"/>
                <a:cs typeface="Roboto"/>
              </a:rPr>
              <a:t>Verschillende modellen of hulpmiddelen beschikbaar</a:t>
            </a:r>
          </a:p>
          <a:p>
            <a:pPr marL="556571" lvl="1" indent="-256540"/>
            <a:r>
              <a:rPr lang="nl-NL">
                <a:latin typeface="Roboto"/>
                <a:ea typeface="Roboto"/>
                <a:cs typeface="Roboto"/>
              </a:rPr>
              <a:t>Vanuit Katholiek Onderwijs Vlaanderen – dus </a:t>
            </a:r>
            <a:r>
              <a:rPr lang="nl-NL" err="1">
                <a:latin typeface="Roboto"/>
                <a:ea typeface="Roboto"/>
                <a:cs typeface="Roboto"/>
              </a:rPr>
              <a:t>Vlaanderenbreed</a:t>
            </a:r>
            <a:r>
              <a:rPr lang="nl-NL">
                <a:latin typeface="Roboto"/>
                <a:ea typeface="Roboto"/>
                <a:cs typeface="Roboto"/>
              </a:rPr>
              <a:t> in al onze communicatie en begeleidingen </a:t>
            </a:r>
          </a:p>
          <a:p>
            <a:pPr marL="856600" lvl="2" indent="-256540"/>
            <a:r>
              <a:rPr lang="nl-NL" sz="2400">
                <a:latin typeface="Roboto"/>
                <a:ea typeface="Roboto"/>
                <a:cs typeface="Roboto"/>
              </a:rPr>
              <a:t>GERICHT</a:t>
            </a:r>
            <a:r>
              <a:rPr lang="nl-NL">
                <a:latin typeface="Roboto"/>
                <a:ea typeface="Roboto"/>
                <a:cs typeface="Roboto"/>
              </a:rPr>
              <a:t> </a:t>
            </a:r>
          </a:p>
          <a:p>
            <a:pPr marL="256540" indent="-256540"/>
            <a:endParaRPr lang="nl-NL">
              <a:latin typeface="Roboto"/>
              <a:ea typeface="Roboto"/>
              <a:cs typeface="Roboto"/>
            </a:endParaRPr>
          </a:p>
          <a:p>
            <a:pPr marL="256540" indent="-256540"/>
            <a:r>
              <a:rPr lang="nl-NL">
                <a:latin typeface="Roboto"/>
                <a:ea typeface="Roboto"/>
                <a:cs typeface="Roboto"/>
              </a:rPr>
              <a:t>Meer en meer ook mogelijk om te praten tegen </a:t>
            </a:r>
            <a:r>
              <a:rPr lang="nl-NL" err="1">
                <a:latin typeface="Roboto"/>
                <a:ea typeface="Roboto"/>
                <a:cs typeface="Roboto"/>
              </a:rPr>
              <a:t>GenAI</a:t>
            </a:r>
            <a:r>
              <a:rPr lang="nl-NL">
                <a:latin typeface="Roboto"/>
                <a:ea typeface="Roboto"/>
                <a:cs typeface="Roboto"/>
              </a:rPr>
              <a:t> </a:t>
            </a:r>
          </a:p>
          <a:p>
            <a:pPr marL="556571" lvl="1" indent="-256540"/>
            <a:r>
              <a:rPr lang="nl-NL">
                <a:latin typeface="Roboto"/>
                <a:ea typeface="Roboto"/>
                <a:cs typeface="Roboto"/>
              </a:rPr>
              <a:t>Maakt de manier van ‘</a:t>
            </a:r>
            <a:r>
              <a:rPr lang="nl-NL" err="1">
                <a:latin typeface="Roboto"/>
                <a:ea typeface="Roboto"/>
                <a:cs typeface="Roboto"/>
              </a:rPr>
              <a:t>prompten</a:t>
            </a:r>
            <a:r>
              <a:rPr lang="nl-NL">
                <a:latin typeface="Roboto"/>
                <a:ea typeface="Roboto"/>
                <a:cs typeface="Roboto"/>
              </a:rPr>
              <a:t>’ of communiceren meer ‘natuurlijk’</a:t>
            </a:r>
          </a:p>
          <a:p>
            <a:pPr marL="300031" lvl="1" indent="0">
              <a:buNone/>
            </a:pPr>
            <a:endParaRPr lang="nl-NL">
              <a:latin typeface="Roboto"/>
              <a:ea typeface="Roboto"/>
              <a:cs typeface="Roboto"/>
            </a:endParaRPr>
          </a:p>
          <a:p>
            <a:pPr marL="256540" indent="-256540"/>
            <a:r>
              <a:rPr lang="nl-NL">
                <a:latin typeface="Roboto"/>
                <a:ea typeface="Roboto"/>
                <a:cs typeface="Roboto"/>
              </a:rPr>
              <a:t>Ook mogelijk om te vragen aan het AI-model om zelf tips te geven over hoe de prompt geformuleerd moet worden om het gewenste resultaat te krijgen </a:t>
            </a:r>
          </a:p>
        </p:txBody>
      </p:sp>
      <p:sp>
        <p:nvSpPr>
          <p:cNvPr id="4" name="Titel 3">
            <a:extLst>
              <a:ext uri="{FF2B5EF4-FFF2-40B4-BE49-F238E27FC236}">
                <a16:creationId xmlns:a16="http://schemas.microsoft.com/office/drawing/2014/main" id="{B9FA8729-5421-D3E8-470E-030C4E1D05B0}"/>
              </a:ext>
            </a:extLst>
          </p:cNvPr>
          <p:cNvSpPr>
            <a:spLocks noGrp="1"/>
          </p:cNvSpPr>
          <p:nvPr>
            <p:ph type="title"/>
          </p:nvPr>
        </p:nvSpPr>
        <p:spPr/>
        <p:txBody>
          <a:bodyPr/>
          <a:lstStyle/>
          <a:p>
            <a:r>
              <a:rPr lang="nl-BE" err="1"/>
              <a:t>Prompten</a:t>
            </a:r>
            <a:r>
              <a:rPr lang="nl-BE"/>
              <a:t> </a:t>
            </a:r>
          </a:p>
        </p:txBody>
      </p:sp>
    </p:spTree>
    <p:extLst>
      <p:ext uri="{BB962C8B-B14F-4D97-AF65-F5344CB8AC3E}">
        <p14:creationId xmlns:p14="http://schemas.microsoft.com/office/powerpoint/2010/main" val="31746778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00FA4C4-846C-16E8-0E63-4CBFF91EE3A6}"/>
              </a:ext>
            </a:extLst>
          </p:cNvPr>
          <p:cNvPicPr>
            <a:picLocks noChangeAspect="1"/>
          </p:cNvPicPr>
          <p:nvPr/>
        </p:nvPicPr>
        <p:blipFill>
          <a:blip r:embed="rId2"/>
          <a:stretch>
            <a:fillRect/>
          </a:stretch>
        </p:blipFill>
        <p:spPr>
          <a:xfrm>
            <a:off x="3732865" y="257392"/>
            <a:ext cx="4726270" cy="6600608"/>
          </a:xfrm>
          <a:prstGeom prst="rect">
            <a:avLst/>
          </a:prstGeom>
        </p:spPr>
      </p:pic>
    </p:spTree>
    <p:extLst>
      <p:ext uri="{BB962C8B-B14F-4D97-AF65-F5344CB8AC3E}">
        <p14:creationId xmlns:p14="http://schemas.microsoft.com/office/powerpoint/2010/main" val="4224503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4687B6D-14E0-4381-BC51-9B342EB04A31}"/>
              </a:ext>
            </a:extLst>
          </p:cNvPr>
          <p:cNvSpPr>
            <a:spLocks noGrp="1"/>
          </p:cNvSpPr>
          <p:nvPr>
            <p:ph type="title"/>
          </p:nvPr>
        </p:nvSpPr>
        <p:spPr>
          <a:xfrm>
            <a:off x="319177" y="473076"/>
            <a:ext cx="11093890" cy="648481"/>
          </a:xfrm>
        </p:spPr>
        <p:txBody>
          <a:bodyPr/>
          <a:lstStyle/>
          <a:p>
            <a:r>
              <a:rPr lang="nl-BE"/>
              <a:t>Gericht </a:t>
            </a:r>
            <a:r>
              <a:rPr lang="nl-BE" err="1"/>
              <a:t>prompten</a:t>
            </a:r>
            <a:r>
              <a:rPr lang="nl-BE"/>
              <a:t> – 7 tips </a:t>
            </a:r>
          </a:p>
        </p:txBody>
      </p:sp>
      <p:pic>
        <p:nvPicPr>
          <p:cNvPr id="7" name="Afbeelding 6" descr="Afbeelding met tekst, schermopname, Lettertype&#10;&#10;Automatisch gegenereerde beschrijving">
            <a:extLst>
              <a:ext uri="{FF2B5EF4-FFF2-40B4-BE49-F238E27FC236}">
                <a16:creationId xmlns:a16="http://schemas.microsoft.com/office/drawing/2014/main" id="{4FE30845-F2BD-A5BA-56E2-DA7740654C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36277"/>
            <a:ext cx="12192000" cy="2185446"/>
          </a:xfrm>
          <a:prstGeom prst="rect">
            <a:avLst/>
          </a:prstGeom>
        </p:spPr>
      </p:pic>
    </p:spTree>
    <p:extLst>
      <p:ext uri="{BB962C8B-B14F-4D97-AF65-F5344CB8AC3E}">
        <p14:creationId xmlns:p14="http://schemas.microsoft.com/office/powerpoint/2010/main" val="1416797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13775-638D-49BB-9CFA-ED8B19EC1F4E}"/>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B4DE914A-7A86-77CE-0A27-223255EEDA3F}"/>
              </a:ext>
            </a:extLst>
          </p:cNvPr>
          <p:cNvSpPr>
            <a:spLocks noGrp="1"/>
          </p:cNvSpPr>
          <p:nvPr>
            <p:ph type="title"/>
          </p:nvPr>
        </p:nvSpPr>
        <p:spPr>
          <a:xfrm>
            <a:off x="319177" y="473076"/>
            <a:ext cx="11093890" cy="648481"/>
          </a:xfrm>
        </p:spPr>
        <p:txBody>
          <a:bodyPr/>
          <a:lstStyle/>
          <a:p>
            <a:r>
              <a:rPr lang="nl-BE"/>
              <a:t>Gericht </a:t>
            </a:r>
            <a:r>
              <a:rPr lang="nl-BE" err="1"/>
              <a:t>prompten</a:t>
            </a:r>
            <a:r>
              <a:rPr lang="nl-BE"/>
              <a:t> – 7 tips </a:t>
            </a:r>
          </a:p>
        </p:txBody>
      </p:sp>
      <p:pic>
        <p:nvPicPr>
          <p:cNvPr id="3" name="Afbeelding 2">
            <a:extLst>
              <a:ext uri="{FF2B5EF4-FFF2-40B4-BE49-F238E27FC236}">
                <a16:creationId xmlns:a16="http://schemas.microsoft.com/office/drawing/2014/main" id="{4AA13FA8-B5D1-E16E-BCFF-44798F45736F}"/>
              </a:ext>
            </a:extLst>
          </p:cNvPr>
          <p:cNvPicPr>
            <a:picLocks noChangeAspect="1"/>
          </p:cNvPicPr>
          <p:nvPr/>
        </p:nvPicPr>
        <p:blipFill>
          <a:blip r:embed="rId2"/>
          <a:stretch>
            <a:fillRect/>
          </a:stretch>
        </p:blipFill>
        <p:spPr>
          <a:xfrm>
            <a:off x="0" y="2363679"/>
            <a:ext cx="12192000" cy="2130641"/>
          </a:xfrm>
          <a:prstGeom prst="rect">
            <a:avLst/>
          </a:prstGeom>
        </p:spPr>
      </p:pic>
    </p:spTree>
    <p:extLst>
      <p:ext uri="{BB962C8B-B14F-4D97-AF65-F5344CB8AC3E}">
        <p14:creationId xmlns:p14="http://schemas.microsoft.com/office/powerpoint/2010/main" val="22110060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6B69-254F-FABF-CCB6-E6B5F4FB22AB}"/>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93AF0BDD-7221-E196-1E4F-FDB48896041E}"/>
              </a:ext>
            </a:extLst>
          </p:cNvPr>
          <p:cNvSpPr>
            <a:spLocks noGrp="1"/>
          </p:cNvSpPr>
          <p:nvPr>
            <p:ph type="title"/>
          </p:nvPr>
        </p:nvSpPr>
        <p:spPr>
          <a:xfrm>
            <a:off x="319177" y="473076"/>
            <a:ext cx="11093890" cy="648481"/>
          </a:xfrm>
        </p:spPr>
        <p:txBody>
          <a:bodyPr/>
          <a:lstStyle/>
          <a:p>
            <a:r>
              <a:rPr lang="nl-BE"/>
              <a:t>Gericht </a:t>
            </a:r>
            <a:r>
              <a:rPr lang="nl-BE" err="1"/>
              <a:t>prompten</a:t>
            </a:r>
            <a:r>
              <a:rPr lang="nl-BE"/>
              <a:t> – 7 tips </a:t>
            </a:r>
          </a:p>
        </p:txBody>
      </p:sp>
      <p:pic>
        <p:nvPicPr>
          <p:cNvPr id="5" name="Afbeelding 4">
            <a:extLst>
              <a:ext uri="{FF2B5EF4-FFF2-40B4-BE49-F238E27FC236}">
                <a16:creationId xmlns:a16="http://schemas.microsoft.com/office/drawing/2014/main" id="{F1A2BE1B-B200-034E-A065-9AF4664FE7EA}"/>
              </a:ext>
            </a:extLst>
          </p:cNvPr>
          <p:cNvPicPr>
            <a:picLocks noChangeAspect="1"/>
          </p:cNvPicPr>
          <p:nvPr/>
        </p:nvPicPr>
        <p:blipFill>
          <a:blip r:embed="rId2"/>
          <a:stretch>
            <a:fillRect/>
          </a:stretch>
        </p:blipFill>
        <p:spPr>
          <a:xfrm>
            <a:off x="0" y="2395390"/>
            <a:ext cx="12192000" cy="2067219"/>
          </a:xfrm>
          <a:prstGeom prst="rect">
            <a:avLst/>
          </a:prstGeom>
        </p:spPr>
      </p:pic>
    </p:spTree>
    <p:extLst>
      <p:ext uri="{BB962C8B-B14F-4D97-AF65-F5344CB8AC3E}">
        <p14:creationId xmlns:p14="http://schemas.microsoft.com/office/powerpoint/2010/main" val="2294149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15A5-A243-5F17-FCA2-E1A1AFFF3161}"/>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B7D5FDB9-FF41-4E3E-9C0E-BD7CC1C10E62}"/>
              </a:ext>
            </a:extLst>
          </p:cNvPr>
          <p:cNvSpPr>
            <a:spLocks noGrp="1"/>
          </p:cNvSpPr>
          <p:nvPr>
            <p:ph type="title"/>
          </p:nvPr>
        </p:nvSpPr>
        <p:spPr>
          <a:xfrm>
            <a:off x="319177" y="473076"/>
            <a:ext cx="11093890" cy="648481"/>
          </a:xfrm>
        </p:spPr>
        <p:txBody>
          <a:bodyPr/>
          <a:lstStyle/>
          <a:p>
            <a:r>
              <a:rPr lang="nl-BE"/>
              <a:t>Gericht </a:t>
            </a:r>
            <a:r>
              <a:rPr lang="nl-BE" err="1"/>
              <a:t>prompten</a:t>
            </a:r>
            <a:r>
              <a:rPr lang="nl-BE"/>
              <a:t> – 7 tips </a:t>
            </a:r>
          </a:p>
        </p:txBody>
      </p:sp>
      <p:pic>
        <p:nvPicPr>
          <p:cNvPr id="3" name="Afbeelding 2">
            <a:extLst>
              <a:ext uri="{FF2B5EF4-FFF2-40B4-BE49-F238E27FC236}">
                <a16:creationId xmlns:a16="http://schemas.microsoft.com/office/drawing/2014/main" id="{D76E3EBD-1E8F-4687-3FD0-74BA3940D7B3}"/>
              </a:ext>
            </a:extLst>
          </p:cNvPr>
          <p:cNvPicPr>
            <a:picLocks noChangeAspect="1"/>
          </p:cNvPicPr>
          <p:nvPr/>
        </p:nvPicPr>
        <p:blipFill>
          <a:blip r:embed="rId2"/>
          <a:stretch>
            <a:fillRect/>
          </a:stretch>
        </p:blipFill>
        <p:spPr>
          <a:xfrm>
            <a:off x="0" y="2384628"/>
            <a:ext cx="12192000" cy="2088743"/>
          </a:xfrm>
          <a:prstGeom prst="rect">
            <a:avLst/>
          </a:prstGeom>
        </p:spPr>
      </p:pic>
    </p:spTree>
    <p:extLst>
      <p:ext uri="{BB962C8B-B14F-4D97-AF65-F5344CB8AC3E}">
        <p14:creationId xmlns:p14="http://schemas.microsoft.com/office/powerpoint/2010/main" val="19990110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DAA95-8EC9-4C92-607C-7EFD68CA4261}"/>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F92B8920-163A-D05C-8FBE-A2244612C64C}"/>
              </a:ext>
            </a:extLst>
          </p:cNvPr>
          <p:cNvSpPr>
            <a:spLocks noGrp="1"/>
          </p:cNvSpPr>
          <p:nvPr>
            <p:ph type="title"/>
          </p:nvPr>
        </p:nvSpPr>
        <p:spPr>
          <a:xfrm>
            <a:off x="319177" y="473076"/>
            <a:ext cx="11093890" cy="648481"/>
          </a:xfrm>
        </p:spPr>
        <p:txBody>
          <a:bodyPr/>
          <a:lstStyle/>
          <a:p>
            <a:r>
              <a:rPr lang="nl-BE"/>
              <a:t>Gericht </a:t>
            </a:r>
            <a:r>
              <a:rPr lang="nl-BE" err="1"/>
              <a:t>prompten</a:t>
            </a:r>
            <a:r>
              <a:rPr lang="nl-BE"/>
              <a:t> – 7 tips </a:t>
            </a:r>
          </a:p>
        </p:txBody>
      </p:sp>
      <p:pic>
        <p:nvPicPr>
          <p:cNvPr id="5" name="Afbeelding 4">
            <a:extLst>
              <a:ext uri="{FF2B5EF4-FFF2-40B4-BE49-F238E27FC236}">
                <a16:creationId xmlns:a16="http://schemas.microsoft.com/office/drawing/2014/main" id="{8A7DE69D-1936-0DBA-25CA-8DA308A4E300}"/>
              </a:ext>
            </a:extLst>
          </p:cNvPr>
          <p:cNvPicPr>
            <a:picLocks noChangeAspect="1"/>
          </p:cNvPicPr>
          <p:nvPr/>
        </p:nvPicPr>
        <p:blipFill>
          <a:blip r:embed="rId2"/>
          <a:stretch>
            <a:fillRect/>
          </a:stretch>
        </p:blipFill>
        <p:spPr>
          <a:xfrm>
            <a:off x="0" y="2421435"/>
            <a:ext cx="12192000" cy="2015130"/>
          </a:xfrm>
          <a:prstGeom prst="rect">
            <a:avLst/>
          </a:prstGeom>
        </p:spPr>
      </p:pic>
    </p:spTree>
    <p:extLst>
      <p:ext uri="{BB962C8B-B14F-4D97-AF65-F5344CB8AC3E}">
        <p14:creationId xmlns:p14="http://schemas.microsoft.com/office/powerpoint/2010/main" val="35382169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12465-4C69-730D-9165-CB8CD1351E7D}"/>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419747F-CFBC-DAD9-725C-C3C4F46E65BB}"/>
              </a:ext>
            </a:extLst>
          </p:cNvPr>
          <p:cNvSpPr>
            <a:spLocks noGrp="1"/>
          </p:cNvSpPr>
          <p:nvPr>
            <p:ph type="title"/>
          </p:nvPr>
        </p:nvSpPr>
        <p:spPr>
          <a:xfrm>
            <a:off x="319177" y="473076"/>
            <a:ext cx="11093890" cy="648481"/>
          </a:xfrm>
        </p:spPr>
        <p:txBody>
          <a:bodyPr/>
          <a:lstStyle/>
          <a:p>
            <a:r>
              <a:rPr lang="nl-BE"/>
              <a:t>Gericht </a:t>
            </a:r>
            <a:r>
              <a:rPr lang="nl-BE" err="1"/>
              <a:t>prompten</a:t>
            </a:r>
            <a:r>
              <a:rPr lang="nl-BE"/>
              <a:t> – 7 tips </a:t>
            </a:r>
          </a:p>
        </p:txBody>
      </p:sp>
      <p:pic>
        <p:nvPicPr>
          <p:cNvPr id="3" name="Afbeelding 2">
            <a:extLst>
              <a:ext uri="{FF2B5EF4-FFF2-40B4-BE49-F238E27FC236}">
                <a16:creationId xmlns:a16="http://schemas.microsoft.com/office/drawing/2014/main" id="{EE0BC54D-FEC6-84F2-9536-E76365015001}"/>
              </a:ext>
            </a:extLst>
          </p:cNvPr>
          <p:cNvPicPr>
            <a:picLocks noChangeAspect="1"/>
          </p:cNvPicPr>
          <p:nvPr/>
        </p:nvPicPr>
        <p:blipFill>
          <a:blip r:embed="rId2"/>
          <a:stretch>
            <a:fillRect/>
          </a:stretch>
        </p:blipFill>
        <p:spPr>
          <a:xfrm>
            <a:off x="0" y="2422194"/>
            <a:ext cx="12192000" cy="2013611"/>
          </a:xfrm>
          <a:prstGeom prst="rect">
            <a:avLst/>
          </a:prstGeom>
        </p:spPr>
      </p:pic>
    </p:spTree>
    <p:extLst>
      <p:ext uri="{BB962C8B-B14F-4D97-AF65-F5344CB8AC3E}">
        <p14:creationId xmlns:p14="http://schemas.microsoft.com/office/powerpoint/2010/main" val="36545533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28490-C64A-D67E-422A-8A9A40C3145E}"/>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437BC34C-2450-BAAA-FF36-6A91EDD38547}"/>
              </a:ext>
            </a:extLst>
          </p:cNvPr>
          <p:cNvSpPr>
            <a:spLocks noGrp="1"/>
          </p:cNvSpPr>
          <p:nvPr>
            <p:ph type="title"/>
          </p:nvPr>
        </p:nvSpPr>
        <p:spPr>
          <a:xfrm>
            <a:off x="319177" y="473076"/>
            <a:ext cx="11093890" cy="648481"/>
          </a:xfrm>
        </p:spPr>
        <p:txBody>
          <a:bodyPr/>
          <a:lstStyle/>
          <a:p>
            <a:r>
              <a:rPr lang="nl-BE"/>
              <a:t>Gericht </a:t>
            </a:r>
            <a:r>
              <a:rPr lang="nl-BE" err="1"/>
              <a:t>prompten</a:t>
            </a:r>
            <a:r>
              <a:rPr lang="nl-BE"/>
              <a:t> – 7 tips </a:t>
            </a:r>
          </a:p>
        </p:txBody>
      </p:sp>
      <p:pic>
        <p:nvPicPr>
          <p:cNvPr id="5" name="Afbeelding 4">
            <a:extLst>
              <a:ext uri="{FF2B5EF4-FFF2-40B4-BE49-F238E27FC236}">
                <a16:creationId xmlns:a16="http://schemas.microsoft.com/office/drawing/2014/main" id="{76CCD4A1-A277-09E3-2269-A4708A87C394}"/>
              </a:ext>
            </a:extLst>
          </p:cNvPr>
          <p:cNvPicPr>
            <a:picLocks noChangeAspect="1"/>
          </p:cNvPicPr>
          <p:nvPr/>
        </p:nvPicPr>
        <p:blipFill>
          <a:blip r:embed="rId2"/>
          <a:stretch>
            <a:fillRect/>
          </a:stretch>
        </p:blipFill>
        <p:spPr>
          <a:xfrm>
            <a:off x="0" y="2381609"/>
            <a:ext cx="12192000" cy="2094782"/>
          </a:xfrm>
          <a:prstGeom prst="rect">
            <a:avLst/>
          </a:prstGeom>
        </p:spPr>
      </p:pic>
    </p:spTree>
    <p:extLst>
      <p:ext uri="{BB962C8B-B14F-4D97-AF65-F5344CB8AC3E}">
        <p14:creationId xmlns:p14="http://schemas.microsoft.com/office/powerpoint/2010/main" val="1944107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96C60CE-86BF-942F-59C0-3B3BDF80B90C}"/>
              </a:ext>
            </a:extLst>
          </p:cNvPr>
          <p:cNvSpPr>
            <a:spLocks noGrp="1"/>
          </p:cNvSpPr>
          <p:nvPr>
            <p:ph type="title"/>
          </p:nvPr>
        </p:nvSpPr>
        <p:spPr>
          <a:xfrm>
            <a:off x="319176" y="473076"/>
            <a:ext cx="11240645" cy="648481"/>
          </a:xfrm>
        </p:spPr>
        <p:txBody>
          <a:bodyPr/>
          <a:lstStyle/>
          <a:p>
            <a:r>
              <a:rPr lang="nl-BE"/>
              <a:t>Wanneer kan ik AI gebruiken – als leraar? </a:t>
            </a:r>
          </a:p>
        </p:txBody>
      </p:sp>
      <p:pic>
        <p:nvPicPr>
          <p:cNvPr id="5" name="Afbeelding 4" descr="Afbeelding met tekst, schermopname, Lettertype, Afdrukken&#10;&#10;Automatisch gegenereerde beschrijving">
            <a:extLst>
              <a:ext uri="{FF2B5EF4-FFF2-40B4-BE49-F238E27FC236}">
                <a16:creationId xmlns:a16="http://schemas.microsoft.com/office/drawing/2014/main" id="{DC2503A5-C7D5-5BBC-E1F5-1CA5656808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9593" y="1121557"/>
            <a:ext cx="7612814" cy="5709610"/>
          </a:xfrm>
          <a:prstGeom prst="rect">
            <a:avLst/>
          </a:prstGeom>
        </p:spPr>
      </p:pic>
    </p:spTree>
    <p:extLst>
      <p:ext uri="{BB962C8B-B14F-4D97-AF65-F5344CB8AC3E}">
        <p14:creationId xmlns:p14="http://schemas.microsoft.com/office/powerpoint/2010/main" val="30640130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DC2AF-72FD-09D7-A113-2FA8EB402374}"/>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72C5CD3-1947-E181-1A9D-13854EB22335}"/>
              </a:ext>
            </a:extLst>
          </p:cNvPr>
          <p:cNvSpPr>
            <a:spLocks noGrp="1"/>
          </p:cNvSpPr>
          <p:nvPr>
            <p:ph type="title"/>
          </p:nvPr>
        </p:nvSpPr>
        <p:spPr>
          <a:xfrm>
            <a:off x="319176" y="473076"/>
            <a:ext cx="11240645" cy="648481"/>
          </a:xfrm>
        </p:spPr>
        <p:txBody>
          <a:bodyPr/>
          <a:lstStyle/>
          <a:p>
            <a:r>
              <a:rPr lang="nl-BE"/>
              <a:t>Wanneer kan ik AI gebruiken – als leerling? </a:t>
            </a:r>
          </a:p>
        </p:txBody>
      </p:sp>
      <p:pic>
        <p:nvPicPr>
          <p:cNvPr id="4" name="Afbeelding 3" descr="Afbeelding met tekst, schermopname, Lettertype, Merk&#10;&#10;Automatisch gegenereerde beschrijving">
            <a:extLst>
              <a:ext uri="{FF2B5EF4-FFF2-40B4-BE49-F238E27FC236}">
                <a16:creationId xmlns:a16="http://schemas.microsoft.com/office/drawing/2014/main" id="{5B7385D8-EDB5-9F58-A29A-AB425E9896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0666" y="1244600"/>
            <a:ext cx="7518401" cy="5638800"/>
          </a:xfrm>
          <a:prstGeom prst="rect">
            <a:avLst/>
          </a:prstGeom>
        </p:spPr>
      </p:pic>
    </p:spTree>
    <p:extLst>
      <p:ext uri="{BB962C8B-B14F-4D97-AF65-F5344CB8AC3E}">
        <p14:creationId xmlns:p14="http://schemas.microsoft.com/office/powerpoint/2010/main" val="18124329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125288A-8929-6FEC-F6ED-1EEBE610E670}"/>
              </a:ext>
            </a:extLst>
          </p:cNvPr>
          <p:cNvSpPr>
            <a:spLocks noGrp="1"/>
          </p:cNvSpPr>
          <p:nvPr>
            <p:ph type="body" sz="quarter" idx="10"/>
          </p:nvPr>
        </p:nvSpPr>
        <p:spPr>
          <a:xfrm>
            <a:off x="319177" y="1322023"/>
            <a:ext cx="11435820" cy="4820795"/>
          </a:xfrm>
        </p:spPr>
        <p:txBody>
          <a:bodyPr>
            <a:normAutofit lnSpcReduction="10000"/>
          </a:bodyPr>
          <a:lstStyle/>
          <a:p>
            <a:r>
              <a:rPr lang="nl-BE"/>
              <a:t>AI-schaal is bedoeld als hulp voor </a:t>
            </a:r>
            <a:r>
              <a:rPr lang="nl-BE" b="1"/>
              <a:t>leraren</a:t>
            </a:r>
            <a:r>
              <a:rPr lang="nl-BE"/>
              <a:t> bij het ontwerpen van les- en evaluatiemateriaal</a:t>
            </a:r>
          </a:p>
          <a:p>
            <a:pPr lvl="1"/>
            <a:r>
              <a:rPr lang="nl-BE"/>
              <a:t>Op voorhand nadenken over de manier waarop leerlingen AI kunnen/mogen/moeten inzetten </a:t>
            </a:r>
          </a:p>
          <a:p>
            <a:endParaRPr lang="nl-BE"/>
          </a:p>
          <a:p>
            <a:r>
              <a:rPr lang="nl-BE"/>
              <a:t>AI-schaal is bedoeld als hulp voor </a:t>
            </a:r>
            <a:r>
              <a:rPr lang="nl-BE" b="1"/>
              <a:t>leerlingen </a:t>
            </a:r>
            <a:r>
              <a:rPr lang="nl-BE"/>
              <a:t>bij het uitvoeren van opdrachten en bij evaluaties  </a:t>
            </a:r>
          </a:p>
          <a:p>
            <a:pPr lvl="1"/>
            <a:r>
              <a:rPr lang="nl-BE"/>
              <a:t>Waar en op welke manier in mijn proces kan/mag/moet ik AI inzetten? </a:t>
            </a:r>
          </a:p>
          <a:p>
            <a:pPr lvl="1"/>
            <a:endParaRPr lang="nl-BE"/>
          </a:p>
          <a:p>
            <a:r>
              <a:rPr lang="nl-BE"/>
              <a:t>AI-schaal is </a:t>
            </a:r>
            <a:r>
              <a:rPr lang="nl-BE" b="1"/>
              <a:t>niet</a:t>
            </a:r>
            <a:r>
              <a:rPr lang="nl-BE"/>
              <a:t> bedoeld als manier om te ‘controleren’</a:t>
            </a:r>
          </a:p>
          <a:p>
            <a:pPr lvl="1"/>
            <a:r>
              <a:rPr lang="nl-BE"/>
              <a:t>Weggaan van het ‘</a:t>
            </a:r>
            <a:r>
              <a:rPr lang="nl-BE" b="1" err="1"/>
              <a:t>fraudenarratief</a:t>
            </a:r>
            <a:r>
              <a:rPr lang="nl-BE"/>
              <a:t>’ </a:t>
            </a:r>
          </a:p>
          <a:p>
            <a:pPr lvl="2"/>
            <a:r>
              <a:rPr lang="nl-BE"/>
              <a:t>We kunnen niet met zekerheid vaststellen of een leerling AI heeft gebruikt wanneer het niet toegestaan was (bv. wanneer een opdracht thuis wordt gemaakt) </a:t>
            </a:r>
          </a:p>
        </p:txBody>
      </p:sp>
      <p:sp>
        <p:nvSpPr>
          <p:cNvPr id="3" name="Titel 2">
            <a:extLst>
              <a:ext uri="{FF2B5EF4-FFF2-40B4-BE49-F238E27FC236}">
                <a16:creationId xmlns:a16="http://schemas.microsoft.com/office/drawing/2014/main" id="{7875E2B2-F01A-7B9E-0DFF-CF71C340931B}"/>
              </a:ext>
            </a:extLst>
          </p:cNvPr>
          <p:cNvSpPr>
            <a:spLocks noGrp="1"/>
          </p:cNvSpPr>
          <p:nvPr>
            <p:ph type="title"/>
          </p:nvPr>
        </p:nvSpPr>
        <p:spPr>
          <a:xfrm>
            <a:off x="319176" y="473076"/>
            <a:ext cx="11435821" cy="648481"/>
          </a:xfrm>
        </p:spPr>
        <p:txBody>
          <a:bodyPr/>
          <a:lstStyle/>
          <a:p>
            <a:r>
              <a:rPr lang="nl-BE"/>
              <a:t>Belangrijke kanttekening </a:t>
            </a:r>
          </a:p>
        </p:txBody>
      </p:sp>
    </p:spTree>
    <p:extLst>
      <p:ext uri="{BB962C8B-B14F-4D97-AF65-F5344CB8AC3E}">
        <p14:creationId xmlns:p14="http://schemas.microsoft.com/office/powerpoint/2010/main" val="14490794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21DF8-34CD-2476-C9C8-C53DEF652EAC}"/>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B2D6C6A1-13AC-B48D-C1C3-E38980E0DF98}"/>
              </a:ext>
            </a:extLst>
          </p:cNvPr>
          <p:cNvSpPr>
            <a:spLocks noGrp="1"/>
          </p:cNvSpPr>
          <p:nvPr>
            <p:ph type="sldNum" sz="quarter" idx="4294967295"/>
          </p:nvPr>
        </p:nvSpPr>
        <p:spPr>
          <a:xfrm>
            <a:off x="9442493" y="6429400"/>
            <a:ext cx="2749507" cy="428600"/>
          </a:xfrm>
          <a:prstGeom prst="rect">
            <a:avLst/>
          </a:prstGeom>
        </p:spPr>
        <p:txBody>
          <a:bodyPr/>
          <a:lstStyle/>
          <a:p>
            <a:fld id="{189E3A5C-986B-47BE-8F96-3787467B82A8}" type="slidenum">
              <a:rPr lang="nl-BE" smtClean="0">
                <a:solidFill>
                  <a:prstClr val="white"/>
                </a:solidFill>
              </a:rPr>
              <a:pPr/>
              <a:t>54</a:t>
            </a:fld>
            <a:endParaRPr lang="nl-BE">
              <a:solidFill>
                <a:prstClr val="white"/>
              </a:solidFill>
            </a:endParaRPr>
          </a:p>
        </p:txBody>
      </p:sp>
      <p:sp>
        <p:nvSpPr>
          <p:cNvPr id="3" name="Titel 2">
            <a:extLst>
              <a:ext uri="{FF2B5EF4-FFF2-40B4-BE49-F238E27FC236}">
                <a16:creationId xmlns:a16="http://schemas.microsoft.com/office/drawing/2014/main" id="{8A728A77-1A53-C3F8-0E2F-01A3FBA77E01}"/>
              </a:ext>
            </a:extLst>
          </p:cNvPr>
          <p:cNvSpPr>
            <a:spLocks noGrp="1"/>
          </p:cNvSpPr>
          <p:nvPr>
            <p:ph type="title"/>
          </p:nvPr>
        </p:nvSpPr>
        <p:spPr>
          <a:xfrm>
            <a:off x="676048" y="3073705"/>
            <a:ext cx="10839903" cy="917155"/>
          </a:xfrm>
        </p:spPr>
        <p:txBody>
          <a:bodyPr/>
          <a:lstStyle/>
          <a:p>
            <a:r>
              <a:rPr lang="nl-BE"/>
              <a:t>Wat zijn mogelijke valkuilen voor onderwijs? </a:t>
            </a:r>
          </a:p>
        </p:txBody>
      </p:sp>
      <p:sp>
        <p:nvSpPr>
          <p:cNvPr id="5" name="Tijdelijke aanduiding voor tekst 4">
            <a:extLst>
              <a:ext uri="{FF2B5EF4-FFF2-40B4-BE49-F238E27FC236}">
                <a16:creationId xmlns:a16="http://schemas.microsoft.com/office/drawing/2014/main" id="{554B1B15-5263-3017-1ACE-54FC87EC5EAD}"/>
              </a:ext>
            </a:extLst>
          </p:cNvPr>
          <p:cNvSpPr>
            <a:spLocks noGrp="1"/>
          </p:cNvSpPr>
          <p:nvPr>
            <p:ph type="body" sz="quarter" idx="12"/>
          </p:nvPr>
        </p:nvSpPr>
        <p:spPr>
          <a:xfrm>
            <a:off x="676048" y="3990860"/>
            <a:ext cx="10839902" cy="1638759"/>
          </a:xfrm>
        </p:spPr>
        <p:txBody>
          <a:bodyPr>
            <a:normAutofit/>
          </a:bodyPr>
          <a:lstStyle/>
          <a:p>
            <a:pPr marL="457200" indent="-457200">
              <a:buFont typeface="Arial" panose="020B0604020202020204" pitchFamily="34" charset="0"/>
              <a:buChar char="•"/>
            </a:pPr>
            <a:r>
              <a:rPr lang="nl-BE"/>
              <a:t>Belang van (voor)kennis</a:t>
            </a:r>
          </a:p>
          <a:p>
            <a:pPr marL="457200" indent="-457200">
              <a:buFont typeface="Arial" panose="020B0604020202020204" pitchFamily="34" charset="0"/>
              <a:buChar char="•"/>
            </a:pPr>
            <a:r>
              <a:rPr lang="nl-BE"/>
              <a:t>Focus op leren </a:t>
            </a:r>
          </a:p>
          <a:p>
            <a:pPr marL="457200" indent="-457200">
              <a:buFont typeface="Arial" panose="020B0604020202020204" pitchFamily="34" charset="0"/>
              <a:buChar char="•"/>
            </a:pPr>
            <a:r>
              <a:rPr lang="nl-BE"/>
              <a:t>Gelijke onderwijskansen </a:t>
            </a:r>
          </a:p>
        </p:txBody>
      </p:sp>
    </p:spTree>
    <p:extLst>
      <p:ext uri="{BB962C8B-B14F-4D97-AF65-F5344CB8AC3E}">
        <p14:creationId xmlns:p14="http://schemas.microsoft.com/office/powerpoint/2010/main" val="10628300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0D6BF30-BB88-D70E-1E59-6E5D3F6CC725}"/>
              </a:ext>
            </a:extLst>
          </p:cNvPr>
          <p:cNvSpPr>
            <a:spLocks noGrp="1"/>
          </p:cNvSpPr>
          <p:nvPr>
            <p:ph type="body" sz="quarter" idx="10"/>
          </p:nvPr>
        </p:nvSpPr>
        <p:spPr>
          <a:xfrm>
            <a:off x="319177" y="1421175"/>
            <a:ext cx="11215482" cy="4721643"/>
          </a:xfrm>
        </p:spPr>
        <p:txBody>
          <a:bodyPr/>
          <a:lstStyle/>
          <a:p>
            <a:r>
              <a:rPr lang="nl-BE"/>
              <a:t>Beste resultaat = iteratief proces</a:t>
            </a:r>
          </a:p>
          <a:p>
            <a:r>
              <a:rPr lang="nl-BE"/>
              <a:t>Voldoende kennis nodig om </a:t>
            </a:r>
          </a:p>
          <a:p>
            <a:pPr lvl="1"/>
            <a:r>
              <a:rPr lang="nl-BE"/>
              <a:t>Prompt te formuleren (ook inhoudelijke kennis)</a:t>
            </a:r>
          </a:p>
          <a:p>
            <a:pPr lvl="1"/>
            <a:r>
              <a:rPr lang="nl-BE"/>
              <a:t>Output te beoordelen</a:t>
            </a:r>
          </a:p>
          <a:p>
            <a:pPr lvl="1"/>
            <a:r>
              <a:rPr lang="nl-BE"/>
              <a:t>Prompt te verfijnen </a:t>
            </a:r>
          </a:p>
        </p:txBody>
      </p:sp>
      <p:sp>
        <p:nvSpPr>
          <p:cNvPr id="3" name="Titel 2">
            <a:extLst>
              <a:ext uri="{FF2B5EF4-FFF2-40B4-BE49-F238E27FC236}">
                <a16:creationId xmlns:a16="http://schemas.microsoft.com/office/drawing/2014/main" id="{6948366C-1F7E-F772-2F8D-CCF49B9A10F1}"/>
              </a:ext>
            </a:extLst>
          </p:cNvPr>
          <p:cNvSpPr>
            <a:spLocks noGrp="1"/>
          </p:cNvSpPr>
          <p:nvPr>
            <p:ph type="title"/>
          </p:nvPr>
        </p:nvSpPr>
        <p:spPr>
          <a:xfrm>
            <a:off x="319176" y="572228"/>
            <a:ext cx="11215483" cy="648481"/>
          </a:xfrm>
        </p:spPr>
        <p:txBody>
          <a:bodyPr/>
          <a:lstStyle/>
          <a:p>
            <a:r>
              <a:rPr lang="nl-BE"/>
              <a:t>Belang van (voor)kennis </a:t>
            </a:r>
          </a:p>
        </p:txBody>
      </p:sp>
    </p:spTree>
    <p:extLst>
      <p:ext uri="{BB962C8B-B14F-4D97-AF65-F5344CB8AC3E}">
        <p14:creationId xmlns:p14="http://schemas.microsoft.com/office/powerpoint/2010/main" val="32948871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DF41B-B1C3-3866-7AEC-E6539919D665}"/>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2236BA1-9778-E83A-CAB4-1D8605FC0647}"/>
              </a:ext>
            </a:extLst>
          </p:cNvPr>
          <p:cNvSpPr>
            <a:spLocks noGrp="1"/>
          </p:cNvSpPr>
          <p:nvPr>
            <p:ph type="body" sz="quarter" idx="10"/>
          </p:nvPr>
        </p:nvSpPr>
        <p:spPr>
          <a:xfrm>
            <a:off x="319177" y="1421175"/>
            <a:ext cx="11215482" cy="4721643"/>
          </a:xfrm>
        </p:spPr>
        <p:txBody>
          <a:bodyPr>
            <a:normAutofit lnSpcReduction="10000"/>
          </a:bodyPr>
          <a:lstStyle/>
          <a:p>
            <a:r>
              <a:rPr lang="nl-BE"/>
              <a:t>Focus op presteren</a:t>
            </a:r>
          </a:p>
          <a:p>
            <a:pPr lvl="1"/>
            <a:r>
              <a:rPr lang="nl-BE"/>
              <a:t>Verleidelijk om AI-tools in te schakelen</a:t>
            </a:r>
          </a:p>
          <a:p>
            <a:pPr lvl="1"/>
            <a:r>
              <a:rPr lang="nl-BE" err="1"/>
              <a:t>Cognitive</a:t>
            </a:r>
            <a:r>
              <a:rPr lang="nl-BE"/>
              <a:t> </a:t>
            </a:r>
            <a:r>
              <a:rPr lang="nl-BE" err="1"/>
              <a:t>offloading</a:t>
            </a:r>
            <a:r>
              <a:rPr lang="nl-BE"/>
              <a:t> </a:t>
            </a:r>
          </a:p>
          <a:p>
            <a:pPr lvl="2"/>
            <a:r>
              <a:rPr lang="nl-BE"/>
              <a:t>Het leren wordt uitbesteed aan AI </a:t>
            </a:r>
          </a:p>
          <a:p>
            <a:pPr marL="342891" lvl="1" indent="0">
              <a:buNone/>
            </a:pPr>
            <a:endParaRPr lang="nl-BE"/>
          </a:p>
          <a:p>
            <a:r>
              <a:rPr lang="nl-BE"/>
              <a:t>Focus op leren </a:t>
            </a:r>
          </a:p>
          <a:p>
            <a:pPr lvl="1"/>
            <a:r>
              <a:rPr lang="nl-BE"/>
              <a:t>AI-tools kunnen ondersteunen</a:t>
            </a:r>
          </a:p>
          <a:p>
            <a:pPr lvl="1"/>
            <a:r>
              <a:rPr lang="nl-BE"/>
              <a:t>MAAR … zelfregulatie is belangrijk</a:t>
            </a:r>
          </a:p>
          <a:p>
            <a:pPr lvl="2"/>
            <a:r>
              <a:rPr lang="nl-BE"/>
              <a:t>Leerling moet zichzelf voldoende kunnen bijsturen om te blijven focussen op het leren</a:t>
            </a:r>
          </a:p>
          <a:p>
            <a:pPr lvl="2"/>
            <a:r>
              <a:rPr lang="nl-BE"/>
              <a:t>Risico op ‘luiheid’ of ‘laksheid’: afhankelijkheid van de tool waardoor er niet (meer) geleerd wordt </a:t>
            </a:r>
          </a:p>
          <a:p>
            <a:pPr lvl="1"/>
            <a:r>
              <a:rPr lang="nl-BE"/>
              <a:t>MAAR … metacognitie is belangrijk </a:t>
            </a:r>
          </a:p>
          <a:p>
            <a:pPr lvl="2"/>
            <a:r>
              <a:rPr lang="nl-BE"/>
              <a:t>Beste resultaat als leerling goed weet hoe het brein werkt, wat effectieve leerstrategieën zijn, welke strategieën voor hem/haar/die best werken </a:t>
            </a:r>
          </a:p>
          <a:p>
            <a:pPr marL="685782" lvl="2" indent="0">
              <a:buNone/>
            </a:pPr>
            <a:endParaRPr lang="nl-BE"/>
          </a:p>
        </p:txBody>
      </p:sp>
      <p:sp>
        <p:nvSpPr>
          <p:cNvPr id="3" name="Titel 2">
            <a:extLst>
              <a:ext uri="{FF2B5EF4-FFF2-40B4-BE49-F238E27FC236}">
                <a16:creationId xmlns:a16="http://schemas.microsoft.com/office/drawing/2014/main" id="{C8434576-2B36-1A59-C9F2-A859AAAA367E}"/>
              </a:ext>
            </a:extLst>
          </p:cNvPr>
          <p:cNvSpPr>
            <a:spLocks noGrp="1"/>
          </p:cNvSpPr>
          <p:nvPr>
            <p:ph type="title"/>
          </p:nvPr>
        </p:nvSpPr>
        <p:spPr>
          <a:xfrm>
            <a:off x="319176" y="572228"/>
            <a:ext cx="11215483" cy="648481"/>
          </a:xfrm>
        </p:spPr>
        <p:txBody>
          <a:bodyPr/>
          <a:lstStyle/>
          <a:p>
            <a:r>
              <a:rPr lang="nl-BE"/>
              <a:t>Focus op leren </a:t>
            </a:r>
          </a:p>
        </p:txBody>
      </p:sp>
    </p:spTree>
    <p:extLst>
      <p:ext uri="{BB962C8B-B14F-4D97-AF65-F5344CB8AC3E}">
        <p14:creationId xmlns:p14="http://schemas.microsoft.com/office/powerpoint/2010/main" val="28616358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8F102-ED63-6F5F-1882-7C49F44F9F7E}"/>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92C6795-7C74-9A34-E359-E46812F1BB4B}"/>
              </a:ext>
            </a:extLst>
          </p:cNvPr>
          <p:cNvSpPr>
            <a:spLocks noGrp="1"/>
          </p:cNvSpPr>
          <p:nvPr>
            <p:ph type="body" sz="quarter" idx="10"/>
          </p:nvPr>
        </p:nvSpPr>
        <p:spPr>
          <a:xfrm>
            <a:off x="319177" y="1421175"/>
            <a:ext cx="11215482" cy="4721643"/>
          </a:xfrm>
        </p:spPr>
        <p:txBody>
          <a:bodyPr/>
          <a:lstStyle/>
          <a:p>
            <a:r>
              <a:rPr lang="nl-BE"/>
              <a:t>AI kan gelijkmaker zijn </a:t>
            </a:r>
          </a:p>
          <a:p>
            <a:pPr lvl="1"/>
            <a:r>
              <a:rPr lang="nl-BE"/>
              <a:t>AI-tutors voor alle leerlingen beschikbaar</a:t>
            </a:r>
          </a:p>
          <a:p>
            <a:pPr lvl="1"/>
            <a:r>
              <a:rPr lang="nl-BE"/>
              <a:t>AI is 24/7 beschikbaar </a:t>
            </a:r>
          </a:p>
          <a:p>
            <a:pPr lvl="1"/>
            <a:r>
              <a:rPr lang="nl-BE"/>
              <a:t>AI kan leren ondersteunen door bv. te vertalen, automatisch te ondertitelen … </a:t>
            </a:r>
          </a:p>
          <a:p>
            <a:pPr marL="342891" lvl="1" indent="0">
              <a:buNone/>
            </a:pPr>
            <a:endParaRPr lang="nl-BE"/>
          </a:p>
          <a:p>
            <a:r>
              <a:rPr lang="nl-BE"/>
              <a:t>AI kan ook kloof vergroten</a:t>
            </a:r>
          </a:p>
          <a:p>
            <a:pPr lvl="1"/>
            <a:r>
              <a:rPr lang="nl-BE"/>
              <a:t>Groot verschil in output tussen gratis en betalende versies</a:t>
            </a:r>
          </a:p>
          <a:p>
            <a:pPr lvl="1"/>
            <a:r>
              <a:rPr lang="nl-BE"/>
              <a:t>(Inhoudelijk) kennisbasis is nodig</a:t>
            </a:r>
          </a:p>
          <a:p>
            <a:pPr lvl="1"/>
            <a:r>
              <a:rPr lang="nl-BE"/>
              <a:t>Functionele kennis is nodig (hoe werken met AI) </a:t>
            </a:r>
          </a:p>
        </p:txBody>
      </p:sp>
      <p:sp>
        <p:nvSpPr>
          <p:cNvPr id="3" name="Titel 2">
            <a:extLst>
              <a:ext uri="{FF2B5EF4-FFF2-40B4-BE49-F238E27FC236}">
                <a16:creationId xmlns:a16="http://schemas.microsoft.com/office/drawing/2014/main" id="{1E1415ED-847B-3FA8-0C8A-36C385F3FE08}"/>
              </a:ext>
            </a:extLst>
          </p:cNvPr>
          <p:cNvSpPr>
            <a:spLocks noGrp="1"/>
          </p:cNvSpPr>
          <p:nvPr>
            <p:ph type="title"/>
          </p:nvPr>
        </p:nvSpPr>
        <p:spPr>
          <a:xfrm>
            <a:off x="319176" y="572228"/>
            <a:ext cx="11215483" cy="648481"/>
          </a:xfrm>
        </p:spPr>
        <p:txBody>
          <a:bodyPr/>
          <a:lstStyle/>
          <a:p>
            <a:r>
              <a:rPr lang="nl-BE"/>
              <a:t>Gelijke onderwijskansen </a:t>
            </a:r>
          </a:p>
        </p:txBody>
      </p:sp>
    </p:spTree>
    <p:extLst>
      <p:ext uri="{BB962C8B-B14F-4D97-AF65-F5344CB8AC3E}">
        <p14:creationId xmlns:p14="http://schemas.microsoft.com/office/powerpoint/2010/main" val="34995407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C219E-E077-65E4-D147-2E0DA10C9E42}"/>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3210DCCE-49B3-6CE1-F3F9-C7EE5242669D}"/>
              </a:ext>
            </a:extLst>
          </p:cNvPr>
          <p:cNvSpPr>
            <a:spLocks noGrp="1"/>
          </p:cNvSpPr>
          <p:nvPr>
            <p:ph type="sldNum" sz="quarter" idx="4294967295"/>
          </p:nvPr>
        </p:nvSpPr>
        <p:spPr>
          <a:xfrm>
            <a:off x="9442493" y="6429400"/>
            <a:ext cx="2749507" cy="428600"/>
          </a:xfrm>
          <a:prstGeom prst="rect">
            <a:avLst/>
          </a:prstGeom>
        </p:spPr>
        <p:txBody>
          <a:bodyPr/>
          <a:lstStyle/>
          <a:p>
            <a:fld id="{189E3A5C-986B-47BE-8F96-3787467B82A8}" type="slidenum">
              <a:rPr lang="nl-BE" smtClean="0">
                <a:solidFill>
                  <a:prstClr val="white"/>
                </a:solidFill>
              </a:rPr>
              <a:pPr/>
              <a:t>58</a:t>
            </a:fld>
            <a:endParaRPr lang="nl-BE">
              <a:solidFill>
                <a:prstClr val="white"/>
              </a:solidFill>
            </a:endParaRPr>
          </a:p>
        </p:txBody>
      </p:sp>
      <p:sp>
        <p:nvSpPr>
          <p:cNvPr id="3" name="Titel 2">
            <a:extLst>
              <a:ext uri="{FF2B5EF4-FFF2-40B4-BE49-F238E27FC236}">
                <a16:creationId xmlns:a16="http://schemas.microsoft.com/office/drawing/2014/main" id="{410BCB69-1EE5-26A0-E3D4-BB513F6F25A0}"/>
              </a:ext>
            </a:extLst>
          </p:cNvPr>
          <p:cNvSpPr>
            <a:spLocks noGrp="1"/>
          </p:cNvSpPr>
          <p:nvPr>
            <p:ph type="title"/>
          </p:nvPr>
        </p:nvSpPr>
        <p:spPr>
          <a:xfrm>
            <a:off x="1256617" y="2511845"/>
            <a:ext cx="9941608" cy="917155"/>
          </a:xfrm>
        </p:spPr>
        <p:txBody>
          <a:bodyPr/>
          <a:lstStyle/>
          <a:p>
            <a:r>
              <a:rPr lang="nl-BE"/>
              <a:t>Welke kanttekeningen zijn er te maken? </a:t>
            </a:r>
          </a:p>
        </p:txBody>
      </p:sp>
      <p:sp>
        <p:nvSpPr>
          <p:cNvPr id="5" name="Tijdelijke aanduiding voor tekst 4">
            <a:extLst>
              <a:ext uri="{FF2B5EF4-FFF2-40B4-BE49-F238E27FC236}">
                <a16:creationId xmlns:a16="http://schemas.microsoft.com/office/drawing/2014/main" id="{F89C02D8-E822-F1CB-B3ED-063E06CBE4F8}"/>
              </a:ext>
            </a:extLst>
          </p:cNvPr>
          <p:cNvSpPr>
            <a:spLocks noGrp="1"/>
          </p:cNvSpPr>
          <p:nvPr>
            <p:ph type="body" sz="quarter" idx="12"/>
          </p:nvPr>
        </p:nvSpPr>
        <p:spPr>
          <a:xfrm>
            <a:off x="1254125" y="3429000"/>
            <a:ext cx="9944100" cy="2120030"/>
          </a:xfrm>
        </p:spPr>
        <p:txBody>
          <a:bodyPr>
            <a:normAutofit/>
          </a:bodyPr>
          <a:lstStyle/>
          <a:p>
            <a:pPr marL="457200" indent="-457200">
              <a:buFont typeface="Arial" panose="020B0604020202020204" pitchFamily="34" charset="0"/>
              <a:buChar char="•"/>
            </a:pPr>
            <a:r>
              <a:rPr lang="nl-BE"/>
              <a:t>GDPR: transparantie van data en dataveiligheid </a:t>
            </a:r>
          </a:p>
          <a:p>
            <a:pPr marL="457200" indent="-457200">
              <a:buFont typeface="Arial" panose="020B0604020202020204" pitchFamily="34" charset="0"/>
              <a:buChar char="•"/>
            </a:pPr>
            <a:r>
              <a:rPr lang="nl-BE"/>
              <a:t>Ethiek</a:t>
            </a:r>
          </a:p>
          <a:p>
            <a:pPr marL="457200" indent="-457200">
              <a:buFont typeface="Arial" panose="020B0604020202020204" pitchFamily="34" charset="0"/>
              <a:buChar char="•"/>
            </a:pPr>
            <a:r>
              <a:rPr lang="nl-BE"/>
              <a:t>Hallucineren</a:t>
            </a:r>
          </a:p>
          <a:p>
            <a:pPr marL="457200" indent="-457200">
              <a:buFont typeface="Arial" panose="020B0604020202020204" pitchFamily="34" charset="0"/>
              <a:buChar char="•"/>
            </a:pPr>
            <a:r>
              <a:rPr lang="nl-BE"/>
              <a:t>Milieu-impact </a:t>
            </a:r>
          </a:p>
          <a:p>
            <a:pPr marL="457200" indent="-457200">
              <a:buFont typeface="Arial" panose="020B0604020202020204" pitchFamily="34" charset="0"/>
              <a:buChar char="•"/>
            </a:pPr>
            <a:endParaRPr lang="nl-BE"/>
          </a:p>
        </p:txBody>
      </p:sp>
    </p:spTree>
    <p:extLst>
      <p:ext uri="{BB962C8B-B14F-4D97-AF65-F5344CB8AC3E}">
        <p14:creationId xmlns:p14="http://schemas.microsoft.com/office/powerpoint/2010/main" val="1970162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B41779B-4B59-35B3-EE49-8BDFB29DC680}"/>
              </a:ext>
            </a:extLst>
          </p:cNvPr>
          <p:cNvSpPr>
            <a:spLocks noGrp="1"/>
          </p:cNvSpPr>
          <p:nvPr>
            <p:ph type="body" sz="quarter" idx="10"/>
          </p:nvPr>
        </p:nvSpPr>
        <p:spPr/>
        <p:txBody>
          <a:bodyPr/>
          <a:lstStyle/>
          <a:p>
            <a:r>
              <a:rPr lang="nl-NL"/>
              <a:t>Transparantie </a:t>
            </a:r>
          </a:p>
          <a:p>
            <a:pPr lvl="1"/>
            <a:r>
              <a:rPr lang="nl-NL"/>
              <a:t>Welke data worden gebruikt? </a:t>
            </a:r>
          </a:p>
          <a:p>
            <a:pPr lvl="1"/>
            <a:r>
              <a:rPr lang="nl-NL"/>
              <a:t>Hoe betrouwbaar zijn deze data? </a:t>
            </a:r>
          </a:p>
        </p:txBody>
      </p:sp>
      <p:sp>
        <p:nvSpPr>
          <p:cNvPr id="3" name="Titel 2">
            <a:extLst>
              <a:ext uri="{FF2B5EF4-FFF2-40B4-BE49-F238E27FC236}">
                <a16:creationId xmlns:a16="http://schemas.microsoft.com/office/drawing/2014/main" id="{36B9802E-548D-B94F-7336-E0A7808B4421}"/>
              </a:ext>
            </a:extLst>
          </p:cNvPr>
          <p:cNvSpPr>
            <a:spLocks noGrp="1"/>
          </p:cNvSpPr>
          <p:nvPr>
            <p:ph type="title"/>
          </p:nvPr>
        </p:nvSpPr>
        <p:spPr/>
        <p:txBody>
          <a:bodyPr/>
          <a:lstStyle/>
          <a:p>
            <a:r>
              <a:rPr lang="nl-BE"/>
              <a:t>GDPR – Transparantie en dataveiligheid </a:t>
            </a:r>
          </a:p>
        </p:txBody>
      </p:sp>
      <p:pic>
        <p:nvPicPr>
          <p:cNvPr id="4" name="Afbeelding 3">
            <a:extLst>
              <a:ext uri="{FF2B5EF4-FFF2-40B4-BE49-F238E27FC236}">
                <a16:creationId xmlns:a16="http://schemas.microsoft.com/office/drawing/2014/main" id="{4B2B1A5D-9D3F-159F-9A4A-A2FB13AF67AF}"/>
              </a:ext>
            </a:extLst>
          </p:cNvPr>
          <p:cNvPicPr>
            <a:picLocks noChangeAspect="1"/>
          </p:cNvPicPr>
          <p:nvPr/>
        </p:nvPicPr>
        <p:blipFill>
          <a:blip r:embed="rId2"/>
          <a:srcRect t="26111"/>
          <a:stretch/>
        </p:blipFill>
        <p:spPr>
          <a:xfrm>
            <a:off x="1970804" y="2814091"/>
            <a:ext cx="8250391" cy="3328728"/>
          </a:xfrm>
          <a:prstGeom prst="rect">
            <a:avLst/>
          </a:prstGeom>
        </p:spPr>
      </p:pic>
    </p:spTree>
    <p:extLst>
      <p:ext uri="{BB962C8B-B14F-4D97-AF65-F5344CB8AC3E}">
        <p14:creationId xmlns:p14="http://schemas.microsoft.com/office/powerpoint/2010/main" val="30691944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5806D-31F7-5933-CE4B-77A50CE754D7}"/>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92E2C38A-53FE-4D2B-2C59-63A0899B702A}"/>
              </a:ext>
            </a:extLst>
          </p:cNvPr>
          <p:cNvSpPr>
            <a:spLocks noGrp="1"/>
          </p:cNvSpPr>
          <p:nvPr>
            <p:ph type="body" sz="quarter" idx="10"/>
          </p:nvPr>
        </p:nvSpPr>
        <p:spPr>
          <a:xfrm>
            <a:off x="319176" y="1121557"/>
            <a:ext cx="11037671" cy="5021262"/>
          </a:xfrm>
        </p:spPr>
        <p:txBody>
          <a:bodyPr>
            <a:normAutofit/>
          </a:bodyPr>
          <a:lstStyle/>
          <a:p>
            <a:r>
              <a:rPr lang="nl-NL"/>
              <a:t>Transparantie </a:t>
            </a:r>
          </a:p>
          <a:p>
            <a:pPr lvl="1"/>
            <a:r>
              <a:rPr lang="nl-NL"/>
              <a:t>Welke data worden gebruikt? </a:t>
            </a:r>
          </a:p>
          <a:p>
            <a:pPr lvl="1"/>
            <a:r>
              <a:rPr lang="nl-NL"/>
              <a:t>Hoe betrouwbaar zijn deze data? </a:t>
            </a:r>
          </a:p>
          <a:p>
            <a:pPr lvl="1"/>
            <a:r>
              <a:rPr lang="nl-NL"/>
              <a:t>Wat wordt er met deze data gedaan? </a:t>
            </a:r>
          </a:p>
          <a:p>
            <a:pPr lvl="2"/>
            <a:r>
              <a:rPr lang="nl-NL"/>
              <a:t>Bv. transcriptietools </a:t>
            </a:r>
            <a:r>
              <a:rPr lang="nl-BE"/>
              <a:t>Read.ai en </a:t>
            </a:r>
            <a:r>
              <a:rPr lang="nl-BE" err="1"/>
              <a:t>Fireflies</a:t>
            </a:r>
            <a:r>
              <a:rPr lang="nl-BE"/>
              <a:t> blijken ongeoorloofd </a:t>
            </a:r>
            <a:r>
              <a:rPr lang="nl-BE" err="1"/>
              <a:t>Teamsvergaderingen</a:t>
            </a:r>
            <a:r>
              <a:rPr lang="nl-BE"/>
              <a:t> op te nemen, inclusief videobeelden</a:t>
            </a:r>
          </a:p>
          <a:p>
            <a:pPr lvl="2"/>
            <a:endParaRPr lang="nl-NL"/>
          </a:p>
          <a:p>
            <a:pPr lvl="2"/>
            <a:endParaRPr lang="nl-NL"/>
          </a:p>
        </p:txBody>
      </p:sp>
      <p:sp>
        <p:nvSpPr>
          <p:cNvPr id="3" name="Titel 2">
            <a:extLst>
              <a:ext uri="{FF2B5EF4-FFF2-40B4-BE49-F238E27FC236}">
                <a16:creationId xmlns:a16="http://schemas.microsoft.com/office/drawing/2014/main" id="{E7D6320C-5264-6367-07A7-E9DBD07D894C}"/>
              </a:ext>
            </a:extLst>
          </p:cNvPr>
          <p:cNvSpPr>
            <a:spLocks noGrp="1"/>
          </p:cNvSpPr>
          <p:nvPr>
            <p:ph type="title"/>
          </p:nvPr>
        </p:nvSpPr>
        <p:spPr/>
        <p:txBody>
          <a:bodyPr/>
          <a:lstStyle/>
          <a:p>
            <a:r>
              <a:rPr lang="nl-BE"/>
              <a:t>GDPR</a:t>
            </a:r>
          </a:p>
        </p:txBody>
      </p:sp>
      <p:pic>
        <p:nvPicPr>
          <p:cNvPr id="6" name="Afbeelding 5">
            <a:extLst>
              <a:ext uri="{FF2B5EF4-FFF2-40B4-BE49-F238E27FC236}">
                <a16:creationId xmlns:a16="http://schemas.microsoft.com/office/drawing/2014/main" id="{0E48B917-6CA5-12EA-7809-A39F39DB6310}"/>
              </a:ext>
            </a:extLst>
          </p:cNvPr>
          <p:cNvPicPr>
            <a:picLocks noChangeAspect="1"/>
          </p:cNvPicPr>
          <p:nvPr/>
        </p:nvPicPr>
        <p:blipFill>
          <a:blip r:embed="rId3"/>
          <a:stretch>
            <a:fillRect/>
          </a:stretch>
        </p:blipFill>
        <p:spPr>
          <a:xfrm>
            <a:off x="1560432" y="4352500"/>
            <a:ext cx="3310415" cy="1005927"/>
          </a:xfrm>
          <a:prstGeom prst="rect">
            <a:avLst/>
          </a:prstGeom>
        </p:spPr>
      </p:pic>
      <p:pic>
        <p:nvPicPr>
          <p:cNvPr id="7" name="Afbeelding 6">
            <a:extLst>
              <a:ext uri="{FF2B5EF4-FFF2-40B4-BE49-F238E27FC236}">
                <a16:creationId xmlns:a16="http://schemas.microsoft.com/office/drawing/2014/main" id="{7BFD1D5A-3705-8CCC-FE71-B79AC0A77EFD}"/>
              </a:ext>
            </a:extLst>
          </p:cNvPr>
          <p:cNvPicPr>
            <a:picLocks noChangeAspect="1"/>
          </p:cNvPicPr>
          <p:nvPr/>
        </p:nvPicPr>
        <p:blipFill>
          <a:blip r:embed="rId4"/>
          <a:stretch>
            <a:fillRect/>
          </a:stretch>
        </p:blipFill>
        <p:spPr>
          <a:xfrm>
            <a:off x="6394626" y="3632188"/>
            <a:ext cx="3438442" cy="2383743"/>
          </a:xfrm>
          <a:prstGeom prst="rect">
            <a:avLst/>
          </a:prstGeom>
        </p:spPr>
      </p:pic>
    </p:spTree>
    <p:extLst>
      <p:ext uri="{BB962C8B-B14F-4D97-AF65-F5344CB8AC3E}">
        <p14:creationId xmlns:p14="http://schemas.microsoft.com/office/powerpoint/2010/main" val="13067500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B88D-F407-9C8B-015E-884B06548DE7}"/>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E1B0568-7F38-3850-CCE7-CFD80445AA30}"/>
              </a:ext>
            </a:extLst>
          </p:cNvPr>
          <p:cNvSpPr>
            <a:spLocks noGrp="1"/>
          </p:cNvSpPr>
          <p:nvPr>
            <p:ph type="body" sz="quarter" idx="10"/>
          </p:nvPr>
        </p:nvSpPr>
        <p:spPr>
          <a:xfrm>
            <a:off x="319176" y="1121557"/>
            <a:ext cx="11037671" cy="5021262"/>
          </a:xfrm>
        </p:spPr>
        <p:txBody>
          <a:bodyPr>
            <a:normAutofit/>
          </a:bodyPr>
          <a:lstStyle/>
          <a:p>
            <a:r>
              <a:rPr lang="nl-NL"/>
              <a:t>Tip: Zorg dat prompts geen persoonsgegevens bevatten (GDPR)</a:t>
            </a:r>
          </a:p>
          <a:p>
            <a:pPr lvl="1"/>
            <a:r>
              <a:rPr lang="nl-NL"/>
              <a:t>Persoonsgegevens zijn alle gegevens die direct of indirect naar een individu kan wijzen, zoals namen, adressen, telefoonnummers, en e-mailadressen</a:t>
            </a:r>
          </a:p>
          <a:p>
            <a:pPr lvl="1"/>
            <a:r>
              <a:rPr lang="nl-NL"/>
              <a:t>Voorkomt schending van individuele privacy</a:t>
            </a:r>
          </a:p>
          <a:p>
            <a:pPr lvl="1"/>
            <a:r>
              <a:rPr lang="nl-NL"/>
              <a:t>Vermindert</a:t>
            </a:r>
            <a:r>
              <a:rPr lang="nl-NL" b="1"/>
              <a:t> </a:t>
            </a:r>
            <a:r>
              <a:rPr lang="nl-NL"/>
              <a:t>risico's zoals identiteitsdiefstal en oplichting</a:t>
            </a:r>
          </a:p>
          <a:p>
            <a:pPr lvl="3"/>
            <a:r>
              <a:rPr lang="nl-NL"/>
              <a:t>Respecteert wettelijke vereisten, zoals de GDPR-wetgeving</a:t>
            </a:r>
          </a:p>
          <a:p>
            <a:pPr lvl="3"/>
            <a:r>
              <a:rPr lang="nl-NL"/>
              <a:t>Zorgt voor veilige en onbevooroordeelde AI-modellen</a:t>
            </a:r>
          </a:p>
          <a:p>
            <a:pPr lvl="2"/>
            <a:endParaRPr lang="nl-NL"/>
          </a:p>
        </p:txBody>
      </p:sp>
      <p:sp>
        <p:nvSpPr>
          <p:cNvPr id="3" name="Titel 2">
            <a:extLst>
              <a:ext uri="{FF2B5EF4-FFF2-40B4-BE49-F238E27FC236}">
                <a16:creationId xmlns:a16="http://schemas.microsoft.com/office/drawing/2014/main" id="{19271135-BA23-0D30-260F-008AE3D8A070}"/>
              </a:ext>
            </a:extLst>
          </p:cNvPr>
          <p:cNvSpPr>
            <a:spLocks noGrp="1"/>
          </p:cNvSpPr>
          <p:nvPr>
            <p:ph type="title"/>
          </p:nvPr>
        </p:nvSpPr>
        <p:spPr/>
        <p:txBody>
          <a:bodyPr/>
          <a:lstStyle/>
          <a:p>
            <a:r>
              <a:rPr lang="nl-BE"/>
              <a:t>GDPR </a:t>
            </a:r>
          </a:p>
        </p:txBody>
      </p:sp>
    </p:spTree>
    <p:extLst>
      <p:ext uri="{BB962C8B-B14F-4D97-AF65-F5344CB8AC3E}">
        <p14:creationId xmlns:p14="http://schemas.microsoft.com/office/powerpoint/2010/main" val="14474922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6EE51-E89A-2647-FBE6-4E31C19CDCF1}"/>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9181694-871B-938F-E418-45E63D7941F0}"/>
              </a:ext>
            </a:extLst>
          </p:cNvPr>
          <p:cNvSpPr>
            <a:spLocks noGrp="1"/>
          </p:cNvSpPr>
          <p:nvPr>
            <p:ph type="body" sz="quarter" idx="10"/>
          </p:nvPr>
        </p:nvSpPr>
        <p:spPr/>
        <p:txBody>
          <a:bodyPr/>
          <a:lstStyle/>
          <a:p>
            <a:pPr lvl="1"/>
            <a:r>
              <a:rPr lang="nl-NL"/>
              <a:t>Verantwoordelijkheid </a:t>
            </a:r>
          </a:p>
          <a:p>
            <a:pPr lvl="2"/>
            <a:r>
              <a:rPr lang="nl-NL"/>
              <a:t>Wie heeft de eindverantwoordelijkheid? </a:t>
            </a:r>
          </a:p>
          <a:p>
            <a:pPr lvl="2"/>
            <a:r>
              <a:rPr lang="nl-NL"/>
              <a:t>Bijvoorbeeld bij het beoordelen van sollicitatiebrieven, bij het inzetten van AI voor medische diagnoses … </a:t>
            </a:r>
          </a:p>
          <a:p>
            <a:pPr marL="685782" lvl="2" indent="0">
              <a:buNone/>
            </a:pPr>
            <a:endParaRPr lang="nl-NL"/>
          </a:p>
        </p:txBody>
      </p:sp>
      <p:sp>
        <p:nvSpPr>
          <p:cNvPr id="3" name="Titel 2">
            <a:extLst>
              <a:ext uri="{FF2B5EF4-FFF2-40B4-BE49-F238E27FC236}">
                <a16:creationId xmlns:a16="http://schemas.microsoft.com/office/drawing/2014/main" id="{3B0F13CB-0CAD-6C5A-F8C8-DC70BB20C6C7}"/>
              </a:ext>
            </a:extLst>
          </p:cNvPr>
          <p:cNvSpPr>
            <a:spLocks noGrp="1"/>
          </p:cNvSpPr>
          <p:nvPr>
            <p:ph type="title"/>
          </p:nvPr>
        </p:nvSpPr>
        <p:spPr/>
        <p:txBody>
          <a:bodyPr/>
          <a:lstStyle/>
          <a:p>
            <a:r>
              <a:rPr lang="nl-BE"/>
              <a:t>Ethiek </a:t>
            </a:r>
          </a:p>
        </p:txBody>
      </p:sp>
    </p:spTree>
    <p:extLst>
      <p:ext uri="{BB962C8B-B14F-4D97-AF65-F5344CB8AC3E}">
        <p14:creationId xmlns:p14="http://schemas.microsoft.com/office/powerpoint/2010/main" val="6803901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6102D-06C3-0F1D-8201-6CC40E60BD26}"/>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F3C6600-BECC-0684-B7A8-B4B2098CCDB7}"/>
              </a:ext>
            </a:extLst>
          </p:cNvPr>
          <p:cNvSpPr>
            <a:spLocks noGrp="1"/>
          </p:cNvSpPr>
          <p:nvPr>
            <p:ph type="body" sz="quarter" idx="10"/>
          </p:nvPr>
        </p:nvSpPr>
        <p:spPr>
          <a:xfrm>
            <a:off x="319176" y="1121557"/>
            <a:ext cx="11092535" cy="5021262"/>
          </a:xfrm>
        </p:spPr>
        <p:txBody>
          <a:bodyPr/>
          <a:lstStyle/>
          <a:p>
            <a:pPr lvl="1"/>
            <a:r>
              <a:rPr lang="nl-NL"/>
              <a:t>Verantwoordelijkheid </a:t>
            </a:r>
          </a:p>
          <a:p>
            <a:pPr lvl="2"/>
            <a:r>
              <a:rPr lang="nl-NL"/>
              <a:t>Wie heeft de eindverantwoordelijkheid? </a:t>
            </a:r>
          </a:p>
          <a:p>
            <a:pPr lvl="2"/>
            <a:endParaRPr lang="nl-NL"/>
          </a:p>
          <a:p>
            <a:pPr lvl="1"/>
            <a:r>
              <a:rPr lang="nl-NL"/>
              <a:t>Bias </a:t>
            </a:r>
          </a:p>
          <a:p>
            <a:pPr lvl="2"/>
            <a:r>
              <a:rPr lang="nl-NL"/>
              <a:t>Welke vooroordelen worden overgenomen én versterkt door het model?</a:t>
            </a:r>
          </a:p>
          <a:p>
            <a:pPr lvl="2"/>
            <a:r>
              <a:rPr lang="nl-NL"/>
              <a:t>Bv. </a:t>
            </a:r>
            <a:r>
              <a:rPr lang="nl-NL" err="1"/>
              <a:t>genderstereotiepe</a:t>
            </a:r>
            <a:r>
              <a:rPr lang="nl-NL"/>
              <a:t> output, fouten in gezichtsherkenning, risicoanalyse op basis van afkomst  </a:t>
            </a:r>
          </a:p>
          <a:p>
            <a:pPr marL="685782" lvl="2" indent="0">
              <a:buNone/>
            </a:pPr>
            <a:endParaRPr lang="nl-NL"/>
          </a:p>
        </p:txBody>
      </p:sp>
      <p:sp>
        <p:nvSpPr>
          <p:cNvPr id="3" name="Titel 2">
            <a:extLst>
              <a:ext uri="{FF2B5EF4-FFF2-40B4-BE49-F238E27FC236}">
                <a16:creationId xmlns:a16="http://schemas.microsoft.com/office/drawing/2014/main" id="{0DDE6EFB-143F-AEEA-E6AC-8AB4827A1F8C}"/>
              </a:ext>
            </a:extLst>
          </p:cNvPr>
          <p:cNvSpPr>
            <a:spLocks noGrp="1"/>
          </p:cNvSpPr>
          <p:nvPr>
            <p:ph type="title"/>
          </p:nvPr>
        </p:nvSpPr>
        <p:spPr/>
        <p:txBody>
          <a:bodyPr/>
          <a:lstStyle/>
          <a:p>
            <a:r>
              <a:rPr lang="nl-BE"/>
              <a:t>Ethiek </a:t>
            </a:r>
          </a:p>
        </p:txBody>
      </p:sp>
    </p:spTree>
    <p:extLst>
      <p:ext uri="{BB962C8B-B14F-4D97-AF65-F5344CB8AC3E}">
        <p14:creationId xmlns:p14="http://schemas.microsoft.com/office/powerpoint/2010/main" val="14570319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29D89-408A-2365-46BF-B0578CC34C72}"/>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AD9A3D0-8689-6C7A-30F8-34B49B2E0A7A}"/>
              </a:ext>
            </a:extLst>
          </p:cNvPr>
          <p:cNvSpPr>
            <a:spLocks noGrp="1"/>
          </p:cNvSpPr>
          <p:nvPr>
            <p:ph type="body" sz="quarter" idx="10"/>
          </p:nvPr>
        </p:nvSpPr>
        <p:spPr>
          <a:xfrm>
            <a:off x="319177" y="1432193"/>
            <a:ext cx="11424804" cy="4710626"/>
          </a:xfrm>
        </p:spPr>
        <p:txBody>
          <a:bodyPr/>
          <a:lstStyle/>
          <a:p>
            <a:r>
              <a:rPr lang="nl-BE">
                <a:latin typeface="Roboto"/>
                <a:ea typeface="Roboto"/>
                <a:cs typeface="Arial"/>
              </a:rPr>
              <a:t>Ethische richtsnoeren voor het gebruik van AI en data bij onderwijzen en leren voor onderwijsactoren (EU)</a:t>
            </a:r>
          </a:p>
          <a:p>
            <a:endParaRPr lang="nl-BE"/>
          </a:p>
        </p:txBody>
      </p:sp>
      <p:sp>
        <p:nvSpPr>
          <p:cNvPr id="3" name="Titel 2">
            <a:extLst>
              <a:ext uri="{FF2B5EF4-FFF2-40B4-BE49-F238E27FC236}">
                <a16:creationId xmlns:a16="http://schemas.microsoft.com/office/drawing/2014/main" id="{5A9021D5-D1FA-2755-A3DD-AE02F9D46BCC}"/>
              </a:ext>
            </a:extLst>
          </p:cNvPr>
          <p:cNvSpPr>
            <a:spLocks noGrp="1"/>
          </p:cNvSpPr>
          <p:nvPr>
            <p:ph type="title"/>
          </p:nvPr>
        </p:nvSpPr>
        <p:spPr>
          <a:xfrm>
            <a:off x="319177" y="473076"/>
            <a:ext cx="11424804" cy="648481"/>
          </a:xfrm>
        </p:spPr>
        <p:txBody>
          <a:bodyPr/>
          <a:lstStyle/>
          <a:p>
            <a:r>
              <a:rPr lang="nl-BE"/>
              <a:t>Ethiek </a:t>
            </a:r>
          </a:p>
        </p:txBody>
      </p:sp>
      <p:pic>
        <p:nvPicPr>
          <p:cNvPr id="4" name="Picture 2" descr="PXL CeDiLe (@PXLCeDiLe) / X">
            <a:hlinkClick r:id="rId2"/>
            <a:extLst>
              <a:ext uri="{FF2B5EF4-FFF2-40B4-BE49-F238E27FC236}">
                <a16:creationId xmlns:a16="http://schemas.microsoft.com/office/drawing/2014/main" id="{1888C81D-374C-CDA0-9E2D-3C5BE20AF9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3944" y="2519434"/>
            <a:ext cx="2424112" cy="3150115"/>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73A4D244-CFC3-7559-24AB-F29B0FF93813}"/>
              </a:ext>
            </a:extLst>
          </p:cNvPr>
          <p:cNvSpPr txBox="1"/>
          <p:nvPr/>
        </p:nvSpPr>
        <p:spPr>
          <a:xfrm>
            <a:off x="4739201" y="5721518"/>
            <a:ext cx="2849626" cy="369332"/>
          </a:xfrm>
          <a:prstGeom prst="rect">
            <a:avLst/>
          </a:prstGeom>
          <a:noFill/>
        </p:spPr>
        <p:txBody>
          <a:bodyPr wrap="none" rtlCol="0">
            <a:spAutoFit/>
          </a:bodyPr>
          <a:lstStyle/>
          <a:p>
            <a:r>
              <a:rPr lang="nl-NL">
                <a:hlinkClick r:id="rId4"/>
              </a:rPr>
              <a:t>Kenniscentrum </a:t>
            </a:r>
            <a:r>
              <a:rPr lang="nl-NL" err="1">
                <a:hlinkClick r:id="rId4"/>
              </a:rPr>
              <a:t>Digisprong</a:t>
            </a:r>
            <a:endParaRPr lang="nl-BE"/>
          </a:p>
        </p:txBody>
      </p:sp>
    </p:spTree>
    <p:extLst>
      <p:ext uri="{BB962C8B-B14F-4D97-AF65-F5344CB8AC3E}">
        <p14:creationId xmlns:p14="http://schemas.microsoft.com/office/powerpoint/2010/main" val="36486991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BC8FE-5E92-8F03-FE32-3D160D20DA38}"/>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912524A7-BF9D-1DF4-052D-5EB7823A09CE}"/>
              </a:ext>
            </a:extLst>
          </p:cNvPr>
          <p:cNvSpPr>
            <a:spLocks noGrp="1"/>
          </p:cNvSpPr>
          <p:nvPr>
            <p:ph type="body" sz="quarter" idx="10"/>
          </p:nvPr>
        </p:nvSpPr>
        <p:spPr>
          <a:xfrm>
            <a:off x="319177" y="1432193"/>
            <a:ext cx="11424804" cy="4710626"/>
          </a:xfrm>
        </p:spPr>
        <p:txBody>
          <a:bodyPr/>
          <a:lstStyle/>
          <a:p>
            <a:r>
              <a:rPr lang="nl-BE" b="0" i="0">
                <a:solidFill>
                  <a:srgbClr val="202122"/>
                </a:solidFill>
                <a:effectLst/>
                <a:cs typeface="Roboto" panose="02000000000000000000" pitchFamily="2" charset="0"/>
              </a:rPr>
              <a:t>‘hallucineren’ = </a:t>
            </a:r>
            <a:r>
              <a:rPr lang="nl-NL" b="0" i="0">
                <a:solidFill>
                  <a:srgbClr val="0D0D0D"/>
                </a:solidFill>
                <a:effectLst/>
                <a:latin typeface="ui-sans-serif"/>
              </a:rPr>
              <a:t>AI genereert incorrecte of onjuiste informatie die plausibel klinkt, maar niet klopt</a:t>
            </a:r>
            <a:endParaRPr lang="nl-NL">
              <a:solidFill>
                <a:srgbClr val="0D0D0D"/>
              </a:solidFill>
              <a:latin typeface="ui-sans-serif"/>
              <a:cs typeface="Roboto" panose="02000000000000000000" pitchFamily="2" charset="0"/>
            </a:endParaRPr>
          </a:p>
          <a:p>
            <a:r>
              <a:rPr lang="nl-NL" b="0" i="0">
                <a:solidFill>
                  <a:srgbClr val="0D0D0D"/>
                </a:solidFill>
                <a:effectLst/>
                <a:latin typeface="ui-sans-serif"/>
                <a:cs typeface="Roboto" panose="02000000000000000000" pitchFamily="2" charset="0"/>
              </a:rPr>
              <a:t>Dus voldoende (voor)kennis nodig! </a:t>
            </a:r>
          </a:p>
          <a:p>
            <a:pPr marL="0" indent="0">
              <a:buNone/>
            </a:pPr>
            <a:endParaRPr lang="nl-NL" b="0" i="0">
              <a:solidFill>
                <a:srgbClr val="0D0D0D"/>
              </a:solidFill>
              <a:effectLst/>
              <a:latin typeface="ui-sans-serif"/>
              <a:cs typeface="Roboto" panose="02000000000000000000" pitchFamily="2" charset="0"/>
            </a:endParaRPr>
          </a:p>
          <a:p>
            <a:r>
              <a:rPr lang="nl-NL">
                <a:solidFill>
                  <a:srgbClr val="0D0D0D"/>
                </a:solidFill>
                <a:latin typeface="ui-sans-serif"/>
                <a:cs typeface="Roboto" panose="02000000000000000000" pitchFamily="2" charset="0"/>
              </a:rPr>
              <a:t>Bv. verwijzing naar bronnen die niet bestaan, medische gegevens die niet kloppen, gerechtelijke uitspraken die niet bestaan … </a:t>
            </a:r>
            <a:endParaRPr lang="nl-BE" b="0" i="0">
              <a:solidFill>
                <a:srgbClr val="202122"/>
              </a:solidFill>
              <a:effectLst/>
              <a:cs typeface="Roboto" panose="02000000000000000000" pitchFamily="2" charset="0"/>
            </a:endParaRPr>
          </a:p>
          <a:p>
            <a:pPr lvl="1" algn="just"/>
            <a:endParaRPr lang="nl-BE">
              <a:cs typeface="Roboto" panose="02000000000000000000" pitchFamily="2" charset="0"/>
            </a:endParaRPr>
          </a:p>
          <a:p>
            <a:pPr marL="0" indent="0">
              <a:buNone/>
            </a:pPr>
            <a:endParaRPr lang="nl-BE"/>
          </a:p>
        </p:txBody>
      </p:sp>
      <p:sp>
        <p:nvSpPr>
          <p:cNvPr id="3" name="Titel 2">
            <a:extLst>
              <a:ext uri="{FF2B5EF4-FFF2-40B4-BE49-F238E27FC236}">
                <a16:creationId xmlns:a16="http://schemas.microsoft.com/office/drawing/2014/main" id="{268257EB-3A21-8AFE-1B47-D85CB250E6F3}"/>
              </a:ext>
            </a:extLst>
          </p:cNvPr>
          <p:cNvSpPr>
            <a:spLocks noGrp="1"/>
          </p:cNvSpPr>
          <p:nvPr>
            <p:ph type="title"/>
          </p:nvPr>
        </p:nvSpPr>
        <p:spPr>
          <a:xfrm>
            <a:off x="319177" y="473076"/>
            <a:ext cx="11424804" cy="648481"/>
          </a:xfrm>
        </p:spPr>
        <p:txBody>
          <a:bodyPr/>
          <a:lstStyle/>
          <a:p>
            <a:r>
              <a:rPr lang="nl-BE"/>
              <a:t>Hallucineren </a:t>
            </a:r>
          </a:p>
        </p:txBody>
      </p:sp>
    </p:spTree>
    <p:extLst>
      <p:ext uri="{BB962C8B-B14F-4D97-AF65-F5344CB8AC3E}">
        <p14:creationId xmlns:p14="http://schemas.microsoft.com/office/powerpoint/2010/main" val="4189720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DD50B-87F2-1D81-13DA-514E1BDBB8D0}"/>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37E53E1-7921-3E18-869C-CD81267AB3B5}"/>
              </a:ext>
            </a:extLst>
          </p:cNvPr>
          <p:cNvSpPr>
            <a:spLocks noGrp="1"/>
          </p:cNvSpPr>
          <p:nvPr>
            <p:ph type="body" sz="quarter" idx="10"/>
          </p:nvPr>
        </p:nvSpPr>
        <p:spPr>
          <a:xfrm>
            <a:off x="319177" y="1432193"/>
            <a:ext cx="11424804" cy="4710626"/>
          </a:xfrm>
        </p:spPr>
        <p:txBody>
          <a:bodyPr/>
          <a:lstStyle/>
          <a:p>
            <a:r>
              <a:rPr lang="nl-NL" b="0" i="0">
                <a:solidFill>
                  <a:srgbClr val="0D0D0D"/>
                </a:solidFill>
                <a:effectLst/>
                <a:cs typeface="Roboto" panose="02000000000000000000" pitchFamily="2" charset="0"/>
              </a:rPr>
              <a:t>AI-modellen, vooral grootschalige zoals GPT-4, vereisen aanzienlijke energiebronnen voor training en gebruik</a:t>
            </a:r>
            <a:endParaRPr lang="nl-BE">
              <a:cs typeface="Roboto" panose="02000000000000000000" pitchFamily="2" charset="0"/>
            </a:endParaRPr>
          </a:p>
        </p:txBody>
      </p:sp>
      <p:sp>
        <p:nvSpPr>
          <p:cNvPr id="3" name="Titel 2">
            <a:extLst>
              <a:ext uri="{FF2B5EF4-FFF2-40B4-BE49-F238E27FC236}">
                <a16:creationId xmlns:a16="http://schemas.microsoft.com/office/drawing/2014/main" id="{102262E3-90E2-9A07-75C8-FF4C55D89A10}"/>
              </a:ext>
            </a:extLst>
          </p:cNvPr>
          <p:cNvSpPr>
            <a:spLocks noGrp="1"/>
          </p:cNvSpPr>
          <p:nvPr>
            <p:ph type="title"/>
          </p:nvPr>
        </p:nvSpPr>
        <p:spPr>
          <a:xfrm>
            <a:off x="319177" y="473076"/>
            <a:ext cx="11424804" cy="648481"/>
          </a:xfrm>
        </p:spPr>
        <p:txBody>
          <a:bodyPr/>
          <a:lstStyle/>
          <a:p>
            <a:r>
              <a:rPr lang="nl-BE"/>
              <a:t>Milieu-impact   </a:t>
            </a:r>
          </a:p>
        </p:txBody>
      </p:sp>
      <p:pic>
        <p:nvPicPr>
          <p:cNvPr id="6" name="Afbeelding 5">
            <a:extLst>
              <a:ext uri="{FF2B5EF4-FFF2-40B4-BE49-F238E27FC236}">
                <a16:creationId xmlns:a16="http://schemas.microsoft.com/office/drawing/2014/main" id="{B740D8B8-3420-1C0D-82AB-1D70E3C02FD1}"/>
              </a:ext>
            </a:extLst>
          </p:cNvPr>
          <p:cNvPicPr>
            <a:picLocks noChangeAspect="1"/>
          </p:cNvPicPr>
          <p:nvPr/>
        </p:nvPicPr>
        <p:blipFill>
          <a:blip r:embed="rId2"/>
          <a:stretch>
            <a:fillRect/>
          </a:stretch>
        </p:blipFill>
        <p:spPr>
          <a:xfrm>
            <a:off x="1350096" y="2583391"/>
            <a:ext cx="9491808" cy="3559428"/>
          </a:xfrm>
          <a:prstGeom prst="rect">
            <a:avLst/>
          </a:prstGeom>
        </p:spPr>
      </p:pic>
      <p:sp>
        <p:nvSpPr>
          <p:cNvPr id="7" name="Tekstvak 6">
            <a:extLst>
              <a:ext uri="{FF2B5EF4-FFF2-40B4-BE49-F238E27FC236}">
                <a16:creationId xmlns:a16="http://schemas.microsoft.com/office/drawing/2014/main" id="{C9938916-4305-F54E-D51D-4426AA428056}"/>
              </a:ext>
            </a:extLst>
          </p:cNvPr>
          <p:cNvSpPr txBox="1"/>
          <p:nvPr/>
        </p:nvSpPr>
        <p:spPr>
          <a:xfrm>
            <a:off x="1350096" y="6148090"/>
            <a:ext cx="1268296" cy="307777"/>
          </a:xfrm>
          <a:prstGeom prst="rect">
            <a:avLst/>
          </a:prstGeom>
          <a:noFill/>
        </p:spPr>
        <p:txBody>
          <a:bodyPr wrap="none" rtlCol="0">
            <a:spAutoFit/>
          </a:bodyPr>
          <a:lstStyle/>
          <a:p>
            <a:r>
              <a:rPr lang="nl-BE" sz="1400"/>
              <a:t>Bron: </a:t>
            </a:r>
            <a:r>
              <a:rPr lang="nl-BE" sz="1400" err="1"/>
              <a:t>vrt.nws</a:t>
            </a:r>
            <a:endParaRPr lang="nl-BE" sz="1400"/>
          </a:p>
        </p:txBody>
      </p:sp>
    </p:spTree>
    <p:extLst>
      <p:ext uri="{BB962C8B-B14F-4D97-AF65-F5344CB8AC3E}">
        <p14:creationId xmlns:p14="http://schemas.microsoft.com/office/powerpoint/2010/main" val="6743474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7BD96-8A51-5708-2D35-15ADCEACB674}"/>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4718E1A-DF13-01B9-8DE4-A171E0972C6D}"/>
              </a:ext>
            </a:extLst>
          </p:cNvPr>
          <p:cNvSpPr>
            <a:spLocks noGrp="1"/>
          </p:cNvSpPr>
          <p:nvPr>
            <p:ph type="body" sz="quarter" idx="10"/>
          </p:nvPr>
        </p:nvSpPr>
        <p:spPr>
          <a:xfrm>
            <a:off x="319177" y="1432193"/>
            <a:ext cx="11424804" cy="4710626"/>
          </a:xfrm>
        </p:spPr>
        <p:txBody>
          <a:bodyPr/>
          <a:lstStyle/>
          <a:p>
            <a:r>
              <a:rPr lang="nl-NL" b="0" i="0">
                <a:solidFill>
                  <a:srgbClr val="0D0D0D"/>
                </a:solidFill>
                <a:effectLst/>
                <a:cs typeface="Roboto" panose="02000000000000000000" pitchFamily="2" charset="0"/>
              </a:rPr>
              <a:t>AI-modellen, vooral grootschalige zoals GPT-4, vereisen aanzienlijke energiebronnen voor training en gebruik</a:t>
            </a:r>
            <a:endParaRPr lang="nl-BE">
              <a:cs typeface="Roboto" panose="02000000000000000000" pitchFamily="2" charset="0"/>
            </a:endParaRPr>
          </a:p>
        </p:txBody>
      </p:sp>
      <p:sp>
        <p:nvSpPr>
          <p:cNvPr id="3" name="Titel 2">
            <a:extLst>
              <a:ext uri="{FF2B5EF4-FFF2-40B4-BE49-F238E27FC236}">
                <a16:creationId xmlns:a16="http://schemas.microsoft.com/office/drawing/2014/main" id="{9A824491-23B8-F41B-5055-04588815E8AD}"/>
              </a:ext>
            </a:extLst>
          </p:cNvPr>
          <p:cNvSpPr>
            <a:spLocks noGrp="1"/>
          </p:cNvSpPr>
          <p:nvPr>
            <p:ph type="title"/>
          </p:nvPr>
        </p:nvSpPr>
        <p:spPr>
          <a:xfrm>
            <a:off x="319177" y="473076"/>
            <a:ext cx="11424804" cy="648481"/>
          </a:xfrm>
        </p:spPr>
        <p:txBody>
          <a:bodyPr/>
          <a:lstStyle/>
          <a:p>
            <a:r>
              <a:rPr lang="nl-BE"/>
              <a:t>Milieu-impact   </a:t>
            </a:r>
          </a:p>
        </p:txBody>
      </p:sp>
      <p:pic>
        <p:nvPicPr>
          <p:cNvPr id="6" name="Afbeelding 5">
            <a:extLst>
              <a:ext uri="{FF2B5EF4-FFF2-40B4-BE49-F238E27FC236}">
                <a16:creationId xmlns:a16="http://schemas.microsoft.com/office/drawing/2014/main" id="{F1E52D53-3CF5-111D-FF25-907FC13A36CE}"/>
              </a:ext>
            </a:extLst>
          </p:cNvPr>
          <p:cNvPicPr>
            <a:picLocks noChangeAspect="1"/>
          </p:cNvPicPr>
          <p:nvPr/>
        </p:nvPicPr>
        <p:blipFill>
          <a:blip r:embed="rId2"/>
          <a:stretch>
            <a:fillRect/>
          </a:stretch>
        </p:blipFill>
        <p:spPr>
          <a:xfrm>
            <a:off x="1350096" y="2583391"/>
            <a:ext cx="9491808" cy="3559428"/>
          </a:xfrm>
          <a:prstGeom prst="rect">
            <a:avLst/>
          </a:prstGeom>
        </p:spPr>
      </p:pic>
      <p:sp>
        <p:nvSpPr>
          <p:cNvPr id="7" name="Tekstvak 6">
            <a:extLst>
              <a:ext uri="{FF2B5EF4-FFF2-40B4-BE49-F238E27FC236}">
                <a16:creationId xmlns:a16="http://schemas.microsoft.com/office/drawing/2014/main" id="{922B2990-CA9D-7F3C-147C-703935F92267}"/>
              </a:ext>
            </a:extLst>
          </p:cNvPr>
          <p:cNvSpPr txBox="1"/>
          <p:nvPr/>
        </p:nvSpPr>
        <p:spPr>
          <a:xfrm>
            <a:off x="1350096" y="6148090"/>
            <a:ext cx="1268296" cy="307777"/>
          </a:xfrm>
          <a:prstGeom prst="rect">
            <a:avLst/>
          </a:prstGeom>
          <a:noFill/>
        </p:spPr>
        <p:txBody>
          <a:bodyPr wrap="none" rtlCol="0">
            <a:spAutoFit/>
          </a:bodyPr>
          <a:lstStyle/>
          <a:p>
            <a:r>
              <a:rPr lang="nl-BE" sz="1400"/>
              <a:t>Bron: </a:t>
            </a:r>
            <a:r>
              <a:rPr lang="nl-BE" sz="1400" err="1"/>
              <a:t>vrt.nws</a:t>
            </a:r>
            <a:endParaRPr lang="nl-BE" sz="1400"/>
          </a:p>
        </p:txBody>
      </p:sp>
      <p:pic>
        <p:nvPicPr>
          <p:cNvPr id="5" name="Afbeelding 4">
            <a:extLst>
              <a:ext uri="{FF2B5EF4-FFF2-40B4-BE49-F238E27FC236}">
                <a16:creationId xmlns:a16="http://schemas.microsoft.com/office/drawing/2014/main" id="{B4A02021-174D-1AD2-F7F9-E2E1483754AE}"/>
              </a:ext>
            </a:extLst>
          </p:cNvPr>
          <p:cNvPicPr>
            <a:picLocks noChangeAspect="1"/>
          </p:cNvPicPr>
          <p:nvPr/>
        </p:nvPicPr>
        <p:blipFill>
          <a:blip r:embed="rId3"/>
          <a:stretch>
            <a:fillRect/>
          </a:stretch>
        </p:blipFill>
        <p:spPr>
          <a:xfrm rot="20997430">
            <a:off x="326810" y="3168689"/>
            <a:ext cx="11421904" cy="1907466"/>
          </a:xfrm>
          <a:prstGeom prst="rect">
            <a:avLst/>
          </a:prstGeom>
        </p:spPr>
      </p:pic>
    </p:spTree>
    <p:extLst>
      <p:ext uri="{BB962C8B-B14F-4D97-AF65-F5344CB8AC3E}">
        <p14:creationId xmlns:p14="http://schemas.microsoft.com/office/powerpoint/2010/main" val="5733545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D2835-3C42-85F0-7440-5ECA7D5CD6E2}"/>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D90812D-198B-117A-FF56-1F1A33585278}"/>
              </a:ext>
            </a:extLst>
          </p:cNvPr>
          <p:cNvSpPr>
            <a:spLocks noGrp="1"/>
          </p:cNvSpPr>
          <p:nvPr>
            <p:ph type="body" sz="quarter" idx="10"/>
          </p:nvPr>
        </p:nvSpPr>
        <p:spPr>
          <a:xfrm>
            <a:off x="319177" y="1432193"/>
            <a:ext cx="11424804" cy="4710626"/>
          </a:xfrm>
        </p:spPr>
        <p:txBody>
          <a:bodyPr/>
          <a:lstStyle/>
          <a:p>
            <a:r>
              <a:rPr lang="nl-NL" b="0" i="0">
                <a:solidFill>
                  <a:srgbClr val="0D0D0D"/>
                </a:solidFill>
                <a:effectLst/>
                <a:cs typeface="Roboto" panose="02000000000000000000" pitchFamily="2" charset="0"/>
              </a:rPr>
              <a:t>AI-modellen, vooral grootschalige zoals GPT-4, vereisen aanzienlijke energiebronnen voor training en gebruik</a:t>
            </a:r>
            <a:endParaRPr lang="nl-BE">
              <a:cs typeface="Roboto" panose="02000000000000000000" pitchFamily="2" charset="0"/>
            </a:endParaRPr>
          </a:p>
        </p:txBody>
      </p:sp>
      <p:sp>
        <p:nvSpPr>
          <p:cNvPr id="3" name="Titel 2">
            <a:extLst>
              <a:ext uri="{FF2B5EF4-FFF2-40B4-BE49-F238E27FC236}">
                <a16:creationId xmlns:a16="http://schemas.microsoft.com/office/drawing/2014/main" id="{2863C4EF-8E62-1B37-FD0F-60C993B3316A}"/>
              </a:ext>
            </a:extLst>
          </p:cNvPr>
          <p:cNvSpPr>
            <a:spLocks noGrp="1"/>
          </p:cNvSpPr>
          <p:nvPr>
            <p:ph type="title"/>
          </p:nvPr>
        </p:nvSpPr>
        <p:spPr>
          <a:xfrm>
            <a:off x="319177" y="473076"/>
            <a:ext cx="11424804" cy="648481"/>
          </a:xfrm>
        </p:spPr>
        <p:txBody>
          <a:bodyPr/>
          <a:lstStyle/>
          <a:p>
            <a:r>
              <a:rPr lang="nl-BE"/>
              <a:t>Milieu-impact   </a:t>
            </a:r>
          </a:p>
        </p:txBody>
      </p:sp>
      <p:pic>
        <p:nvPicPr>
          <p:cNvPr id="6" name="Afbeelding 5">
            <a:extLst>
              <a:ext uri="{FF2B5EF4-FFF2-40B4-BE49-F238E27FC236}">
                <a16:creationId xmlns:a16="http://schemas.microsoft.com/office/drawing/2014/main" id="{5C1D3A7C-B8D3-C501-7871-136DFD25E56B}"/>
              </a:ext>
            </a:extLst>
          </p:cNvPr>
          <p:cNvPicPr>
            <a:picLocks noChangeAspect="1"/>
          </p:cNvPicPr>
          <p:nvPr/>
        </p:nvPicPr>
        <p:blipFill>
          <a:blip r:embed="rId2"/>
          <a:stretch>
            <a:fillRect/>
          </a:stretch>
        </p:blipFill>
        <p:spPr>
          <a:xfrm>
            <a:off x="1350096" y="2583391"/>
            <a:ext cx="9491808" cy="3559428"/>
          </a:xfrm>
          <a:prstGeom prst="rect">
            <a:avLst/>
          </a:prstGeom>
        </p:spPr>
      </p:pic>
      <p:sp>
        <p:nvSpPr>
          <p:cNvPr id="7" name="Tekstvak 6">
            <a:extLst>
              <a:ext uri="{FF2B5EF4-FFF2-40B4-BE49-F238E27FC236}">
                <a16:creationId xmlns:a16="http://schemas.microsoft.com/office/drawing/2014/main" id="{69E7C917-42A7-5B8A-C0B5-879DBADAEF83}"/>
              </a:ext>
            </a:extLst>
          </p:cNvPr>
          <p:cNvSpPr txBox="1"/>
          <p:nvPr/>
        </p:nvSpPr>
        <p:spPr>
          <a:xfrm>
            <a:off x="1350096" y="6148090"/>
            <a:ext cx="1268296" cy="307777"/>
          </a:xfrm>
          <a:prstGeom prst="rect">
            <a:avLst/>
          </a:prstGeom>
          <a:noFill/>
        </p:spPr>
        <p:txBody>
          <a:bodyPr wrap="none" rtlCol="0">
            <a:spAutoFit/>
          </a:bodyPr>
          <a:lstStyle/>
          <a:p>
            <a:r>
              <a:rPr lang="nl-BE" sz="1400"/>
              <a:t>Bron: </a:t>
            </a:r>
            <a:r>
              <a:rPr lang="nl-BE" sz="1400" err="1"/>
              <a:t>vrt.nws</a:t>
            </a:r>
            <a:endParaRPr lang="nl-BE" sz="1400"/>
          </a:p>
        </p:txBody>
      </p:sp>
      <p:pic>
        <p:nvPicPr>
          <p:cNvPr id="5" name="Afbeelding 4">
            <a:extLst>
              <a:ext uri="{FF2B5EF4-FFF2-40B4-BE49-F238E27FC236}">
                <a16:creationId xmlns:a16="http://schemas.microsoft.com/office/drawing/2014/main" id="{0931E234-7E6F-24B9-ECD7-F7E78D3AE7CD}"/>
              </a:ext>
            </a:extLst>
          </p:cNvPr>
          <p:cNvPicPr>
            <a:picLocks noChangeAspect="1"/>
          </p:cNvPicPr>
          <p:nvPr/>
        </p:nvPicPr>
        <p:blipFill>
          <a:blip r:embed="rId3"/>
          <a:stretch>
            <a:fillRect/>
          </a:stretch>
        </p:blipFill>
        <p:spPr>
          <a:xfrm rot="20997430">
            <a:off x="243266" y="2930945"/>
            <a:ext cx="11421904" cy="1907466"/>
          </a:xfrm>
          <a:prstGeom prst="rect">
            <a:avLst/>
          </a:prstGeom>
        </p:spPr>
      </p:pic>
      <p:pic>
        <p:nvPicPr>
          <p:cNvPr id="8" name="Afbeelding 7">
            <a:extLst>
              <a:ext uri="{FF2B5EF4-FFF2-40B4-BE49-F238E27FC236}">
                <a16:creationId xmlns:a16="http://schemas.microsoft.com/office/drawing/2014/main" id="{39D70BB8-0B0B-ADA3-9B37-357CACCA63CC}"/>
              </a:ext>
            </a:extLst>
          </p:cNvPr>
          <p:cNvPicPr>
            <a:picLocks noChangeAspect="1"/>
          </p:cNvPicPr>
          <p:nvPr/>
        </p:nvPicPr>
        <p:blipFill>
          <a:blip r:embed="rId4"/>
          <a:stretch>
            <a:fillRect/>
          </a:stretch>
        </p:blipFill>
        <p:spPr>
          <a:xfrm>
            <a:off x="838760" y="2530053"/>
            <a:ext cx="10385637" cy="3468789"/>
          </a:xfrm>
          <a:prstGeom prst="rect">
            <a:avLst/>
          </a:prstGeom>
        </p:spPr>
      </p:pic>
    </p:spTree>
    <p:extLst>
      <p:ext uri="{BB962C8B-B14F-4D97-AF65-F5344CB8AC3E}">
        <p14:creationId xmlns:p14="http://schemas.microsoft.com/office/powerpoint/2010/main" val="18009862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90097-0DAD-98E7-25D6-AB50B7F33DFE}"/>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67F94377-284E-0645-142E-8B8D5742DF5A}"/>
              </a:ext>
            </a:extLst>
          </p:cNvPr>
          <p:cNvSpPr>
            <a:spLocks noGrp="1"/>
          </p:cNvSpPr>
          <p:nvPr>
            <p:ph type="sldNum" sz="quarter" idx="4294967295"/>
          </p:nvPr>
        </p:nvSpPr>
        <p:spPr>
          <a:xfrm>
            <a:off x="9442493" y="6429400"/>
            <a:ext cx="2749507" cy="428600"/>
          </a:xfrm>
          <a:prstGeom prst="rect">
            <a:avLst/>
          </a:prstGeom>
        </p:spPr>
        <p:txBody>
          <a:bodyPr/>
          <a:lstStyle/>
          <a:p>
            <a:fld id="{189E3A5C-986B-47BE-8F96-3787467B82A8}" type="slidenum">
              <a:rPr lang="nl-BE" smtClean="0">
                <a:solidFill>
                  <a:prstClr val="white"/>
                </a:solidFill>
              </a:rPr>
              <a:pPr/>
              <a:t>69</a:t>
            </a:fld>
            <a:endParaRPr lang="nl-BE">
              <a:solidFill>
                <a:prstClr val="white"/>
              </a:solidFill>
            </a:endParaRPr>
          </a:p>
        </p:txBody>
      </p:sp>
      <p:sp>
        <p:nvSpPr>
          <p:cNvPr id="3" name="Titel 2">
            <a:extLst>
              <a:ext uri="{FF2B5EF4-FFF2-40B4-BE49-F238E27FC236}">
                <a16:creationId xmlns:a16="http://schemas.microsoft.com/office/drawing/2014/main" id="{E6D4237D-8186-3920-67BB-ABE9FFA67013}"/>
              </a:ext>
            </a:extLst>
          </p:cNvPr>
          <p:cNvSpPr>
            <a:spLocks noGrp="1"/>
          </p:cNvSpPr>
          <p:nvPr>
            <p:ph type="title"/>
          </p:nvPr>
        </p:nvSpPr>
        <p:spPr>
          <a:xfrm>
            <a:off x="1256617" y="2511845"/>
            <a:ext cx="9941608" cy="917155"/>
          </a:xfrm>
        </p:spPr>
        <p:txBody>
          <a:bodyPr/>
          <a:lstStyle/>
          <a:p>
            <a:r>
              <a:rPr lang="nl-BE"/>
              <a:t>Bronvermelding en copyright</a:t>
            </a:r>
          </a:p>
        </p:txBody>
      </p:sp>
      <p:sp>
        <p:nvSpPr>
          <p:cNvPr id="5" name="Tijdelijke aanduiding voor tekst 4">
            <a:extLst>
              <a:ext uri="{FF2B5EF4-FFF2-40B4-BE49-F238E27FC236}">
                <a16:creationId xmlns:a16="http://schemas.microsoft.com/office/drawing/2014/main" id="{029B32FA-1D02-554A-BA33-85B1FCE5B67B}"/>
              </a:ext>
            </a:extLst>
          </p:cNvPr>
          <p:cNvSpPr>
            <a:spLocks noGrp="1"/>
          </p:cNvSpPr>
          <p:nvPr>
            <p:ph type="body" sz="quarter" idx="12"/>
          </p:nvPr>
        </p:nvSpPr>
        <p:spPr>
          <a:xfrm>
            <a:off x="1254125" y="3429001"/>
            <a:ext cx="9944100" cy="1305838"/>
          </a:xfrm>
        </p:spPr>
        <p:txBody>
          <a:bodyPr>
            <a:normAutofit/>
          </a:bodyPr>
          <a:lstStyle/>
          <a:p>
            <a:pPr marL="457200" indent="-457200">
              <a:buFont typeface="Arial" panose="020B0604020202020204" pitchFamily="34" charset="0"/>
              <a:buChar char="•"/>
            </a:pPr>
            <a:r>
              <a:rPr lang="nl-BE"/>
              <a:t>Bronvermelding AI </a:t>
            </a:r>
          </a:p>
          <a:p>
            <a:pPr marL="457200" indent="-457200">
              <a:buFont typeface="Arial" panose="020B0604020202020204" pitchFamily="34" charset="0"/>
              <a:buChar char="•"/>
            </a:pPr>
            <a:r>
              <a:rPr lang="nl-BE"/>
              <a:t>Copyright</a:t>
            </a:r>
          </a:p>
          <a:p>
            <a:pPr marL="457200" indent="-457200">
              <a:buFont typeface="Arial" panose="020B0604020202020204" pitchFamily="34" charset="0"/>
              <a:buChar char="•"/>
            </a:pPr>
            <a:endParaRPr lang="nl-BE"/>
          </a:p>
        </p:txBody>
      </p:sp>
    </p:spTree>
    <p:extLst>
      <p:ext uri="{BB962C8B-B14F-4D97-AF65-F5344CB8AC3E}">
        <p14:creationId xmlns:p14="http://schemas.microsoft.com/office/powerpoint/2010/main" val="40303827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44C3C-7E80-47E2-2D80-87623BA06F1E}"/>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DB0A265-5268-7D73-B38E-BFF0B12AF006}"/>
              </a:ext>
            </a:extLst>
          </p:cNvPr>
          <p:cNvSpPr>
            <a:spLocks noGrp="1"/>
          </p:cNvSpPr>
          <p:nvPr>
            <p:ph type="body" sz="quarter" idx="10"/>
          </p:nvPr>
        </p:nvSpPr>
        <p:spPr>
          <a:xfrm>
            <a:off x="319177" y="1271016"/>
            <a:ext cx="11424804" cy="4871803"/>
          </a:xfrm>
        </p:spPr>
        <p:txBody>
          <a:bodyPr/>
          <a:lstStyle/>
          <a:p>
            <a:r>
              <a:rPr lang="nl-NL"/>
              <a:t>Hoe geef je AI als bron weer? (volgens de APA-normen)</a:t>
            </a:r>
          </a:p>
          <a:p>
            <a:pPr lvl="1"/>
            <a:r>
              <a:rPr lang="nl-NL"/>
              <a:t>Ontwikkelaar. (jaar).  Naam AI-tool (Nummer of datum versie) [Generatieve AI]. </a:t>
            </a:r>
            <a:r>
              <a:rPr lang="nl-NL">
                <a:hlinkClick r:id="rId2"/>
              </a:rPr>
              <a:t>https://xxx</a:t>
            </a:r>
            <a:r>
              <a:rPr lang="nl-NL"/>
              <a:t>. Link naar de prompt, gegenereerd door (de persoon die de prompt gemaakt heeft)</a:t>
            </a:r>
          </a:p>
          <a:p>
            <a:pPr lvl="2"/>
            <a:r>
              <a:rPr lang="nl-BE"/>
              <a:t>Begin met de ontwikkelaar en tussen de ronde haken het jaar van ontwikkeling, indien je dat niet kent noteer je </a:t>
            </a:r>
            <a:r>
              <a:rPr lang="nl-BE" err="1"/>
              <a:t>z.d.</a:t>
            </a:r>
            <a:r>
              <a:rPr lang="nl-BE"/>
              <a:t> = zonder datum.</a:t>
            </a:r>
          </a:p>
          <a:p>
            <a:pPr lvl="2"/>
            <a:r>
              <a:rPr lang="nl-BE"/>
              <a:t>Verder geef je de naam van de tool met tussen rond haken het versienummer (alleen indien dit vermeld wordt)</a:t>
            </a:r>
          </a:p>
          <a:p>
            <a:pPr lvl="2"/>
            <a:r>
              <a:rPr lang="nl-BE"/>
              <a:t>tussen vierkante haken het woord [generatieve AI]</a:t>
            </a:r>
          </a:p>
          <a:p>
            <a:pPr lvl="2"/>
            <a:r>
              <a:rPr lang="nl-BE"/>
              <a:t>ongeacht hoe de prompt (opdracht) is gegeven: geschreven tekst, gesproken tekst, een afbeelding etc. geef je dan de prompt of de link naar de prompt.</a:t>
            </a:r>
          </a:p>
          <a:p>
            <a:pPr lvl="2"/>
            <a:r>
              <a:rPr lang="nl-BE"/>
              <a:t>Eindig met: gegenereerd door (naam van de persoon die de prompt schreef)</a:t>
            </a:r>
          </a:p>
          <a:p>
            <a:pPr marL="342891" lvl="1" indent="0">
              <a:buNone/>
            </a:pPr>
            <a:endParaRPr lang="nl-BE"/>
          </a:p>
          <a:p>
            <a:endParaRPr lang="nl-BE"/>
          </a:p>
        </p:txBody>
      </p:sp>
      <p:sp>
        <p:nvSpPr>
          <p:cNvPr id="3" name="Titel 2">
            <a:extLst>
              <a:ext uri="{FF2B5EF4-FFF2-40B4-BE49-F238E27FC236}">
                <a16:creationId xmlns:a16="http://schemas.microsoft.com/office/drawing/2014/main" id="{1B09986E-FC2B-2E7E-697A-EFE32BB3A6D7}"/>
              </a:ext>
            </a:extLst>
          </p:cNvPr>
          <p:cNvSpPr>
            <a:spLocks noGrp="1"/>
          </p:cNvSpPr>
          <p:nvPr>
            <p:ph type="title"/>
          </p:nvPr>
        </p:nvSpPr>
        <p:spPr>
          <a:xfrm>
            <a:off x="319177" y="473076"/>
            <a:ext cx="11424804" cy="648481"/>
          </a:xfrm>
        </p:spPr>
        <p:txBody>
          <a:bodyPr/>
          <a:lstStyle/>
          <a:p>
            <a:r>
              <a:rPr lang="nl-BE"/>
              <a:t>Bronvermelding – AI </a:t>
            </a:r>
          </a:p>
        </p:txBody>
      </p:sp>
    </p:spTree>
    <p:extLst>
      <p:ext uri="{BB962C8B-B14F-4D97-AF65-F5344CB8AC3E}">
        <p14:creationId xmlns:p14="http://schemas.microsoft.com/office/powerpoint/2010/main" val="19474438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1C52D-A5F4-D4CC-CFDA-790DBC0E4330}"/>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15A7642-9C45-6FB8-DA7F-1237C7C47BA2}"/>
              </a:ext>
            </a:extLst>
          </p:cNvPr>
          <p:cNvSpPr>
            <a:spLocks noGrp="1"/>
          </p:cNvSpPr>
          <p:nvPr>
            <p:ph type="body" sz="quarter" idx="10"/>
          </p:nvPr>
        </p:nvSpPr>
        <p:spPr>
          <a:xfrm>
            <a:off x="319177" y="4123943"/>
            <a:ext cx="11424804" cy="2018875"/>
          </a:xfrm>
        </p:spPr>
        <p:txBody>
          <a:bodyPr>
            <a:normAutofit/>
          </a:bodyPr>
          <a:lstStyle/>
          <a:p>
            <a:r>
              <a:rPr lang="nl-NL"/>
              <a:t>Voorbeelden:</a:t>
            </a:r>
          </a:p>
          <a:p>
            <a:pPr lvl="1"/>
            <a:r>
              <a:rPr lang="nl-NL" err="1"/>
              <a:t>Midjourney</a:t>
            </a:r>
            <a:r>
              <a:rPr lang="nl-NL"/>
              <a:t>. (2023).</a:t>
            </a:r>
            <a:r>
              <a:rPr lang="nl-NL" err="1"/>
              <a:t>Midjourney</a:t>
            </a:r>
            <a:r>
              <a:rPr lang="nl-NL"/>
              <a:t> (versie 5.1) [generatieve AI]. </a:t>
            </a:r>
            <a:r>
              <a:rPr lang="nl-NL" u="sng"/>
              <a:t>Prompt of link naar prompt</a:t>
            </a:r>
            <a:r>
              <a:rPr lang="nl-NL"/>
              <a:t> gegenereerd door (naam van de maker)</a:t>
            </a:r>
          </a:p>
          <a:p>
            <a:pPr lvl="1"/>
            <a:r>
              <a:rPr lang="nl-BE" err="1"/>
              <a:t>openAI</a:t>
            </a:r>
            <a:r>
              <a:rPr lang="nl-BE"/>
              <a:t>. (2023) DALL-E (Versie 2) [Generatieve AI].  </a:t>
            </a:r>
            <a:r>
              <a:rPr lang="nl-BE" u="sng"/>
              <a:t>Prompt of link naar de prompt </a:t>
            </a:r>
            <a:r>
              <a:rPr lang="nl-BE"/>
              <a:t>gegenereerd door (naam van de maker)</a:t>
            </a:r>
          </a:p>
          <a:p>
            <a:pPr marL="0" indent="0">
              <a:buNone/>
            </a:pPr>
            <a:endParaRPr lang="nl-BE"/>
          </a:p>
          <a:p>
            <a:pPr marL="342891" lvl="1" indent="0">
              <a:buNone/>
            </a:pPr>
            <a:endParaRPr lang="nl-BE"/>
          </a:p>
          <a:p>
            <a:endParaRPr lang="nl-BE"/>
          </a:p>
        </p:txBody>
      </p:sp>
      <p:sp>
        <p:nvSpPr>
          <p:cNvPr id="3" name="Titel 2">
            <a:extLst>
              <a:ext uri="{FF2B5EF4-FFF2-40B4-BE49-F238E27FC236}">
                <a16:creationId xmlns:a16="http://schemas.microsoft.com/office/drawing/2014/main" id="{182A58A9-CB62-FA25-4C48-77BF0EC5C039}"/>
              </a:ext>
            </a:extLst>
          </p:cNvPr>
          <p:cNvSpPr>
            <a:spLocks noGrp="1"/>
          </p:cNvSpPr>
          <p:nvPr>
            <p:ph type="title"/>
          </p:nvPr>
        </p:nvSpPr>
        <p:spPr>
          <a:xfrm>
            <a:off x="319177" y="473076"/>
            <a:ext cx="11424804" cy="648481"/>
          </a:xfrm>
        </p:spPr>
        <p:txBody>
          <a:bodyPr/>
          <a:lstStyle/>
          <a:p>
            <a:r>
              <a:rPr lang="nl-BE"/>
              <a:t>Bronvermelding – Afbeeldingen </a:t>
            </a:r>
          </a:p>
        </p:txBody>
      </p:sp>
      <p:sp>
        <p:nvSpPr>
          <p:cNvPr id="4" name="Tekstvak 3">
            <a:extLst>
              <a:ext uri="{FF2B5EF4-FFF2-40B4-BE49-F238E27FC236}">
                <a16:creationId xmlns:a16="http://schemas.microsoft.com/office/drawing/2014/main" id="{4DF0FC1C-F6AB-E27D-DACE-16657BA6C963}"/>
              </a:ext>
            </a:extLst>
          </p:cNvPr>
          <p:cNvSpPr txBox="1"/>
          <p:nvPr/>
        </p:nvSpPr>
        <p:spPr>
          <a:xfrm>
            <a:off x="3687294" y="3244334"/>
            <a:ext cx="4817411" cy="369332"/>
          </a:xfrm>
          <a:prstGeom prst="rect">
            <a:avLst/>
          </a:prstGeom>
          <a:noFill/>
        </p:spPr>
        <p:txBody>
          <a:bodyPr wrap="square">
            <a:spAutoFit/>
          </a:bodyPr>
          <a:lstStyle/>
          <a:p>
            <a:r>
              <a:rPr lang="nl-NL">
                <a:hlinkClick r:id="rId2"/>
              </a:rPr>
              <a:t>AI-afbeeldingen en APA, hoe zit dat? (han.nl)</a:t>
            </a:r>
            <a:endParaRPr lang="nl-BE"/>
          </a:p>
        </p:txBody>
      </p:sp>
      <p:pic>
        <p:nvPicPr>
          <p:cNvPr id="5" name="Afbeelding 4">
            <a:extLst>
              <a:ext uri="{FF2B5EF4-FFF2-40B4-BE49-F238E27FC236}">
                <a16:creationId xmlns:a16="http://schemas.microsoft.com/office/drawing/2014/main" id="{538D4675-96F2-95D7-2AC9-31973482E05B}"/>
              </a:ext>
            </a:extLst>
          </p:cNvPr>
          <p:cNvPicPr>
            <a:picLocks noChangeAspect="1"/>
          </p:cNvPicPr>
          <p:nvPr/>
        </p:nvPicPr>
        <p:blipFill>
          <a:blip r:embed="rId3"/>
          <a:srcRect t="23232" b="2548"/>
          <a:stretch/>
        </p:blipFill>
        <p:spPr>
          <a:xfrm>
            <a:off x="1097759" y="1281218"/>
            <a:ext cx="9996482" cy="1857807"/>
          </a:xfrm>
          <a:prstGeom prst="rect">
            <a:avLst/>
          </a:prstGeom>
        </p:spPr>
      </p:pic>
    </p:spTree>
    <p:extLst>
      <p:ext uri="{BB962C8B-B14F-4D97-AF65-F5344CB8AC3E}">
        <p14:creationId xmlns:p14="http://schemas.microsoft.com/office/powerpoint/2010/main" val="27738520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7AFBDF-BDC3-B2D7-3D33-6B0F25193FA6}"/>
              </a:ext>
            </a:extLst>
          </p:cNvPr>
          <p:cNvSpPr>
            <a:spLocks noGrp="1"/>
          </p:cNvSpPr>
          <p:nvPr>
            <p:ph type="title"/>
          </p:nvPr>
        </p:nvSpPr>
        <p:spPr>
          <a:xfrm>
            <a:off x="561362" y="285645"/>
            <a:ext cx="9902892" cy="1143000"/>
          </a:xfrm>
        </p:spPr>
        <p:txBody>
          <a:bodyPr/>
          <a:lstStyle/>
          <a:p>
            <a:r>
              <a:rPr lang="nl-NL"/>
              <a:t>Copyright</a:t>
            </a:r>
            <a:endParaRPr lang="nl-BE"/>
          </a:p>
        </p:txBody>
      </p:sp>
      <p:sp>
        <p:nvSpPr>
          <p:cNvPr id="3" name="Tijdelijke aanduiding voor inhoud 2">
            <a:extLst>
              <a:ext uri="{FF2B5EF4-FFF2-40B4-BE49-F238E27FC236}">
                <a16:creationId xmlns:a16="http://schemas.microsoft.com/office/drawing/2014/main" id="{1D548F91-5E6A-3807-DB9F-386A5885592B}"/>
              </a:ext>
            </a:extLst>
          </p:cNvPr>
          <p:cNvSpPr>
            <a:spLocks noGrp="1"/>
          </p:cNvSpPr>
          <p:nvPr>
            <p:ph idx="1"/>
          </p:nvPr>
        </p:nvSpPr>
        <p:spPr>
          <a:xfrm>
            <a:off x="561362" y="1449114"/>
            <a:ext cx="11161246" cy="4000710"/>
          </a:xfrm>
        </p:spPr>
        <p:txBody>
          <a:bodyPr>
            <a:normAutofit fontScale="92500" lnSpcReduction="20000"/>
          </a:bodyPr>
          <a:lstStyle/>
          <a:p>
            <a:r>
              <a:rPr lang="nl-NL"/>
              <a:t>AI-gegenereerde afbeeldingen of muziek kunnen auteursrechtelijk beschermd zijn als ze voldoende origineel zijn</a:t>
            </a:r>
          </a:p>
          <a:p>
            <a:pPr lvl="1"/>
            <a:r>
              <a:rPr lang="nl-NL"/>
              <a:t>kopiëren of gebruiken zonder toestemming is niet toegestaan</a:t>
            </a:r>
          </a:p>
          <a:p>
            <a:pPr lvl="1"/>
            <a:r>
              <a:rPr lang="nl-NL"/>
              <a:t>wetgeving is nog volop in ontwikkeling</a:t>
            </a:r>
          </a:p>
          <a:p>
            <a:endParaRPr lang="nl-NL"/>
          </a:p>
          <a:p>
            <a:r>
              <a:rPr lang="nl-NL"/>
              <a:t>De maker van AI-gegenereerde afbeelding</a:t>
            </a:r>
          </a:p>
          <a:p>
            <a:pPr lvl="1"/>
            <a:r>
              <a:rPr lang="nl-NL"/>
              <a:t>diegene die de AI getraind heeft of</a:t>
            </a:r>
          </a:p>
          <a:p>
            <a:pPr lvl="1"/>
            <a:r>
              <a:rPr lang="nl-NL"/>
              <a:t>diegene die AI gebruikt heeft</a:t>
            </a:r>
          </a:p>
          <a:p>
            <a:endParaRPr lang="nl-NL"/>
          </a:p>
          <a:p>
            <a:r>
              <a:rPr lang="nl-NL"/>
              <a:t>De eigenaar is wie ze genereerde</a:t>
            </a:r>
          </a:p>
          <a:p>
            <a:pPr marL="0" indent="0">
              <a:buNone/>
            </a:pPr>
            <a:endParaRPr lang="nl-NL" b="0" i="0" u="none" strike="noStrike">
              <a:solidFill>
                <a:srgbClr val="000000"/>
              </a:solidFill>
              <a:effectLst/>
              <a:latin typeface="YAFdJjTk5UU 0"/>
            </a:endParaRPr>
          </a:p>
          <a:p>
            <a:pPr marL="0" indent="0">
              <a:buNone/>
            </a:pPr>
            <a:r>
              <a:rPr lang="nl-NL" b="0" i="0" u="none" strike="noStrike">
                <a:solidFill>
                  <a:srgbClr val="000000"/>
                </a:solidFill>
                <a:effectLst/>
                <a:latin typeface="YAFdJjTk5UU 0"/>
              </a:rPr>
              <a:t>Bron: </a:t>
            </a:r>
            <a:r>
              <a:rPr lang="nl-NL" b="0" i="0" u="none" strike="noStrike">
                <a:solidFill>
                  <a:srgbClr val="000000"/>
                </a:solidFill>
                <a:effectLst/>
                <a:latin typeface="YAFdJjTk5UU 0"/>
                <a:hlinkClick r:id="rId3"/>
              </a:rPr>
              <a:t>mijnadvocaten.be</a:t>
            </a:r>
            <a:endParaRPr lang="nl-NL"/>
          </a:p>
          <a:p>
            <a:pPr lvl="1"/>
            <a:endParaRPr lang="nl-NL"/>
          </a:p>
          <a:p>
            <a:pPr lvl="1"/>
            <a:endParaRPr lang="nl-BE"/>
          </a:p>
        </p:txBody>
      </p:sp>
    </p:spTree>
    <p:extLst>
      <p:ext uri="{BB962C8B-B14F-4D97-AF65-F5344CB8AC3E}">
        <p14:creationId xmlns:p14="http://schemas.microsoft.com/office/powerpoint/2010/main" val="26767786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9E8A9A8-3F38-0D5D-3CC4-5B3BB0128934}"/>
              </a:ext>
            </a:extLst>
          </p:cNvPr>
          <p:cNvSpPr>
            <a:spLocks noGrp="1"/>
          </p:cNvSpPr>
          <p:nvPr>
            <p:ph type="body" sz="quarter" idx="10"/>
          </p:nvPr>
        </p:nvSpPr>
        <p:spPr>
          <a:xfrm>
            <a:off x="629589" y="1744072"/>
            <a:ext cx="10932821" cy="4006867"/>
          </a:xfrm>
        </p:spPr>
        <p:txBody>
          <a:bodyPr vert="horz" lIns="91440" tIns="45720" rIns="91440" bIns="45720" rtlCol="0" anchor="t">
            <a:normAutofit/>
          </a:bodyPr>
          <a:lstStyle/>
          <a:p>
            <a:pPr marL="256540" indent="-256540"/>
            <a:r>
              <a:rPr lang="nl-BE">
                <a:latin typeface="Roboto"/>
                <a:ea typeface="Roboto"/>
                <a:cs typeface="Roboto"/>
                <a:hlinkClick r:id="rId2"/>
              </a:rPr>
              <a:t>https://pro.katholiekonderwijs.vlaanderen/ (</a:t>
            </a:r>
            <a:r>
              <a:rPr lang="nl-BE" err="1">
                <a:latin typeface="Roboto"/>
                <a:ea typeface="Roboto"/>
                <a:cs typeface="Roboto"/>
                <a:hlinkClick r:id="rId2"/>
              </a:rPr>
              <a:t>under</a:t>
            </a:r>
            <a:r>
              <a:rPr lang="nl-BE">
                <a:latin typeface="Roboto"/>
                <a:ea typeface="Roboto"/>
                <a:cs typeface="Roboto"/>
                <a:hlinkClick r:id="rId2"/>
              </a:rPr>
              <a:t> </a:t>
            </a:r>
            <a:r>
              <a:rPr lang="nl-BE" err="1">
                <a:latin typeface="Roboto"/>
                <a:ea typeface="Roboto"/>
                <a:cs typeface="Roboto"/>
                <a:hlinkClick r:id="rId2"/>
              </a:rPr>
              <a:t>construction</a:t>
            </a:r>
            <a:r>
              <a:rPr lang="nl-BE">
                <a:latin typeface="Roboto"/>
                <a:ea typeface="Roboto"/>
                <a:cs typeface="Roboto"/>
                <a:hlinkClick r:id="rId2"/>
              </a:rPr>
              <a:t>) </a:t>
            </a:r>
          </a:p>
          <a:p>
            <a:pPr marL="256540" indent="-256540"/>
            <a:r>
              <a:rPr lang="nl-BE">
                <a:latin typeface="Roboto"/>
                <a:ea typeface="Roboto"/>
                <a:cs typeface="Roboto"/>
                <a:hlinkClick r:id="rId2"/>
              </a:rPr>
              <a:t>Engelstalige trainingsmodule over AI van de </a:t>
            </a:r>
            <a:r>
              <a:rPr lang="nl-BE" err="1">
                <a:latin typeface="Roboto"/>
                <a:ea typeface="Roboto"/>
                <a:cs typeface="Roboto"/>
                <a:hlinkClick r:id="rId2"/>
              </a:rPr>
              <a:t>KULeuven</a:t>
            </a:r>
            <a:endParaRPr lang="nl-BE">
              <a:latin typeface="Roboto"/>
              <a:ea typeface="Roboto"/>
              <a:cs typeface="Roboto"/>
            </a:endParaRPr>
          </a:p>
          <a:p>
            <a:pPr marL="256540" indent="-256540"/>
            <a:r>
              <a:rPr lang="nl-BE">
                <a:latin typeface="Roboto"/>
                <a:ea typeface="Roboto"/>
                <a:cs typeface="Roboto"/>
                <a:hlinkClick r:id="rId3"/>
              </a:rPr>
              <a:t>AI in onderwijs – Nederlandse cursus</a:t>
            </a:r>
            <a:endParaRPr lang="nl-BE">
              <a:latin typeface="Roboto"/>
              <a:ea typeface="Roboto"/>
              <a:cs typeface="Roboto"/>
            </a:endParaRPr>
          </a:p>
          <a:p>
            <a:pPr marL="256540" indent="-256540"/>
            <a:r>
              <a:rPr lang="nl-BE">
                <a:latin typeface="Roboto"/>
                <a:ea typeface="Roboto"/>
                <a:cs typeface="Roboto"/>
                <a:hlinkClick r:id="rId4"/>
              </a:rPr>
              <a:t>AI voor docenten </a:t>
            </a:r>
            <a:endParaRPr lang="nl-BE">
              <a:latin typeface="Roboto"/>
              <a:ea typeface="Roboto"/>
              <a:cs typeface="Roboto"/>
            </a:endParaRPr>
          </a:p>
          <a:p>
            <a:pPr marL="256540" indent="-256540"/>
            <a:r>
              <a:rPr lang="nl-NL">
                <a:latin typeface="Roboto"/>
                <a:ea typeface="Roboto"/>
                <a:cs typeface="Roboto"/>
                <a:hlinkClick r:id="rId5"/>
              </a:rPr>
              <a:t>AI tussenuurtje (podcast)</a:t>
            </a:r>
            <a:endParaRPr lang="nl-NL">
              <a:latin typeface="Roboto"/>
              <a:ea typeface="Roboto"/>
              <a:cs typeface="Roboto"/>
            </a:endParaRPr>
          </a:p>
          <a:p>
            <a:pPr marL="256540" indent="-256540"/>
            <a:r>
              <a:rPr lang="nl-NL" err="1">
                <a:latin typeface="Roboto"/>
                <a:ea typeface="Roboto"/>
                <a:cs typeface="Roboto"/>
                <a:hlinkClick r:id="rId6"/>
              </a:rPr>
              <a:t>GenAI</a:t>
            </a:r>
            <a:r>
              <a:rPr lang="nl-NL">
                <a:latin typeface="Roboto"/>
                <a:ea typeface="Roboto"/>
                <a:cs typeface="Roboto"/>
                <a:hlinkClick r:id="rId6"/>
              </a:rPr>
              <a:t> in a nutshell (Engelstalig filmpje)</a:t>
            </a:r>
            <a:endParaRPr lang="nl-NL">
              <a:cs typeface="Roboto"/>
            </a:endParaRPr>
          </a:p>
          <a:p>
            <a:pPr marL="256540" indent="-256540"/>
            <a:endParaRPr lang="nl-BE">
              <a:cs typeface="Roboto" pitchFamily="2" charset="0"/>
            </a:endParaRPr>
          </a:p>
        </p:txBody>
      </p:sp>
    </p:spTree>
    <p:extLst>
      <p:ext uri="{BB962C8B-B14F-4D97-AF65-F5344CB8AC3E}">
        <p14:creationId xmlns:p14="http://schemas.microsoft.com/office/powerpoint/2010/main" val="10507270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D630A-6674-EDFA-E805-61419F2D1657}"/>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35809B11-E01B-D74E-9006-63F18E2947F1}"/>
              </a:ext>
            </a:extLst>
          </p:cNvPr>
          <p:cNvPicPr>
            <a:picLocks noChangeAspect="1"/>
          </p:cNvPicPr>
          <p:nvPr/>
        </p:nvPicPr>
        <p:blipFill>
          <a:blip r:embed="rId2"/>
          <a:stretch>
            <a:fillRect/>
          </a:stretch>
        </p:blipFill>
        <p:spPr>
          <a:xfrm>
            <a:off x="167272" y="2423922"/>
            <a:ext cx="2098802" cy="3148203"/>
          </a:xfrm>
          <a:prstGeom prst="rect">
            <a:avLst/>
          </a:prstGeom>
        </p:spPr>
      </p:pic>
      <p:pic>
        <p:nvPicPr>
          <p:cNvPr id="6" name="Afbeelding 5">
            <a:extLst>
              <a:ext uri="{FF2B5EF4-FFF2-40B4-BE49-F238E27FC236}">
                <a16:creationId xmlns:a16="http://schemas.microsoft.com/office/drawing/2014/main" id="{38C855C6-B388-3CA3-6F2F-B0790754D63D}"/>
              </a:ext>
            </a:extLst>
          </p:cNvPr>
          <p:cNvPicPr>
            <a:picLocks noChangeAspect="1"/>
          </p:cNvPicPr>
          <p:nvPr/>
        </p:nvPicPr>
        <p:blipFill>
          <a:blip r:embed="rId3"/>
          <a:stretch>
            <a:fillRect/>
          </a:stretch>
        </p:blipFill>
        <p:spPr>
          <a:xfrm>
            <a:off x="5076916" y="2519172"/>
            <a:ext cx="2038168" cy="3052953"/>
          </a:xfrm>
          <a:prstGeom prst="rect">
            <a:avLst/>
          </a:prstGeom>
        </p:spPr>
      </p:pic>
      <p:pic>
        <p:nvPicPr>
          <p:cNvPr id="7" name="Afbeelding 6">
            <a:extLst>
              <a:ext uri="{FF2B5EF4-FFF2-40B4-BE49-F238E27FC236}">
                <a16:creationId xmlns:a16="http://schemas.microsoft.com/office/drawing/2014/main" id="{6357D6A5-A71D-3CD8-343F-4946B7FDFC3D}"/>
              </a:ext>
            </a:extLst>
          </p:cNvPr>
          <p:cNvPicPr>
            <a:picLocks noChangeAspect="1"/>
          </p:cNvPicPr>
          <p:nvPr/>
        </p:nvPicPr>
        <p:blipFill>
          <a:blip r:embed="rId4"/>
          <a:stretch>
            <a:fillRect/>
          </a:stretch>
        </p:blipFill>
        <p:spPr>
          <a:xfrm>
            <a:off x="7471104" y="2526220"/>
            <a:ext cx="2038168" cy="3052952"/>
          </a:xfrm>
          <a:prstGeom prst="rect">
            <a:avLst/>
          </a:prstGeom>
        </p:spPr>
      </p:pic>
      <p:pic>
        <p:nvPicPr>
          <p:cNvPr id="8" name="Afbeelding 7">
            <a:extLst>
              <a:ext uri="{FF2B5EF4-FFF2-40B4-BE49-F238E27FC236}">
                <a16:creationId xmlns:a16="http://schemas.microsoft.com/office/drawing/2014/main" id="{5D413D2D-D765-BEE4-F678-6F269E86E0BF}"/>
              </a:ext>
            </a:extLst>
          </p:cNvPr>
          <p:cNvPicPr>
            <a:picLocks noChangeAspect="1"/>
          </p:cNvPicPr>
          <p:nvPr/>
        </p:nvPicPr>
        <p:blipFill>
          <a:blip r:embed="rId5"/>
          <a:stretch>
            <a:fillRect/>
          </a:stretch>
        </p:blipFill>
        <p:spPr>
          <a:xfrm>
            <a:off x="9865292" y="2526220"/>
            <a:ext cx="2038168" cy="3052953"/>
          </a:xfrm>
          <a:prstGeom prst="rect">
            <a:avLst/>
          </a:prstGeom>
        </p:spPr>
      </p:pic>
      <p:pic>
        <p:nvPicPr>
          <p:cNvPr id="2" name="Afbeelding 1">
            <a:extLst>
              <a:ext uri="{FF2B5EF4-FFF2-40B4-BE49-F238E27FC236}">
                <a16:creationId xmlns:a16="http://schemas.microsoft.com/office/drawing/2014/main" id="{C829E881-7DA9-1CEC-2EEA-C7A2F958BC42}"/>
              </a:ext>
            </a:extLst>
          </p:cNvPr>
          <p:cNvPicPr>
            <a:picLocks noChangeAspect="1"/>
          </p:cNvPicPr>
          <p:nvPr/>
        </p:nvPicPr>
        <p:blipFill>
          <a:blip r:embed="rId6"/>
          <a:stretch>
            <a:fillRect/>
          </a:stretch>
        </p:blipFill>
        <p:spPr>
          <a:xfrm>
            <a:off x="2622094" y="2471546"/>
            <a:ext cx="2098802" cy="3052953"/>
          </a:xfrm>
          <a:prstGeom prst="rect">
            <a:avLst/>
          </a:prstGeom>
        </p:spPr>
      </p:pic>
    </p:spTree>
    <p:extLst>
      <p:ext uri="{BB962C8B-B14F-4D97-AF65-F5344CB8AC3E}">
        <p14:creationId xmlns:p14="http://schemas.microsoft.com/office/powerpoint/2010/main" val="35682645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B9C4807E-4686-F2AD-42D1-68E3581B78DB}"/>
              </a:ext>
            </a:extLst>
          </p:cNvPr>
          <p:cNvSpPr>
            <a:spLocks noGrp="1"/>
          </p:cNvSpPr>
          <p:nvPr>
            <p:ph type="sldNum" sz="quarter" idx="4294967295"/>
          </p:nvPr>
        </p:nvSpPr>
        <p:spPr>
          <a:xfrm>
            <a:off x="-1" y="6429400"/>
            <a:ext cx="476213" cy="428600"/>
          </a:xfrm>
          <a:prstGeom prst="rect">
            <a:avLst/>
          </a:prstGeom>
        </p:spPr>
        <p:txBody>
          <a:bodyPr/>
          <a:lstStyle/>
          <a:p>
            <a:fld id="{189E3A5C-986B-47BE-8F96-3787467B82A8}" type="slidenum">
              <a:rPr lang="nl-BE" smtClean="0">
                <a:solidFill>
                  <a:prstClr val="white"/>
                </a:solidFill>
              </a:rPr>
              <a:pPr/>
              <a:t>75</a:t>
            </a:fld>
            <a:endParaRPr lang="nl-BE">
              <a:solidFill>
                <a:prstClr val="white"/>
              </a:solidFill>
            </a:endParaRPr>
          </a:p>
        </p:txBody>
      </p:sp>
    </p:spTree>
    <p:extLst>
      <p:ext uri="{BB962C8B-B14F-4D97-AF65-F5344CB8AC3E}">
        <p14:creationId xmlns:p14="http://schemas.microsoft.com/office/powerpoint/2010/main" val="18689493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a:blip r:embed="rId2">
            <a:alphaModFix amt="5000"/>
            <a:extLst>
              <a:ext uri="{28A0092B-C50C-407E-A947-70E740481C1C}">
                <a14:useLocalDpi xmlns:a14="http://schemas.microsoft.com/office/drawing/2010/main" val="0"/>
              </a:ext>
            </a:extLst>
          </a:blip>
          <a:tile tx="0" ty="0" sx="100000" sy="100000" flip="none" algn="tl"/>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932695"/>
      </p:ext>
    </p:extLst>
  </p:cSld>
  <p:clrMapOvr>
    <a:masterClrMapping/>
  </p:clrMapOvr>
</p:sld>
</file>

<file path=ppt/theme/theme1.xml><?xml version="1.0" encoding="utf-8"?>
<a:theme xmlns:a="http://schemas.openxmlformats.org/drawingml/2006/main" name="2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2024 16_9.potx" id="{C3CDB748-D737-412E-879D-89922BC1C63A}" vid="{E2227F9A-37C0-4762-AF31-70F0208C0564}"/>
    </a:ext>
  </a:extLst>
</a:theme>
</file>

<file path=ppt/theme/theme2.xml><?xml version="1.0" encoding="utf-8"?>
<a:theme xmlns:a="http://schemas.openxmlformats.org/drawingml/2006/main" name="3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2024 16_9.potx" id="{C3CDB748-D737-412E-879D-89922BC1C63A}" vid="{A58935BF-598F-4DCE-9CCE-4E5795990DC7}"/>
    </a:ext>
  </a:extLst>
</a:theme>
</file>

<file path=ppt/theme/theme3.xml><?xml version="1.0" encoding="utf-8"?>
<a:theme xmlns:a="http://schemas.openxmlformats.org/drawingml/2006/main" name="2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_2022_16-9.potx" id="{7CF6710B-235F-4212-BE66-F610611AA6E8}" vid="{58FC3047-157A-4A3E-AA41-7D4468B66D8B}"/>
    </a:ext>
  </a:extLst>
</a:theme>
</file>

<file path=ppt/theme/theme4.xml><?xml version="1.0" encoding="utf-8"?>
<a:theme xmlns:a="http://schemas.openxmlformats.org/drawingml/2006/main" name="2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2024 16_9.potx" id="{8B316118-E5CC-447C-B594-6CB3F8FC91A1}" vid="{45619784-22B5-40E4-9216-C4A12042F9B4}"/>
    </a:ext>
  </a:extLst>
</a:theme>
</file>

<file path=ppt/theme/theme5.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b65ff09-1dd9-4976-81e1-4eb969a0dac3">
      <Terms xmlns="http://schemas.microsoft.com/office/infopath/2007/PartnerControls"/>
    </lcf76f155ced4ddcb4097134ff3c332f>
    <TaxCatchAll xmlns="9253e559-c37b-43ca-a866-6d8c0ac060c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0EF686D3A93804BACDADA93F72DE355" ma:contentTypeVersion="13" ma:contentTypeDescription="Create a new document." ma:contentTypeScope="" ma:versionID="3df9c9e3dd90a05f0812b18bbf4e06c0">
  <xsd:schema xmlns:xsd="http://www.w3.org/2001/XMLSchema" xmlns:xs="http://www.w3.org/2001/XMLSchema" xmlns:p="http://schemas.microsoft.com/office/2006/metadata/properties" xmlns:ns2="eb65ff09-1dd9-4976-81e1-4eb969a0dac3" xmlns:ns3="9253e559-c37b-43ca-a866-6d8c0ac060c7" targetNamespace="http://schemas.microsoft.com/office/2006/metadata/properties" ma:root="true" ma:fieldsID="0cf8e20be8e55d503da57288f017d68b" ns2:_="" ns3:_="">
    <xsd:import namespace="eb65ff09-1dd9-4976-81e1-4eb969a0dac3"/>
    <xsd:import namespace="9253e559-c37b-43ca-a866-6d8c0ac060c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65ff09-1dd9-4976-81e1-4eb969a0da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253e559-c37b-43ca-a866-6d8c0ac060c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d9b267b-8ad8-4ff7-ae8b-0b9bcc9b872e}" ma:internalName="TaxCatchAll" ma:showField="CatchAllData" ma:web="9253e559-c37b-43ca-a866-6d8c0ac060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14A5CD-710E-4B88-8FD7-CCA54C5FDB04}">
  <ds:schemaRefs>
    <ds:schemaRef ds:uri="9253e559-c37b-43ca-a866-6d8c0ac060c7"/>
    <ds:schemaRef ds:uri="eb65ff09-1dd9-4976-81e1-4eb969a0dac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E6CA7DC-3F9A-40B9-9637-2D800E5FDD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65ff09-1dd9-4976-81e1-4eb969a0dac3"/>
    <ds:schemaRef ds:uri="9253e559-c37b-43ca-a866-6d8c0ac060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824AA00-E5C3-4D31-B477-686BA5DED1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Presentatiemodel2024 16_9</Template>
  <TotalTime>0</TotalTime>
  <Application>Microsoft Office PowerPoint</Application>
  <PresentationFormat>Breedbeeld</PresentationFormat>
  <Slides>76</Slides>
  <Notes>28</Notes>
  <HiddenSlides>0</HiddenSlides>
  <ScaleCrop>false</ScaleCrop>
  <HeadingPairs>
    <vt:vector size="4" baseType="variant">
      <vt:variant>
        <vt:lpstr>Thema</vt:lpstr>
      </vt:variant>
      <vt:variant>
        <vt:i4>4</vt:i4>
      </vt:variant>
      <vt:variant>
        <vt:lpstr>Diatitels</vt:lpstr>
      </vt:variant>
      <vt:variant>
        <vt:i4>76</vt:i4>
      </vt:variant>
    </vt:vector>
  </HeadingPairs>
  <TitlesOfParts>
    <vt:vector size="80" baseType="lpstr">
      <vt:lpstr>2_kathondvla_09-2018</vt:lpstr>
      <vt:lpstr>3_kathondvla_09-2018</vt:lpstr>
      <vt:lpstr>2_kathondvla_09-2018</vt:lpstr>
      <vt:lpstr>2_kathondvla_09-2018</vt:lpstr>
      <vt:lpstr>AI in onderwijs </vt:lpstr>
      <vt:lpstr>Vooraf - disclaimer ! </vt:lpstr>
      <vt:lpstr>Vooraf - kennisclips voor intern gebruik </vt:lpstr>
      <vt:lpstr>Vooraf – kennisclips – raadpleeg door te klikken op de tegels*   </vt:lpstr>
      <vt:lpstr>Wow! AI! </vt:lpstr>
      <vt:lpstr>PowerPoint-presentatie</vt:lpstr>
      <vt:lpstr>PowerPoint-presentatie</vt:lpstr>
      <vt:lpstr>PowerPoint-presentatie</vt:lpstr>
      <vt:lpstr>Wat is AI?</vt:lpstr>
      <vt:lpstr>PowerPoint-presentatie</vt:lpstr>
      <vt:lpstr>PowerPoint-presentatie</vt:lpstr>
      <vt:lpstr>PowerPoint-presentatie</vt:lpstr>
      <vt:lpstr>PowerPoint-presentatie</vt:lpstr>
      <vt:lpstr>PowerPoint-presentatie</vt:lpstr>
      <vt:lpstr>PowerPoint-presentatie</vt:lpstr>
      <vt:lpstr>Wat is GenAI?</vt:lpstr>
      <vt:lpstr>Wat is deep learning?</vt:lpstr>
      <vt:lpstr>Wat is deep learning?</vt:lpstr>
      <vt:lpstr>Wat is deep learning?</vt:lpstr>
      <vt:lpstr>Wat is deep learning?</vt:lpstr>
      <vt:lpstr>Wat is deep learning?</vt:lpstr>
      <vt:lpstr>Wat is deep learning?</vt:lpstr>
      <vt:lpstr>Wat is een taalmodel?</vt:lpstr>
      <vt:lpstr>Wat is een taalmodel?</vt:lpstr>
      <vt:lpstr>Wat is een taalmodel?</vt:lpstr>
      <vt:lpstr>Wat is een taalmodel?</vt:lpstr>
      <vt:lpstr>Wat is een taalmodel?</vt:lpstr>
      <vt:lpstr>Wat is een chatbot?</vt:lpstr>
      <vt:lpstr>Wat is het wettelijk kader? </vt:lpstr>
      <vt:lpstr>PowerPoint-presentatie</vt:lpstr>
      <vt:lpstr>The European AI Act</vt:lpstr>
      <vt:lpstr>The European AI act – Vier risiconiveaus</vt:lpstr>
      <vt:lpstr>Tijdspad European AI Act</vt:lpstr>
      <vt:lpstr>PowerPoint-presentatie</vt:lpstr>
      <vt:lpstr>Hoog risico in onderwijs </vt:lpstr>
      <vt:lpstr>Gebruiksinstructies – open AI</vt:lpstr>
      <vt:lpstr>Hoog risico in onderwijs – menselijk toezicht</vt:lpstr>
      <vt:lpstr>Hoe gebruik ik AI doelgericht? </vt:lpstr>
      <vt:lpstr>PowerPoint-presentatie</vt:lpstr>
      <vt:lpstr>PowerPoint-presentatie</vt:lpstr>
      <vt:lpstr>Prompten </vt:lpstr>
      <vt:lpstr>Prompten </vt:lpstr>
      <vt:lpstr>PowerPoint-presentatie</vt:lpstr>
      <vt:lpstr>Gericht prompten – 7 tips </vt:lpstr>
      <vt:lpstr>Gericht prompten – 7 tips </vt:lpstr>
      <vt:lpstr>Gericht prompten – 7 tips </vt:lpstr>
      <vt:lpstr>Gericht prompten – 7 tips </vt:lpstr>
      <vt:lpstr>Gericht prompten – 7 tips </vt:lpstr>
      <vt:lpstr>Gericht prompten – 7 tips </vt:lpstr>
      <vt:lpstr>Gericht prompten – 7 tips </vt:lpstr>
      <vt:lpstr>Wanneer kan ik AI gebruiken – als leraar? </vt:lpstr>
      <vt:lpstr>Wanneer kan ik AI gebruiken – als leerling? </vt:lpstr>
      <vt:lpstr>Belangrijke kanttekening </vt:lpstr>
      <vt:lpstr>Wat zijn mogelijke valkuilen voor onderwijs? </vt:lpstr>
      <vt:lpstr>Belang van (voor)kennis </vt:lpstr>
      <vt:lpstr>Focus op leren </vt:lpstr>
      <vt:lpstr>Gelijke onderwijskansen </vt:lpstr>
      <vt:lpstr>Welke kanttekeningen zijn er te maken? </vt:lpstr>
      <vt:lpstr>GDPR – Transparantie en dataveiligheid </vt:lpstr>
      <vt:lpstr>GDPR</vt:lpstr>
      <vt:lpstr>GDPR </vt:lpstr>
      <vt:lpstr>Ethiek </vt:lpstr>
      <vt:lpstr>Ethiek </vt:lpstr>
      <vt:lpstr>Ethiek </vt:lpstr>
      <vt:lpstr>Hallucineren </vt:lpstr>
      <vt:lpstr>Milieu-impact   </vt:lpstr>
      <vt:lpstr>Milieu-impact   </vt:lpstr>
      <vt:lpstr>Milieu-impact   </vt:lpstr>
      <vt:lpstr>Bronvermelding en copyright</vt:lpstr>
      <vt:lpstr>Bronvermelding – AI </vt:lpstr>
      <vt:lpstr>Bronvermelding – Afbeeldingen </vt:lpstr>
      <vt:lpstr>Copyright</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Kaat Rykaert</dc:creator>
  <cp:revision>2</cp:revision>
  <dcterms:created xsi:type="dcterms:W3CDTF">2024-11-12T09:43:21Z</dcterms:created>
  <dcterms:modified xsi:type="dcterms:W3CDTF">2024-12-11T16:33:21Z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0x01010010EF686D3A93804BACDADA93F72DE355</vt:lpwstr>
  </property>
  <property fmtid="{D5CDD505-2E9C-101B-9397-08002B2CF9AE}" pid="3" name="MediaServiceImageTags">
    <vt:lpwstr/>
  </property>
</Properties>
</file>