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820" r:id="rId6"/>
  </p:sldMasterIdLst>
  <p:notesMasterIdLst>
    <p:notesMasterId r:id="rId100"/>
  </p:notesMasterIdLst>
  <p:handoutMasterIdLst>
    <p:handoutMasterId r:id="rId101"/>
  </p:handoutMasterIdLst>
  <p:sldIdLst>
    <p:sldId id="2075" r:id="rId7"/>
    <p:sldId id="2104" r:id="rId8"/>
    <p:sldId id="1905" r:id="rId9"/>
    <p:sldId id="2071" r:id="rId10"/>
    <p:sldId id="2073" r:id="rId11"/>
    <p:sldId id="2074" r:id="rId12"/>
    <p:sldId id="2076" r:id="rId13"/>
    <p:sldId id="2077" r:id="rId14"/>
    <p:sldId id="783" r:id="rId15"/>
    <p:sldId id="648" r:id="rId16"/>
    <p:sldId id="769" r:id="rId17"/>
    <p:sldId id="854" r:id="rId18"/>
    <p:sldId id="785" r:id="rId19"/>
    <p:sldId id="540" r:id="rId20"/>
    <p:sldId id="266" r:id="rId21"/>
    <p:sldId id="787" r:id="rId22"/>
    <p:sldId id="788" r:id="rId23"/>
    <p:sldId id="789" r:id="rId24"/>
    <p:sldId id="2064" r:id="rId25"/>
    <p:sldId id="2079" r:id="rId26"/>
    <p:sldId id="2078" r:id="rId27"/>
    <p:sldId id="2080" r:id="rId28"/>
    <p:sldId id="2081" r:id="rId29"/>
    <p:sldId id="736" r:id="rId30"/>
    <p:sldId id="1911" r:id="rId31"/>
    <p:sldId id="790" r:id="rId32"/>
    <p:sldId id="846" r:id="rId33"/>
    <p:sldId id="2030" r:id="rId34"/>
    <p:sldId id="795" r:id="rId35"/>
    <p:sldId id="1913" r:id="rId36"/>
    <p:sldId id="1914" r:id="rId37"/>
    <p:sldId id="2054" r:id="rId38"/>
    <p:sldId id="2026" r:id="rId39"/>
    <p:sldId id="2018" r:id="rId40"/>
    <p:sldId id="2083" r:id="rId41"/>
    <p:sldId id="2122" r:id="rId42"/>
    <p:sldId id="2049" r:id="rId43"/>
    <p:sldId id="2002" r:id="rId44"/>
    <p:sldId id="2118" r:id="rId45"/>
    <p:sldId id="2135" r:id="rId46"/>
    <p:sldId id="2066" r:id="rId47"/>
    <p:sldId id="2129" r:id="rId48"/>
    <p:sldId id="2117" r:id="rId49"/>
    <p:sldId id="2059" r:id="rId50"/>
    <p:sldId id="2061" r:id="rId51"/>
    <p:sldId id="2067" r:id="rId52"/>
    <p:sldId id="2121" r:id="rId53"/>
    <p:sldId id="2133" r:id="rId54"/>
    <p:sldId id="2051" r:id="rId55"/>
    <p:sldId id="1987" r:id="rId56"/>
    <p:sldId id="308" r:id="rId57"/>
    <p:sldId id="2087" r:id="rId58"/>
    <p:sldId id="2048" r:id="rId59"/>
    <p:sldId id="2005" r:id="rId60"/>
    <p:sldId id="791" r:id="rId61"/>
    <p:sldId id="2090" r:id="rId62"/>
    <p:sldId id="2131" r:id="rId63"/>
    <p:sldId id="2132" r:id="rId64"/>
    <p:sldId id="2050" r:id="rId65"/>
    <p:sldId id="2046" r:id="rId66"/>
    <p:sldId id="1969" r:id="rId67"/>
    <p:sldId id="1970" r:id="rId68"/>
    <p:sldId id="2068" r:id="rId69"/>
    <p:sldId id="2052" r:id="rId70"/>
    <p:sldId id="2097" r:id="rId71"/>
    <p:sldId id="2098" r:id="rId72"/>
    <p:sldId id="2099" r:id="rId73"/>
    <p:sldId id="2100" r:id="rId74"/>
    <p:sldId id="2101" r:id="rId75"/>
    <p:sldId id="2102" r:id="rId76"/>
    <p:sldId id="2119" r:id="rId77"/>
    <p:sldId id="2120" r:id="rId78"/>
    <p:sldId id="2096" r:id="rId79"/>
    <p:sldId id="2105" r:id="rId80"/>
    <p:sldId id="2095" r:id="rId81"/>
    <p:sldId id="2134" r:id="rId82"/>
    <p:sldId id="355" r:id="rId83"/>
    <p:sldId id="1978" r:id="rId84"/>
    <p:sldId id="1981" r:id="rId85"/>
    <p:sldId id="2103" r:id="rId86"/>
    <p:sldId id="2107" r:id="rId87"/>
    <p:sldId id="2106" r:id="rId88"/>
    <p:sldId id="2053" r:id="rId89"/>
    <p:sldId id="1974" r:id="rId90"/>
    <p:sldId id="2109" r:id="rId91"/>
    <p:sldId id="2108" r:id="rId92"/>
    <p:sldId id="2112" r:id="rId93"/>
    <p:sldId id="2110" r:id="rId94"/>
    <p:sldId id="2113" r:id="rId95"/>
    <p:sldId id="2111" r:id="rId96"/>
    <p:sldId id="2125" r:id="rId97"/>
    <p:sldId id="2136" r:id="rId98"/>
    <p:sldId id="2128"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e van severen" initials="tvs" lastIdx="6" clrIdx="0">
    <p:extLst>
      <p:ext uri="{19B8F6BF-5375-455C-9EA6-DF929625EA0E}">
        <p15:presenceInfo xmlns:p15="http://schemas.microsoft.com/office/powerpoint/2012/main" userId="17972197886fda17" providerId="Windows Live"/>
      </p:ext>
    </p:extLst>
  </p:cmAuthor>
  <p:cmAuthor id="2" name="Tine Van Severen" initials="TVS" lastIdx="1" clrIdx="1">
    <p:extLst>
      <p:ext uri="{19B8F6BF-5375-455C-9EA6-DF929625EA0E}">
        <p15:presenceInfo xmlns:p15="http://schemas.microsoft.com/office/powerpoint/2012/main" userId="Tine Van Seve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DD2"/>
    <a:srgbClr val="679E2A"/>
    <a:srgbClr val="990099"/>
    <a:srgbClr val="990599"/>
    <a:srgbClr val="FF6600"/>
    <a:srgbClr val="996600"/>
    <a:srgbClr val="CC6600"/>
    <a:srgbClr val="CC3300"/>
    <a:srgbClr val="FF99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jl, licht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27F97BB-C833-4FB7-BDE5-3F7075034690}" styleName="Stijl, thema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26" autoAdjust="0"/>
  </p:normalViewPr>
  <p:slideViewPr>
    <p:cSldViewPr snapToGrid="0">
      <p:cViewPr varScale="1">
        <p:scale>
          <a:sx n="53" d="100"/>
          <a:sy n="53" d="100"/>
        </p:scale>
        <p:origin x="1896"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535CE-1312-49B8-8E3C-C8C79DFA5DEB}"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nl-NL"/>
        </a:p>
      </dgm:t>
    </dgm:pt>
    <dgm:pt modelId="{FEFEEAB6-3DAD-4061-BB9E-78049B56AE04}">
      <dgm:prSet phldrT="[Tekst]"/>
      <dgm:spPr/>
      <dgm:t>
        <a:bodyPr/>
        <a:lstStyle/>
        <a:p>
          <a:r>
            <a:rPr lang="nl-BE"/>
            <a:t>Evalueren </a:t>
          </a:r>
          <a:r>
            <a:rPr lang="nl-BE" b="1">
              <a:solidFill>
                <a:srgbClr val="00B050"/>
              </a:solidFill>
            </a:rPr>
            <a:t>om</a:t>
          </a:r>
          <a:r>
            <a:rPr lang="nl-BE">
              <a:solidFill>
                <a:srgbClr val="00B050"/>
              </a:solidFill>
            </a:rPr>
            <a:t> </a:t>
          </a:r>
          <a:r>
            <a:rPr lang="nl-BE"/>
            <a:t>te leren (begeleidend</a:t>
          </a:r>
          <a:r>
            <a:rPr lang="nl-BE">
              <a:solidFill>
                <a:srgbClr val="00B050"/>
              </a:solidFill>
            </a:rPr>
            <a:t>/</a:t>
          </a:r>
          <a:r>
            <a:rPr lang="nl-BE" err="1">
              <a:solidFill>
                <a:srgbClr val="00B050"/>
              </a:solidFill>
            </a:rPr>
            <a:t>formatief</a:t>
          </a:r>
          <a:r>
            <a:rPr lang="nl-BE"/>
            <a:t>)</a:t>
          </a:r>
        </a:p>
      </dgm:t>
    </dgm:pt>
    <dgm:pt modelId="{68D0299C-02DA-42E1-8F86-A6C1C6325E9E}" type="parTrans" cxnId="{AA79C27B-E119-4D91-BB68-C27CE0611844}">
      <dgm:prSet/>
      <dgm:spPr/>
      <dgm:t>
        <a:bodyPr/>
        <a:lstStyle/>
        <a:p>
          <a:endParaRPr lang="nl-BE"/>
        </a:p>
      </dgm:t>
    </dgm:pt>
    <dgm:pt modelId="{9D0F39BD-9B45-41A9-8905-3E04BA0C7189}" type="sibTrans" cxnId="{AA79C27B-E119-4D91-BB68-C27CE0611844}">
      <dgm:prSet/>
      <dgm:spPr/>
      <dgm:t>
        <a:bodyPr/>
        <a:lstStyle/>
        <a:p>
          <a:endParaRPr lang="nl-BE"/>
        </a:p>
      </dgm:t>
    </dgm:pt>
    <dgm:pt modelId="{E476D127-810E-4FD5-B51D-EB332A8A2001}">
      <dgm:prSet phldrT="[Tekst]"/>
      <dgm:spPr/>
      <dgm:t>
        <a:bodyPr/>
        <a:lstStyle/>
        <a:p>
          <a:r>
            <a:rPr lang="nl-BE"/>
            <a:t>Evalueren </a:t>
          </a:r>
          <a:r>
            <a:rPr lang="nl-BE" b="1">
              <a:solidFill>
                <a:srgbClr val="FF0000"/>
              </a:solidFill>
            </a:rPr>
            <a:t>van</a:t>
          </a:r>
          <a:r>
            <a:rPr lang="nl-BE"/>
            <a:t> het leren (beoordelend</a:t>
          </a:r>
          <a:r>
            <a:rPr lang="nl-BE">
              <a:solidFill>
                <a:srgbClr val="FF0000"/>
              </a:solidFill>
            </a:rPr>
            <a:t>/</a:t>
          </a:r>
          <a:r>
            <a:rPr lang="nl-BE" err="1">
              <a:solidFill>
                <a:srgbClr val="FF0000"/>
              </a:solidFill>
            </a:rPr>
            <a:t>summatief</a:t>
          </a:r>
          <a:r>
            <a:rPr lang="nl-BE"/>
            <a:t>)</a:t>
          </a:r>
        </a:p>
      </dgm:t>
    </dgm:pt>
    <dgm:pt modelId="{01DA7DDB-CFCA-4FF2-B319-D232188E03FC}" type="parTrans" cxnId="{F54659A1-B040-4731-AC36-C176CA93AA99}">
      <dgm:prSet/>
      <dgm:spPr/>
      <dgm:t>
        <a:bodyPr/>
        <a:lstStyle/>
        <a:p>
          <a:endParaRPr lang="nl-BE"/>
        </a:p>
      </dgm:t>
    </dgm:pt>
    <dgm:pt modelId="{A7B616AC-16E2-4B1C-AA8D-C5A932601749}" type="sibTrans" cxnId="{F54659A1-B040-4731-AC36-C176CA93AA99}">
      <dgm:prSet/>
      <dgm:spPr/>
      <dgm:t>
        <a:bodyPr/>
        <a:lstStyle/>
        <a:p>
          <a:endParaRPr lang="nl-BE"/>
        </a:p>
      </dgm:t>
    </dgm:pt>
    <dgm:pt modelId="{8FC08CDE-63A7-46DF-8E60-188EA1856922}">
      <dgm:prSet phldrT="[Tekst]" custT="1"/>
      <dgm:spPr/>
      <dgm:t>
        <a:bodyPr/>
        <a:lstStyle/>
        <a:p>
          <a:pPr algn="r"/>
          <a:r>
            <a:rPr lang="nl-BE" sz="2800" b="1">
              <a:solidFill>
                <a:srgbClr val="FF0000"/>
              </a:solidFill>
            </a:rPr>
            <a:t>                  Leerwinst</a:t>
          </a:r>
        </a:p>
      </dgm:t>
    </dgm:pt>
    <dgm:pt modelId="{FB1CBD13-1F31-42F0-A547-76EEE9ADB753}" type="parTrans" cxnId="{B07F95A2-232E-4A43-B4ED-E2E6D4609B19}">
      <dgm:prSet/>
      <dgm:spPr/>
      <dgm:t>
        <a:bodyPr/>
        <a:lstStyle/>
        <a:p>
          <a:endParaRPr lang="nl-BE"/>
        </a:p>
      </dgm:t>
    </dgm:pt>
    <dgm:pt modelId="{97E3881B-0971-4DCE-A306-8848F651EA20}" type="sibTrans" cxnId="{B07F95A2-232E-4A43-B4ED-E2E6D4609B19}">
      <dgm:prSet/>
      <dgm:spPr/>
      <dgm:t>
        <a:bodyPr/>
        <a:lstStyle/>
        <a:p>
          <a:endParaRPr lang="nl-BE"/>
        </a:p>
      </dgm:t>
    </dgm:pt>
    <dgm:pt modelId="{FFE29DFB-9733-4A8A-A4EA-3046ECF7FC4A}" type="pres">
      <dgm:prSet presAssocID="{3F2535CE-1312-49B8-8E3C-C8C79DFA5DEB}" presName="arrowDiagram" presStyleCnt="0">
        <dgm:presLayoutVars>
          <dgm:chMax val="5"/>
          <dgm:dir/>
          <dgm:resizeHandles val="exact"/>
        </dgm:presLayoutVars>
      </dgm:prSet>
      <dgm:spPr/>
    </dgm:pt>
    <dgm:pt modelId="{0C13C8D6-0D6E-4D8F-B7EA-D81EDAD2A7EE}" type="pres">
      <dgm:prSet presAssocID="{3F2535CE-1312-49B8-8E3C-C8C79DFA5DEB}" presName="arrow" presStyleLbl="bgShp" presStyleIdx="0" presStyleCnt="1" custLinFactNeighborX="-5849" custLinFactNeighborY="-5292"/>
      <dgm:spPr/>
    </dgm:pt>
    <dgm:pt modelId="{D06BB226-F7AC-4C34-A884-1849D7A7C238}" type="pres">
      <dgm:prSet presAssocID="{3F2535CE-1312-49B8-8E3C-C8C79DFA5DEB}" presName="arrowDiagram3" presStyleCnt="0"/>
      <dgm:spPr/>
    </dgm:pt>
    <dgm:pt modelId="{4D6FFED8-11AB-4D9D-9A71-0A617C118D2F}" type="pres">
      <dgm:prSet presAssocID="{FEFEEAB6-3DAD-4061-BB9E-78049B56AE04}" presName="bullet3a" presStyleLbl="node1" presStyleIdx="0" presStyleCnt="3" custLinFactNeighborX="-18091" custLinFactNeighborY="-83257"/>
      <dgm:spPr/>
    </dgm:pt>
    <dgm:pt modelId="{1D74497B-A0E8-4F71-AD23-503949278B3D}" type="pres">
      <dgm:prSet presAssocID="{FEFEEAB6-3DAD-4061-BB9E-78049B56AE04}" presName="textBox3a" presStyleLbl="revTx" presStyleIdx="0" presStyleCnt="3" custScaleX="315260" custScaleY="94817" custLinFactNeighborX="94213" custLinFactNeighborY="7699">
        <dgm:presLayoutVars>
          <dgm:bulletEnabled val="1"/>
        </dgm:presLayoutVars>
      </dgm:prSet>
      <dgm:spPr/>
    </dgm:pt>
    <dgm:pt modelId="{C686355E-FDB7-484F-8238-62C5D5DAF31F}" type="pres">
      <dgm:prSet presAssocID="{E476D127-810E-4FD5-B51D-EB332A8A2001}" presName="bullet3b" presStyleLbl="node1" presStyleIdx="1" presStyleCnt="3" custLinFactX="15244" custLinFactNeighborX="100000" custLinFactNeighborY="-98909"/>
      <dgm:spPr/>
    </dgm:pt>
    <dgm:pt modelId="{A9EB85DD-2688-4155-8229-A7DCAA07FF5C}" type="pres">
      <dgm:prSet presAssocID="{E476D127-810E-4FD5-B51D-EB332A8A2001}" presName="textBox3b" presStyleLbl="revTx" presStyleIdx="1" presStyleCnt="3" custScaleX="285442" custScaleY="32689" custLinFactNeighborX="73311" custLinFactNeighborY="-35542">
        <dgm:presLayoutVars>
          <dgm:bulletEnabled val="1"/>
        </dgm:presLayoutVars>
      </dgm:prSet>
      <dgm:spPr/>
    </dgm:pt>
    <dgm:pt modelId="{D89F37CB-1527-4583-9F88-ACC7981A508B}" type="pres">
      <dgm:prSet presAssocID="{8FC08CDE-63A7-46DF-8E60-188EA1856922}" presName="bullet3c" presStyleLbl="node1" presStyleIdx="2" presStyleCnt="3" custLinFactX="51350" custLinFactNeighborX="100000" custLinFactNeighborY="-37429"/>
      <dgm:spPr/>
    </dgm:pt>
    <dgm:pt modelId="{31E9B779-DF76-4559-96C7-CD5BC657035A}" type="pres">
      <dgm:prSet presAssocID="{8FC08CDE-63A7-46DF-8E60-188EA1856922}" presName="textBox3c" presStyleLbl="revTx" presStyleIdx="2" presStyleCnt="3" custScaleX="245850" custScaleY="16571" custLinFactNeighborX="24641" custLinFactNeighborY="-62022">
        <dgm:presLayoutVars>
          <dgm:bulletEnabled val="1"/>
        </dgm:presLayoutVars>
      </dgm:prSet>
      <dgm:spPr/>
    </dgm:pt>
  </dgm:ptLst>
  <dgm:cxnLst>
    <dgm:cxn modelId="{F994C22E-7B51-41D4-A613-867EB020C560}" type="presOf" srcId="{FEFEEAB6-3DAD-4061-BB9E-78049B56AE04}" destId="{1D74497B-A0E8-4F71-AD23-503949278B3D}" srcOrd="0" destOrd="0" presId="urn:microsoft.com/office/officeart/2005/8/layout/arrow2"/>
    <dgm:cxn modelId="{AA79C27B-E119-4D91-BB68-C27CE0611844}" srcId="{3F2535CE-1312-49B8-8E3C-C8C79DFA5DEB}" destId="{FEFEEAB6-3DAD-4061-BB9E-78049B56AE04}" srcOrd="0" destOrd="0" parTransId="{68D0299C-02DA-42E1-8F86-A6C1C6325E9E}" sibTransId="{9D0F39BD-9B45-41A9-8905-3E04BA0C7189}"/>
    <dgm:cxn modelId="{F54659A1-B040-4731-AC36-C176CA93AA99}" srcId="{3F2535CE-1312-49B8-8E3C-C8C79DFA5DEB}" destId="{E476D127-810E-4FD5-B51D-EB332A8A2001}" srcOrd="1" destOrd="0" parTransId="{01DA7DDB-CFCA-4FF2-B319-D232188E03FC}" sibTransId="{A7B616AC-16E2-4B1C-AA8D-C5A932601749}"/>
    <dgm:cxn modelId="{B07F95A2-232E-4A43-B4ED-E2E6D4609B19}" srcId="{3F2535CE-1312-49B8-8E3C-C8C79DFA5DEB}" destId="{8FC08CDE-63A7-46DF-8E60-188EA1856922}" srcOrd="2" destOrd="0" parTransId="{FB1CBD13-1F31-42F0-A547-76EEE9ADB753}" sibTransId="{97E3881B-0971-4DCE-A306-8848F651EA20}"/>
    <dgm:cxn modelId="{89BAB2A9-5B56-4B87-A0D1-EFE60690F8C0}" type="presOf" srcId="{E476D127-810E-4FD5-B51D-EB332A8A2001}" destId="{A9EB85DD-2688-4155-8229-A7DCAA07FF5C}" srcOrd="0" destOrd="0" presId="urn:microsoft.com/office/officeart/2005/8/layout/arrow2"/>
    <dgm:cxn modelId="{26F98DCF-3545-4455-94EF-092192F9FCF6}" type="presOf" srcId="{8FC08CDE-63A7-46DF-8E60-188EA1856922}" destId="{31E9B779-DF76-4559-96C7-CD5BC657035A}" srcOrd="0" destOrd="0" presId="urn:microsoft.com/office/officeart/2005/8/layout/arrow2"/>
    <dgm:cxn modelId="{038A0BD2-CFC0-42FD-B7C1-781B9225A742}" type="presOf" srcId="{3F2535CE-1312-49B8-8E3C-C8C79DFA5DEB}" destId="{FFE29DFB-9733-4A8A-A4EA-3046ECF7FC4A}" srcOrd="0" destOrd="0" presId="urn:microsoft.com/office/officeart/2005/8/layout/arrow2"/>
    <dgm:cxn modelId="{642399F9-834C-473C-81F3-368A0B7BA1E4}" type="presParOf" srcId="{FFE29DFB-9733-4A8A-A4EA-3046ECF7FC4A}" destId="{0C13C8D6-0D6E-4D8F-B7EA-D81EDAD2A7EE}" srcOrd="0" destOrd="0" presId="urn:microsoft.com/office/officeart/2005/8/layout/arrow2"/>
    <dgm:cxn modelId="{2B58F921-052C-4676-9659-ADD0E619E794}" type="presParOf" srcId="{FFE29DFB-9733-4A8A-A4EA-3046ECF7FC4A}" destId="{D06BB226-F7AC-4C34-A884-1849D7A7C238}" srcOrd="1" destOrd="0" presId="urn:microsoft.com/office/officeart/2005/8/layout/arrow2"/>
    <dgm:cxn modelId="{78B975D3-5026-4903-9350-4726953D269D}" type="presParOf" srcId="{D06BB226-F7AC-4C34-A884-1849D7A7C238}" destId="{4D6FFED8-11AB-4D9D-9A71-0A617C118D2F}" srcOrd="0" destOrd="0" presId="urn:microsoft.com/office/officeart/2005/8/layout/arrow2"/>
    <dgm:cxn modelId="{46D91FEB-1A0A-49B8-9D4F-B1966F85B569}" type="presParOf" srcId="{D06BB226-F7AC-4C34-A884-1849D7A7C238}" destId="{1D74497B-A0E8-4F71-AD23-503949278B3D}" srcOrd="1" destOrd="0" presId="urn:microsoft.com/office/officeart/2005/8/layout/arrow2"/>
    <dgm:cxn modelId="{8CB92985-2D06-469B-B608-5C32C4C865B2}" type="presParOf" srcId="{D06BB226-F7AC-4C34-A884-1849D7A7C238}" destId="{C686355E-FDB7-484F-8238-62C5D5DAF31F}" srcOrd="2" destOrd="0" presId="urn:microsoft.com/office/officeart/2005/8/layout/arrow2"/>
    <dgm:cxn modelId="{FA1AC152-E613-4B30-B5A4-C64CC6C1AACE}" type="presParOf" srcId="{D06BB226-F7AC-4C34-A884-1849D7A7C238}" destId="{A9EB85DD-2688-4155-8229-A7DCAA07FF5C}" srcOrd="3" destOrd="0" presId="urn:microsoft.com/office/officeart/2005/8/layout/arrow2"/>
    <dgm:cxn modelId="{035A94C8-6784-4268-AFCB-D915913908A4}" type="presParOf" srcId="{D06BB226-F7AC-4C34-A884-1849D7A7C238}" destId="{D89F37CB-1527-4583-9F88-ACC7981A508B}" srcOrd="4" destOrd="0" presId="urn:microsoft.com/office/officeart/2005/8/layout/arrow2"/>
    <dgm:cxn modelId="{AC01C4E3-4528-478B-AD2B-8ED6C73CCAC8}" type="presParOf" srcId="{D06BB226-F7AC-4C34-A884-1849D7A7C238}" destId="{31E9B779-DF76-4559-96C7-CD5BC657035A}"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1F5669-BACC-4222-BA7C-7E603D4FCF2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nl-BE"/>
        </a:p>
      </dgm:t>
    </dgm:pt>
    <dgm:pt modelId="{EE9F3F1A-5D55-4DC0-927B-D4BE65E219DB}">
      <dgm:prSet phldrT="[Tekst]" custT="1"/>
      <dgm:spPr/>
      <dgm:t>
        <a:bodyPr/>
        <a:lstStyle/>
        <a:p>
          <a:r>
            <a:rPr lang="nl-BE" sz="1800">
              <a:latin typeface="Trebuchet MS" panose="020B0603020202020204" pitchFamily="34" charset="0"/>
            </a:rPr>
            <a:t>Feed-up: verduidelijk je doelen, verwachtingen</a:t>
          </a:r>
          <a:endParaRPr lang="nl-BE" sz="1800">
            <a:solidFill>
              <a:schemeClr val="tx1"/>
            </a:solidFill>
            <a:highlight>
              <a:srgbClr val="FFFF00"/>
            </a:highlight>
            <a:latin typeface="Trebuchet MS" panose="020B0603020202020204" pitchFamily="34" charset="0"/>
          </a:endParaRPr>
        </a:p>
      </dgm:t>
    </dgm:pt>
    <dgm:pt modelId="{1C5C56AE-A11E-43E0-8806-6B227D2E5A10}" type="parTrans" cxnId="{84CF6D50-C266-427C-910E-E8E2C870840C}">
      <dgm:prSet/>
      <dgm:spPr/>
      <dgm:t>
        <a:bodyPr/>
        <a:lstStyle/>
        <a:p>
          <a:endParaRPr lang="nl-BE"/>
        </a:p>
      </dgm:t>
    </dgm:pt>
    <dgm:pt modelId="{21A53F34-D0B0-4313-9735-E9C34042E90B}" type="sibTrans" cxnId="{84CF6D50-C266-427C-910E-E8E2C870840C}">
      <dgm:prSet/>
      <dgm:spPr/>
      <dgm:t>
        <a:bodyPr/>
        <a:lstStyle/>
        <a:p>
          <a:endParaRPr lang="nl-BE"/>
        </a:p>
      </dgm:t>
    </dgm:pt>
    <dgm:pt modelId="{5620B87C-D321-4ABA-89E2-1A01CED5667A}">
      <dgm:prSet phldrT="[Tekst]" custT="1"/>
      <dgm:spPr/>
      <dgm:t>
        <a:bodyPr/>
        <a:lstStyle/>
        <a:p>
          <a:r>
            <a:rPr lang="nl-BE" sz="1800">
              <a:latin typeface="Trebuchet MS" panose="020B0603020202020204" pitchFamily="34" charset="0"/>
            </a:rPr>
            <a:t>Observeer en geef feedback over taak, proces, zelfregulatie</a:t>
          </a:r>
        </a:p>
      </dgm:t>
    </dgm:pt>
    <dgm:pt modelId="{BD4AD596-32CA-47B8-B22D-A1BB0F967A94}" type="parTrans" cxnId="{453547C8-7664-45F4-8E12-D9A398DF6B38}">
      <dgm:prSet/>
      <dgm:spPr/>
      <dgm:t>
        <a:bodyPr/>
        <a:lstStyle/>
        <a:p>
          <a:endParaRPr lang="nl-BE"/>
        </a:p>
      </dgm:t>
    </dgm:pt>
    <dgm:pt modelId="{B81A22DC-903A-4B46-A0FC-BB730620E381}" type="sibTrans" cxnId="{453547C8-7664-45F4-8E12-D9A398DF6B38}">
      <dgm:prSet/>
      <dgm:spPr/>
      <dgm:t>
        <a:bodyPr/>
        <a:lstStyle/>
        <a:p>
          <a:endParaRPr lang="nl-BE"/>
        </a:p>
      </dgm:t>
    </dgm:pt>
    <dgm:pt modelId="{37CFE3F1-59BE-46F4-973B-4C065C634F9F}">
      <dgm:prSet phldrT="[Tekst]" custT="1"/>
      <dgm:spPr/>
      <dgm:t>
        <a:bodyPr/>
        <a:lstStyle/>
        <a:p>
          <a:r>
            <a:rPr lang="nl-BE" sz="1800">
              <a:latin typeface="Trebuchet MS" panose="020B0603020202020204" pitchFamily="34" charset="0"/>
            </a:rPr>
            <a:t>Geef </a:t>
          </a:r>
          <a:r>
            <a:rPr lang="nl-BE" sz="1800" err="1">
              <a:latin typeface="Trebuchet MS" panose="020B0603020202020204" pitchFamily="34" charset="0"/>
            </a:rPr>
            <a:t>feedforward</a:t>
          </a:r>
          <a:r>
            <a:rPr lang="nl-BE" sz="1800">
              <a:latin typeface="Trebuchet MS" panose="020B0603020202020204" pitchFamily="34" charset="0"/>
            </a:rPr>
            <a:t> en formuleer de volgende stap</a:t>
          </a:r>
        </a:p>
      </dgm:t>
    </dgm:pt>
    <dgm:pt modelId="{C76FFFE1-2EA7-48C9-9AE7-31FE2B4E1931}" type="parTrans" cxnId="{3C91C0A2-25D4-47C3-83F6-0D3D9C5AAE7E}">
      <dgm:prSet/>
      <dgm:spPr/>
      <dgm:t>
        <a:bodyPr/>
        <a:lstStyle/>
        <a:p>
          <a:endParaRPr lang="nl-BE"/>
        </a:p>
      </dgm:t>
    </dgm:pt>
    <dgm:pt modelId="{190A3B96-299E-43DB-84EF-DEB49C054510}" type="sibTrans" cxnId="{3C91C0A2-25D4-47C3-83F6-0D3D9C5AAE7E}">
      <dgm:prSet/>
      <dgm:spPr/>
      <dgm:t>
        <a:bodyPr/>
        <a:lstStyle/>
        <a:p>
          <a:endParaRPr lang="nl-BE"/>
        </a:p>
      </dgm:t>
    </dgm:pt>
    <dgm:pt modelId="{D887B360-BDA1-4516-AFF5-2626A701F5C8}" type="pres">
      <dgm:prSet presAssocID="{F21F5669-BACC-4222-BA7C-7E603D4FCF2A}" presName="linear" presStyleCnt="0">
        <dgm:presLayoutVars>
          <dgm:dir/>
          <dgm:animLvl val="lvl"/>
          <dgm:resizeHandles val="exact"/>
        </dgm:presLayoutVars>
      </dgm:prSet>
      <dgm:spPr/>
    </dgm:pt>
    <dgm:pt modelId="{258655C7-2134-4F5B-A1E7-23833BABA74A}" type="pres">
      <dgm:prSet presAssocID="{EE9F3F1A-5D55-4DC0-927B-D4BE65E219DB}" presName="parentLin" presStyleCnt="0"/>
      <dgm:spPr/>
    </dgm:pt>
    <dgm:pt modelId="{DCD92C73-3C2C-4F79-A7D3-13D4A0A607FD}" type="pres">
      <dgm:prSet presAssocID="{EE9F3F1A-5D55-4DC0-927B-D4BE65E219DB}" presName="parentLeftMargin" presStyleLbl="node1" presStyleIdx="0" presStyleCnt="3"/>
      <dgm:spPr/>
    </dgm:pt>
    <dgm:pt modelId="{AA46E62E-43A1-46DD-9295-2018437BCEA2}" type="pres">
      <dgm:prSet presAssocID="{EE9F3F1A-5D55-4DC0-927B-D4BE65E219DB}" presName="parentText" presStyleLbl="node1" presStyleIdx="0" presStyleCnt="3" custScaleY="161891">
        <dgm:presLayoutVars>
          <dgm:chMax val="0"/>
          <dgm:bulletEnabled val="1"/>
        </dgm:presLayoutVars>
      </dgm:prSet>
      <dgm:spPr/>
    </dgm:pt>
    <dgm:pt modelId="{344425F3-2CE2-41A8-A55E-A600747E2D53}" type="pres">
      <dgm:prSet presAssocID="{EE9F3F1A-5D55-4DC0-927B-D4BE65E219DB}" presName="negativeSpace" presStyleCnt="0"/>
      <dgm:spPr/>
    </dgm:pt>
    <dgm:pt modelId="{9CB69571-0ACE-4D04-9C96-EF145587A79F}" type="pres">
      <dgm:prSet presAssocID="{EE9F3F1A-5D55-4DC0-927B-D4BE65E219DB}" presName="childText" presStyleLbl="conFgAcc1" presStyleIdx="0" presStyleCnt="3">
        <dgm:presLayoutVars>
          <dgm:bulletEnabled val="1"/>
        </dgm:presLayoutVars>
      </dgm:prSet>
      <dgm:spPr/>
    </dgm:pt>
    <dgm:pt modelId="{06E9167D-4ECD-4568-966A-7B7BD1E58A48}" type="pres">
      <dgm:prSet presAssocID="{21A53F34-D0B0-4313-9735-E9C34042E90B}" presName="spaceBetweenRectangles" presStyleCnt="0"/>
      <dgm:spPr/>
    </dgm:pt>
    <dgm:pt modelId="{FC1D858C-84D1-45CC-9075-81A1FFFC0750}" type="pres">
      <dgm:prSet presAssocID="{5620B87C-D321-4ABA-89E2-1A01CED5667A}" presName="parentLin" presStyleCnt="0"/>
      <dgm:spPr/>
    </dgm:pt>
    <dgm:pt modelId="{6EF3ECD2-6607-4614-864E-03998D4D26B2}" type="pres">
      <dgm:prSet presAssocID="{5620B87C-D321-4ABA-89E2-1A01CED5667A}" presName="parentLeftMargin" presStyleLbl="node1" presStyleIdx="0" presStyleCnt="3"/>
      <dgm:spPr/>
    </dgm:pt>
    <dgm:pt modelId="{2103F07B-A979-455C-9271-CBC407819B8A}" type="pres">
      <dgm:prSet presAssocID="{5620B87C-D321-4ABA-89E2-1A01CED5667A}" presName="parentText" presStyleLbl="node1" presStyleIdx="1" presStyleCnt="3" custScaleY="155350">
        <dgm:presLayoutVars>
          <dgm:chMax val="0"/>
          <dgm:bulletEnabled val="1"/>
        </dgm:presLayoutVars>
      </dgm:prSet>
      <dgm:spPr/>
    </dgm:pt>
    <dgm:pt modelId="{0162E0E5-41E6-44E6-9A68-777DBC79DB32}" type="pres">
      <dgm:prSet presAssocID="{5620B87C-D321-4ABA-89E2-1A01CED5667A}" presName="negativeSpace" presStyleCnt="0"/>
      <dgm:spPr/>
    </dgm:pt>
    <dgm:pt modelId="{D98DC45C-0227-4A24-AAA6-67A40F8E2237}" type="pres">
      <dgm:prSet presAssocID="{5620B87C-D321-4ABA-89E2-1A01CED5667A}" presName="childText" presStyleLbl="conFgAcc1" presStyleIdx="1" presStyleCnt="3">
        <dgm:presLayoutVars>
          <dgm:bulletEnabled val="1"/>
        </dgm:presLayoutVars>
      </dgm:prSet>
      <dgm:spPr/>
    </dgm:pt>
    <dgm:pt modelId="{6B486A51-188E-4CC6-9950-E2A6A0BF5C28}" type="pres">
      <dgm:prSet presAssocID="{B81A22DC-903A-4B46-A0FC-BB730620E381}" presName="spaceBetweenRectangles" presStyleCnt="0"/>
      <dgm:spPr/>
    </dgm:pt>
    <dgm:pt modelId="{195392AF-6A90-4C45-82E4-DEA547FACBFF}" type="pres">
      <dgm:prSet presAssocID="{37CFE3F1-59BE-46F4-973B-4C065C634F9F}" presName="parentLin" presStyleCnt="0"/>
      <dgm:spPr/>
    </dgm:pt>
    <dgm:pt modelId="{8AB8DB28-0F6B-449F-A5CE-FB84265959E6}" type="pres">
      <dgm:prSet presAssocID="{37CFE3F1-59BE-46F4-973B-4C065C634F9F}" presName="parentLeftMargin" presStyleLbl="node1" presStyleIdx="1" presStyleCnt="3"/>
      <dgm:spPr/>
    </dgm:pt>
    <dgm:pt modelId="{E1437119-EE4F-4831-B20F-3F3CCBC12AE8}" type="pres">
      <dgm:prSet presAssocID="{37CFE3F1-59BE-46F4-973B-4C065C634F9F}" presName="parentText" presStyleLbl="node1" presStyleIdx="2" presStyleCnt="3" custScaleY="174970">
        <dgm:presLayoutVars>
          <dgm:chMax val="0"/>
          <dgm:bulletEnabled val="1"/>
        </dgm:presLayoutVars>
      </dgm:prSet>
      <dgm:spPr/>
    </dgm:pt>
    <dgm:pt modelId="{76D2625C-F76E-4A43-85B0-393C6CC9C06D}" type="pres">
      <dgm:prSet presAssocID="{37CFE3F1-59BE-46F4-973B-4C065C634F9F}" presName="negativeSpace" presStyleCnt="0"/>
      <dgm:spPr/>
    </dgm:pt>
    <dgm:pt modelId="{AA4EFE6D-AB91-41CB-BC2B-F11F255BAF60}" type="pres">
      <dgm:prSet presAssocID="{37CFE3F1-59BE-46F4-973B-4C065C634F9F}" presName="childText" presStyleLbl="conFgAcc1" presStyleIdx="2" presStyleCnt="3">
        <dgm:presLayoutVars>
          <dgm:bulletEnabled val="1"/>
        </dgm:presLayoutVars>
      </dgm:prSet>
      <dgm:spPr/>
    </dgm:pt>
  </dgm:ptLst>
  <dgm:cxnLst>
    <dgm:cxn modelId="{34BB7A0F-92B2-4EC2-8583-0BE72AF05E48}" type="presOf" srcId="{F21F5669-BACC-4222-BA7C-7E603D4FCF2A}" destId="{D887B360-BDA1-4516-AFF5-2626A701F5C8}" srcOrd="0" destOrd="0" presId="urn:microsoft.com/office/officeart/2005/8/layout/list1"/>
    <dgm:cxn modelId="{84CF6D50-C266-427C-910E-E8E2C870840C}" srcId="{F21F5669-BACC-4222-BA7C-7E603D4FCF2A}" destId="{EE9F3F1A-5D55-4DC0-927B-D4BE65E219DB}" srcOrd="0" destOrd="0" parTransId="{1C5C56AE-A11E-43E0-8806-6B227D2E5A10}" sibTransId="{21A53F34-D0B0-4313-9735-E9C34042E90B}"/>
    <dgm:cxn modelId="{6ECB7E87-A8A9-4F3C-9DFA-9AB02FBF858F}" type="presOf" srcId="{37CFE3F1-59BE-46F4-973B-4C065C634F9F}" destId="{8AB8DB28-0F6B-449F-A5CE-FB84265959E6}" srcOrd="0" destOrd="0" presId="urn:microsoft.com/office/officeart/2005/8/layout/list1"/>
    <dgm:cxn modelId="{E0BE9489-6688-434D-A791-2C04084C781C}" type="presOf" srcId="{EE9F3F1A-5D55-4DC0-927B-D4BE65E219DB}" destId="{AA46E62E-43A1-46DD-9295-2018437BCEA2}" srcOrd="1" destOrd="0" presId="urn:microsoft.com/office/officeart/2005/8/layout/list1"/>
    <dgm:cxn modelId="{BEA6638A-3062-47D8-A1A2-71D1CBE27673}" type="presOf" srcId="{EE9F3F1A-5D55-4DC0-927B-D4BE65E219DB}" destId="{DCD92C73-3C2C-4F79-A7D3-13D4A0A607FD}" srcOrd="0" destOrd="0" presId="urn:microsoft.com/office/officeart/2005/8/layout/list1"/>
    <dgm:cxn modelId="{3C91C0A2-25D4-47C3-83F6-0D3D9C5AAE7E}" srcId="{F21F5669-BACC-4222-BA7C-7E603D4FCF2A}" destId="{37CFE3F1-59BE-46F4-973B-4C065C634F9F}" srcOrd="2" destOrd="0" parTransId="{C76FFFE1-2EA7-48C9-9AE7-31FE2B4E1931}" sibTransId="{190A3B96-299E-43DB-84EF-DEB49C054510}"/>
    <dgm:cxn modelId="{453547C8-7664-45F4-8E12-D9A398DF6B38}" srcId="{F21F5669-BACC-4222-BA7C-7E603D4FCF2A}" destId="{5620B87C-D321-4ABA-89E2-1A01CED5667A}" srcOrd="1" destOrd="0" parTransId="{BD4AD596-32CA-47B8-B22D-A1BB0F967A94}" sibTransId="{B81A22DC-903A-4B46-A0FC-BB730620E381}"/>
    <dgm:cxn modelId="{FF708ECF-6714-4448-80E0-CED66CC023BC}" type="presOf" srcId="{5620B87C-D321-4ABA-89E2-1A01CED5667A}" destId="{6EF3ECD2-6607-4614-864E-03998D4D26B2}" srcOrd="0" destOrd="0" presId="urn:microsoft.com/office/officeart/2005/8/layout/list1"/>
    <dgm:cxn modelId="{7DC2B4D7-43AD-478D-9789-261DC27C2CC8}" type="presOf" srcId="{37CFE3F1-59BE-46F4-973B-4C065C634F9F}" destId="{E1437119-EE4F-4831-B20F-3F3CCBC12AE8}" srcOrd="1" destOrd="0" presId="urn:microsoft.com/office/officeart/2005/8/layout/list1"/>
    <dgm:cxn modelId="{0E6381EA-7C3D-4FCE-A572-208C24DC57E5}" type="presOf" srcId="{5620B87C-D321-4ABA-89E2-1A01CED5667A}" destId="{2103F07B-A979-455C-9271-CBC407819B8A}" srcOrd="1" destOrd="0" presId="urn:microsoft.com/office/officeart/2005/8/layout/list1"/>
    <dgm:cxn modelId="{177FA4F0-353F-46FB-8A57-92FBEBC1BF26}" type="presParOf" srcId="{D887B360-BDA1-4516-AFF5-2626A701F5C8}" destId="{258655C7-2134-4F5B-A1E7-23833BABA74A}" srcOrd="0" destOrd="0" presId="urn:microsoft.com/office/officeart/2005/8/layout/list1"/>
    <dgm:cxn modelId="{DCF898DC-D447-434A-AB3D-904FD12163DE}" type="presParOf" srcId="{258655C7-2134-4F5B-A1E7-23833BABA74A}" destId="{DCD92C73-3C2C-4F79-A7D3-13D4A0A607FD}" srcOrd="0" destOrd="0" presId="urn:microsoft.com/office/officeart/2005/8/layout/list1"/>
    <dgm:cxn modelId="{0F84AD61-4E89-41C8-9A48-E1ECB2F7FF98}" type="presParOf" srcId="{258655C7-2134-4F5B-A1E7-23833BABA74A}" destId="{AA46E62E-43A1-46DD-9295-2018437BCEA2}" srcOrd="1" destOrd="0" presId="urn:microsoft.com/office/officeart/2005/8/layout/list1"/>
    <dgm:cxn modelId="{BC9A7113-C4BA-4B6D-86FC-E4C3D6065462}" type="presParOf" srcId="{D887B360-BDA1-4516-AFF5-2626A701F5C8}" destId="{344425F3-2CE2-41A8-A55E-A600747E2D53}" srcOrd="1" destOrd="0" presId="urn:microsoft.com/office/officeart/2005/8/layout/list1"/>
    <dgm:cxn modelId="{773DB78D-0677-4D22-952A-96E22D549236}" type="presParOf" srcId="{D887B360-BDA1-4516-AFF5-2626A701F5C8}" destId="{9CB69571-0ACE-4D04-9C96-EF145587A79F}" srcOrd="2" destOrd="0" presId="urn:microsoft.com/office/officeart/2005/8/layout/list1"/>
    <dgm:cxn modelId="{F3832580-23FB-4B2A-9D0C-E580CC552357}" type="presParOf" srcId="{D887B360-BDA1-4516-AFF5-2626A701F5C8}" destId="{06E9167D-4ECD-4568-966A-7B7BD1E58A48}" srcOrd="3" destOrd="0" presId="urn:microsoft.com/office/officeart/2005/8/layout/list1"/>
    <dgm:cxn modelId="{65385B55-3D42-4EE9-863A-37106ADF674F}" type="presParOf" srcId="{D887B360-BDA1-4516-AFF5-2626A701F5C8}" destId="{FC1D858C-84D1-45CC-9075-81A1FFFC0750}" srcOrd="4" destOrd="0" presId="urn:microsoft.com/office/officeart/2005/8/layout/list1"/>
    <dgm:cxn modelId="{58F4A36C-538F-4E13-B856-5D4919686650}" type="presParOf" srcId="{FC1D858C-84D1-45CC-9075-81A1FFFC0750}" destId="{6EF3ECD2-6607-4614-864E-03998D4D26B2}" srcOrd="0" destOrd="0" presId="urn:microsoft.com/office/officeart/2005/8/layout/list1"/>
    <dgm:cxn modelId="{69B0E077-64D5-416D-A3E9-04365D9F2105}" type="presParOf" srcId="{FC1D858C-84D1-45CC-9075-81A1FFFC0750}" destId="{2103F07B-A979-455C-9271-CBC407819B8A}" srcOrd="1" destOrd="0" presId="urn:microsoft.com/office/officeart/2005/8/layout/list1"/>
    <dgm:cxn modelId="{1A01D2E7-41CB-4AF3-8EEA-5C5CD3BE47DA}" type="presParOf" srcId="{D887B360-BDA1-4516-AFF5-2626A701F5C8}" destId="{0162E0E5-41E6-44E6-9A68-777DBC79DB32}" srcOrd="5" destOrd="0" presId="urn:microsoft.com/office/officeart/2005/8/layout/list1"/>
    <dgm:cxn modelId="{A6889CA9-BB16-4AD4-B518-165952DDC6A9}" type="presParOf" srcId="{D887B360-BDA1-4516-AFF5-2626A701F5C8}" destId="{D98DC45C-0227-4A24-AAA6-67A40F8E2237}" srcOrd="6" destOrd="0" presId="urn:microsoft.com/office/officeart/2005/8/layout/list1"/>
    <dgm:cxn modelId="{A9D5F3C0-6915-4AA4-8DB5-8C885E9B12E0}" type="presParOf" srcId="{D887B360-BDA1-4516-AFF5-2626A701F5C8}" destId="{6B486A51-188E-4CC6-9950-E2A6A0BF5C28}" srcOrd="7" destOrd="0" presId="urn:microsoft.com/office/officeart/2005/8/layout/list1"/>
    <dgm:cxn modelId="{324B9F76-BBF7-4384-8F82-3C08DB737F41}" type="presParOf" srcId="{D887B360-BDA1-4516-AFF5-2626A701F5C8}" destId="{195392AF-6A90-4C45-82E4-DEA547FACBFF}" srcOrd="8" destOrd="0" presId="urn:microsoft.com/office/officeart/2005/8/layout/list1"/>
    <dgm:cxn modelId="{EBC6CE7A-516C-4ED7-ABB9-09E28D6637BB}" type="presParOf" srcId="{195392AF-6A90-4C45-82E4-DEA547FACBFF}" destId="{8AB8DB28-0F6B-449F-A5CE-FB84265959E6}" srcOrd="0" destOrd="0" presId="urn:microsoft.com/office/officeart/2005/8/layout/list1"/>
    <dgm:cxn modelId="{5DA2452D-C3DC-43B6-BD92-4C14024E3E5D}" type="presParOf" srcId="{195392AF-6A90-4C45-82E4-DEA547FACBFF}" destId="{E1437119-EE4F-4831-B20F-3F3CCBC12AE8}" srcOrd="1" destOrd="0" presId="urn:microsoft.com/office/officeart/2005/8/layout/list1"/>
    <dgm:cxn modelId="{072A02FE-80F7-45D1-B501-22E9F2DDC0D3}" type="presParOf" srcId="{D887B360-BDA1-4516-AFF5-2626A701F5C8}" destId="{76D2625C-F76E-4A43-85B0-393C6CC9C06D}" srcOrd="9" destOrd="0" presId="urn:microsoft.com/office/officeart/2005/8/layout/list1"/>
    <dgm:cxn modelId="{B4CBFC45-936E-4FF8-9DA6-5F5D6E6F212A}" type="presParOf" srcId="{D887B360-BDA1-4516-AFF5-2626A701F5C8}" destId="{AA4EFE6D-AB91-41CB-BC2B-F11F255BAF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DB165-2858-4DE1-A1CF-F61EB26A877C}" type="doc">
      <dgm:prSet loTypeId="urn:microsoft.com/office/officeart/2009/layout/ReverseList" loCatId="relationship" qsTypeId="urn:microsoft.com/office/officeart/2005/8/quickstyle/simple1" qsCatId="simple" csTypeId="urn:microsoft.com/office/officeart/2005/8/colors/colorful3" csCatId="colorful" phldr="1"/>
      <dgm:spPr/>
      <dgm:t>
        <a:bodyPr/>
        <a:lstStyle/>
        <a:p>
          <a:endParaRPr lang="nl-BE"/>
        </a:p>
      </dgm:t>
    </dgm:pt>
    <dgm:pt modelId="{0ACB5D30-F240-46CE-92FA-D186C3287E71}">
      <dgm:prSet phldrT="[Tekst]" custT="1"/>
      <dgm:spPr/>
      <dgm:t>
        <a:bodyPr/>
        <a:lstStyle/>
        <a:p>
          <a:pPr algn="ctr"/>
          <a:endParaRPr lang="nl-BE" sz="1800"/>
        </a:p>
      </dgm:t>
    </dgm:pt>
    <dgm:pt modelId="{17F30217-AA37-4595-9E3D-33CBE83FE3D8}" type="parTrans" cxnId="{2CE56BFD-4B71-4F7E-92A2-34B99A1CFA95}">
      <dgm:prSet/>
      <dgm:spPr/>
      <dgm:t>
        <a:bodyPr/>
        <a:lstStyle/>
        <a:p>
          <a:endParaRPr lang="nl-BE"/>
        </a:p>
      </dgm:t>
    </dgm:pt>
    <dgm:pt modelId="{29BC49AC-A2C5-4C4D-887A-ED9D18D4F7E5}" type="sibTrans" cxnId="{2CE56BFD-4B71-4F7E-92A2-34B99A1CFA95}">
      <dgm:prSet/>
      <dgm:spPr/>
      <dgm:t>
        <a:bodyPr/>
        <a:lstStyle/>
        <a:p>
          <a:endParaRPr lang="nl-BE"/>
        </a:p>
      </dgm:t>
    </dgm:pt>
    <dgm:pt modelId="{EBAFAC0E-C03A-48E0-9D0D-C4401A40A7B1}">
      <dgm:prSet phldrT="[Tekst]"/>
      <dgm:spPr/>
      <dgm:t>
        <a:bodyPr/>
        <a:lstStyle/>
        <a:p>
          <a:pPr algn="ctr"/>
          <a:endParaRPr lang="nl-BE"/>
        </a:p>
      </dgm:t>
    </dgm:pt>
    <dgm:pt modelId="{A0BF65FE-EF92-4186-8C88-C2B9E2ACE703}" type="parTrans" cxnId="{3CDBF571-F47B-4C37-B0AB-46178D77AABD}">
      <dgm:prSet/>
      <dgm:spPr/>
      <dgm:t>
        <a:bodyPr/>
        <a:lstStyle/>
        <a:p>
          <a:endParaRPr lang="nl-BE"/>
        </a:p>
      </dgm:t>
    </dgm:pt>
    <dgm:pt modelId="{4247B9D2-C0AB-45DF-9DB9-F7DA8F7F7B0D}" type="sibTrans" cxnId="{3CDBF571-F47B-4C37-B0AB-46178D77AABD}">
      <dgm:prSet/>
      <dgm:spPr/>
      <dgm:t>
        <a:bodyPr/>
        <a:lstStyle/>
        <a:p>
          <a:endParaRPr lang="nl-BE"/>
        </a:p>
      </dgm:t>
    </dgm:pt>
    <dgm:pt modelId="{E0C4FE22-FD6B-4BF8-8DEC-EF8170574C38}" type="pres">
      <dgm:prSet presAssocID="{5DFDB165-2858-4DE1-A1CF-F61EB26A877C}" presName="Name0" presStyleCnt="0">
        <dgm:presLayoutVars>
          <dgm:chMax val="2"/>
          <dgm:chPref val="2"/>
          <dgm:animLvl val="lvl"/>
        </dgm:presLayoutVars>
      </dgm:prSet>
      <dgm:spPr/>
    </dgm:pt>
    <dgm:pt modelId="{D5B6F17E-1446-479E-BA0B-08B9A863788F}" type="pres">
      <dgm:prSet presAssocID="{5DFDB165-2858-4DE1-A1CF-F61EB26A877C}" presName="LeftText" presStyleLbl="revTx" presStyleIdx="0" presStyleCnt="0">
        <dgm:presLayoutVars>
          <dgm:bulletEnabled val="1"/>
        </dgm:presLayoutVars>
      </dgm:prSet>
      <dgm:spPr/>
    </dgm:pt>
    <dgm:pt modelId="{BE6C650D-A464-43CF-94BA-54D2A75BA185}" type="pres">
      <dgm:prSet presAssocID="{5DFDB165-2858-4DE1-A1CF-F61EB26A877C}" presName="LeftNode" presStyleLbl="bgImgPlace1" presStyleIdx="0" presStyleCnt="2" custScaleX="195128" custLinFactNeighborX="-58461" custLinFactNeighborY="-2050">
        <dgm:presLayoutVars>
          <dgm:chMax val="2"/>
          <dgm:chPref val="2"/>
        </dgm:presLayoutVars>
      </dgm:prSet>
      <dgm:spPr/>
    </dgm:pt>
    <dgm:pt modelId="{1367A241-B6B9-406F-9AAE-93F7E8CBA46E}" type="pres">
      <dgm:prSet presAssocID="{5DFDB165-2858-4DE1-A1CF-F61EB26A877C}" presName="RightText" presStyleLbl="revTx" presStyleIdx="0" presStyleCnt="0">
        <dgm:presLayoutVars>
          <dgm:bulletEnabled val="1"/>
        </dgm:presLayoutVars>
      </dgm:prSet>
      <dgm:spPr/>
    </dgm:pt>
    <dgm:pt modelId="{7962B05C-4720-4E8B-885B-41173A6C00C2}" type="pres">
      <dgm:prSet presAssocID="{5DFDB165-2858-4DE1-A1CF-F61EB26A877C}" presName="RightNode" presStyleLbl="bgImgPlace1" presStyleIdx="1" presStyleCnt="2" custScaleX="220456" custLinFactNeighborX="53531" custLinFactNeighborY="-1919">
        <dgm:presLayoutVars>
          <dgm:chMax val="0"/>
          <dgm:chPref val="0"/>
        </dgm:presLayoutVars>
      </dgm:prSet>
      <dgm:spPr/>
    </dgm:pt>
    <dgm:pt modelId="{67D40D0E-38B4-45E9-94E1-957402F44BD9}" type="pres">
      <dgm:prSet presAssocID="{5DFDB165-2858-4DE1-A1CF-F61EB26A877C}" presName="TopArrow" presStyleLbl="node1" presStyleIdx="0" presStyleCnt="2"/>
      <dgm:spPr/>
    </dgm:pt>
    <dgm:pt modelId="{47DDEA5D-7FA7-46E9-A864-B7E89AA01604}" type="pres">
      <dgm:prSet presAssocID="{5DFDB165-2858-4DE1-A1CF-F61EB26A877C}" presName="BottomArrow" presStyleLbl="node1" presStyleIdx="1" presStyleCnt="2"/>
      <dgm:spPr/>
    </dgm:pt>
  </dgm:ptLst>
  <dgm:cxnLst>
    <dgm:cxn modelId="{10F5B23A-23CB-491F-9B30-0D33D96890CF}" type="presOf" srcId="{0ACB5D30-F240-46CE-92FA-D186C3287E71}" destId="{BE6C650D-A464-43CF-94BA-54D2A75BA185}" srcOrd="1" destOrd="0" presId="urn:microsoft.com/office/officeart/2009/layout/ReverseList"/>
    <dgm:cxn modelId="{3CDBF571-F47B-4C37-B0AB-46178D77AABD}" srcId="{5DFDB165-2858-4DE1-A1CF-F61EB26A877C}" destId="{EBAFAC0E-C03A-48E0-9D0D-C4401A40A7B1}" srcOrd="1" destOrd="0" parTransId="{A0BF65FE-EF92-4186-8C88-C2B9E2ACE703}" sibTransId="{4247B9D2-C0AB-45DF-9DB9-F7DA8F7F7B0D}"/>
    <dgm:cxn modelId="{72FD64A1-6E92-4DBF-A70B-B8059FF9B27B}" type="presOf" srcId="{EBAFAC0E-C03A-48E0-9D0D-C4401A40A7B1}" destId="{7962B05C-4720-4E8B-885B-41173A6C00C2}" srcOrd="1" destOrd="0" presId="urn:microsoft.com/office/officeart/2009/layout/ReverseList"/>
    <dgm:cxn modelId="{276CBFA2-F0C5-4EC0-892E-AB7536C76630}" type="presOf" srcId="{EBAFAC0E-C03A-48E0-9D0D-C4401A40A7B1}" destId="{1367A241-B6B9-406F-9AAE-93F7E8CBA46E}" srcOrd="0" destOrd="0" presId="urn:microsoft.com/office/officeart/2009/layout/ReverseList"/>
    <dgm:cxn modelId="{911A92BC-DB65-4209-A1DF-6BCF1965B991}" type="presOf" srcId="{5DFDB165-2858-4DE1-A1CF-F61EB26A877C}" destId="{E0C4FE22-FD6B-4BF8-8DEC-EF8170574C38}" srcOrd="0" destOrd="0" presId="urn:microsoft.com/office/officeart/2009/layout/ReverseList"/>
    <dgm:cxn modelId="{FF10F6E8-B730-4A67-B9CF-87EDCF5CE747}" type="presOf" srcId="{0ACB5D30-F240-46CE-92FA-D186C3287E71}" destId="{D5B6F17E-1446-479E-BA0B-08B9A863788F}" srcOrd="0" destOrd="0" presId="urn:microsoft.com/office/officeart/2009/layout/ReverseList"/>
    <dgm:cxn modelId="{2CE56BFD-4B71-4F7E-92A2-34B99A1CFA95}" srcId="{5DFDB165-2858-4DE1-A1CF-F61EB26A877C}" destId="{0ACB5D30-F240-46CE-92FA-D186C3287E71}" srcOrd="0" destOrd="0" parTransId="{17F30217-AA37-4595-9E3D-33CBE83FE3D8}" sibTransId="{29BC49AC-A2C5-4C4D-887A-ED9D18D4F7E5}"/>
    <dgm:cxn modelId="{2736CDA6-E9F4-4173-9126-26D751D45E8A}" type="presParOf" srcId="{E0C4FE22-FD6B-4BF8-8DEC-EF8170574C38}" destId="{D5B6F17E-1446-479E-BA0B-08B9A863788F}" srcOrd="0" destOrd="0" presId="urn:microsoft.com/office/officeart/2009/layout/ReverseList"/>
    <dgm:cxn modelId="{68D25884-FEF3-4F3C-AA07-D950EAFCB699}" type="presParOf" srcId="{E0C4FE22-FD6B-4BF8-8DEC-EF8170574C38}" destId="{BE6C650D-A464-43CF-94BA-54D2A75BA185}" srcOrd="1" destOrd="0" presId="urn:microsoft.com/office/officeart/2009/layout/ReverseList"/>
    <dgm:cxn modelId="{15277A9B-BC38-4606-ABDE-D28AE3D4118A}" type="presParOf" srcId="{E0C4FE22-FD6B-4BF8-8DEC-EF8170574C38}" destId="{1367A241-B6B9-406F-9AAE-93F7E8CBA46E}" srcOrd="2" destOrd="0" presId="urn:microsoft.com/office/officeart/2009/layout/ReverseList"/>
    <dgm:cxn modelId="{87968A01-7045-4035-B37B-976A2FF1DCAF}" type="presParOf" srcId="{E0C4FE22-FD6B-4BF8-8DEC-EF8170574C38}" destId="{7962B05C-4720-4E8B-885B-41173A6C00C2}" srcOrd="3" destOrd="0" presId="urn:microsoft.com/office/officeart/2009/layout/ReverseList"/>
    <dgm:cxn modelId="{FEF458E2-DED5-44C3-AE34-ECFAA20C3ABE}" type="presParOf" srcId="{E0C4FE22-FD6B-4BF8-8DEC-EF8170574C38}" destId="{67D40D0E-38B4-45E9-94E1-957402F44BD9}" srcOrd="4" destOrd="0" presId="urn:microsoft.com/office/officeart/2009/layout/ReverseList"/>
    <dgm:cxn modelId="{5213711F-3DA5-40FA-88CB-1020F65F5564}" type="presParOf" srcId="{E0C4FE22-FD6B-4BF8-8DEC-EF8170574C38}" destId="{47DDEA5D-7FA7-46E9-A864-B7E89AA01604}"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A0C111-0CC0-4D89-BB24-0C7374A6A721}" type="doc">
      <dgm:prSet loTypeId="urn:microsoft.com/office/officeart/2005/8/layout/target1" loCatId="relationship" qsTypeId="urn:microsoft.com/office/officeart/2005/8/quickstyle/simple1" qsCatId="simple" csTypeId="urn:microsoft.com/office/officeart/2005/8/colors/colorful3" csCatId="colorful" phldr="1"/>
      <dgm:spPr/>
    </dgm:pt>
    <dgm:pt modelId="{A04A20B7-FCE9-4F82-BC8E-B99DED8B1D77}">
      <dgm:prSet phldrT="[Tekst]"/>
      <dgm:spPr/>
      <dgm:t>
        <a:bodyPr/>
        <a:lstStyle/>
        <a:p>
          <a:pPr algn="ctr"/>
          <a:r>
            <a:rPr lang="nl-BE"/>
            <a:t>Keuzes leraar</a:t>
          </a:r>
        </a:p>
      </dgm:t>
    </dgm:pt>
    <dgm:pt modelId="{E2789428-9D25-4CB8-AAA4-C7CE63718301}" type="parTrans" cxnId="{4D543EB0-F57D-4700-8C67-EE1A860C275C}">
      <dgm:prSet/>
      <dgm:spPr/>
      <dgm:t>
        <a:bodyPr/>
        <a:lstStyle/>
        <a:p>
          <a:endParaRPr lang="nl-BE"/>
        </a:p>
      </dgm:t>
    </dgm:pt>
    <dgm:pt modelId="{8781E11A-2A56-400F-94F2-872DB82519DA}" type="sibTrans" cxnId="{4D543EB0-F57D-4700-8C67-EE1A860C275C}">
      <dgm:prSet/>
      <dgm:spPr/>
      <dgm:t>
        <a:bodyPr/>
        <a:lstStyle/>
        <a:p>
          <a:endParaRPr lang="nl-BE"/>
        </a:p>
      </dgm:t>
    </dgm:pt>
    <dgm:pt modelId="{22B4EB7C-0598-4F0F-ACBB-1742D07904CA}">
      <dgm:prSet phldrT="[Tekst]"/>
      <dgm:spPr/>
      <dgm:t>
        <a:bodyPr/>
        <a:lstStyle/>
        <a:p>
          <a:pPr algn="ctr"/>
          <a:r>
            <a:rPr lang="nl-BE"/>
            <a:t>Afstemming in vakgroep</a:t>
          </a:r>
        </a:p>
      </dgm:t>
    </dgm:pt>
    <dgm:pt modelId="{12DFEFDA-78D1-4D61-9EF4-099509C1C0D6}" type="parTrans" cxnId="{B22F4328-7E5E-401F-9622-B166F10FA02C}">
      <dgm:prSet/>
      <dgm:spPr/>
      <dgm:t>
        <a:bodyPr/>
        <a:lstStyle/>
        <a:p>
          <a:endParaRPr lang="nl-BE"/>
        </a:p>
      </dgm:t>
    </dgm:pt>
    <dgm:pt modelId="{03DB5069-F503-4ABD-BC1D-A4A70F82C889}" type="sibTrans" cxnId="{B22F4328-7E5E-401F-9622-B166F10FA02C}">
      <dgm:prSet/>
      <dgm:spPr/>
      <dgm:t>
        <a:bodyPr/>
        <a:lstStyle/>
        <a:p>
          <a:endParaRPr lang="nl-BE"/>
        </a:p>
      </dgm:t>
    </dgm:pt>
    <dgm:pt modelId="{D8A2C622-2231-441A-B318-DF6ECA907C04}">
      <dgm:prSet phldrT="[Tekst]"/>
      <dgm:spPr/>
      <dgm:t>
        <a:bodyPr/>
        <a:lstStyle/>
        <a:p>
          <a:pPr algn="ctr"/>
          <a:r>
            <a:rPr lang="nl-BE"/>
            <a:t>Schoolbeleid</a:t>
          </a:r>
        </a:p>
      </dgm:t>
    </dgm:pt>
    <dgm:pt modelId="{ACFA8ADF-0DBC-413E-BB9D-E970923A8750}" type="parTrans" cxnId="{C4B432A0-DA76-4868-9492-ED8D2B5C9B54}">
      <dgm:prSet/>
      <dgm:spPr/>
      <dgm:t>
        <a:bodyPr/>
        <a:lstStyle/>
        <a:p>
          <a:endParaRPr lang="nl-BE"/>
        </a:p>
      </dgm:t>
    </dgm:pt>
    <dgm:pt modelId="{5A73ED15-B519-423D-8A7E-DEB067ACAD5E}" type="sibTrans" cxnId="{C4B432A0-DA76-4868-9492-ED8D2B5C9B54}">
      <dgm:prSet/>
      <dgm:spPr/>
      <dgm:t>
        <a:bodyPr/>
        <a:lstStyle/>
        <a:p>
          <a:endParaRPr lang="nl-BE"/>
        </a:p>
      </dgm:t>
    </dgm:pt>
    <dgm:pt modelId="{45C6BBBE-70B5-49D1-8313-B1DED7DA5864}" type="pres">
      <dgm:prSet presAssocID="{1CA0C111-0CC0-4D89-BB24-0C7374A6A721}" presName="composite" presStyleCnt="0">
        <dgm:presLayoutVars>
          <dgm:chMax val="5"/>
          <dgm:dir/>
          <dgm:resizeHandles val="exact"/>
        </dgm:presLayoutVars>
      </dgm:prSet>
      <dgm:spPr/>
    </dgm:pt>
    <dgm:pt modelId="{87066882-49CB-48B9-9C40-A49EB82D8FF7}" type="pres">
      <dgm:prSet presAssocID="{A04A20B7-FCE9-4F82-BC8E-B99DED8B1D77}" presName="circle1" presStyleLbl="lnNode1" presStyleIdx="0" presStyleCnt="3"/>
      <dgm:spPr/>
    </dgm:pt>
    <dgm:pt modelId="{48589066-5F35-4ADF-8431-42BB7CB91B5E}" type="pres">
      <dgm:prSet presAssocID="{A04A20B7-FCE9-4F82-BC8E-B99DED8B1D77}" presName="text1" presStyleLbl="revTx" presStyleIdx="0" presStyleCnt="3">
        <dgm:presLayoutVars>
          <dgm:bulletEnabled val="1"/>
        </dgm:presLayoutVars>
      </dgm:prSet>
      <dgm:spPr/>
    </dgm:pt>
    <dgm:pt modelId="{6A0DAFEE-0F94-4522-ADFD-4848832707C8}" type="pres">
      <dgm:prSet presAssocID="{A04A20B7-FCE9-4F82-BC8E-B99DED8B1D77}" presName="line1" presStyleLbl="callout" presStyleIdx="0" presStyleCnt="6"/>
      <dgm:spPr/>
    </dgm:pt>
    <dgm:pt modelId="{6C88DFF9-4EA3-446D-A317-6F27DAC4256F}" type="pres">
      <dgm:prSet presAssocID="{A04A20B7-FCE9-4F82-BC8E-B99DED8B1D77}" presName="d1" presStyleLbl="callout" presStyleIdx="1" presStyleCnt="6"/>
      <dgm:spPr/>
    </dgm:pt>
    <dgm:pt modelId="{53A34090-C637-486B-98CF-8218D9744409}" type="pres">
      <dgm:prSet presAssocID="{22B4EB7C-0598-4F0F-ACBB-1742D07904CA}" presName="circle2" presStyleLbl="lnNode1" presStyleIdx="1" presStyleCnt="3"/>
      <dgm:spPr/>
    </dgm:pt>
    <dgm:pt modelId="{7A128B8D-20DB-4E66-9767-4D5EA518F70E}" type="pres">
      <dgm:prSet presAssocID="{22B4EB7C-0598-4F0F-ACBB-1742D07904CA}" presName="text2" presStyleLbl="revTx" presStyleIdx="1" presStyleCnt="3">
        <dgm:presLayoutVars>
          <dgm:bulletEnabled val="1"/>
        </dgm:presLayoutVars>
      </dgm:prSet>
      <dgm:spPr/>
    </dgm:pt>
    <dgm:pt modelId="{F4116976-9A70-4D47-A652-148804DAAFE3}" type="pres">
      <dgm:prSet presAssocID="{22B4EB7C-0598-4F0F-ACBB-1742D07904CA}" presName="line2" presStyleLbl="callout" presStyleIdx="2" presStyleCnt="6"/>
      <dgm:spPr/>
    </dgm:pt>
    <dgm:pt modelId="{015895B3-0703-46D2-A3FA-135EE13DE398}" type="pres">
      <dgm:prSet presAssocID="{22B4EB7C-0598-4F0F-ACBB-1742D07904CA}" presName="d2" presStyleLbl="callout" presStyleIdx="3" presStyleCnt="6"/>
      <dgm:spPr/>
    </dgm:pt>
    <dgm:pt modelId="{F9D0CCA8-6845-4056-87A7-E2ACA8107885}" type="pres">
      <dgm:prSet presAssocID="{D8A2C622-2231-441A-B318-DF6ECA907C04}" presName="circle3" presStyleLbl="lnNode1" presStyleIdx="2" presStyleCnt="3"/>
      <dgm:spPr/>
    </dgm:pt>
    <dgm:pt modelId="{AA0EA822-DCF7-4052-B586-DD58498295A1}" type="pres">
      <dgm:prSet presAssocID="{D8A2C622-2231-441A-B318-DF6ECA907C04}" presName="text3" presStyleLbl="revTx" presStyleIdx="2" presStyleCnt="3">
        <dgm:presLayoutVars>
          <dgm:bulletEnabled val="1"/>
        </dgm:presLayoutVars>
      </dgm:prSet>
      <dgm:spPr/>
    </dgm:pt>
    <dgm:pt modelId="{2D430901-CF88-4235-95DA-779BF1EA7454}" type="pres">
      <dgm:prSet presAssocID="{D8A2C622-2231-441A-B318-DF6ECA907C04}" presName="line3" presStyleLbl="callout" presStyleIdx="4" presStyleCnt="6"/>
      <dgm:spPr/>
    </dgm:pt>
    <dgm:pt modelId="{7B6DBB23-65F6-44B8-A88B-2AF9ED5C9772}" type="pres">
      <dgm:prSet presAssocID="{D8A2C622-2231-441A-B318-DF6ECA907C04}" presName="d3" presStyleLbl="callout" presStyleIdx="5" presStyleCnt="6"/>
      <dgm:spPr/>
    </dgm:pt>
  </dgm:ptLst>
  <dgm:cxnLst>
    <dgm:cxn modelId="{B22F4328-7E5E-401F-9622-B166F10FA02C}" srcId="{1CA0C111-0CC0-4D89-BB24-0C7374A6A721}" destId="{22B4EB7C-0598-4F0F-ACBB-1742D07904CA}" srcOrd="1" destOrd="0" parTransId="{12DFEFDA-78D1-4D61-9EF4-099509C1C0D6}" sibTransId="{03DB5069-F503-4ABD-BC1D-A4A70F82C889}"/>
    <dgm:cxn modelId="{2381D231-03BE-410A-95BC-12D4D393B349}" type="presOf" srcId="{1CA0C111-0CC0-4D89-BB24-0C7374A6A721}" destId="{45C6BBBE-70B5-49D1-8313-B1DED7DA5864}" srcOrd="0" destOrd="0" presId="urn:microsoft.com/office/officeart/2005/8/layout/target1"/>
    <dgm:cxn modelId="{ECADCC4F-0D00-4E43-B2DC-15BBE45E6B56}" type="presOf" srcId="{22B4EB7C-0598-4F0F-ACBB-1742D07904CA}" destId="{7A128B8D-20DB-4E66-9767-4D5EA518F70E}" srcOrd="0" destOrd="0" presId="urn:microsoft.com/office/officeart/2005/8/layout/target1"/>
    <dgm:cxn modelId="{11F2BE86-B72F-44DF-941A-EF74C5138EDF}" type="presOf" srcId="{A04A20B7-FCE9-4F82-BC8E-B99DED8B1D77}" destId="{48589066-5F35-4ADF-8431-42BB7CB91B5E}" srcOrd="0" destOrd="0" presId="urn:microsoft.com/office/officeart/2005/8/layout/target1"/>
    <dgm:cxn modelId="{C4B432A0-DA76-4868-9492-ED8D2B5C9B54}" srcId="{1CA0C111-0CC0-4D89-BB24-0C7374A6A721}" destId="{D8A2C622-2231-441A-B318-DF6ECA907C04}" srcOrd="2" destOrd="0" parTransId="{ACFA8ADF-0DBC-413E-BB9D-E970923A8750}" sibTransId="{5A73ED15-B519-423D-8A7E-DEB067ACAD5E}"/>
    <dgm:cxn modelId="{4D543EB0-F57D-4700-8C67-EE1A860C275C}" srcId="{1CA0C111-0CC0-4D89-BB24-0C7374A6A721}" destId="{A04A20B7-FCE9-4F82-BC8E-B99DED8B1D77}" srcOrd="0" destOrd="0" parTransId="{E2789428-9D25-4CB8-AAA4-C7CE63718301}" sibTransId="{8781E11A-2A56-400F-94F2-872DB82519DA}"/>
    <dgm:cxn modelId="{3B35E8B5-3602-4D74-8F83-3A53187F52F4}" type="presOf" srcId="{D8A2C622-2231-441A-B318-DF6ECA907C04}" destId="{AA0EA822-DCF7-4052-B586-DD58498295A1}" srcOrd="0" destOrd="0" presId="urn:microsoft.com/office/officeart/2005/8/layout/target1"/>
    <dgm:cxn modelId="{DC48D2F7-AD1B-47DA-B5DE-9843DB40FFA1}" type="presParOf" srcId="{45C6BBBE-70B5-49D1-8313-B1DED7DA5864}" destId="{87066882-49CB-48B9-9C40-A49EB82D8FF7}" srcOrd="0" destOrd="0" presId="urn:microsoft.com/office/officeart/2005/8/layout/target1"/>
    <dgm:cxn modelId="{CF8BA037-963B-4E0A-8D9C-1604DB8EEE26}" type="presParOf" srcId="{45C6BBBE-70B5-49D1-8313-B1DED7DA5864}" destId="{48589066-5F35-4ADF-8431-42BB7CB91B5E}" srcOrd="1" destOrd="0" presId="urn:microsoft.com/office/officeart/2005/8/layout/target1"/>
    <dgm:cxn modelId="{87FEE4A3-3E3A-4DC0-A0BA-BEFC85B42981}" type="presParOf" srcId="{45C6BBBE-70B5-49D1-8313-B1DED7DA5864}" destId="{6A0DAFEE-0F94-4522-ADFD-4848832707C8}" srcOrd="2" destOrd="0" presId="urn:microsoft.com/office/officeart/2005/8/layout/target1"/>
    <dgm:cxn modelId="{DB3FB609-67C2-4C5C-9DAB-0952DE6F8696}" type="presParOf" srcId="{45C6BBBE-70B5-49D1-8313-B1DED7DA5864}" destId="{6C88DFF9-4EA3-446D-A317-6F27DAC4256F}" srcOrd="3" destOrd="0" presId="urn:microsoft.com/office/officeart/2005/8/layout/target1"/>
    <dgm:cxn modelId="{7A98141A-0A8B-4C82-88F8-BCD28414845A}" type="presParOf" srcId="{45C6BBBE-70B5-49D1-8313-B1DED7DA5864}" destId="{53A34090-C637-486B-98CF-8218D9744409}" srcOrd="4" destOrd="0" presId="urn:microsoft.com/office/officeart/2005/8/layout/target1"/>
    <dgm:cxn modelId="{3596C8C0-431A-4CD6-A9FD-F5758296B2A6}" type="presParOf" srcId="{45C6BBBE-70B5-49D1-8313-B1DED7DA5864}" destId="{7A128B8D-20DB-4E66-9767-4D5EA518F70E}" srcOrd="5" destOrd="0" presId="urn:microsoft.com/office/officeart/2005/8/layout/target1"/>
    <dgm:cxn modelId="{9BB7DCE7-6790-4232-B861-BA924139A452}" type="presParOf" srcId="{45C6BBBE-70B5-49D1-8313-B1DED7DA5864}" destId="{F4116976-9A70-4D47-A652-148804DAAFE3}" srcOrd="6" destOrd="0" presId="urn:microsoft.com/office/officeart/2005/8/layout/target1"/>
    <dgm:cxn modelId="{D9EB865B-BE6D-4FEE-AFBF-717800D311AA}" type="presParOf" srcId="{45C6BBBE-70B5-49D1-8313-B1DED7DA5864}" destId="{015895B3-0703-46D2-A3FA-135EE13DE398}" srcOrd="7" destOrd="0" presId="urn:microsoft.com/office/officeart/2005/8/layout/target1"/>
    <dgm:cxn modelId="{9D0DAFB6-A30B-46A9-A3B8-DEBFFBC59657}" type="presParOf" srcId="{45C6BBBE-70B5-49D1-8313-B1DED7DA5864}" destId="{F9D0CCA8-6845-4056-87A7-E2ACA8107885}" srcOrd="8" destOrd="0" presId="urn:microsoft.com/office/officeart/2005/8/layout/target1"/>
    <dgm:cxn modelId="{AC7FF737-E9DC-47E4-AEDC-86F76F48A2E3}" type="presParOf" srcId="{45C6BBBE-70B5-49D1-8313-B1DED7DA5864}" destId="{AA0EA822-DCF7-4052-B586-DD58498295A1}" srcOrd="9" destOrd="0" presId="urn:microsoft.com/office/officeart/2005/8/layout/target1"/>
    <dgm:cxn modelId="{C66DCE43-7E3B-4D7E-9E8C-AE5B24B6946E}" type="presParOf" srcId="{45C6BBBE-70B5-49D1-8313-B1DED7DA5864}" destId="{2D430901-CF88-4235-95DA-779BF1EA7454}" srcOrd="10" destOrd="0" presId="urn:microsoft.com/office/officeart/2005/8/layout/target1"/>
    <dgm:cxn modelId="{E04B15A8-F7B2-4FB2-A949-3A67DF836C02}" type="presParOf" srcId="{45C6BBBE-70B5-49D1-8313-B1DED7DA5864}" destId="{7B6DBB23-65F6-44B8-A88B-2AF9ED5C9772}"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FDB165-2858-4DE1-A1CF-F61EB26A877C}" type="doc">
      <dgm:prSet loTypeId="urn:microsoft.com/office/officeart/2009/layout/ReverseList" loCatId="relationship" qsTypeId="urn:microsoft.com/office/officeart/2005/8/quickstyle/simple1" qsCatId="simple" csTypeId="urn:microsoft.com/office/officeart/2005/8/colors/colorful3" csCatId="colorful" phldr="1"/>
      <dgm:spPr/>
      <dgm:t>
        <a:bodyPr/>
        <a:lstStyle/>
        <a:p>
          <a:endParaRPr lang="nl-BE"/>
        </a:p>
      </dgm:t>
    </dgm:pt>
    <dgm:pt modelId="{0ACB5D30-F240-46CE-92FA-D186C3287E71}">
      <dgm:prSet phldrT="[Tekst]" custT="1"/>
      <dgm:spPr/>
      <dgm:t>
        <a:bodyPr/>
        <a:lstStyle/>
        <a:p>
          <a:pPr algn="ctr"/>
          <a:r>
            <a:rPr lang="nl-BE" sz="1600"/>
            <a:t>Regelmaat</a:t>
          </a:r>
        </a:p>
        <a:p>
          <a:pPr algn="ctr"/>
          <a:r>
            <a:rPr lang="nl-BE" sz="1600"/>
            <a:t>Evaluatiecriteria</a:t>
          </a:r>
        </a:p>
        <a:p>
          <a:pPr algn="ctr"/>
          <a:r>
            <a:rPr lang="nl-BE" sz="1600"/>
            <a:t>Evaluatiegewichten</a:t>
          </a:r>
        </a:p>
        <a:p>
          <a:pPr algn="ctr"/>
          <a:r>
            <a:rPr lang="nl-BE" sz="1600"/>
            <a:t>Evaluatietools / evaluatievormen</a:t>
          </a:r>
        </a:p>
        <a:p>
          <a:pPr algn="ctr"/>
          <a:r>
            <a:rPr lang="nl-BE" sz="1600"/>
            <a:t>Evaluatietraject</a:t>
          </a:r>
        </a:p>
        <a:p>
          <a:pPr algn="ctr"/>
          <a:r>
            <a:rPr lang="nl-BE" sz="1600"/>
            <a:t>Rapportering</a:t>
          </a:r>
        </a:p>
        <a:p>
          <a:pPr algn="ctr"/>
          <a:r>
            <a:rPr lang="nl-BE" sz="1600"/>
            <a:t>Basis / Verdieping / Verbreding</a:t>
          </a:r>
        </a:p>
        <a:p>
          <a:pPr algn="ctr"/>
          <a:r>
            <a:rPr lang="nl-BE" sz="1600"/>
            <a:t>Differentiatie</a:t>
          </a:r>
        </a:p>
      </dgm:t>
    </dgm:pt>
    <dgm:pt modelId="{17F30217-AA37-4595-9E3D-33CBE83FE3D8}" type="parTrans" cxnId="{2CE56BFD-4B71-4F7E-92A2-34B99A1CFA95}">
      <dgm:prSet/>
      <dgm:spPr/>
      <dgm:t>
        <a:bodyPr/>
        <a:lstStyle/>
        <a:p>
          <a:endParaRPr lang="nl-BE"/>
        </a:p>
      </dgm:t>
    </dgm:pt>
    <dgm:pt modelId="{29BC49AC-A2C5-4C4D-887A-ED9D18D4F7E5}" type="sibTrans" cxnId="{2CE56BFD-4B71-4F7E-92A2-34B99A1CFA95}">
      <dgm:prSet/>
      <dgm:spPr/>
      <dgm:t>
        <a:bodyPr/>
        <a:lstStyle/>
        <a:p>
          <a:endParaRPr lang="nl-BE"/>
        </a:p>
      </dgm:t>
    </dgm:pt>
    <dgm:pt modelId="{EBAFAC0E-C03A-48E0-9D0D-C4401A40A7B1}">
      <dgm:prSet phldrT="[Tekst]"/>
      <dgm:spPr/>
      <dgm:t>
        <a:bodyPr/>
        <a:lstStyle/>
        <a:p>
          <a:pPr algn="ctr"/>
          <a:endParaRPr lang="nl-BE"/>
        </a:p>
      </dgm:t>
    </dgm:pt>
    <dgm:pt modelId="{A0BF65FE-EF92-4186-8C88-C2B9E2ACE703}" type="parTrans" cxnId="{3CDBF571-F47B-4C37-B0AB-46178D77AABD}">
      <dgm:prSet/>
      <dgm:spPr/>
      <dgm:t>
        <a:bodyPr/>
        <a:lstStyle/>
        <a:p>
          <a:endParaRPr lang="nl-BE"/>
        </a:p>
      </dgm:t>
    </dgm:pt>
    <dgm:pt modelId="{4247B9D2-C0AB-45DF-9DB9-F7DA8F7F7B0D}" type="sibTrans" cxnId="{3CDBF571-F47B-4C37-B0AB-46178D77AABD}">
      <dgm:prSet/>
      <dgm:spPr/>
      <dgm:t>
        <a:bodyPr/>
        <a:lstStyle/>
        <a:p>
          <a:endParaRPr lang="nl-BE"/>
        </a:p>
      </dgm:t>
    </dgm:pt>
    <dgm:pt modelId="{E0C4FE22-FD6B-4BF8-8DEC-EF8170574C38}" type="pres">
      <dgm:prSet presAssocID="{5DFDB165-2858-4DE1-A1CF-F61EB26A877C}" presName="Name0" presStyleCnt="0">
        <dgm:presLayoutVars>
          <dgm:chMax val="2"/>
          <dgm:chPref val="2"/>
          <dgm:animLvl val="lvl"/>
        </dgm:presLayoutVars>
      </dgm:prSet>
      <dgm:spPr/>
    </dgm:pt>
    <dgm:pt modelId="{D5B6F17E-1446-479E-BA0B-08B9A863788F}" type="pres">
      <dgm:prSet presAssocID="{5DFDB165-2858-4DE1-A1CF-F61EB26A877C}" presName="LeftText" presStyleLbl="revTx" presStyleIdx="0" presStyleCnt="0">
        <dgm:presLayoutVars>
          <dgm:bulletEnabled val="1"/>
        </dgm:presLayoutVars>
      </dgm:prSet>
      <dgm:spPr/>
    </dgm:pt>
    <dgm:pt modelId="{BE6C650D-A464-43CF-94BA-54D2A75BA185}" type="pres">
      <dgm:prSet presAssocID="{5DFDB165-2858-4DE1-A1CF-F61EB26A877C}" presName="LeftNode" presStyleLbl="bgImgPlace1" presStyleIdx="0" presStyleCnt="2" custScaleX="246118" custLinFactNeighborX="-76688" custLinFactNeighborY="-311">
        <dgm:presLayoutVars>
          <dgm:chMax val="2"/>
          <dgm:chPref val="2"/>
        </dgm:presLayoutVars>
      </dgm:prSet>
      <dgm:spPr/>
    </dgm:pt>
    <dgm:pt modelId="{1367A241-B6B9-406F-9AAE-93F7E8CBA46E}" type="pres">
      <dgm:prSet presAssocID="{5DFDB165-2858-4DE1-A1CF-F61EB26A877C}" presName="RightText" presStyleLbl="revTx" presStyleIdx="0" presStyleCnt="0">
        <dgm:presLayoutVars>
          <dgm:bulletEnabled val="1"/>
        </dgm:presLayoutVars>
      </dgm:prSet>
      <dgm:spPr/>
    </dgm:pt>
    <dgm:pt modelId="{7962B05C-4720-4E8B-885B-41173A6C00C2}" type="pres">
      <dgm:prSet presAssocID="{5DFDB165-2858-4DE1-A1CF-F61EB26A877C}" presName="RightNode" presStyleLbl="bgImgPlace1" presStyleIdx="1" presStyleCnt="2" custScaleX="198556" custLinFactNeighborX="44450" custLinFactNeighborY="-2832">
        <dgm:presLayoutVars>
          <dgm:chMax val="0"/>
          <dgm:chPref val="0"/>
        </dgm:presLayoutVars>
      </dgm:prSet>
      <dgm:spPr/>
    </dgm:pt>
    <dgm:pt modelId="{67D40D0E-38B4-45E9-94E1-957402F44BD9}" type="pres">
      <dgm:prSet presAssocID="{5DFDB165-2858-4DE1-A1CF-F61EB26A877C}" presName="TopArrow" presStyleLbl="node1" presStyleIdx="0" presStyleCnt="2"/>
      <dgm:spPr/>
    </dgm:pt>
    <dgm:pt modelId="{47DDEA5D-7FA7-46E9-A864-B7E89AA01604}" type="pres">
      <dgm:prSet presAssocID="{5DFDB165-2858-4DE1-A1CF-F61EB26A877C}" presName="BottomArrow" presStyleLbl="node1" presStyleIdx="1" presStyleCnt="2"/>
      <dgm:spPr/>
    </dgm:pt>
  </dgm:ptLst>
  <dgm:cxnLst>
    <dgm:cxn modelId="{10F5B23A-23CB-491F-9B30-0D33D96890CF}" type="presOf" srcId="{0ACB5D30-F240-46CE-92FA-D186C3287E71}" destId="{BE6C650D-A464-43CF-94BA-54D2A75BA185}" srcOrd="1" destOrd="0" presId="urn:microsoft.com/office/officeart/2009/layout/ReverseList"/>
    <dgm:cxn modelId="{3CDBF571-F47B-4C37-B0AB-46178D77AABD}" srcId="{5DFDB165-2858-4DE1-A1CF-F61EB26A877C}" destId="{EBAFAC0E-C03A-48E0-9D0D-C4401A40A7B1}" srcOrd="1" destOrd="0" parTransId="{A0BF65FE-EF92-4186-8C88-C2B9E2ACE703}" sibTransId="{4247B9D2-C0AB-45DF-9DB9-F7DA8F7F7B0D}"/>
    <dgm:cxn modelId="{72FD64A1-6E92-4DBF-A70B-B8059FF9B27B}" type="presOf" srcId="{EBAFAC0E-C03A-48E0-9D0D-C4401A40A7B1}" destId="{7962B05C-4720-4E8B-885B-41173A6C00C2}" srcOrd="1" destOrd="0" presId="urn:microsoft.com/office/officeart/2009/layout/ReverseList"/>
    <dgm:cxn modelId="{276CBFA2-F0C5-4EC0-892E-AB7536C76630}" type="presOf" srcId="{EBAFAC0E-C03A-48E0-9D0D-C4401A40A7B1}" destId="{1367A241-B6B9-406F-9AAE-93F7E8CBA46E}" srcOrd="0" destOrd="0" presId="urn:microsoft.com/office/officeart/2009/layout/ReverseList"/>
    <dgm:cxn modelId="{911A92BC-DB65-4209-A1DF-6BCF1965B991}" type="presOf" srcId="{5DFDB165-2858-4DE1-A1CF-F61EB26A877C}" destId="{E0C4FE22-FD6B-4BF8-8DEC-EF8170574C38}" srcOrd="0" destOrd="0" presId="urn:microsoft.com/office/officeart/2009/layout/ReverseList"/>
    <dgm:cxn modelId="{FF10F6E8-B730-4A67-B9CF-87EDCF5CE747}" type="presOf" srcId="{0ACB5D30-F240-46CE-92FA-D186C3287E71}" destId="{D5B6F17E-1446-479E-BA0B-08B9A863788F}" srcOrd="0" destOrd="0" presId="urn:microsoft.com/office/officeart/2009/layout/ReverseList"/>
    <dgm:cxn modelId="{2CE56BFD-4B71-4F7E-92A2-34B99A1CFA95}" srcId="{5DFDB165-2858-4DE1-A1CF-F61EB26A877C}" destId="{0ACB5D30-F240-46CE-92FA-D186C3287E71}" srcOrd="0" destOrd="0" parTransId="{17F30217-AA37-4595-9E3D-33CBE83FE3D8}" sibTransId="{29BC49AC-A2C5-4C4D-887A-ED9D18D4F7E5}"/>
    <dgm:cxn modelId="{2736CDA6-E9F4-4173-9126-26D751D45E8A}" type="presParOf" srcId="{E0C4FE22-FD6B-4BF8-8DEC-EF8170574C38}" destId="{D5B6F17E-1446-479E-BA0B-08B9A863788F}" srcOrd="0" destOrd="0" presId="urn:microsoft.com/office/officeart/2009/layout/ReverseList"/>
    <dgm:cxn modelId="{68D25884-FEF3-4F3C-AA07-D950EAFCB699}" type="presParOf" srcId="{E0C4FE22-FD6B-4BF8-8DEC-EF8170574C38}" destId="{BE6C650D-A464-43CF-94BA-54D2A75BA185}" srcOrd="1" destOrd="0" presId="urn:microsoft.com/office/officeart/2009/layout/ReverseList"/>
    <dgm:cxn modelId="{15277A9B-BC38-4606-ABDE-D28AE3D4118A}" type="presParOf" srcId="{E0C4FE22-FD6B-4BF8-8DEC-EF8170574C38}" destId="{1367A241-B6B9-406F-9AAE-93F7E8CBA46E}" srcOrd="2" destOrd="0" presId="urn:microsoft.com/office/officeart/2009/layout/ReverseList"/>
    <dgm:cxn modelId="{87968A01-7045-4035-B37B-976A2FF1DCAF}" type="presParOf" srcId="{E0C4FE22-FD6B-4BF8-8DEC-EF8170574C38}" destId="{7962B05C-4720-4E8B-885B-41173A6C00C2}" srcOrd="3" destOrd="0" presId="urn:microsoft.com/office/officeart/2009/layout/ReverseList"/>
    <dgm:cxn modelId="{FEF458E2-DED5-44C3-AE34-ECFAA20C3ABE}" type="presParOf" srcId="{E0C4FE22-FD6B-4BF8-8DEC-EF8170574C38}" destId="{67D40D0E-38B4-45E9-94E1-957402F44BD9}" srcOrd="4" destOrd="0" presId="urn:microsoft.com/office/officeart/2009/layout/ReverseList"/>
    <dgm:cxn modelId="{5213711F-3DA5-40FA-88CB-1020F65F5564}" type="presParOf" srcId="{E0C4FE22-FD6B-4BF8-8DEC-EF8170574C38}" destId="{47DDEA5D-7FA7-46E9-A864-B7E89AA01604}"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682F60-EBE4-4432-B341-3C87D61AD3FA}"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nl-BE"/>
        </a:p>
      </dgm:t>
    </dgm:pt>
    <dgm:pt modelId="{EC7F3023-68CD-4109-A71E-2E13A3F5F192}">
      <dgm:prSet phldrT="[Tekst]"/>
      <dgm:spPr>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nl-BE"/>
            <a:t>EVALUATIE</a:t>
          </a:r>
        </a:p>
      </dgm:t>
    </dgm:pt>
    <dgm:pt modelId="{A9C06F28-20C2-4BC5-9D8E-4BD9BE341D9D}" type="parTrans" cxnId="{4FFE1BCA-A155-45FA-8C37-45CD20463F03}">
      <dgm:prSet/>
      <dgm:spPr/>
      <dgm:t>
        <a:bodyPr/>
        <a:lstStyle/>
        <a:p>
          <a:endParaRPr lang="nl-BE"/>
        </a:p>
      </dgm:t>
    </dgm:pt>
    <dgm:pt modelId="{5086D549-8263-438D-ABF3-D73D25A4970C}" type="sibTrans" cxnId="{4FFE1BCA-A155-45FA-8C37-45CD20463F03}">
      <dgm:prSet/>
      <dgm:spPr/>
      <dgm:t>
        <a:bodyPr/>
        <a:lstStyle/>
        <a:p>
          <a:endParaRPr lang="nl-BE"/>
        </a:p>
      </dgm:t>
    </dgm:pt>
    <dgm:pt modelId="{21A7C531-EA72-48F4-9F1D-2CF4523EA508}">
      <dgm:prSet phldrT="[Tekst]" custT="1"/>
      <dgm:spPr>
        <a:solidFill>
          <a:srgbClr val="CC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REPRESENTATIEF</a:t>
          </a:r>
        </a:p>
        <a:p>
          <a:r>
            <a:rPr lang="nl-BE" sz="1400" b="1">
              <a:latin typeface="Trebuchet MS" panose="020B0603020202020204" pitchFamily="34" charset="0"/>
            </a:rPr>
            <a:t>LEERPLAN GERICHT</a:t>
          </a:r>
        </a:p>
      </dgm:t>
    </dgm:pt>
    <dgm:pt modelId="{9EB62E1D-A3D3-4041-AAFE-619BB93BF504}" type="parTrans" cxnId="{D17CFBA9-A400-45C8-836A-261057532CA8}">
      <dgm:prSet/>
      <dgm:spPr>
        <a:solidFill>
          <a:srgbClr val="CC3300"/>
        </a:solidFill>
      </dgm:spPr>
      <dgm:t>
        <a:bodyPr/>
        <a:lstStyle/>
        <a:p>
          <a:endParaRPr lang="nl-BE"/>
        </a:p>
      </dgm:t>
    </dgm:pt>
    <dgm:pt modelId="{D31A9F29-3316-4331-8CF6-E8FC694CAE7F}" type="sibTrans" cxnId="{D17CFBA9-A400-45C8-836A-261057532CA8}">
      <dgm:prSet/>
      <dgm:spPr/>
      <dgm:t>
        <a:bodyPr/>
        <a:lstStyle/>
        <a:p>
          <a:endParaRPr lang="nl-BE"/>
        </a:p>
      </dgm:t>
    </dgm:pt>
    <dgm:pt modelId="{14E1C3E7-E08B-4C23-95E7-1BB8A07E237B}">
      <dgm:prSet phldrT="[Tekst]" custT="1"/>
      <dgm:spPr>
        <a:solidFill>
          <a:srgbClr val="CC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TRANSPARANT</a:t>
          </a:r>
        </a:p>
      </dgm:t>
    </dgm:pt>
    <dgm:pt modelId="{CD21380F-4791-4879-9CC0-66344FBA2069}" type="parTrans" cxnId="{57DA716C-E22A-4836-B9F0-A332570AFA7A}">
      <dgm:prSet/>
      <dgm:spPr>
        <a:solidFill>
          <a:srgbClr val="CC6600"/>
        </a:solidFill>
      </dgm:spPr>
      <dgm:t>
        <a:bodyPr/>
        <a:lstStyle/>
        <a:p>
          <a:endParaRPr lang="nl-BE"/>
        </a:p>
      </dgm:t>
    </dgm:pt>
    <dgm:pt modelId="{8381CF4B-4DAB-4788-A508-9A741217A91E}" type="sibTrans" cxnId="{57DA716C-E22A-4836-B9F0-A332570AFA7A}">
      <dgm:prSet/>
      <dgm:spPr/>
      <dgm:t>
        <a:bodyPr/>
        <a:lstStyle/>
        <a:p>
          <a:endParaRPr lang="nl-BE"/>
        </a:p>
      </dgm:t>
    </dgm:pt>
    <dgm:pt modelId="{DE191063-25CC-4737-9F9D-78838B707727}">
      <dgm:prSet phldrT="[Tekst]" custT="1"/>
      <dgm:spPr>
        <a:solidFill>
          <a:srgbClr val="9966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OBJECTIEF BETROUWBAAR</a:t>
          </a:r>
        </a:p>
      </dgm:t>
    </dgm:pt>
    <dgm:pt modelId="{E20551A4-E6DC-4760-B975-A5DA93F89EEA}" type="parTrans" cxnId="{FF8300AA-648A-4535-BA5A-DFF4CE8C5AAE}">
      <dgm:prSet/>
      <dgm:spPr>
        <a:solidFill>
          <a:srgbClr val="996600"/>
        </a:solidFill>
      </dgm:spPr>
      <dgm:t>
        <a:bodyPr/>
        <a:lstStyle/>
        <a:p>
          <a:endParaRPr lang="nl-BE"/>
        </a:p>
      </dgm:t>
    </dgm:pt>
    <dgm:pt modelId="{5AA1B744-37AF-450F-9EAA-445E62DBF781}" type="sibTrans" cxnId="{FF8300AA-648A-4535-BA5A-DFF4CE8C5AAE}">
      <dgm:prSet/>
      <dgm:spPr/>
      <dgm:t>
        <a:bodyPr/>
        <a:lstStyle/>
        <a:p>
          <a:endParaRPr lang="nl-BE"/>
        </a:p>
      </dgm:t>
    </dgm:pt>
    <dgm:pt modelId="{3D2E4DE5-55E1-4655-91AB-90C4A9A38813}">
      <dgm:prSet custT="1"/>
      <dgm:spPr>
        <a:solidFill>
          <a:srgbClr val="CC99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Geïntegreerd in leerproces</a:t>
          </a:r>
        </a:p>
      </dgm:t>
    </dgm:pt>
    <dgm:pt modelId="{3B590C39-FA99-4A23-946F-A3BC4854EE4F}" type="parTrans" cxnId="{5B9E83BC-2144-4793-96CF-3BF6D00F509E}">
      <dgm:prSet/>
      <dgm:spPr>
        <a:solidFill>
          <a:srgbClr val="CC9900"/>
        </a:solidFill>
      </dgm:spPr>
      <dgm:t>
        <a:bodyPr/>
        <a:lstStyle/>
        <a:p>
          <a:endParaRPr lang="nl-BE"/>
        </a:p>
      </dgm:t>
    </dgm:pt>
    <dgm:pt modelId="{685B0C3A-725D-4D82-A230-83CE854A556D}" type="sibTrans" cxnId="{5B9E83BC-2144-4793-96CF-3BF6D00F509E}">
      <dgm:prSet/>
      <dgm:spPr/>
      <dgm:t>
        <a:bodyPr/>
        <a:lstStyle/>
        <a:p>
          <a:endParaRPr lang="nl-BE"/>
        </a:p>
      </dgm:t>
    </dgm:pt>
    <dgm:pt modelId="{F5359986-D515-4231-BF2D-794E4DE0EBAA}">
      <dgm:prSet custT="1"/>
      <dgm:spPr>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BREED</a:t>
          </a:r>
        </a:p>
      </dgm:t>
    </dgm:pt>
    <dgm:pt modelId="{BFE29B2B-16A4-49A0-9827-498F3C8EC4D2}" type="parTrans" cxnId="{38588A41-A57C-4D99-9B30-CA3E4459F4F6}">
      <dgm:prSet/>
      <dgm:spPr>
        <a:solidFill>
          <a:srgbClr val="92D050"/>
        </a:solidFill>
      </dgm:spPr>
      <dgm:t>
        <a:bodyPr/>
        <a:lstStyle/>
        <a:p>
          <a:endParaRPr lang="nl-BE"/>
        </a:p>
      </dgm:t>
    </dgm:pt>
    <dgm:pt modelId="{48954C96-997D-4B6E-BF34-3D4903C8E7A7}" type="sibTrans" cxnId="{38588A41-A57C-4D99-9B30-CA3E4459F4F6}">
      <dgm:prSet/>
      <dgm:spPr/>
      <dgm:t>
        <a:bodyPr/>
        <a:lstStyle/>
        <a:p>
          <a:endParaRPr lang="nl-BE"/>
        </a:p>
      </dgm:t>
    </dgm:pt>
    <dgm:pt modelId="{AE7022E8-4C57-4263-8DDE-1C1FA3ABC77C}">
      <dgm:prSet custT="1"/>
      <dgm:spPr>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FORMATIEF</a:t>
          </a:r>
        </a:p>
        <a:p>
          <a:r>
            <a:rPr lang="nl-BE" sz="1400" b="1">
              <a:latin typeface="Trebuchet MS" panose="020B0603020202020204" pitchFamily="34" charset="0"/>
            </a:rPr>
            <a:t>FEEDBACK</a:t>
          </a:r>
        </a:p>
      </dgm:t>
    </dgm:pt>
    <dgm:pt modelId="{CDD33EF8-F048-4F74-8B6A-E66256360479}" type="parTrans" cxnId="{7526E455-A304-43C3-8A35-5CD4BAADFB99}">
      <dgm:prSet/>
      <dgm:spPr>
        <a:solidFill>
          <a:schemeClr val="accent6">
            <a:lumMod val="75000"/>
          </a:schemeClr>
        </a:solidFill>
      </dgm:spPr>
      <dgm:t>
        <a:bodyPr/>
        <a:lstStyle/>
        <a:p>
          <a:endParaRPr lang="nl-BE"/>
        </a:p>
      </dgm:t>
    </dgm:pt>
    <dgm:pt modelId="{46C21FBC-814E-4D2C-A818-8390FCCD9BCE}" type="sibTrans" cxnId="{7526E455-A304-43C3-8A35-5CD4BAADFB99}">
      <dgm:prSet/>
      <dgm:spPr/>
      <dgm:t>
        <a:bodyPr/>
        <a:lstStyle/>
        <a:p>
          <a:endParaRPr lang="nl-BE"/>
        </a:p>
      </dgm:t>
    </dgm:pt>
    <dgm:pt modelId="{24A059D9-FAEF-4958-A9BF-B1141EECFD0A}">
      <dgm:prSet custT="1"/>
      <dgm:spPr>
        <a:solidFill>
          <a:srgbClr val="CC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nl-BE" sz="1400" b="1">
              <a:latin typeface="Trebuchet MS" panose="020B0603020202020204" pitchFamily="34" charset="0"/>
            </a:rPr>
            <a:t>VALIDE</a:t>
          </a:r>
        </a:p>
      </dgm:t>
    </dgm:pt>
    <dgm:pt modelId="{6D8CD105-8380-4D7A-A6DF-964D690DA01F}" type="parTrans" cxnId="{E720EFFF-3CD3-43F4-B96B-8826ABF6C79A}">
      <dgm:prSet/>
      <dgm:spPr>
        <a:solidFill>
          <a:srgbClr val="CCCC00"/>
        </a:solidFill>
      </dgm:spPr>
      <dgm:t>
        <a:bodyPr/>
        <a:lstStyle/>
        <a:p>
          <a:endParaRPr lang="nl-BE"/>
        </a:p>
      </dgm:t>
    </dgm:pt>
    <dgm:pt modelId="{DC2CFDE2-A229-478A-86B3-DE6A103B1DA5}" type="sibTrans" cxnId="{E720EFFF-3CD3-43F4-B96B-8826ABF6C79A}">
      <dgm:prSet/>
      <dgm:spPr/>
      <dgm:t>
        <a:bodyPr/>
        <a:lstStyle/>
        <a:p>
          <a:endParaRPr lang="nl-BE"/>
        </a:p>
      </dgm:t>
    </dgm:pt>
    <dgm:pt modelId="{1D4722BC-5A1B-47B5-B0F5-DDECA6A1529D}" type="pres">
      <dgm:prSet presAssocID="{F0682F60-EBE4-4432-B341-3C87D61AD3FA}" presName="cycle" presStyleCnt="0">
        <dgm:presLayoutVars>
          <dgm:chMax val="1"/>
          <dgm:dir/>
          <dgm:animLvl val="ctr"/>
          <dgm:resizeHandles val="exact"/>
        </dgm:presLayoutVars>
      </dgm:prSet>
      <dgm:spPr/>
    </dgm:pt>
    <dgm:pt modelId="{4134DE86-68CD-47E8-8620-17FF35517157}" type="pres">
      <dgm:prSet presAssocID="{EC7F3023-68CD-4109-A71E-2E13A3F5F192}" presName="centerShape" presStyleLbl="node0" presStyleIdx="0" presStyleCnt="1" custLinFactNeighborX="0" custLinFactNeighborY="283"/>
      <dgm:spPr/>
    </dgm:pt>
    <dgm:pt modelId="{1FBA52C3-0FCE-4A80-99C5-5BB1D91A3D58}" type="pres">
      <dgm:prSet presAssocID="{9EB62E1D-A3D3-4041-AAFE-619BB93BF504}" presName="parTrans" presStyleLbl="bgSibTrans2D1" presStyleIdx="0" presStyleCnt="7" custScaleX="105100"/>
      <dgm:spPr/>
    </dgm:pt>
    <dgm:pt modelId="{9B92B0B5-63CC-4605-A645-10ACE0B8D2B7}" type="pres">
      <dgm:prSet presAssocID="{21A7C531-EA72-48F4-9F1D-2CF4523EA508}" presName="node" presStyleLbl="node1" presStyleIdx="0" presStyleCnt="7" custScaleX="126287">
        <dgm:presLayoutVars>
          <dgm:bulletEnabled val="1"/>
        </dgm:presLayoutVars>
      </dgm:prSet>
      <dgm:spPr/>
    </dgm:pt>
    <dgm:pt modelId="{B7D4A7E7-21B8-4741-BFDE-B79E880D03B8}" type="pres">
      <dgm:prSet presAssocID="{CD21380F-4791-4879-9CC0-66344FBA2069}" presName="parTrans" presStyleLbl="bgSibTrans2D1" presStyleIdx="1" presStyleCnt="7"/>
      <dgm:spPr/>
    </dgm:pt>
    <dgm:pt modelId="{0394CA61-D66B-4A23-A103-B98C50431BA1}" type="pres">
      <dgm:prSet presAssocID="{14E1C3E7-E08B-4C23-95E7-1BB8A07E237B}" presName="node" presStyleLbl="node1" presStyleIdx="1" presStyleCnt="7">
        <dgm:presLayoutVars>
          <dgm:bulletEnabled val="1"/>
        </dgm:presLayoutVars>
      </dgm:prSet>
      <dgm:spPr/>
    </dgm:pt>
    <dgm:pt modelId="{C8043A4B-223C-46C4-8B42-2CCF06B0154A}" type="pres">
      <dgm:prSet presAssocID="{E20551A4-E6DC-4760-B975-A5DA93F89EEA}" presName="parTrans" presStyleLbl="bgSibTrans2D1" presStyleIdx="2" presStyleCnt="7"/>
      <dgm:spPr/>
    </dgm:pt>
    <dgm:pt modelId="{41409234-E29E-4518-B4F5-6CBAB4B018EF}" type="pres">
      <dgm:prSet presAssocID="{DE191063-25CC-4737-9F9D-78838B707727}" presName="node" presStyleLbl="node1" presStyleIdx="2" presStyleCnt="7">
        <dgm:presLayoutVars>
          <dgm:bulletEnabled val="1"/>
        </dgm:presLayoutVars>
      </dgm:prSet>
      <dgm:spPr/>
    </dgm:pt>
    <dgm:pt modelId="{6B8C1874-576D-4AA9-A3C6-9753CAB226CB}" type="pres">
      <dgm:prSet presAssocID="{3B590C39-FA99-4A23-946F-A3BC4854EE4F}" presName="parTrans" presStyleLbl="bgSibTrans2D1" presStyleIdx="3" presStyleCnt="7"/>
      <dgm:spPr/>
    </dgm:pt>
    <dgm:pt modelId="{289B10C2-07EE-4CD7-9C4F-133FE1806941}" type="pres">
      <dgm:prSet presAssocID="{3D2E4DE5-55E1-4655-91AB-90C4A9A38813}" presName="node" presStyleLbl="node1" presStyleIdx="3" presStyleCnt="7">
        <dgm:presLayoutVars>
          <dgm:bulletEnabled val="1"/>
        </dgm:presLayoutVars>
      </dgm:prSet>
      <dgm:spPr/>
    </dgm:pt>
    <dgm:pt modelId="{44F7F754-EED0-4987-99A0-EF81829ED5E9}" type="pres">
      <dgm:prSet presAssocID="{6D8CD105-8380-4D7A-A6DF-964D690DA01F}" presName="parTrans" presStyleLbl="bgSibTrans2D1" presStyleIdx="4" presStyleCnt="7"/>
      <dgm:spPr/>
    </dgm:pt>
    <dgm:pt modelId="{109B9477-439F-4395-AF56-02115DA31A05}" type="pres">
      <dgm:prSet presAssocID="{24A059D9-FAEF-4958-A9BF-B1141EECFD0A}" presName="node" presStyleLbl="node1" presStyleIdx="4" presStyleCnt="7">
        <dgm:presLayoutVars>
          <dgm:bulletEnabled val="1"/>
        </dgm:presLayoutVars>
      </dgm:prSet>
      <dgm:spPr/>
    </dgm:pt>
    <dgm:pt modelId="{BD66EE13-45F9-42FC-8905-9EEDB1FD6F28}" type="pres">
      <dgm:prSet presAssocID="{BFE29B2B-16A4-49A0-9827-498F3C8EC4D2}" presName="parTrans" presStyleLbl="bgSibTrans2D1" presStyleIdx="5" presStyleCnt="7"/>
      <dgm:spPr/>
    </dgm:pt>
    <dgm:pt modelId="{F267786A-A8B5-426F-914E-49CF9DA44FD8}" type="pres">
      <dgm:prSet presAssocID="{F5359986-D515-4231-BF2D-794E4DE0EBAA}" presName="node" presStyleLbl="node1" presStyleIdx="5" presStyleCnt="7">
        <dgm:presLayoutVars>
          <dgm:bulletEnabled val="1"/>
        </dgm:presLayoutVars>
      </dgm:prSet>
      <dgm:spPr/>
    </dgm:pt>
    <dgm:pt modelId="{B220586F-3A7C-4793-8AD8-8406AAC7CB96}" type="pres">
      <dgm:prSet presAssocID="{CDD33EF8-F048-4F74-8B6A-E66256360479}" presName="parTrans" presStyleLbl="bgSibTrans2D1" presStyleIdx="6" presStyleCnt="7"/>
      <dgm:spPr/>
    </dgm:pt>
    <dgm:pt modelId="{C2DC391C-88E9-444C-986B-50862C840683}" type="pres">
      <dgm:prSet presAssocID="{AE7022E8-4C57-4263-8DDE-1C1FA3ABC77C}" presName="node" presStyleLbl="node1" presStyleIdx="6" presStyleCnt="7">
        <dgm:presLayoutVars>
          <dgm:bulletEnabled val="1"/>
        </dgm:presLayoutVars>
      </dgm:prSet>
      <dgm:spPr/>
    </dgm:pt>
  </dgm:ptLst>
  <dgm:cxnLst>
    <dgm:cxn modelId="{DE27B618-D08C-47E0-8F23-634557AF5555}" type="presOf" srcId="{24A059D9-FAEF-4958-A9BF-B1141EECFD0A}" destId="{109B9477-439F-4395-AF56-02115DA31A05}" srcOrd="0" destOrd="0" presId="urn:microsoft.com/office/officeart/2005/8/layout/radial4"/>
    <dgm:cxn modelId="{2F60A425-5D3A-47C1-9679-78BD4DA77290}" type="presOf" srcId="{F5359986-D515-4231-BF2D-794E4DE0EBAA}" destId="{F267786A-A8B5-426F-914E-49CF9DA44FD8}" srcOrd="0" destOrd="0" presId="urn:microsoft.com/office/officeart/2005/8/layout/radial4"/>
    <dgm:cxn modelId="{0A069C2D-C47F-4718-945F-6215F13799EF}" type="presOf" srcId="{AE7022E8-4C57-4263-8DDE-1C1FA3ABC77C}" destId="{C2DC391C-88E9-444C-986B-50862C840683}" srcOrd="0" destOrd="0" presId="urn:microsoft.com/office/officeart/2005/8/layout/radial4"/>
    <dgm:cxn modelId="{AC21AA3B-6B3D-4E89-9A35-21523C91A241}" type="presOf" srcId="{E20551A4-E6DC-4760-B975-A5DA93F89EEA}" destId="{C8043A4B-223C-46C4-8B42-2CCF06B0154A}" srcOrd="0" destOrd="0" presId="urn:microsoft.com/office/officeart/2005/8/layout/radial4"/>
    <dgm:cxn modelId="{38588A41-A57C-4D99-9B30-CA3E4459F4F6}" srcId="{EC7F3023-68CD-4109-A71E-2E13A3F5F192}" destId="{F5359986-D515-4231-BF2D-794E4DE0EBAA}" srcOrd="5" destOrd="0" parTransId="{BFE29B2B-16A4-49A0-9827-498F3C8EC4D2}" sibTransId="{48954C96-997D-4B6E-BF34-3D4903C8E7A7}"/>
    <dgm:cxn modelId="{2AC67449-F5B6-42EC-8FDA-EF24DA573652}" type="presOf" srcId="{6D8CD105-8380-4D7A-A6DF-964D690DA01F}" destId="{44F7F754-EED0-4987-99A0-EF81829ED5E9}" srcOrd="0" destOrd="0" presId="urn:microsoft.com/office/officeart/2005/8/layout/radial4"/>
    <dgm:cxn modelId="{57DA716C-E22A-4836-B9F0-A332570AFA7A}" srcId="{EC7F3023-68CD-4109-A71E-2E13A3F5F192}" destId="{14E1C3E7-E08B-4C23-95E7-1BB8A07E237B}" srcOrd="1" destOrd="0" parTransId="{CD21380F-4791-4879-9CC0-66344FBA2069}" sibTransId="{8381CF4B-4DAB-4788-A508-9A741217A91E}"/>
    <dgm:cxn modelId="{5E0FCA75-4DD8-4BA5-B5EA-F04088EA930E}" type="presOf" srcId="{CDD33EF8-F048-4F74-8B6A-E66256360479}" destId="{B220586F-3A7C-4793-8AD8-8406AAC7CB96}" srcOrd="0" destOrd="0" presId="urn:microsoft.com/office/officeart/2005/8/layout/radial4"/>
    <dgm:cxn modelId="{7526E455-A304-43C3-8A35-5CD4BAADFB99}" srcId="{EC7F3023-68CD-4109-A71E-2E13A3F5F192}" destId="{AE7022E8-4C57-4263-8DDE-1C1FA3ABC77C}" srcOrd="6" destOrd="0" parTransId="{CDD33EF8-F048-4F74-8B6A-E66256360479}" sibTransId="{46C21FBC-814E-4D2C-A818-8390FCCD9BCE}"/>
    <dgm:cxn modelId="{56C4CD57-63F6-48E1-B193-CD3417C86599}" type="presOf" srcId="{BFE29B2B-16A4-49A0-9827-498F3C8EC4D2}" destId="{BD66EE13-45F9-42FC-8905-9EEDB1FD6F28}" srcOrd="0" destOrd="0" presId="urn:microsoft.com/office/officeart/2005/8/layout/radial4"/>
    <dgm:cxn modelId="{14D4C683-712A-4B88-B8DB-4963733ED290}" type="presOf" srcId="{14E1C3E7-E08B-4C23-95E7-1BB8A07E237B}" destId="{0394CA61-D66B-4A23-A103-B98C50431BA1}" srcOrd="0" destOrd="0" presId="urn:microsoft.com/office/officeart/2005/8/layout/radial4"/>
    <dgm:cxn modelId="{FACEF687-F9FA-407F-BF0F-F5713C8370D0}" type="presOf" srcId="{3B590C39-FA99-4A23-946F-A3BC4854EE4F}" destId="{6B8C1874-576D-4AA9-A3C6-9753CAB226CB}" srcOrd="0" destOrd="0" presId="urn:microsoft.com/office/officeart/2005/8/layout/radial4"/>
    <dgm:cxn modelId="{DB8179A1-B475-44DF-8532-1F6ECF401343}" type="presOf" srcId="{DE191063-25CC-4737-9F9D-78838B707727}" destId="{41409234-E29E-4518-B4F5-6CBAB4B018EF}" srcOrd="0" destOrd="0" presId="urn:microsoft.com/office/officeart/2005/8/layout/radial4"/>
    <dgm:cxn modelId="{7DC3A7A2-5B4F-4F2E-849D-1E68CB246757}" type="presOf" srcId="{EC7F3023-68CD-4109-A71E-2E13A3F5F192}" destId="{4134DE86-68CD-47E8-8620-17FF35517157}" srcOrd="0" destOrd="0" presId="urn:microsoft.com/office/officeart/2005/8/layout/radial4"/>
    <dgm:cxn modelId="{D17CFBA9-A400-45C8-836A-261057532CA8}" srcId="{EC7F3023-68CD-4109-A71E-2E13A3F5F192}" destId="{21A7C531-EA72-48F4-9F1D-2CF4523EA508}" srcOrd="0" destOrd="0" parTransId="{9EB62E1D-A3D3-4041-AAFE-619BB93BF504}" sibTransId="{D31A9F29-3316-4331-8CF6-E8FC694CAE7F}"/>
    <dgm:cxn modelId="{FF8300AA-648A-4535-BA5A-DFF4CE8C5AAE}" srcId="{EC7F3023-68CD-4109-A71E-2E13A3F5F192}" destId="{DE191063-25CC-4737-9F9D-78838B707727}" srcOrd="2" destOrd="0" parTransId="{E20551A4-E6DC-4760-B975-A5DA93F89EEA}" sibTransId="{5AA1B744-37AF-450F-9EAA-445E62DBF781}"/>
    <dgm:cxn modelId="{5B9E83BC-2144-4793-96CF-3BF6D00F509E}" srcId="{EC7F3023-68CD-4109-A71E-2E13A3F5F192}" destId="{3D2E4DE5-55E1-4655-91AB-90C4A9A38813}" srcOrd="3" destOrd="0" parTransId="{3B590C39-FA99-4A23-946F-A3BC4854EE4F}" sibTransId="{685B0C3A-725D-4D82-A230-83CE854A556D}"/>
    <dgm:cxn modelId="{A3095BBE-1D21-4447-97A7-4F47F4EFCABB}" type="presOf" srcId="{9EB62E1D-A3D3-4041-AAFE-619BB93BF504}" destId="{1FBA52C3-0FCE-4A80-99C5-5BB1D91A3D58}" srcOrd="0" destOrd="0" presId="urn:microsoft.com/office/officeart/2005/8/layout/radial4"/>
    <dgm:cxn modelId="{CEB72BC6-3BB3-448F-8471-CFCC927B2AF8}" type="presOf" srcId="{3D2E4DE5-55E1-4655-91AB-90C4A9A38813}" destId="{289B10C2-07EE-4CD7-9C4F-133FE1806941}" srcOrd="0" destOrd="0" presId="urn:microsoft.com/office/officeart/2005/8/layout/radial4"/>
    <dgm:cxn modelId="{4FFE1BCA-A155-45FA-8C37-45CD20463F03}" srcId="{F0682F60-EBE4-4432-B341-3C87D61AD3FA}" destId="{EC7F3023-68CD-4109-A71E-2E13A3F5F192}" srcOrd="0" destOrd="0" parTransId="{A9C06F28-20C2-4BC5-9D8E-4BD9BE341D9D}" sibTransId="{5086D549-8263-438D-ABF3-D73D25A4970C}"/>
    <dgm:cxn modelId="{1E8A20D2-C697-48EE-A6B3-1E1F768D9BDC}" type="presOf" srcId="{21A7C531-EA72-48F4-9F1D-2CF4523EA508}" destId="{9B92B0B5-63CC-4605-A645-10ACE0B8D2B7}" srcOrd="0" destOrd="0" presId="urn:microsoft.com/office/officeart/2005/8/layout/radial4"/>
    <dgm:cxn modelId="{FD619AE2-A95D-46D8-B116-FF981CC85C50}" type="presOf" srcId="{F0682F60-EBE4-4432-B341-3C87D61AD3FA}" destId="{1D4722BC-5A1B-47B5-B0F5-DDECA6A1529D}" srcOrd="0" destOrd="0" presId="urn:microsoft.com/office/officeart/2005/8/layout/radial4"/>
    <dgm:cxn modelId="{2C74B2E2-2033-43DB-A6C0-8ADCB0B4F918}" type="presOf" srcId="{CD21380F-4791-4879-9CC0-66344FBA2069}" destId="{B7D4A7E7-21B8-4741-BFDE-B79E880D03B8}" srcOrd="0" destOrd="0" presId="urn:microsoft.com/office/officeart/2005/8/layout/radial4"/>
    <dgm:cxn modelId="{E720EFFF-3CD3-43F4-B96B-8826ABF6C79A}" srcId="{EC7F3023-68CD-4109-A71E-2E13A3F5F192}" destId="{24A059D9-FAEF-4958-A9BF-B1141EECFD0A}" srcOrd="4" destOrd="0" parTransId="{6D8CD105-8380-4D7A-A6DF-964D690DA01F}" sibTransId="{DC2CFDE2-A229-478A-86B3-DE6A103B1DA5}"/>
    <dgm:cxn modelId="{32BB2BE4-89B7-4FFF-A905-6BB682024003}" type="presParOf" srcId="{1D4722BC-5A1B-47B5-B0F5-DDECA6A1529D}" destId="{4134DE86-68CD-47E8-8620-17FF35517157}" srcOrd="0" destOrd="0" presId="urn:microsoft.com/office/officeart/2005/8/layout/radial4"/>
    <dgm:cxn modelId="{23471BD0-D4D5-4674-96B8-A5B267E4A811}" type="presParOf" srcId="{1D4722BC-5A1B-47B5-B0F5-DDECA6A1529D}" destId="{1FBA52C3-0FCE-4A80-99C5-5BB1D91A3D58}" srcOrd="1" destOrd="0" presId="urn:microsoft.com/office/officeart/2005/8/layout/radial4"/>
    <dgm:cxn modelId="{BA2F4786-506A-4F02-BCA5-352C1C6C7702}" type="presParOf" srcId="{1D4722BC-5A1B-47B5-B0F5-DDECA6A1529D}" destId="{9B92B0B5-63CC-4605-A645-10ACE0B8D2B7}" srcOrd="2" destOrd="0" presId="urn:microsoft.com/office/officeart/2005/8/layout/radial4"/>
    <dgm:cxn modelId="{F4FB3E94-1E04-41D1-BD4D-43398DDAF072}" type="presParOf" srcId="{1D4722BC-5A1B-47B5-B0F5-DDECA6A1529D}" destId="{B7D4A7E7-21B8-4741-BFDE-B79E880D03B8}" srcOrd="3" destOrd="0" presId="urn:microsoft.com/office/officeart/2005/8/layout/radial4"/>
    <dgm:cxn modelId="{7AA65E59-4A17-4D99-B12A-059D1A35752C}" type="presParOf" srcId="{1D4722BC-5A1B-47B5-B0F5-DDECA6A1529D}" destId="{0394CA61-D66B-4A23-A103-B98C50431BA1}" srcOrd="4" destOrd="0" presId="urn:microsoft.com/office/officeart/2005/8/layout/radial4"/>
    <dgm:cxn modelId="{7638F4E7-04E4-410E-9DDF-F997C144C371}" type="presParOf" srcId="{1D4722BC-5A1B-47B5-B0F5-DDECA6A1529D}" destId="{C8043A4B-223C-46C4-8B42-2CCF06B0154A}" srcOrd="5" destOrd="0" presId="urn:microsoft.com/office/officeart/2005/8/layout/radial4"/>
    <dgm:cxn modelId="{0CE501EE-330E-4715-B302-8A39334A21C2}" type="presParOf" srcId="{1D4722BC-5A1B-47B5-B0F5-DDECA6A1529D}" destId="{41409234-E29E-4518-B4F5-6CBAB4B018EF}" srcOrd="6" destOrd="0" presId="urn:microsoft.com/office/officeart/2005/8/layout/radial4"/>
    <dgm:cxn modelId="{5B10EA12-5A0D-4408-A30C-C442BB220DDE}" type="presParOf" srcId="{1D4722BC-5A1B-47B5-B0F5-DDECA6A1529D}" destId="{6B8C1874-576D-4AA9-A3C6-9753CAB226CB}" srcOrd="7" destOrd="0" presId="urn:microsoft.com/office/officeart/2005/8/layout/radial4"/>
    <dgm:cxn modelId="{17D5C96F-6057-4906-9370-1DDEE8D78616}" type="presParOf" srcId="{1D4722BC-5A1B-47B5-B0F5-DDECA6A1529D}" destId="{289B10C2-07EE-4CD7-9C4F-133FE1806941}" srcOrd="8" destOrd="0" presId="urn:microsoft.com/office/officeart/2005/8/layout/radial4"/>
    <dgm:cxn modelId="{2B8B48AE-417D-4350-809C-5E223EE9C8D4}" type="presParOf" srcId="{1D4722BC-5A1B-47B5-B0F5-DDECA6A1529D}" destId="{44F7F754-EED0-4987-99A0-EF81829ED5E9}" srcOrd="9" destOrd="0" presId="urn:microsoft.com/office/officeart/2005/8/layout/radial4"/>
    <dgm:cxn modelId="{731B2806-40DD-45E0-A72F-78C9ECA24D4B}" type="presParOf" srcId="{1D4722BC-5A1B-47B5-B0F5-DDECA6A1529D}" destId="{109B9477-439F-4395-AF56-02115DA31A05}" srcOrd="10" destOrd="0" presId="urn:microsoft.com/office/officeart/2005/8/layout/radial4"/>
    <dgm:cxn modelId="{61171256-BA76-4C37-A053-6D731E8DD108}" type="presParOf" srcId="{1D4722BC-5A1B-47B5-B0F5-DDECA6A1529D}" destId="{BD66EE13-45F9-42FC-8905-9EEDB1FD6F28}" srcOrd="11" destOrd="0" presId="urn:microsoft.com/office/officeart/2005/8/layout/radial4"/>
    <dgm:cxn modelId="{5A5BF9BB-181B-4D08-9F78-31F6072CB313}" type="presParOf" srcId="{1D4722BC-5A1B-47B5-B0F5-DDECA6A1529D}" destId="{F267786A-A8B5-426F-914E-49CF9DA44FD8}" srcOrd="12" destOrd="0" presId="urn:microsoft.com/office/officeart/2005/8/layout/radial4"/>
    <dgm:cxn modelId="{C950D4D4-F5B5-4742-AD8A-17DC5DB084C9}" type="presParOf" srcId="{1D4722BC-5A1B-47B5-B0F5-DDECA6A1529D}" destId="{B220586F-3A7C-4793-8AD8-8406AAC7CB96}" srcOrd="13" destOrd="0" presId="urn:microsoft.com/office/officeart/2005/8/layout/radial4"/>
    <dgm:cxn modelId="{26307F4F-9F61-4879-BADF-4ABF756A0FC8}" type="presParOf" srcId="{1D4722BC-5A1B-47B5-B0F5-DDECA6A1529D}" destId="{C2DC391C-88E9-444C-986B-50862C840683}"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3C8D6-0D6E-4D8F-B7EA-D81EDAD2A7EE}">
      <dsp:nvSpPr>
        <dsp:cNvPr id="0" name=""/>
        <dsp:cNvSpPr/>
      </dsp:nvSpPr>
      <dsp:spPr>
        <a:xfrm>
          <a:off x="0" y="0"/>
          <a:ext cx="7241540" cy="452596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FFED8-11AB-4D9D-9A71-0A617C118D2F}">
      <dsp:nvSpPr>
        <dsp:cNvPr id="0" name=""/>
        <dsp:cNvSpPr/>
      </dsp:nvSpPr>
      <dsp:spPr>
        <a:xfrm>
          <a:off x="1090166" y="2967063"/>
          <a:ext cx="188280" cy="1882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4497B-A0E8-4F71-AD23-503949278B3D}">
      <dsp:nvSpPr>
        <dsp:cNvPr id="0" name=""/>
        <dsp:cNvSpPr/>
      </dsp:nvSpPr>
      <dsp:spPr>
        <a:xfrm>
          <a:off x="991986" y="3285753"/>
          <a:ext cx="5319315" cy="124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marL="0" lvl="0" indent="0" algn="l" defTabSz="1289050">
            <a:lnSpc>
              <a:spcPct val="90000"/>
            </a:lnSpc>
            <a:spcBef>
              <a:spcPct val="0"/>
            </a:spcBef>
            <a:spcAft>
              <a:spcPct val="35000"/>
            </a:spcAft>
            <a:buNone/>
          </a:pPr>
          <a:r>
            <a:rPr lang="nl-BE" sz="2900" kern="1200"/>
            <a:t>Evalueren </a:t>
          </a:r>
          <a:r>
            <a:rPr lang="nl-BE" sz="2900" b="1" kern="1200">
              <a:solidFill>
                <a:srgbClr val="00B050"/>
              </a:solidFill>
            </a:rPr>
            <a:t>om</a:t>
          </a:r>
          <a:r>
            <a:rPr lang="nl-BE" sz="2900" kern="1200">
              <a:solidFill>
                <a:srgbClr val="00B050"/>
              </a:solidFill>
            </a:rPr>
            <a:t> </a:t>
          </a:r>
          <a:r>
            <a:rPr lang="nl-BE" sz="2900" kern="1200"/>
            <a:t>te leren (begeleidend</a:t>
          </a:r>
          <a:r>
            <a:rPr lang="nl-BE" sz="2900" kern="1200">
              <a:solidFill>
                <a:srgbClr val="00B050"/>
              </a:solidFill>
            </a:rPr>
            <a:t>/</a:t>
          </a:r>
          <a:r>
            <a:rPr lang="nl-BE" sz="2900" kern="1200" err="1">
              <a:solidFill>
                <a:srgbClr val="00B050"/>
              </a:solidFill>
            </a:rPr>
            <a:t>formatief</a:t>
          </a:r>
          <a:r>
            <a:rPr lang="nl-BE" sz="2900" kern="1200"/>
            <a:t>)</a:t>
          </a:r>
        </a:p>
      </dsp:txBody>
      <dsp:txXfrm>
        <a:off x="991986" y="3285753"/>
        <a:ext cx="5319315" cy="1240209"/>
      </dsp:txXfrm>
    </dsp:sp>
    <dsp:sp modelId="{C686355E-FDB7-484F-8238-62C5D5DAF31F}">
      <dsp:nvSpPr>
        <dsp:cNvPr id="0" name=""/>
        <dsp:cNvSpPr/>
      </dsp:nvSpPr>
      <dsp:spPr>
        <a:xfrm>
          <a:off x="3178397" y="1557023"/>
          <a:ext cx="340352" cy="34035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B85DD-2688-4155-8229-A7DCAA07FF5C}">
      <dsp:nvSpPr>
        <dsp:cNvPr id="0" name=""/>
        <dsp:cNvSpPr/>
      </dsp:nvSpPr>
      <dsp:spPr>
        <a:xfrm>
          <a:off x="2467016" y="2017391"/>
          <a:ext cx="4960895" cy="804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marL="0" lvl="0" indent="0" algn="l" defTabSz="1244600">
            <a:lnSpc>
              <a:spcPct val="90000"/>
            </a:lnSpc>
            <a:spcBef>
              <a:spcPct val="0"/>
            </a:spcBef>
            <a:spcAft>
              <a:spcPct val="35000"/>
            </a:spcAft>
            <a:buNone/>
          </a:pPr>
          <a:r>
            <a:rPr lang="nl-BE" sz="2800" kern="1200"/>
            <a:t>Evalueren </a:t>
          </a:r>
          <a:r>
            <a:rPr lang="nl-BE" sz="2800" b="1" kern="1200">
              <a:solidFill>
                <a:srgbClr val="FF0000"/>
              </a:solidFill>
            </a:rPr>
            <a:t>van</a:t>
          </a:r>
          <a:r>
            <a:rPr lang="nl-BE" sz="2800" kern="1200"/>
            <a:t> het leren (beoordelend</a:t>
          </a:r>
          <a:r>
            <a:rPr lang="nl-BE" sz="2800" kern="1200">
              <a:solidFill>
                <a:srgbClr val="FF0000"/>
              </a:solidFill>
            </a:rPr>
            <a:t>/</a:t>
          </a:r>
          <a:r>
            <a:rPr lang="nl-BE" sz="2800" kern="1200" err="1">
              <a:solidFill>
                <a:srgbClr val="FF0000"/>
              </a:solidFill>
            </a:rPr>
            <a:t>summatief</a:t>
          </a:r>
          <a:r>
            <a:rPr lang="nl-BE" sz="2800" kern="1200"/>
            <a:t>)</a:t>
          </a:r>
        </a:p>
      </dsp:txBody>
      <dsp:txXfrm>
        <a:off x="2467016" y="2017391"/>
        <a:ext cx="4960895" cy="804843"/>
      </dsp:txXfrm>
    </dsp:sp>
    <dsp:sp modelId="{D89F37CB-1527-4583-9F88-ACC7981A508B}">
      <dsp:nvSpPr>
        <dsp:cNvPr id="0" name=""/>
        <dsp:cNvSpPr/>
      </dsp:nvSpPr>
      <dsp:spPr>
        <a:xfrm>
          <a:off x="5497232" y="968890"/>
          <a:ext cx="470700" cy="4707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9B779-DF76-4559-96C7-CD5BC657035A}">
      <dsp:nvSpPr>
        <dsp:cNvPr id="0" name=""/>
        <dsp:cNvSpPr/>
      </dsp:nvSpPr>
      <dsp:spPr>
        <a:xfrm>
          <a:off x="3752763" y="741637"/>
          <a:ext cx="4272798" cy="5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marL="0" lvl="0" indent="0" algn="r" defTabSz="1244600">
            <a:lnSpc>
              <a:spcPct val="90000"/>
            </a:lnSpc>
            <a:spcBef>
              <a:spcPct val="0"/>
            </a:spcBef>
            <a:spcAft>
              <a:spcPct val="35000"/>
            </a:spcAft>
            <a:buNone/>
          </a:pPr>
          <a:r>
            <a:rPr lang="nl-BE" sz="2800" b="1" kern="1200">
              <a:solidFill>
                <a:srgbClr val="FF0000"/>
              </a:solidFill>
            </a:rPr>
            <a:t>                  Leerwinst</a:t>
          </a:r>
        </a:p>
      </dsp:txBody>
      <dsp:txXfrm>
        <a:off x="3752763" y="741637"/>
        <a:ext cx="4272798" cy="5212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69571-0ACE-4D04-9C96-EF145587A79F}">
      <dsp:nvSpPr>
        <dsp:cNvPr id="0" name=""/>
        <dsp:cNvSpPr/>
      </dsp:nvSpPr>
      <dsp:spPr>
        <a:xfrm>
          <a:off x="0" y="806658"/>
          <a:ext cx="7427912" cy="604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46E62E-43A1-46DD-9295-2018437BCEA2}">
      <dsp:nvSpPr>
        <dsp:cNvPr id="0" name=""/>
        <dsp:cNvSpPr/>
      </dsp:nvSpPr>
      <dsp:spPr>
        <a:xfrm>
          <a:off x="371395" y="13933"/>
          <a:ext cx="5199538" cy="11469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a:latin typeface="Trebuchet MS" panose="020B0603020202020204" pitchFamily="34" charset="0"/>
            </a:rPr>
            <a:t>Feed-up: verduidelijk je doelen, verwachtingen</a:t>
          </a:r>
          <a:endParaRPr lang="nl-BE" sz="1800" kern="1200">
            <a:solidFill>
              <a:schemeClr val="tx1"/>
            </a:solidFill>
            <a:highlight>
              <a:srgbClr val="FFFF00"/>
            </a:highlight>
            <a:latin typeface="Trebuchet MS" panose="020B0603020202020204" pitchFamily="34" charset="0"/>
          </a:endParaRPr>
        </a:p>
      </dsp:txBody>
      <dsp:txXfrm>
        <a:off x="427385" y="69923"/>
        <a:ext cx="5087558" cy="1034985"/>
      </dsp:txXfrm>
    </dsp:sp>
    <dsp:sp modelId="{D98DC45C-0227-4A24-AAA6-67A40F8E2237}">
      <dsp:nvSpPr>
        <dsp:cNvPr id="0" name=""/>
        <dsp:cNvSpPr/>
      </dsp:nvSpPr>
      <dsp:spPr>
        <a:xfrm>
          <a:off x="0" y="2287442"/>
          <a:ext cx="7427912" cy="604800"/>
        </a:xfrm>
        <a:prstGeom prst="rect">
          <a:avLst/>
        </a:prstGeom>
        <a:solidFill>
          <a:schemeClr val="lt1">
            <a:alpha val="90000"/>
            <a:hueOff val="0"/>
            <a:satOff val="0"/>
            <a:lumOff val="0"/>
            <a:alphaOff val="0"/>
          </a:schemeClr>
        </a:solidFill>
        <a:ln w="25400" cap="flat" cmpd="sng" algn="ctr">
          <a:solidFill>
            <a:schemeClr val="accent5">
              <a:hueOff val="-1362307"/>
              <a:satOff val="24051"/>
              <a:lumOff val="-9510"/>
              <a:alphaOff val="0"/>
            </a:schemeClr>
          </a:solidFill>
          <a:prstDash val="solid"/>
        </a:ln>
        <a:effectLst/>
      </dsp:spPr>
      <dsp:style>
        <a:lnRef idx="2">
          <a:scrgbClr r="0" g="0" b="0"/>
        </a:lnRef>
        <a:fillRef idx="1">
          <a:scrgbClr r="0" g="0" b="0"/>
        </a:fillRef>
        <a:effectRef idx="0">
          <a:scrgbClr r="0" g="0" b="0"/>
        </a:effectRef>
        <a:fontRef idx="minor"/>
      </dsp:style>
    </dsp:sp>
    <dsp:sp modelId="{2103F07B-A979-455C-9271-CBC407819B8A}">
      <dsp:nvSpPr>
        <dsp:cNvPr id="0" name=""/>
        <dsp:cNvSpPr/>
      </dsp:nvSpPr>
      <dsp:spPr>
        <a:xfrm>
          <a:off x="371395" y="1541058"/>
          <a:ext cx="5199538" cy="1100623"/>
        </a:xfrm>
        <a:prstGeom prst="roundRect">
          <a:avLst/>
        </a:prstGeom>
        <a:solidFill>
          <a:schemeClr val="accent5">
            <a:hueOff val="-1362307"/>
            <a:satOff val="24051"/>
            <a:lumOff val="-9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a:latin typeface="Trebuchet MS" panose="020B0603020202020204" pitchFamily="34" charset="0"/>
            </a:rPr>
            <a:t>Observeer en geef feedback over taak, proces, zelfregulatie</a:t>
          </a:r>
        </a:p>
      </dsp:txBody>
      <dsp:txXfrm>
        <a:off x="425123" y="1594786"/>
        <a:ext cx="5092082" cy="993167"/>
      </dsp:txXfrm>
    </dsp:sp>
    <dsp:sp modelId="{AA4EFE6D-AB91-41CB-BC2B-F11F255BAF60}">
      <dsp:nvSpPr>
        <dsp:cNvPr id="0" name=""/>
        <dsp:cNvSpPr/>
      </dsp:nvSpPr>
      <dsp:spPr>
        <a:xfrm>
          <a:off x="0" y="3907229"/>
          <a:ext cx="7427912" cy="604800"/>
        </a:xfrm>
        <a:prstGeom prst="rect">
          <a:avLst/>
        </a:prstGeom>
        <a:solidFill>
          <a:schemeClr val="lt1">
            <a:alpha val="90000"/>
            <a:hueOff val="0"/>
            <a:satOff val="0"/>
            <a:lumOff val="0"/>
            <a:alphaOff val="0"/>
          </a:schemeClr>
        </a:solidFill>
        <a:ln w="25400" cap="flat" cmpd="sng" algn="ctr">
          <a:solidFill>
            <a:schemeClr val="accent5">
              <a:hueOff val="-2724613"/>
              <a:satOff val="48101"/>
              <a:lumOff val="-19019"/>
              <a:alphaOff val="0"/>
            </a:schemeClr>
          </a:solidFill>
          <a:prstDash val="solid"/>
        </a:ln>
        <a:effectLst/>
      </dsp:spPr>
      <dsp:style>
        <a:lnRef idx="2">
          <a:scrgbClr r="0" g="0" b="0"/>
        </a:lnRef>
        <a:fillRef idx="1">
          <a:scrgbClr r="0" g="0" b="0"/>
        </a:fillRef>
        <a:effectRef idx="0">
          <a:scrgbClr r="0" g="0" b="0"/>
        </a:effectRef>
        <a:fontRef idx="minor"/>
      </dsp:style>
    </dsp:sp>
    <dsp:sp modelId="{E1437119-EE4F-4831-B20F-3F3CCBC12AE8}">
      <dsp:nvSpPr>
        <dsp:cNvPr id="0" name=""/>
        <dsp:cNvSpPr/>
      </dsp:nvSpPr>
      <dsp:spPr>
        <a:xfrm>
          <a:off x="371395" y="3021842"/>
          <a:ext cx="5199538" cy="1239627"/>
        </a:xfrm>
        <a:prstGeom prst="roundRect">
          <a:avLst/>
        </a:prstGeom>
        <a:solidFill>
          <a:schemeClr val="accent5">
            <a:hueOff val="-2724613"/>
            <a:satOff val="48101"/>
            <a:lumOff val="-19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530" tIns="0" rIns="196530" bIns="0" numCol="1" spcCol="1270" anchor="ctr" anchorCtr="0">
          <a:noAutofit/>
        </a:bodyPr>
        <a:lstStyle/>
        <a:p>
          <a:pPr marL="0" lvl="0" indent="0" algn="l" defTabSz="800100">
            <a:lnSpc>
              <a:spcPct val="90000"/>
            </a:lnSpc>
            <a:spcBef>
              <a:spcPct val="0"/>
            </a:spcBef>
            <a:spcAft>
              <a:spcPct val="35000"/>
            </a:spcAft>
            <a:buNone/>
          </a:pPr>
          <a:r>
            <a:rPr lang="nl-BE" sz="1800" kern="1200">
              <a:latin typeface="Trebuchet MS" panose="020B0603020202020204" pitchFamily="34" charset="0"/>
            </a:rPr>
            <a:t>Geef </a:t>
          </a:r>
          <a:r>
            <a:rPr lang="nl-BE" sz="1800" kern="1200" err="1">
              <a:latin typeface="Trebuchet MS" panose="020B0603020202020204" pitchFamily="34" charset="0"/>
            </a:rPr>
            <a:t>feedforward</a:t>
          </a:r>
          <a:r>
            <a:rPr lang="nl-BE" sz="1800" kern="1200">
              <a:latin typeface="Trebuchet MS" panose="020B0603020202020204" pitchFamily="34" charset="0"/>
            </a:rPr>
            <a:t> en formuleer de volgende stap</a:t>
          </a:r>
        </a:p>
      </dsp:txBody>
      <dsp:txXfrm>
        <a:off x="431909" y="3082356"/>
        <a:ext cx="5078510" cy="11185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C650D-A464-43CF-94BA-54D2A75BA185}">
      <dsp:nvSpPr>
        <dsp:cNvPr id="0" name=""/>
        <dsp:cNvSpPr/>
      </dsp:nvSpPr>
      <dsp:spPr>
        <a:xfrm rot="16200000">
          <a:off x="279973" y="468713"/>
          <a:ext cx="2909741" cy="3469689"/>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ctr" defTabSz="800100">
            <a:lnSpc>
              <a:spcPct val="90000"/>
            </a:lnSpc>
            <a:spcBef>
              <a:spcPct val="0"/>
            </a:spcBef>
            <a:spcAft>
              <a:spcPct val="35000"/>
            </a:spcAft>
            <a:buNone/>
          </a:pPr>
          <a:endParaRPr lang="nl-BE" sz="1800" kern="1200"/>
        </a:p>
      </dsp:txBody>
      <dsp:txXfrm rot="5400000">
        <a:off x="142067" y="890754"/>
        <a:ext cx="3327622" cy="2625607"/>
      </dsp:txXfrm>
    </dsp:sp>
    <dsp:sp modelId="{7962B05C-4720-4E8B-885B-41173A6C00C2}">
      <dsp:nvSpPr>
        <dsp:cNvPr id="0" name=""/>
        <dsp:cNvSpPr/>
      </dsp:nvSpPr>
      <dsp:spPr>
        <a:xfrm rot="5400000">
          <a:off x="4013010" y="247339"/>
          <a:ext cx="2909741" cy="3920061"/>
        </a:xfrm>
        <a:prstGeom prst="round2SameRect">
          <a:avLst>
            <a:gd name="adj1" fmla="val 16670"/>
            <a:gd name="adj2" fmla="val 0"/>
          </a:avLst>
        </a:prstGeom>
        <a:solidFill>
          <a:schemeClr val="accent3">
            <a:tint val="50000"/>
            <a:hueOff val="59267"/>
            <a:satOff val="86161"/>
            <a:lumOff val="15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ctr" defTabSz="2889250">
            <a:lnSpc>
              <a:spcPct val="90000"/>
            </a:lnSpc>
            <a:spcBef>
              <a:spcPct val="0"/>
            </a:spcBef>
            <a:spcAft>
              <a:spcPct val="35000"/>
            </a:spcAft>
            <a:buNone/>
          </a:pPr>
          <a:endParaRPr lang="nl-BE" sz="6500" kern="1200"/>
        </a:p>
      </dsp:txBody>
      <dsp:txXfrm rot="-5400000">
        <a:off x="3507851" y="894566"/>
        <a:ext cx="3777994" cy="2625607"/>
      </dsp:txXfrm>
    </dsp:sp>
    <dsp:sp modelId="{67D40D0E-38B4-45E9-94E1-957402F44BD9}">
      <dsp:nvSpPr>
        <dsp:cNvPr id="0" name=""/>
        <dsp:cNvSpPr/>
      </dsp:nvSpPr>
      <dsp:spPr>
        <a:xfrm>
          <a:off x="2671729" y="0"/>
          <a:ext cx="1858903" cy="1858813"/>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DEA5D-7FA7-46E9-A864-B7E89AA01604}">
      <dsp:nvSpPr>
        <dsp:cNvPr id="0" name=""/>
        <dsp:cNvSpPr/>
      </dsp:nvSpPr>
      <dsp:spPr>
        <a:xfrm rot="10800000">
          <a:off x="2671729" y="2667149"/>
          <a:ext cx="1858903" cy="1858813"/>
        </a:xfrm>
        <a:prstGeom prst="circularArrow">
          <a:avLst>
            <a:gd name="adj1" fmla="val 12500"/>
            <a:gd name="adj2" fmla="val 1142322"/>
            <a:gd name="adj3" fmla="val 20457678"/>
            <a:gd name="adj4" fmla="val 10800000"/>
            <a:gd name="adj5" fmla="val 12500"/>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0CCA8-6845-4056-87A7-E2ACA8107885}">
      <dsp:nvSpPr>
        <dsp:cNvPr id="0" name=""/>
        <dsp:cNvSpPr/>
      </dsp:nvSpPr>
      <dsp:spPr>
        <a:xfrm>
          <a:off x="0" y="631601"/>
          <a:ext cx="1777603" cy="1777603"/>
        </a:xfrm>
        <a:prstGeom prst="ellipse">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A34090-C637-486B-98CF-8218D9744409}">
      <dsp:nvSpPr>
        <dsp:cNvPr id="0" name=""/>
        <dsp:cNvSpPr/>
      </dsp:nvSpPr>
      <dsp:spPr>
        <a:xfrm>
          <a:off x="355520" y="987121"/>
          <a:ext cx="1066561" cy="1066561"/>
        </a:xfrm>
        <a:prstGeom prst="ellipse">
          <a:avLst/>
        </a:prstGeom>
        <a:solidFill>
          <a:schemeClr val="accent3">
            <a:hueOff val="172179"/>
            <a:satOff val="46371"/>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66882-49CB-48B9-9C40-A49EB82D8FF7}">
      <dsp:nvSpPr>
        <dsp:cNvPr id="0" name=""/>
        <dsp:cNvSpPr/>
      </dsp:nvSpPr>
      <dsp:spPr>
        <a:xfrm>
          <a:off x="711041" y="1342642"/>
          <a:ext cx="355520" cy="355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89066-5F35-4ADF-8431-42BB7CB91B5E}">
      <dsp:nvSpPr>
        <dsp:cNvPr id="0" name=""/>
        <dsp:cNvSpPr/>
      </dsp:nvSpPr>
      <dsp:spPr>
        <a:xfrm>
          <a:off x="2073870" y="39066"/>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a:t>Keuzes leraar</a:t>
          </a:r>
        </a:p>
      </dsp:txBody>
      <dsp:txXfrm>
        <a:off x="2073870" y="39066"/>
        <a:ext cx="888801" cy="518467"/>
      </dsp:txXfrm>
    </dsp:sp>
    <dsp:sp modelId="{6A0DAFEE-0F94-4522-ADFD-4848832707C8}">
      <dsp:nvSpPr>
        <dsp:cNvPr id="0" name=""/>
        <dsp:cNvSpPr/>
      </dsp:nvSpPr>
      <dsp:spPr>
        <a:xfrm>
          <a:off x="1851670" y="298300"/>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88DFF9-4EA3-446D-A317-6F27DAC4256F}">
      <dsp:nvSpPr>
        <dsp:cNvPr id="0" name=""/>
        <dsp:cNvSpPr/>
      </dsp:nvSpPr>
      <dsp:spPr>
        <a:xfrm rot="5400000">
          <a:off x="758888" y="428509"/>
          <a:ext cx="1221805" cy="961979"/>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28B8D-20DB-4E66-9767-4D5EA518F70E}">
      <dsp:nvSpPr>
        <dsp:cNvPr id="0" name=""/>
        <dsp:cNvSpPr/>
      </dsp:nvSpPr>
      <dsp:spPr>
        <a:xfrm>
          <a:off x="2073870" y="557534"/>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a:t>Afstemming in vakgroep</a:t>
          </a:r>
        </a:p>
      </dsp:txBody>
      <dsp:txXfrm>
        <a:off x="2073870" y="557534"/>
        <a:ext cx="888801" cy="518467"/>
      </dsp:txXfrm>
    </dsp:sp>
    <dsp:sp modelId="{F4116976-9A70-4D47-A652-148804DAAFE3}">
      <dsp:nvSpPr>
        <dsp:cNvPr id="0" name=""/>
        <dsp:cNvSpPr/>
      </dsp:nvSpPr>
      <dsp:spPr>
        <a:xfrm>
          <a:off x="1851670" y="816768"/>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5895B3-0703-46D2-A3FA-135EE13DE398}">
      <dsp:nvSpPr>
        <dsp:cNvPr id="0" name=""/>
        <dsp:cNvSpPr/>
      </dsp:nvSpPr>
      <dsp:spPr>
        <a:xfrm rot="5400000">
          <a:off x="1021144" y="938889"/>
          <a:ext cx="952084" cy="707189"/>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EA822-DCF7-4052-B586-DD58498295A1}">
      <dsp:nvSpPr>
        <dsp:cNvPr id="0" name=""/>
        <dsp:cNvSpPr/>
      </dsp:nvSpPr>
      <dsp:spPr>
        <a:xfrm>
          <a:off x="2073870" y="1076001"/>
          <a:ext cx="888801" cy="51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a:t>Schoolbeleid</a:t>
          </a:r>
        </a:p>
      </dsp:txBody>
      <dsp:txXfrm>
        <a:off x="2073870" y="1076001"/>
        <a:ext cx="888801" cy="518467"/>
      </dsp:txXfrm>
    </dsp:sp>
    <dsp:sp modelId="{2D430901-CF88-4235-95DA-779BF1EA7454}">
      <dsp:nvSpPr>
        <dsp:cNvPr id="0" name=""/>
        <dsp:cNvSpPr/>
      </dsp:nvSpPr>
      <dsp:spPr>
        <a:xfrm>
          <a:off x="1851670" y="1335235"/>
          <a:ext cx="222200"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DBB23-65F6-44B8-A88B-2AF9ED5C9772}">
      <dsp:nvSpPr>
        <dsp:cNvPr id="0" name=""/>
        <dsp:cNvSpPr/>
      </dsp:nvSpPr>
      <dsp:spPr>
        <a:xfrm rot="5400000">
          <a:off x="1283725" y="1448854"/>
          <a:ext cx="680229" cy="45240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C650D-A464-43CF-94BA-54D2A75BA185}">
      <dsp:nvSpPr>
        <dsp:cNvPr id="0" name=""/>
        <dsp:cNvSpPr/>
      </dsp:nvSpPr>
      <dsp:spPr>
        <a:xfrm rot="16200000">
          <a:off x="733315" y="65971"/>
          <a:ext cx="2909741" cy="4376373"/>
        </a:xfrm>
        <a:prstGeom prst="round2SameRect">
          <a:avLst>
            <a:gd name="adj1" fmla="val 16670"/>
            <a:gd name="adj2" fmla="val 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101600" rIns="91440" bIns="101600" numCol="1" spcCol="1270" anchor="t" anchorCtr="0">
          <a:noAutofit/>
        </a:bodyPr>
        <a:lstStyle/>
        <a:p>
          <a:pPr marL="0" lvl="0" indent="0" algn="ctr" defTabSz="711200">
            <a:lnSpc>
              <a:spcPct val="90000"/>
            </a:lnSpc>
            <a:spcBef>
              <a:spcPct val="0"/>
            </a:spcBef>
            <a:spcAft>
              <a:spcPct val="35000"/>
            </a:spcAft>
            <a:buNone/>
          </a:pPr>
          <a:r>
            <a:rPr lang="nl-BE" sz="1600" kern="1200"/>
            <a:t>Regelmaat</a:t>
          </a:r>
        </a:p>
        <a:p>
          <a:pPr marL="0" lvl="0" indent="0" algn="ctr" defTabSz="711200">
            <a:lnSpc>
              <a:spcPct val="90000"/>
            </a:lnSpc>
            <a:spcBef>
              <a:spcPct val="0"/>
            </a:spcBef>
            <a:spcAft>
              <a:spcPct val="35000"/>
            </a:spcAft>
            <a:buNone/>
          </a:pPr>
          <a:r>
            <a:rPr lang="nl-BE" sz="1600" kern="1200"/>
            <a:t>Evaluatiecriteria</a:t>
          </a:r>
        </a:p>
        <a:p>
          <a:pPr marL="0" lvl="0" indent="0" algn="ctr" defTabSz="711200">
            <a:lnSpc>
              <a:spcPct val="90000"/>
            </a:lnSpc>
            <a:spcBef>
              <a:spcPct val="0"/>
            </a:spcBef>
            <a:spcAft>
              <a:spcPct val="35000"/>
            </a:spcAft>
            <a:buNone/>
          </a:pPr>
          <a:r>
            <a:rPr lang="nl-BE" sz="1600" kern="1200"/>
            <a:t>Evaluatiegewichten</a:t>
          </a:r>
        </a:p>
        <a:p>
          <a:pPr marL="0" lvl="0" indent="0" algn="ctr" defTabSz="711200">
            <a:lnSpc>
              <a:spcPct val="90000"/>
            </a:lnSpc>
            <a:spcBef>
              <a:spcPct val="0"/>
            </a:spcBef>
            <a:spcAft>
              <a:spcPct val="35000"/>
            </a:spcAft>
            <a:buNone/>
          </a:pPr>
          <a:r>
            <a:rPr lang="nl-BE" sz="1600" kern="1200"/>
            <a:t>Evaluatietools / evaluatievormen</a:t>
          </a:r>
        </a:p>
        <a:p>
          <a:pPr marL="0" lvl="0" indent="0" algn="ctr" defTabSz="711200">
            <a:lnSpc>
              <a:spcPct val="90000"/>
            </a:lnSpc>
            <a:spcBef>
              <a:spcPct val="0"/>
            </a:spcBef>
            <a:spcAft>
              <a:spcPct val="35000"/>
            </a:spcAft>
            <a:buNone/>
          </a:pPr>
          <a:r>
            <a:rPr lang="nl-BE" sz="1600" kern="1200"/>
            <a:t>Evaluatietraject</a:t>
          </a:r>
        </a:p>
        <a:p>
          <a:pPr marL="0" lvl="0" indent="0" algn="ctr" defTabSz="711200">
            <a:lnSpc>
              <a:spcPct val="90000"/>
            </a:lnSpc>
            <a:spcBef>
              <a:spcPct val="0"/>
            </a:spcBef>
            <a:spcAft>
              <a:spcPct val="35000"/>
            </a:spcAft>
            <a:buNone/>
          </a:pPr>
          <a:r>
            <a:rPr lang="nl-BE" sz="1600" kern="1200"/>
            <a:t>Rapportering</a:t>
          </a:r>
        </a:p>
        <a:p>
          <a:pPr marL="0" lvl="0" indent="0" algn="ctr" defTabSz="711200">
            <a:lnSpc>
              <a:spcPct val="90000"/>
            </a:lnSpc>
            <a:spcBef>
              <a:spcPct val="0"/>
            </a:spcBef>
            <a:spcAft>
              <a:spcPct val="35000"/>
            </a:spcAft>
            <a:buNone/>
          </a:pPr>
          <a:r>
            <a:rPr lang="nl-BE" sz="1600" kern="1200"/>
            <a:t>Basis / Verdieping / Verbreding</a:t>
          </a:r>
        </a:p>
        <a:p>
          <a:pPr marL="0" lvl="0" indent="0" algn="ctr" defTabSz="711200">
            <a:lnSpc>
              <a:spcPct val="90000"/>
            </a:lnSpc>
            <a:spcBef>
              <a:spcPct val="0"/>
            </a:spcBef>
            <a:spcAft>
              <a:spcPct val="35000"/>
            </a:spcAft>
            <a:buNone/>
          </a:pPr>
          <a:r>
            <a:rPr lang="nl-BE" sz="1600" kern="1200"/>
            <a:t>Differentiatie</a:t>
          </a:r>
        </a:p>
      </dsp:txBody>
      <dsp:txXfrm rot="5400000">
        <a:off x="142067" y="941354"/>
        <a:ext cx="4234306" cy="2625607"/>
      </dsp:txXfrm>
    </dsp:sp>
    <dsp:sp modelId="{7962B05C-4720-4E8B-885B-41173A6C00C2}">
      <dsp:nvSpPr>
        <dsp:cNvPr id="0" name=""/>
        <dsp:cNvSpPr/>
      </dsp:nvSpPr>
      <dsp:spPr>
        <a:xfrm rot="5400000">
          <a:off x="4190361" y="415481"/>
          <a:ext cx="2909741" cy="3530644"/>
        </a:xfrm>
        <a:prstGeom prst="round2SameRect">
          <a:avLst>
            <a:gd name="adj1" fmla="val 16670"/>
            <a:gd name="adj2" fmla="val 0"/>
          </a:avLst>
        </a:prstGeom>
        <a:solidFill>
          <a:schemeClr val="accent3">
            <a:tint val="50000"/>
            <a:hueOff val="59267"/>
            <a:satOff val="86161"/>
            <a:lumOff val="15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1475" tIns="412750" rIns="247650" bIns="412750" numCol="1" spcCol="1270" anchor="t" anchorCtr="0">
          <a:noAutofit/>
        </a:bodyPr>
        <a:lstStyle/>
        <a:p>
          <a:pPr marL="0" lvl="0" indent="0" algn="ctr" defTabSz="2889250">
            <a:lnSpc>
              <a:spcPct val="90000"/>
            </a:lnSpc>
            <a:spcBef>
              <a:spcPct val="0"/>
            </a:spcBef>
            <a:spcAft>
              <a:spcPct val="35000"/>
            </a:spcAft>
            <a:buNone/>
          </a:pPr>
          <a:endParaRPr lang="nl-BE" sz="6500" kern="1200"/>
        </a:p>
      </dsp:txBody>
      <dsp:txXfrm rot="-5400000">
        <a:off x="3879910" y="868000"/>
        <a:ext cx="3388577" cy="2625607"/>
      </dsp:txXfrm>
    </dsp:sp>
    <dsp:sp modelId="{67D40D0E-38B4-45E9-94E1-957402F44BD9}">
      <dsp:nvSpPr>
        <dsp:cNvPr id="0" name=""/>
        <dsp:cNvSpPr/>
      </dsp:nvSpPr>
      <dsp:spPr>
        <a:xfrm>
          <a:off x="2995754" y="0"/>
          <a:ext cx="1858903" cy="1858813"/>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DEA5D-7FA7-46E9-A864-B7E89AA01604}">
      <dsp:nvSpPr>
        <dsp:cNvPr id="0" name=""/>
        <dsp:cNvSpPr/>
      </dsp:nvSpPr>
      <dsp:spPr>
        <a:xfrm rot="10800000">
          <a:off x="2995754" y="2667149"/>
          <a:ext cx="1858903" cy="1858813"/>
        </a:xfrm>
        <a:prstGeom prst="circularArrow">
          <a:avLst>
            <a:gd name="adj1" fmla="val 12500"/>
            <a:gd name="adj2" fmla="val 1142322"/>
            <a:gd name="adj3" fmla="val 20457678"/>
            <a:gd name="adj4" fmla="val 10800000"/>
            <a:gd name="adj5" fmla="val 12500"/>
          </a:avLst>
        </a:prstGeom>
        <a:solidFill>
          <a:schemeClr val="accent3">
            <a:hueOff val="344359"/>
            <a:satOff val="92742"/>
            <a:lumOff val="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136694" y="2872975"/>
          <a:ext cx="1984427" cy="1984427"/>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427307" y="3163588"/>
        <a:ext cx="1403201" cy="1403201"/>
      </dsp:txXfrm>
    </dsp:sp>
    <dsp:sp modelId="{1FBA52C3-0FCE-4A80-99C5-5BB1D91A3D58}">
      <dsp:nvSpPr>
        <dsp:cNvPr id="0" name=""/>
        <dsp:cNvSpPr/>
      </dsp:nvSpPr>
      <dsp:spPr>
        <a:xfrm rot="10800479">
          <a:off x="764460" y="3582100"/>
          <a:ext cx="2300650" cy="565561"/>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56845" y="3309088"/>
          <a:ext cx="1754251" cy="1111279"/>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24297" y="3341636"/>
        <a:ext cx="1689155" cy="1046183"/>
      </dsp:txXfrm>
    </dsp:sp>
    <dsp:sp modelId="{B7D4A7E7-21B8-4741-BFDE-B79E880D03B8}">
      <dsp:nvSpPr>
        <dsp:cNvPr id="0" name=""/>
        <dsp:cNvSpPr/>
      </dsp:nvSpPr>
      <dsp:spPr>
        <a:xfrm rot="12600415">
          <a:off x="1116835" y="2475055"/>
          <a:ext cx="2189229" cy="565561"/>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569003" y="1654774"/>
          <a:ext cx="1389098" cy="1111279"/>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01551" y="1687322"/>
        <a:ext cx="1324002" cy="1046183"/>
      </dsp:txXfrm>
    </dsp:sp>
    <dsp:sp modelId="{C8043A4B-223C-46C4-8B42-2CCF06B0154A}">
      <dsp:nvSpPr>
        <dsp:cNvPr id="0" name=""/>
        <dsp:cNvSpPr/>
      </dsp:nvSpPr>
      <dsp:spPr>
        <a:xfrm rot="14400240">
          <a:off x="1927181" y="1664663"/>
          <a:ext cx="2189388" cy="565561"/>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780044" y="443733"/>
          <a:ext cx="1389098" cy="1111279"/>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12592" y="476281"/>
        <a:ext cx="1324002" cy="1046183"/>
      </dsp:txXfrm>
    </dsp:sp>
    <dsp:sp modelId="{6B8C1874-576D-4AA9-A3C6-9753CAB226CB}">
      <dsp:nvSpPr>
        <dsp:cNvPr id="0" name=""/>
        <dsp:cNvSpPr/>
      </dsp:nvSpPr>
      <dsp:spPr>
        <a:xfrm rot="16200000">
          <a:off x="3034184" y="1368043"/>
          <a:ext cx="2189447" cy="565561"/>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434358" y="461"/>
          <a:ext cx="1389098" cy="1111279"/>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466906" y="33009"/>
        <a:ext cx="1324002" cy="1046183"/>
      </dsp:txXfrm>
    </dsp:sp>
    <dsp:sp modelId="{44F7F754-EED0-4987-99A0-EF81829ED5E9}">
      <dsp:nvSpPr>
        <dsp:cNvPr id="0" name=""/>
        <dsp:cNvSpPr/>
      </dsp:nvSpPr>
      <dsp:spPr>
        <a:xfrm rot="17999760">
          <a:off x="4141246" y="1664663"/>
          <a:ext cx="2189388" cy="565561"/>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088672" y="443733"/>
          <a:ext cx="1389098" cy="1111279"/>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21220" y="476281"/>
        <a:ext cx="1324002" cy="1046183"/>
      </dsp:txXfrm>
    </dsp:sp>
    <dsp:sp modelId="{BD66EE13-45F9-42FC-8905-9EEDB1FD6F28}">
      <dsp:nvSpPr>
        <dsp:cNvPr id="0" name=""/>
        <dsp:cNvSpPr/>
      </dsp:nvSpPr>
      <dsp:spPr>
        <a:xfrm rot="19799585">
          <a:off x="4951751" y="2475055"/>
          <a:ext cx="2189229" cy="565561"/>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299714" y="1654774"/>
          <a:ext cx="1389098" cy="1111279"/>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332262" y="1687322"/>
        <a:ext cx="1324002" cy="1046183"/>
      </dsp:txXfrm>
    </dsp:sp>
    <dsp:sp modelId="{B220586F-3A7C-4793-8AD8-8406AAC7CB96}">
      <dsp:nvSpPr>
        <dsp:cNvPr id="0" name=""/>
        <dsp:cNvSpPr/>
      </dsp:nvSpPr>
      <dsp:spPr>
        <a:xfrm rot="21599521">
          <a:off x="5248524" y="3582100"/>
          <a:ext cx="2189011" cy="565561"/>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742986" y="3309088"/>
          <a:ext cx="1389098" cy="1111279"/>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775534" y="3341636"/>
        <a:ext cx="1324002" cy="1046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DE86-68CD-47E8-8620-17FF35517157}">
      <dsp:nvSpPr>
        <dsp:cNvPr id="0" name=""/>
        <dsp:cNvSpPr/>
      </dsp:nvSpPr>
      <dsp:spPr>
        <a:xfrm>
          <a:off x="3213400" y="2871931"/>
          <a:ext cx="1985471" cy="1985471"/>
        </a:xfrm>
        <a:prstGeom prst="ellipse">
          <a:avLst/>
        </a:prstGeom>
        <a:solidFill>
          <a:srgbClr val="0070C0"/>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l-BE" sz="2300" kern="1200"/>
            <a:t>EVALUATIE</a:t>
          </a:r>
        </a:p>
      </dsp:txBody>
      <dsp:txXfrm>
        <a:off x="3504165" y="3162696"/>
        <a:ext cx="1403941" cy="1403941"/>
      </dsp:txXfrm>
    </dsp:sp>
    <dsp:sp modelId="{1FBA52C3-0FCE-4A80-99C5-5BB1D91A3D58}">
      <dsp:nvSpPr>
        <dsp:cNvPr id="0" name=""/>
        <dsp:cNvSpPr/>
      </dsp:nvSpPr>
      <dsp:spPr>
        <a:xfrm rot="10801159">
          <a:off x="843874" y="3580991"/>
          <a:ext cx="2298024" cy="565859"/>
        </a:xfrm>
        <a:prstGeom prst="leftArrow">
          <a:avLst>
            <a:gd name="adj1" fmla="val 60000"/>
            <a:gd name="adj2" fmla="val 50000"/>
          </a:avLst>
        </a:prstGeom>
        <a:solidFill>
          <a:srgbClr val="CC33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B92B0B5-63CC-4605-A645-10ACE0B8D2B7}">
      <dsp:nvSpPr>
        <dsp:cNvPr id="0" name=""/>
        <dsp:cNvSpPr/>
      </dsp:nvSpPr>
      <dsp:spPr>
        <a:xfrm>
          <a:off x="22043" y="3307620"/>
          <a:ext cx="1755174" cy="1111863"/>
        </a:xfrm>
        <a:prstGeom prst="roundRect">
          <a:avLst>
            <a:gd name="adj" fmla="val 10000"/>
          </a:avLst>
        </a:prstGeom>
        <a:solidFill>
          <a:srgbClr val="CC33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REPRESENTATIEF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LEERPLAN GERICHT</a:t>
          </a:r>
        </a:p>
      </dsp:txBody>
      <dsp:txXfrm>
        <a:off x="54608" y="3340185"/>
        <a:ext cx="1690044" cy="1046733"/>
      </dsp:txXfrm>
    </dsp:sp>
    <dsp:sp modelId="{B7D4A7E7-21B8-4741-BFDE-B79E880D03B8}">
      <dsp:nvSpPr>
        <dsp:cNvPr id="0" name=""/>
        <dsp:cNvSpPr/>
      </dsp:nvSpPr>
      <dsp:spPr>
        <a:xfrm rot="12601004">
          <a:off x="1195955" y="2474406"/>
          <a:ext cx="2187039" cy="565859"/>
        </a:xfrm>
        <a:prstGeom prst="leftArrow">
          <a:avLst>
            <a:gd name="adj1" fmla="val 60000"/>
            <a:gd name="adj2" fmla="val 50000"/>
          </a:avLst>
        </a:prstGeom>
        <a:solidFill>
          <a:srgbClr val="CC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0394CA61-D66B-4A23-A103-B98C50431BA1}">
      <dsp:nvSpPr>
        <dsp:cNvPr id="0" name=""/>
        <dsp:cNvSpPr/>
      </dsp:nvSpPr>
      <dsp:spPr>
        <a:xfrm>
          <a:off x="647703" y="1654367"/>
          <a:ext cx="1389829" cy="1111863"/>
        </a:xfrm>
        <a:prstGeom prst="roundRect">
          <a:avLst>
            <a:gd name="adj" fmla="val 10000"/>
          </a:avLst>
        </a:prstGeom>
        <a:solidFill>
          <a:srgbClr val="CC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TRANSPARANT</a:t>
          </a:r>
        </a:p>
      </dsp:txBody>
      <dsp:txXfrm>
        <a:off x="680268" y="1686932"/>
        <a:ext cx="1324699" cy="1046733"/>
      </dsp:txXfrm>
    </dsp:sp>
    <dsp:sp modelId="{C8043A4B-223C-46C4-8B42-2CCF06B0154A}">
      <dsp:nvSpPr>
        <dsp:cNvPr id="0" name=""/>
        <dsp:cNvSpPr/>
      </dsp:nvSpPr>
      <dsp:spPr>
        <a:xfrm rot="14400579">
          <a:off x="2005867" y="1664379"/>
          <a:ext cx="2187424" cy="565859"/>
        </a:xfrm>
        <a:prstGeom prst="leftArrow">
          <a:avLst>
            <a:gd name="adj1" fmla="val 60000"/>
            <a:gd name="adj2" fmla="val 50000"/>
          </a:avLst>
        </a:prstGeom>
        <a:solidFill>
          <a:srgbClr val="9966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41409234-E29E-4518-B4F5-6CBAB4B018EF}">
      <dsp:nvSpPr>
        <dsp:cNvPr id="0" name=""/>
        <dsp:cNvSpPr/>
      </dsp:nvSpPr>
      <dsp:spPr>
        <a:xfrm>
          <a:off x="1857968" y="444102"/>
          <a:ext cx="1389829" cy="1111863"/>
        </a:xfrm>
        <a:prstGeom prst="roundRect">
          <a:avLst>
            <a:gd name="adj" fmla="val 10000"/>
          </a:avLst>
        </a:prstGeom>
        <a:solidFill>
          <a:srgbClr val="9966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OBJECTIEF BETROUWBAAR</a:t>
          </a:r>
        </a:p>
      </dsp:txBody>
      <dsp:txXfrm>
        <a:off x="1890533" y="476667"/>
        <a:ext cx="1324699" cy="1046733"/>
      </dsp:txXfrm>
    </dsp:sp>
    <dsp:sp modelId="{6B8C1874-576D-4AA9-A3C6-9753CAB226CB}">
      <dsp:nvSpPr>
        <dsp:cNvPr id="0" name=""/>
        <dsp:cNvSpPr/>
      </dsp:nvSpPr>
      <dsp:spPr>
        <a:xfrm rot="16200000">
          <a:off x="3112353" y="1367900"/>
          <a:ext cx="2187565" cy="565859"/>
        </a:xfrm>
        <a:prstGeom prst="leftArrow">
          <a:avLst>
            <a:gd name="adj1" fmla="val 60000"/>
            <a:gd name="adj2" fmla="val 50000"/>
          </a:avLst>
        </a:prstGeom>
        <a:solidFill>
          <a:srgbClr val="CC99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89B10C2-07EE-4CD7-9C4F-133FE1806941}">
      <dsp:nvSpPr>
        <dsp:cNvPr id="0" name=""/>
        <dsp:cNvSpPr/>
      </dsp:nvSpPr>
      <dsp:spPr>
        <a:xfrm>
          <a:off x="3511221" y="1115"/>
          <a:ext cx="1389829" cy="1111863"/>
        </a:xfrm>
        <a:prstGeom prst="roundRect">
          <a:avLst>
            <a:gd name="adj" fmla="val 10000"/>
          </a:avLst>
        </a:prstGeom>
        <a:solidFill>
          <a:srgbClr val="CC99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Geïntegreerd in leerproces</a:t>
          </a:r>
        </a:p>
      </dsp:txBody>
      <dsp:txXfrm>
        <a:off x="3543786" y="33680"/>
        <a:ext cx="1324699" cy="1046733"/>
      </dsp:txXfrm>
    </dsp:sp>
    <dsp:sp modelId="{44F7F754-EED0-4987-99A0-EF81829ED5E9}">
      <dsp:nvSpPr>
        <dsp:cNvPr id="0" name=""/>
        <dsp:cNvSpPr/>
      </dsp:nvSpPr>
      <dsp:spPr>
        <a:xfrm rot="17999421">
          <a:off x="4218979" y="1664379"/>
          <a:ext cx="2187424" cy="565859"/>
        </a:xfrm>
        <a:prstGeom prst="leftArrow">
          <a:avLst>
            <a:gd name="adj1" fmla="val 60000"/>
            <a:gd name="adj2" fmla="val 50000"/>
          </a:avLst>
        </a:prstGeom>
        <a:solidFill>
          <a:srgbClr val="CCCC0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09B9477-439F-4395-AF56-02115DA31A05}">
      <dsp:nvSpPr>
        <dsp:cNvPr id="0" name=""/>
        <dsp:cNvSpPr/>
      </dsp:nvSpPr>
      <dsp:spPr>
        <a:xfrm>
          <a:off x="5164473" y="444102"/>
          <a:ext cx="1389829" cy="1111863"/>
        </a:xfrm>
        <a:prstGeom prst="roundRect">
          <a:avLst>
            <a:gd name="adj" fmla="val 10000"/>
          </a:avLst>
        </a:prstGeom>
        <a:solidFill>
          <a:srgbClr val="CCCC0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VALIDE</a:t>
          </a:r>
        </a:p>
      </dsp:txBody>
      <dsp:txXfrm>
        <a:off x="5197038" y="476667"/>
        <a:ext cx="1324699" cy="1046733"/>
      </dsp:txXfrm>
    </dsp:sp>
    <dsp:sp modelId="{BD66EE13-45F9-42FC-8905-9EEDB1FD6F28}">
      <dsp:nvSpPr>
        <dsp:cNvPr id="0" name=""/>
        <dsp:cNvSpPr/>
      </dsp:nvSpPr>
      <dsp:spPr>
        <a:xfrm rot="19798996">
          <a:off x="5029278" y="2474406"/>
          <a:ext cx="2187039" cy="565859"/>
        </a:xfrm>
        <a:prstGeom prst="leftArrow">
          <a:avLst>
            <a:gd name="adj1" fmla="val 60000"/>
            <a:gd name="adj2" fmla="val 50000"/>
          </a:avLst>
        </a:prstGeom>
        <a:solidFill>
          <a:srgbClr val="92D050"/>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267786A-A8B5-426F-914E-49CF9DA44FD8}">
      <dsp:nvSpPr>
        <dsp:cNvPr id="0" name=""/>
        <dsp:cNvSpPr/>
      </dsp:nvSpPr>
      <dsp:spPr>
        <a:xfrm>
          <a:off x="6374738" y="1654367"/>
          <a:ext cx="1389829" cy="1111863"/>
        </a:xfrm>
        <a:prstGeom prst="roundRect">
          <a:avLst>
            <a:gd name="adj" fmla="val 10000"/>
          </a:avLst>
        </a:prstGeom>
        <a:solidFill>
          <a:srgbClr val="92D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BREED</a:t>
          </a:r>
        </a:p>
      </dsp:txBody>
      <dsp:txXfrm>
        <a:off x="6407303" y="1686932"/>
        <a:ext cx="1324699" cy="1046733"/>
      </dsp:txXfrm>
    </dsp:sp>
    <dsp:sp modelId="{B220586F-3A7C-4793-8AD8-8406AAC7CB96}">
      <dsp:nvSpPr>
        <dsp:cNvPr id="0" name=""/>
        <dsp:cNvSpPr/>
      </dsp:nvSpPr>
      <dsp:spPr>
        <a:xfrm rot="21598841">
          <a:off x="5326129" y="3580991"/>
          <a:ext cx="2186512" cy="565859"/>
        </a:xfrm>
        <a:prstGeom prst="leftArrow">
          <a:avLst>
            <a:gd name="adj1" fmla="val 60000"/>
            <a:gd name="adj2" fmla="val 50000"/>
          </a:avLst>
        </a:prstGeom>
        <a:solidFill>
          <a:schemeClr val="accent6">
            <a:lumMod val="75000"/>
          </a:schemeClr>
        </a:soli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2DC391C-88E9-444C-986B-50862C840683}">
      <dsp:nvSpPr>
        <dsp:cNvPr id="0" name=""/>
        <dsp:cNvSpPr/>
      </dsp:nvSpPr>
      <dsp:spPr>
        <a:xfrm>
          <a:off x="6817726" y="3307620"/>
          <a:ext cx="1389829" cy="1111863"/>
        </a:xfrm>
        <a:prstGeom prst="roundRect">
          <a:avLst>
            <a:gd name="adj" fmla="val 10000"/>
          </a:avLst>
        </a:prstGeom>
        <a:solidFill>
          <a:schemeClr val="accent6">
            <a:lumMod val="7500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BE" sz="1400" b="1" kern="1200">
              <a:latin typeface="Trebuchet MS" panose="020B0603020202020204" pitchFamily="34" charset="0"/>
            </a:rPr>
            <a:t>FORMATIEF</a:t>
          </a:r>
        </a:p>
        <a:p>
          <a:pPr marL="0" lvl="0" indent="0" algn="ctr" defTabSz="622300">
            <a:lnSpc>
              <a:spcPct val="90000"/>
            </a:lnSpc>
            <a:spcBef>
              <a:spcPct val="0"/>
            </a:spcBef>
            <a:spcAft>
              <a:spcPct val="35000"/>
            </a:spcAft>
            <a:buNone/>
          </a:pPr>
          <a:r>
            <a:rPr lang="nl-BE" sz="1400" b="1" kern="1200">
              <a:latin typeface="Trebuchet MS" panose="020B0603020202020204" pitchFamily="34" charset="0"/>
            </a:rPr>
            <a:t>FEEDBACK</a:t>
          </a:r>
        </a:p>
      </dsp:txBody>
      <dsp:txXfrm>
        <a:off x="6850291" y="3340185"/>
        <a:ext cx="1324699" cy="104673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BE"/>
              <a:t>Titel samenkomst </a:t>
            </a: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C8A165-4581-4FFE-9B19-2459FBB10ECB}" type="datetime4">
              <a:rPr lang="nl-BE" smtClean="0"/>
              <a:t>7 juni 2022</a:t>
            </a:fld>
            <a:endParaRPr lang="nl-BE"/>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nl-BE"/>
              <a:t>Naam van de spreker of dienst</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67658F5-B6A6-40FF-8421-58EF00377219}" type="slidenum">
              <a:rPr lang="nl-BE" smtClean="0"/>
              <a:t>‹nr.›</a:t>
            </a:fld>
            <a:endParaRPr lang="nl-BE"/>
          </a:p>
        </p:txBody>
      </p:sp>
    </p:spTree>
    <p:extLst>
      <p:ext uri="{BB962C8B-B14F-4D97-AF65-F5344CB8AC3E}">
        <p14:creationId xmlns:p14="http://schemas.microsoft.com/office/powerpoint/2010/main" val="53956043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nl-BE"/>
              <a:t>Titel samenkomst </a:t>
            </a:r>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8C6C2-8386-436C-B19D-C47D0F82F22A}" type="datetime4">
              <a:rPr lang="nl-BE" smtClean="0"/>
              <a:t>7 juni 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BE"/>
              <a:t>Naam van de spreker of dienst</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5155E-4972-4CE7-B1DF-77F91BF7334B}" type="slidenum">
              <a:rPr lang="nl-BE" smtClean="0"/>
              <a:t>‹nr.›</a:t>
            </a:fld>
            <a:endParaRPr lang="nl-BE"/>
          </a:p>
        </p:txBody>
      </p:sp>
    </p:spTree>
    <p:extLst>
      <p:ext uri="{BB962C8B-B14F-4D97-AF65-F5344CB8AC3E}">
        <p14:creationId xmlns:p14="http://schemas.microsoft.com/office/powerpoint/2010/main" val="231574209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DAB83360-FE5E-4D2C-9DF4-8C0911760924}"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a:t>
            </a:fld>
            <a:endParaRPr lang="nl-BE"/>
          </a:p>
        </p:txBody>
      </p:sp>
    </p:spTree>
    <p:extLst>
      <p:ext uri="{BB962C8B-B14F-4D97-AF65-F5344CB8AC3E}">
        <p14:creationId xmlns:p14="http://schemas.microsoft.com/office/powerpoint/2010/main" val="215161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evalueren van het leren om na te gaan of een leerling de doelen bereikt. Dit noemt men beoordelende of </a:t>
            </a:r>
            <a:r>
              <a:rPr lang="nl-BE" err="1"/>
              <a:t>summatieve</a:t>
            </a:r>
            <a:r>
              <a:rPr lang="nl-BE"/>
              <a:t> evaluatie.</a:t>
            </a:r>
          </a:p>
          <a:p>
            <a:r>
              <a:rPr lang="nl-BE"/>
              <a:t>Maar we evalueren ook om ervoor te zorgen dat leerlingen kunnen leren. Dit noemen we begeleidende of formatieve evaluatie. Denk bv aan feedback: je geeft voortdurend feedback opdat de leerling zou weten waar hij staat en wat hij beter kan doen.</a:t>
            </a:r>
          </a:p>
          <a:p>
            <a:r>
              <a:rPr lang="nl-BE" err="1"/>
              <a:t>Vb</a:t>
            </a:r>
            <a:r>
              <a:rPr lang="nl-BE"/>
              <a:t> een leerling maakt een presentatie en vraagt jouw mening. Je geeft feedback en zegt dat de presentatie onoverzichtelijk is. Je laat de leerling beredeneren hoe hij dit kan verbeteren en bijsturen.</a:t>
            </a:r>
          </a:p>
          <a:p>
            <a:endParaRPr lang="nl-BE"/>
          </a:p>
          <a:p>
            <a:r>
              <a:rPr lang="nl-BE"/>
              <a:t>Onderwijsspiegel: 2/3 scholen gebuisd op evaluatie – 2/3 examens bevraagd wat niet bevraagd moet worden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11</a:t>
            </a:fld>
            <a:endParaRPr lang="nl-BE"/>
          </a:p>
        </p:txBody>
      </p:sp>
    </p:spTree>
    <p:extLst>
      <p:ext uri="{BB962C8B-B14F-4D97-AF65-F5344CB8AC3E}">
        <p14:creationId xmlns:p14="http://schemas.microsoft.com/office/powerpoint/2010/main" val="140753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spcBef>
                <a:spcPct val="0"/>
              </a:spcBef>
              <a:spcAft>
                <a:spcPct val="0"/>
              </a:spcAft>
            </a:pPr>
            <a:r>
              <a:rPr lang="nl-BE"/>
              <a:t>Dit is een mooi overzicht van de functies van evalueren.</a:t>
            </a:r>
          </a:p>
          <a:p>
            <a:pPr algn="l" fontAlgn="base">
              <a:spcBef>
                <a:spcPct val="0"/>
              </a:spcBef>
              <a:spcAft>
                <a:spcPct val="0"/>
              </a:spcAft>
            </a:pPr>
            <a:r>
              <a:rPr lang="nl-BE"/>
              <a:t>Enerzijds heb je de formatieve evaluatie die tot doel heeft om:</a:t>
            </a:r>
          </a:p>
          <a:p>
            <a:pPr marL="171450" indent="-171450" algn="l" fontAlgn="base">
              <a:spcBef>
                <a:spcPct val="0"/>
              </a:spcBef>
              <a:spcAft>
                <a:spcPct val="0"/>
              </a:spcAft>
              <a:buFontTx/>
              <a:buChar char="-"/>
            </a:pPr>
            <a:r>
              <a:rPr lang="nl-BE"/>
              <a:t>Het leerproces van de leerling te sturen: je merkt dat een leerling iets niet begrepen heeft en stuurt bij, remedieert …</a:t>
            </a:r>
          </a:p>
          <a:p>
            <a:pPr marL="171450" indent="-171450" algn="l" fontAlgn="base">
              <a:spcBef>
                <a:spcPct val="0"/>
              </a:spcBef>
              <a:spcAft>
                <a:spcPct val="0"/>
              </a:spcAft>
              <a:buFontTx/>
              <a:buChar char="-"/>
            </a:pPr>
            <a:r>
              <a:rPr lang="nl-BE"/>
              <a:t>Je eigen onderwijsproces te sturen: als je merkt door bv een </a:t>
            </a:r>
            <a:r>
              <a:rPr lang="nl-BE" err="1"/>
              <a:t>kahootquiz</a:t>
            </a:r>
            <a:r>
              <a:rPr lang="nl-BE"/>
              <a:t> dat meer dan de helft van de leerlingen de leerstof niet begrepen heeft, kan je jezelf bijsturen.</a:t>
            </a:r>
          </a:p>
          <a:p>
            <a:pPr marL="0" indent="0" algn="l" fontAlgn="base">
              <a:spcBef>
                <a:spcPct val="0"/>
              </a:spcBef>
              <a:spcAft>
                <a:spcPct val="0"/>
              </a:spcAft>
              <a:buFontTx/>
              <a:buNone/>
            </a:pPr>
            <a:r>
              <a:rPr lang="nl-BE"/>
              <a:t>Anderzijds heb je </a:t>
            </a:r>
            <a:r>
              <a:rPr lang="nl-BE" err="1"/>
              <a:t>summatieve</a:t>
            </a:r>
            <a:r>
              <a:rPr lang="nl-BE"/>
              <a:t> evaluatie die tot doel heeft:</a:t>
            </a:r>
          </a:p>
          <a:p>
            <a:pPr marL="171450" indent="-171450" algn="l" fontAlgn="base">
              <a:spcBef>
                <a:spcPct val="0"/>
              </a:spcBef>
              <a:spcAft>
                <a:spcPct val="0"/>
              </a:spcAft>
              <a:buFontTx/>
              <a:buChar char="-"/>
            </a:pPr>
            <a:r>
              <a:rPr lang="nl-BE"/>
              <a:t>Een resultaatsbepaling te doen, na te gaan of de leerling de doelen al dan niet haalt</a:t>
            </a:r>
          </a:p>
          <a:p>
            <a:pPr marL="171450" indent="-171450" algn="l" fontAlgn="base">
              <a:spcBef>
                <a:spcPct val="0"/>
              </a:spcBef>
              <a:spcAft>
                <a:spcPct val="0"/>
              </a:spcAft>
              <a:buFontTx/>
              <a:buChar char="-"/>
            </a:pPr>
            <a:r>
              <a:rPr lang="nl-BE"/>
              <a:t>Plaatsing, oriëntatie en selectie: in de basisoptie is vooral de oriëntatie zeer belangrijk en is het niet de bedoeling dat op basis van de evaluatie een selectie gebeurt. </a:t>
            </a:r>
          </a:p>
        </p:txBody>
      </p:sp>
      <p:sp>
        <p:nvSpPr>
          <p:cNvPr id="4" name="Tijdelijke aanduiding voor dianummer 3"/>
          <p:cNvSpPr>
            <a:spLocks noGrp="1"/>
          </p:cNvSpPr>
          <p:nvPr>
            <p:ph type="sldNum" sz="quarter" idx="5"/>
          </p:nvPr>
        </p:nvSpPr>
        <p:spPr/>
        <p:txBody>
          <a:bodyPr/>
          <a:lstStyle/>
          <a:p>
            <a:fld id="{AFEE88FC-EAD8-4EF4-BA97-50A53BC0F2F6}" type="slidenum">
              <a:rPr lang="nl-BE" smtClean="0"/>
              <a:t>12</a:t>
            </a:fld>
            <a:endParaRPr lang="nl-BE"/>
          </a:p>
        </p:txBody>
      </p:sp>
    </p:spTree>
    <p:extLst>
      <p:ext uri="{BB962C8B-B14F-4D97-AF65-F5344CB8AC3E}">
        <p14:creationId xmlns:p14="http://schemas.microsoft.com/office/powerpoint/2010/main" val="423024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zegt wetenschappelijk onderzoek? Hoe leren leerlingen en hoe wordt het leren beïnvloed? </a:t>
            </a:r>
          </a:p>
          <a:p>
            <a:r>
              <a:rPr lang="nl-BE"/>
              <a:t>John </a:t>
            </a:r>
            <a:r>
              <a:rPr lang="nl-BE" err="1"/>
              <a:t>Hattie</a:t>
            </a:r>
            <a:r>
              <a:rPr lang="nl-BE"/>
              <a:t> deed een bijzonder groot onderzoek naar de invloeden die het leren van leerlingen bevorderen.</a:t>
            </a:r>
          </a:p>
          <a:p>
            <a:r>
              <a:rPr lang="nl-BE"/>
              <a:t>In zijn boek ‘</a:t>
            </a:r>
            <a:r>
              <a:rPr lang="nl-BE" err="1"/>
              <a:t>visible</a:t>
            </a:r>
            <a:r>
              <a:rPr lang="nl-BE"/>
              <a:t> </a:t>
            </a:r>
            <a:r>
              <a:rPr lang="nl-BE" err="1"/>
              <a:t>learning</a:t>
            </a:r>
            <a:r>
              <a:rPr lang="nl-BE"/>
              <a:t>’ (het leren van leerlingen zichtbaar maken)  legt hij de resultaten en ideeën uit aan leerkrachten. </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300" b="0" i="0" u="none" strike="noStrike" cap="none" smtClean="0">
                <a:solidFill>
                  <a:schemeClr val="dk1"/>
                </a:solidFill>
                <a:latin typeface="Calibri"/>
                <a:ea typeface="Calibri"/>
                <a:cs typeface="Calibri"/>
                <a:sym typeface="Calibri"/>
              </a:rPr>
              <a:t>13</a:t>
            </a:fld>
            <a:endParaRPr lang="nl-BE"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8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547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179286e84_0_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g6179286e84_0_6: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err="1"/>
              <a:t>Summatieve</a:t>
            </a:r>
            <a:r>
              <a:rPr lang="nl-BE"/>
              <a:t> evaluatie neemt welke plaats in?</a:t>
            </a:r>
            <a:endParaRPr/>
          </a:p>
          <a:p>
            <a:pPr marL="0" lvl="0" indent="0" algn="l" rtl="0">
              <a:spcBef>
                <a:spcPts val="0"/>
              </a:spcBef>
              <a:spcAft>
                <a:spcPts val="0"/>
              </a:spcAft>
              <a:buNone/>
            </a:pPr>
            <a:r>
              <a:rPr lang="nl-BE"/>
              <a:t>Hoe definiëren de schoolbegeleiders formatief en hoe </a:t>
            </a:r>
            <a:r>
              <a:rPr lang="nl-BE" err="1"/>
              <a:t>summatief</a:t>
            </a:r>
            <a:r>
              <a:rPr lang="nl-BE"/>
              <a:t> toetsen? Bv: tussentijds bevragen van de leerlingen waar ze staan in het leerproces eventueel zonder punten tegenover toetsen aan het einde van een langere periode om te zien of de leerplandoelen zijn bereikt?</a:t>
            </a:r>
            <a:endParaRPr/>
          </a:p>
        </p:txBody>
      </p:sp>
      <p:sp>
        <p:nvSpPr>
          <p:cNvPr id="260" name="Google Shape;260;g6179286e84_0_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nl-BE"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nl-BE">
                <a:solidFill>
                  <a:prstClr val="black"/>
                </a:solidFill>
              </a:rPr>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solidFill>
                  <a:prstClr val="black"/>
                </a:solidFill>
              </a:rPr>
              <a:pPr/>
              <a:t>7 juni 2022</a:t>
            </a:fld>
            <a:endParaRPr lang="nl-BE">
              <a:solidFill>
                <a:prstClr val="black"/>
              </a:solidFill>
            </a:endParaRPr>
          </a:p>
        </p:txBody>
      </p:sp>
      <p:sp>
        <p:nvSpPr>
          <p:cNvPr id="6" name="Tijdelijke aanduiding voor voettekst 5"/>
          <p:cNvSpPr>
            <a:spLocks noGrp="1"/>
          </p:cNvSpPr>
          <p:nvPr>
            <p:ph type="ftr" sz="quarter" idx="12"/>
          </p:nvPr>
        </p:nvSpPr>
        <p:spPr/>
        <p:txBody>
          <a:bodyPr/>
          <a:lstStyle/>
          <a:p>
            <a:r>
              <a:rPr lang="nl-BE">
                <a:solidFill>
                  <a:prstClr val="black"/>
                </a:solidFill>
              </a:rPr>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solidFill>
                  <a:prstClr val="black"/>
                </a:solidFill>
              </a:rPr>
              <a:pPr/>
              <a:t>16</a:t>
            </a:fld>
            <a:endParaRPr lang="nl-BE">
              <a:solidFill>
                <a:prstClr val="black"/>
              </a:solidFill>
            </a:endParaRPr>
          </a:p>
        </p:txBody>
      </p:sp>
    </p:spTree>
    <p:extLst>
      <p:ext uri="{BB962C8B-B14F-4D97-AF65-F5344CB8AC3E}">
        <p14:creationId xmlns:p14="http://schemas.microsoft.com/office/powerpoint/2010/main" val="3581802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is evaluatie?</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17</a:t>
            </a:fld>
            <a:endParaRPr lang="nl-BE"/>
          </a:p>
        </p:txBody>
      </p:sp>
    </p:spTree>
    <p:extLst>
      <p:ext uri="{BB962C8B-B14F-4D97-AF65-F5344CB8AC3E}">
        <p14:creationId xmlns:p14="http://schemas.microsoft.com/office/powerpoint/2010/main" val="299160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leerkracht ben je verantwoordelijk om de leerlingen aan te leren wat is vastgelegd in het leerplan. De bedoeling is dat je een idee hebt, een oordeel in hoeverre de leerling de doelen beheerst.</a:t>
            </a:r>
          </a:p>
          <a:p>
            <a:endParaRPr lang="nl-BE" dirty="0"/>
          </a:p>
          <a:p>
            <a:r>
              <a:rPr lang="nl-BE" dirty="0"/>
              <a:t>Je evalueert met andere woorden al de leerplandoelen (al dan niet begeleidend of beoordelend), en niet uitsluitend dat wat in eventueel cursusmateriaal staat. Hierbij let je zowel op de inhoud als op het beheersingsniveau van de leerplandoelen.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18</a:t>
            </a:fld>
            <a:endParaRPr lang="nl-BE"/>
          </a:p>
        </p:txBody>
      </p:sp>
    </p:spTree>
    <p:extLst>
      <p:ext uri="{BB962C8B-B14F-4D97-AF65-F5344CB8AC3E}">
        <p14:creationId xmlns:p14="http://schemas.microsoft.com/office/powerpoint/2010/main" val="169876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LPD 6 = B-stroom</a:t>
            </a:r>
          </a:p>
          <a:p>
            <a:r>
              <a:rPr lang="nl-BE"/>
              <a:t>LPD 7 = A-stroom</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19</a:t>
            </a:fld>
            <a:endParaRPr lang="nl-BE"/>
          </a:p>
        </p:txBody>
      </p:sp>
    </p:spTree>
    <p:extLst>
      <p:ext uri="{BB962C8B-B14F-4D97-AF65-F5344CB8AC3E}">
        <p14:creationId xmlns:p14="http://schemas.microsoft.com/office/powerpoint/2010/main" val="1187765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beide methodes zijn er verschillende bronnen waarmee je op beide handelingswerkwoord aan de slag kan gaan.</a:t>
            </a:r>
          </a:p>
          <a:p>
            <a:r>
              <a:rPr lang="nl-BE" dirty="0"/>
              <a:t>Bijvoorbeeld pagina 347 in </a:t>
            </a:r>
            <a:r>
              <a:rPr lang="nl-BE" dirty="0" err="1"/>
              <a:t>Buzz</a:t>
            </a:r>
            <a:endParaRPr lang="nl-BE" dirty="0"/>
          </a:p>
          <a:p>
            <a:r>
              <a:rPr lang="nl-BE" dirty="0"/>
              <a:t>Bijvoorbeeld pagina 30 en volgende in LIFT A – De consument in de samenleving</a:t>
            </a:r>
          </a:p>
          <a:p>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20</a:t>
            </a:fld>
            <a:endParaRPr lang="nl-BE"/>
          </a:p>
        </p:txBody>
      </p:sp>
    </p:spTree>
    <p:extLst>
      <p:ext uri="{BB962C8B-B14F-4D97-AF65-F5344CB8AC3E}">
        <p14:creationId xmlns:p14="http://schemas.microsoft.com/office/powerpoint/2010/main" val="255127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Welke doelen willen we vandaag bereiken?</a:t>
            </a:r>
          </a:p>
        </p:txBody>
      </p:sp>
      <p:sp>
        <p:nvSpPr>
          <p:cNvPr id="4" name="Tijdelijke aanduiding voor dia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l-BE" sz="1300" b="0" i="0" u="none" strike="noStrike" cap="none" smtClean="0">
                <a:solidFill>
                  <a:schemeClr val="dk1"/>
                </a:solidFill>
                <a:latin typeface="Calibri"/>
                <a:ea typeface="Calibri"/>
                <a:cs typeface="Calibri"/>
                <a:sym typeface="Calibri"/>
              </a:rPr>
              <a:t>3</a:t>
            </a:fld>
            <a:endParaRPr lang="nl-BE"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156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Standpunt innemen ten opzichte van de trend </a:t>
            </a:r>
            <a:r>
              <a:rPr lang="nl-BE" err="1"/>
              <a:t>duurzaambewuster</a:t>
            </a:r>
            <a:r>
              <a:rPr lang="nl-BE"/>
              <a:t> consumeren, de toenemende digitalisering en de gevolgen voor de werknemers van bijvoorbeeld logistieke spelers …</a:t>
            </a:r>
          </a:p>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21</a:t>
            </a:fld>
            <a:endParaRPr lang="nl-BE"/>
          </a:p>
        </p:txBody>
      </p:sp>
    </p:spTree>
    <p:extLst>
      <p:ext uri="{BB962C8B-B14F-4D97-AF65-F5344CB8AC3E}">
        <p14:creationId xmlns:p14="http://schemas.microsoft.com/office/powerpoint/2010/main" val="22213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Bepaalde thema’s komen enkel voor in de A-stroom zoals motieven om een onderneming te starten, de verantwoordelijkheid ten opzichte van stakeholders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23</a:t>
            </a:fld>
            <a:endParaRPr lang="nl-BE"/>
          </a:p>
        </p:txBody>
      </p:sp>
    </p:spTree>
    <p:extLst>
      <p:ext uri="{BB962C8B-B14F-4D97-AF65-F5344CB8AC3E}">
        <p14:creationId xmlns:p14="http://schemas.microsoft.com/office/powerpoint/2010/main" val="149373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wijzen hier nog eens op de 2 functies van evalueren:</a:t>
            </a:r>
          </a:p>
          <a:p>
            <a:pPr marL="171450" indent="-171450">
              <a:buFontTx/>
              <a:buChar char="-"/>
            </a:pPr>
            <a:r>
              <a:rPr lang="nl-BE"/>
              <a:t>Enerzijds evalueren van het leren: dit wijst op een productevaluatie. Dit kan je doen door middel van opdrachten, taken, toepassingen en evt. toetsen</a:t>
            </a:r>
          </a:p>
          <a:p>
            <a:pPr marL="171450" indent="-171450">
              <a:buFontTx/>
              <a:buChar char="-"/>
            </a:pPr>
            <a:r>
              <a:rPr lang="nl-BE"/>
              <a:t>Anderzijds evalueren om te leren: dit verwijst naar procesevaluatie. Dit vraagt een andere manier van evalueren, bv door middel van feedback, feed-up, </a:t>
            </a:r>
            <a:r>
              <a:rPr lang="nl-BE" err="1"/>
              <a:t>feedforward</a:t>
            </a:r>
            <a:r>
              <a:rPr lang="nl-BE"/>
              <a:t>, een quiz, portfolio, enz. </a:t>
            </a:r>
          </a:p>
          <a:p>
            <a:pPr marL="171450" indent="-171450">
              <a:buFontTx/>
              <a:buChar char="-"/>
            </a:pP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24</a:t>
            </a:fld>
            <a:endParaRPr lang="nl-BE"/>
          </a:p>
        </p:txBody>
      </p:sp>
    </p:spTree>
    <p:extLst>
      <p:ext uri="{BB962C8B-B14F-4D97-AF65-F5344CB8AC3E}">
        <p14:creationId xmlns:p14="http://schemas.microsoft.com/office/powerpoint/2010/main" val="1403950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spcBef>
                <a:spcPts val="0"/>
              </a:spcBef>
              <a:spcAft>
                <a:spcPts val="0"/>
              </a:spcAft>
              <a:buNone/>
            </a:pPr>
            <a:r>
              <a:rPr lang="nl-BE"/>
              <a:t>En dan: hoe evalueer je?</a:t>
            </a:r>
          </a:p>
          <a:p>
            <a:pPr marL="0" lvl="0" indent="0">
              <a:spcBef>
                <a:spcPts val="0"/>
              </a:spcBef>
              <a:spcAft>
                <a:spcPts val="0"/>
              </a:spcAft>
              <a:buNone/>
            </a:pPr>
            <a:endParaRPr lang="nl-BE"/>
          </a:p>
          <a:p>
            <a:pPr marL="0" lvl="0" indent="0">
              <a:spcBef>
                <a:spcPts val="0"/>
              </a:spcBef>
              <a:spcAft>
                <a:spcPts val="0"/>
              </a:spcAft>
              <a:buNone/>
            </a:pPr>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B8490C-E2EA-2C42-B16E-61BE85813233}" type="slidenum">
              <a:rPr kumimoji="0" lang="nl-BE"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nl-BE"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32041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Volgens de regelgeving behoort de evaluatie tot de autonomie van de school. Elke school heeft de keuze hoe te evalueren en te rapporteren, of men bv examens inricht of niet enz.</a:t>
            </a:r>
          </a:p>
          <a:p>
            <a:r>
              <a:rPr lang="nl-BE"/>
              <a:t>Maar…. anderzijds worden er in het referentiekader voor onderwijskwaliteit ook wel duidelijke verwachtingen uiteengezet omtrent evaluatie. </a:t>
            </a:r>
          </a:p>
          <a:p>
            <a:r>
              <a:rPr lang="nl-BE"/>
              <a:t>Dus de regelgeving zegt dat men vrij is, maar anderzijds is men toch ook gebonden aan duidelijke kwaliteitscriteria.</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26</a:t>
            </a:fld>
            <a:endParaRPr lang="nl-BE"/>
          </a:p>
        </p:txBody>
      </p:sp>
    </p:spTree>
    <p:extLst>
      <p:ext uri="{BB962C8B-B14F-4D97-AF65-F5344CB8AC3E}">
        <p14:creationId xmlns:p14="http://schemas.microsoft.com/office/powerpoint/2010/main" val="1834721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Over welke keuzes heeft de school autonomie? </a:t>
            </a:r>
          </a:p>
          <a:p>
            <a:r>
              <a:rPr lang="nl-BE"/>
              <a:t>Belangrijk is dat dit niet alleen de keuze is van de individuele leraar , maar dat dit afgestemd en besproken wordt in de vakgroep en past in het project en de visie van de school. </a:t>
            </a:r>
          </a:p>
          <a:p>
            <a:r>
              <a:rPr lang="nl-BE"/>
              <a:t>Bv als een school ervoor kiest om de basisoptie niet op punten maar op doelen te evalueren, zal de vakgroep en leraar hier best rekening mee houden. </a:t>
            </a:r>
          </a:p>
          <a:p>
            <a:r>
              <a:rPr lang="nl-BE"/>
              <a:t>Afstemmen binnen school en andere basisopties</a:t>
            </a:r>
          </a:p>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27</a:t>
            </a:fld>
            <a:endParaRPr lang="nl-BE"/>
          </a:p>
        </p:txBody>
      </p:sp>
    </p:spTree>
    <p:extLst>
      <p:ext uri="{BB962C8B-B14F-4D97-AF65-F5344CB8AC3E}">
        <p14:creationId xmlns:p14="http://schemas.microsoft.com/office/powerpoint/2010/main" val="105271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de keuzes die gemaakt worden i.v.m. evaluatie is vooral de visie op de basisoptie belangrijk:</a:t>
            </a:r>
          </a:p>
          <a:p>
            <a:pPr marL="171450" indent="-171450">
              <a:buFontTx/>
              <a:buChar char="-"/>
            </a:pPr>
            <a:r>
              <a:rPr lang="nl-BE"/>
              <a:t>De  basisoptie heeft vooral een observerende en oriënterende functie. Het is de bedoeling dat leerlingen hun talenten leren ontdekken en ze een goede studiekeuze kunnen maken</a:t>
            </a:r>
          </a:p>
          <a:p>
            <a:pPr marL="171450" indent="-171450">
              <a:buFontTx/>
              <a:buChar char="-"/>
            </a:pPr>
            <a:r>
              <a:rPr lang="nl-BE"/>
              <a:t>De basisoptie mag geen voorafname zijn voor de 2de graad. Ze heeft tot doel om de leerlingen een goed advies te kunnen geven. </a:t>
            </a:r>
          </a:p>
          <a:p>
            <a:pPr marL="171450" indent="-171450">
              <a:buFontTx/>
              <a:buChar char="-"/>
            </a:pPr>
            <a:r>
              <a:rPr lang="nl-BE"/>
              <a:t>De procedurele doelen verdienen voldoende aandacht. Vele procedurele doelen zijn gelijk in de verschillende basisopties en het is de bedoeling dat </a:t>
            </a:r>
            <a:r>
              <a:rPr lang="nl-BE" err="1"/>
              <a:t>lln</a:t>
            </a:r>
            <a:r>
              <a:rPr lang="nl-BE"/>
              <a:t> ze na de eerste graad beheersen, dat ze bijvoorbeeld een onderzoek leren uitvoeren</a:t>
            </a:r>
          </a:p>
          <a:p>
            <a:pPr marL="171450" indent="-171450">
              <a:buFontTx/>
              <a:buChar char="-"/>
            </a:pPr>
            <a:r>
              <a:rPr lang="nl-BE"/>
              <a:t>Er gaat best voldoende aandacht naar begeleidend evalueren met behulp van feedback, feed-up, </a:t>
            </a:r>
            <a:r>
              <a:rPr lang="nl-BE" err="1"/>
              <a:t>feedforward</a:t>
            </a:r>
            <a:r>
              <a:rPr lang="nl-BE"/>
              <a:t>. Of misschien kiezen scholen niet te beoordelen op punten maar op doelen? </a:t>
            </a:r>
          </a:p>
          <a:p>
            <a:pPr marL="171450" indent="-171450">
              <a:buFontTx/>
              <a:buChar char="-"/>
            </a:pPr>
            <a:r>
              <a:rPr lang="nl-BE"/>
              <a:t>Er zijn basisdoelen en verdiepingsdoelen. Bij beslissingen van de DKR gelden de basisdoelen als uitgangspunt, een tekort kan niet op basis van uitbreidingsdoelen. </a:t>
            </a:r>
          </a:p>
          <a:p>
            <a:pPr marL="171450" indent="-171450">
              <a:buFontTx/>
              <a:buChar char="-"/>
            </a:pP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28</a:t>
            </a:fld>
            <a:endParaRPr lang="nl-BE"/>
          </a:p>
        </p:txBody>
      </p:sp>
    </p:spTree>
    <p:extLst>
      <p:ext uri="{BB962C8B-B14F-4D97-AF65-F5344CB8AC3E}">
        <p14:creationId xmlns:p14="http://schemas.microsoft.com/office/powerpoint/2010/main" val="3612113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Bij de gemaakte keuzes en bij het uitwerken van evaluatiemateriaal is het belangrijk rekening te houden met de kwaliteitsverwachtingen zoals die geformuleerd worden in het OK.</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29</a:t>
            </a:fld>
            <a:endParaRPr lang="nl-BE"/>
          </a:p>
        </p:txBody>
      </p:sp>
    </p:spTree>
    <p:extLst>
      <p:ext uri="{BB962C8B-B14F-4D97-AF65-F5344CB8AC3E}">
        <p14:creationId xmlns:p14="http://schemas.microsoft.com/office/powerpoint/2010/main" val="233324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Jullie kennen het OK-kader; dit formuleert verwachtingen voor kwaliteitsvol onderwijs</a:t>
            </a:r>
          </a:p>
          <a:p>
            <a:r>
              <a:rPr lang="nl-BE"/>
              <a:t>Ook voor evaluatie en rapportering worden zowel op gebied van de uitvoering als op gebied van beleid verwachtingen geformuleerd.</a:t>
            </a:r>
          </a:p>
        </p:txBody>
      </p:sp>
      <p:sp>
        <p:nvSpPr>
          <p:cNvPr id="4" name="Tijdelijke aanduiding voor koptekst 3"/>
          <p:cNvSpPr>
            <a:spLocks noGrp="1"/>
          </p:cNvSpPr>
          <p:nvPr>
            <p:ph type="hdr" sz="quarter" idx="10"/>
          </p:nvPr>
        </p:nvSpPr>
        <p:spPr/>
        <p:txBody>
          <a:bodyPr/>
          <a:lstStyle/>
          <a:p>
            <a:r>
              <a:rPr lang="nl-BE"/>
              <a:t>Titel samenkomst </a:t>
            </a:r>
          </a:p>
        </p:txBody>
      </p:sp>
      <p:sp>
        <p:nvSpPr>
          <p:cNvPr id="5" name="Tijdelijke aanduiding voor datum 4"/>
          <p:cNvSpPr>
            <a:spLocks noGrp="1"/>
          </p:cNvSpPr>
          <p:nvPr>
            <p:ph type="dt" idx="1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12"/>
          </p:nvPr>
        </p:nvSpPr>
        <p:spPr/>
        <p:txBody>
          <a:bodyPr/>
          <a:lstStyle/>
          <a:p>
            <a:r>
              <a:rPr lang="nl-BE"/>
              <a:t>Naam van de spreker of dienst</a:t>
            </a:r>
          </a:p>
        </p:txBody>
      </p:sp>
      <p:sp>
        <p:nvSpPr>
          <p:cNvPr id="7" name="Tijdelijke aanduiding voor dianummer 6"/>
          <p:cNvSpPr>
            <a:spLocks noGrp="1"/>
          </p:cNvSpPr>
          <p:nvPr>
            <p:ph type="sldNum" sz="quarter" idx="13"/>
          </p:nvPr>
        </p:nvSpPr>
        <p:spPr/>
        <p:txBody>
          <a:bodyPr/>
          <a:lstStyle/>
          <a:p>
            <a:fld id="{94B5155E-4972-4CE7-B1DF-77F91BF7334B}" type="slidenum">
              <a:rPr lang="nl-BE" smtClean="0"/>
              <a:t>30</a:t>
            </a:fld>
            <a:endParaRPr lang="nl-BE"/>
          </a:p>
        </p:txBody>
      </p:sp>
    </p:spTree>
    <p:extLst>
      <p:ext uri="{BB962C8B-B14F-4D97-AF65-F5344CB8AC3E}">
        <p14:creationId xmlns:p14="http://schemas.microsoft.com/office/powerpoint/2010/main" val="744982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Inspectie 2,0 ( de vernieuwde aanpak van de doorlichting zoals bepaald in het decreet) heeft een </a:t>
            </a:r>
            <a:r>
              <a:rPr lang="nl-BE" err="1"/>
              <a:t>toezichtskader</a:t>
            </a:r>
            <a:r>
              <a:rPr lang="nl-BE"/>
              <a:t> ontwikkeld om zelf op een objectieve methode een evaluatie te kunnen doen (TOK). Zij heeft de verwachtingen in </a:t>
            </a:r>
            <a:r>
              <a:rPr lang="nl-BE" err="1"/>
              <a:t>rubrics</a:t>
            </a:r>
            <a:r>
              <a:rPr lang="nl-BE"/>
              <a:t> geformuleerd en daar kan je dus aflezen wat de criteria zijn voor een kwalitatieve doorlichting. </a:t>
            </a:r>
          </a:p>
          <a:p>
            <a:r>
              <a:rPr lang="nl-BE"/>
              <a:t>Probleem: men gebruikt academische taal en niet elke leraar is hiermee vertrouwd. Dit is vervelend daar de doorlichting bij hun nieuwe aanpak vooral in gesprek gaat met de vakgroep en beiden soms een andere taal spreken. Leraren doen vaak heel goede dingen maar kunnen dat niet altijd op de juiste manier verwoorden.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31</a:t>
            </a:fld>
            <a:endParaRPr lang="nl-BE"/>
          </a:p>
        </p:txBody>
      </p:sp>
    </p:spTree>
    <p:extLst>
      <p:ext uri="{BB962C8B-B14F-4D97-AF65-F5344CB8AC3E}">
        <p14:creationId xmlns:p14="http://schemas.microsoft.com/office/powerpoint/2010/main" val="309928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15" indent="-185715">
              <a:buFont typeface="Arial" panose="020B0604020202020204" pitchFamily="34" charset="0"/>
              <a:buChar char="•"/>
            </a:pPr>
            <a:r>
              <a:rPr lang="nl-BE"/>
              <a:t>In 64,4 % van de onderzoeken van de onderwijsleerpraktijk blijkt het aanbod voldoende afgestemd te zijn op het gevalideerd doelenkader. Dat wil zeggen dat het aanbod spoort met de eindtermen en leerplannen en dat het nagenoeg volledig is. Het aanbod is evenwichtig en afgestemd op het verwachte beheersingsniveau.</a:t>
            </a:r>
          </a:p>
          <a:p>
            <a:pPr marL="185715" indent="-185715">
              <a:buFont typeface="Arial" panose="020B0604020202020204" pitchFamily="34" charset="0"/>
              <a:buChar char="•"/>
            </a:pPr>
            <a:r>
              <a:rPr lang="nl-BE"/>
              <a:t>Het leer- en ontwikkelingsgericht aanbod wordt in ongeveer 70,4 % van de onderzoeken positief ingeschat. Dat wil zeggen dat de leraren de beginsituatie van de groep leerlingen benutten om haalbare en uitdagende doelen te stellen en om het onderwijsleerproces vorm te geven. </a:t>
            </a:r>
          </a:p>
          <a:p>
            <a:pPr marL="185715" indent="-185715">
              <a:buFont typeface="Arial" panose="020B0604020202020204" pitchFamily="34" charset="0"/>
              <a:buChar char="•"/>
            </a:pPr>
            <a:r>
              <a:rPr lang="nl-BE"/>
              <a:t>Op het vlak van leer- en leefklimaat zorgen 98 % van scholen voor een positief en stimulerend leer- en leefklimaat. De leraren motiveren de leerlingen, ondersteunen hen, waarderen hen, gaan vaak met hen in interactie en houden rekening met hun inbreng. </a:t>
            </a:r>
          </a:p>
          <a:p>
            <a:pPr marL="185715" indent="-185715">
              <a:buFont typeface="Arial" panose="020B0604020202020204" pitchFamily="34" charset="0"/>
              <a:buChar char="•"/>
            </a:pPr>
            <a:r>
              <a:rPr lang="nl-BE"/>
              <a:t>In ongeveer 82,7 % van de onderzoeken ondersteunt de materiële leeromgeving het bereiken van de doelen.</a:t>
            </a:r>
          </a:p>
          <a:p>
            <a:pPr marL="185715" indent="-185715">
              <a:buFont typeface="Arial" panose="020B0604020202020204" pitchFamily="34" charset="0"/>
              <a:buChar char="•"/>
            </a:pPr>
            <a:r>
              <a:rPr lang="nl-BE"/>
              <a:t>In 48,3 % van de onderzoeken komt de feedback tegemoet aan de verwachting. Deze leraren geven geregeld ontwikkelingsgerichte feedback, waarbij ze vertrekken vanuit de doelen en de leerervaringen van de leerlingen. De feedback is zowel op het product als op het proces gericht. De feedback is veelal duidelijk, constructief en gedoseerd en vindt plaats in een klimaat van veiligheid en vertrouwen. </a:t>
            </a:r>
          </a:p>
          <a:p>
            <a:pPr marL="185715" indent="-185715">
              <a:buFont typeface="Arial" panose="020B0604020202020204" pitchFamily="34" charset="0"/>
              <a:buChar char="•"/>
            </a:pPr>
            <a:r>
              <a:rPr lang="nl-BE"/>
              <a:t>Voor de leerlingenevaluatie vinden we globaal genomen de minst positieve inschalingen terug. Slechts 34,1 % van de onderzoeken toont aan dat scholen de verwachting bereiken op het vlak van evaluatie. Daar is de evaluatie representatief voor het gevalideerd doelenkader en voor het aanbod. De evaluatie is transparant, betrouwbaar, breed, afgestemd op de doelgroep en geïntegreerd in het onderwijsleerproces. </a:t>
            </a:r>
          </a:p>
          <a:p>
            <a:pPr marL="185715" indent="-185715">
              <a:buFont typeface="Arial" panose="020B0604020202020204" pitchFamily="34" charset="0"/>
              <a:buChar char="•"/>
            </a:pPr>
            <a:r>
              <a:rPr lang="nl-BE"/>
              <a:t>Wat de leereffecten betreft, toont 53,1 % van de onderzoeken dat de onderwijsleerpraktijk, de kwaliteitsbewaking van de onderwijsleerpraktijk, het leerlingenwelbevinden en de studieresultaten aantonen dat een zo groot mogelijke groep leerlingen de minimaal gewenste output (de eindtermen of leerplandoelen) bereikt.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a:t>
            </a:fld>
            <a:endParaRPr lang="nl-BE"/>
          </a:p>
        </p:txBody>
      </p:sp>
    </p:spTree>
    <p:extLst>
      <p:ext uri="{BB962C8B-B14F-4D97-AF65-F5344CB8AC3E}">
        <p14:creationId xmlns:p14="http://schemas.microsoft.com/office/powerpoint/2010/main" val="220215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Dit zijn de kwaliteitseisen voor een goede evaluatie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We zoomen in op representativiteit en leerplangerichtheid</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27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opbouw voor dit deel van de </a:t>
            </a:r>
            <a:r>
              <a:rPr lang="nl-BE" err="1"/>
              <a:t>ppt</a:t>
            </a:r>
            <a:r>
              <a:rPr lang="nl-BE"/>
              <a:t> is als volgt:</a:t>
            </a:r>
          </a:p>
          <a:p>
            <a:r>
              <a:rPr lang="nl-BE"/>
              <a:t>Eerst zetten we per pijler het doel uiteen</a:t>
            </a:r>
          </a:p>
          <a:p>
            <a:r>
              <a:rPr lang="nl-BE"/>
              <a:t>Nadien formuleren we succescriteria</a:t>
            </a:r>
          </a:p>
          <a:p>
            <a:r>
              <a:rPr lang="nl-BE"/>
              <a:t>Tot slot geven we een voorbeeld of opdracht</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911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Pijler 1: de evaluatie is representatief</a:t>
            </a:r>
          </a:p>
          <a:p>
            <a:r>
              <a:rPr lang="nl-BE"/>
              <a:t>Wat is ons doel?</a:t>
            </a:r>
          </a:p>
          <a:p>
            <a:r>
              <a:rPr lang="nl-BE"/>
              <a:t>Wat zijn succescriteria, m.a.w. wanneer is de evaluatie representatief?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34</a:t>
            </a:fld>
            <a:endParaRPr lang="nl-BE"/>
          </a:p>
        </p:txBody>
      </p:sp>
    </p:spTree>
    <p:extLst>
      <p:ext uri="{BB962C8B-B14F-4D97-AF65-F5344CB8AC3E}">
        <p14:creationId xmlns:p14="http://schemas.microsoft.com/office/powerpoint/2010/main" val="2248141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Dit zijn de kwaliteitseisen voor een goede evaluatie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We zoomen in op representativiteit en leerplangerichtheid</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2639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i="0" u="none" strike="noStrike" kern="1200">
                <a:solidFill>
                  <a:schemeClr val="tx1"/>
                </a:solidFill>
                <a:effectLst/>
                <a:latin typeface="+mn-lt"/>
                <a:ea typeface="+mn-ea"/>
                <a:cs typeface="+mn-cs"/>
              </a:rPr>
              <a:t>Transparantie</a:t>
            </a:r>
            <a:r>
              <a:rPr lang="nl-BE" sz="1200" b="0" i="0" u="none" strike="noStrike" kern="1200">
                <a:solidFill>
                  <a:schemeClr val="tx1"/>
                </a:solidFill>
                <a:effectLst/>
                <a:latin typeface="+mn-lt"/>
                <a:ea typeface="+mn-ea"/>
                <a:cs typeface="+mn-cs"/>
              </a:rPr>
              <a:t>: Dit betekent dat je evalueert zoals je aanleert.  Je maakt aan je leerlingen duidelijk wat je van hen verwacht, welke criteria je hanteert, hoe je vragen opstelt, wat belangrijk is, welke doelstellingen je wilt bereiken…</a:t>
            </a:r>
          </a:p>
          <a:p>
            <a:r>
              <a:rPr lang="nl-BE"/>
              <a:t>Evaluator onafhankelijk </a:t>
            </a:r>
          </a:p>
          <a:p>
            <a:r>
              <a:rPr lang="nl-BE"/>
              <a:t>Meetfouten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38</a:t>
            </a:fld>
            <a:endParaRPr lang="nl-BE"/>
          </a:p>
        </p:txBody>
      </p:sp>
    </p:spTree>
    <p:extLst>
      <p:ext uri="{BB962C8B-B14F-4D97-AF65-F5344CB8AC3E}">
        <p14:creationId xmlns:p14="http://schemas.microsoft.com/office/powerpoint/2010/main" val="21013376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Toepassing van een </a:t>
            </a:r>
            <a:r>
              <a:rPr lang="nl-BE" err="1">
                <a:cs typeface="Calibri"/>
              </a:rPr>
              <a:t>rubric</a:t>
            </a:r>
            <a:r>
              <a:rPr lang="nl-BE">
                <a:cs typeface="Calibri"/>
              </a:rPr>
              <a:t> --&gt; de leerkracht kan dit kader gebruiken in zijn/haar puntenboek of dergelijke.</a:t>
            </a:r>
          </a:p>
          <a:p>
            <a:r>
              <a:rPr lang="nl-BE">
                <a:cs typeface="Calibri"/>
              </a:rPr>
              <a:t>Dit is GEEN goed voorbeeld als beoordelingskader op een werkblad voor de leerling.</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39</a:t>
            </a:fld>
            <a:endParaRPr lang="nl-BE"/>
          </a:p>
        </p:txBody>
      </p:sp>
    </p:spTree>
    <p:extLst>
      <p:ext uri="{BB962C8B-B14F-4D97-AF65-F5344CB8AC3E}">
        <p14:creationId xmlns:p14="http://schemas.microsoft.com/office/powerpoint/2010/main" val="973644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cs typeface="Calibri"/>
              </a:rPr>
              <a:t>Bovenstaand beoordelingskader kan je telkens gebruiken bij een opdracht.</a:t>
            </a:r>
          </a:p>
          <a:p>
            <a:r>
              <a:rPr lang="nl-BE">
                <a:cs typeface="Calibri"/>
              </a:rPr>
              <a:t>Deze </a:t>
            </a:r>
            <a:r>
              <a:rPr lang="nl-BE" err="1">
                <a:cs typeface="Calibri"/>
              </a:rPr>
              <a:t>evalutiecriteria</a:t>
            </a:r>
            <a:r>
              <a:rPr lang="nl-BE">
                <a:cs typeface="Calibri"/>
              </a:rPr>
              <a:t> is op maat van de leerling geschreven. Nl. veel beknopter dan het voorbeeld hierboven.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41</a:t>
            </a:fld>
            <a:endParaRPr lang="nl-BE"/>
          </a:p>
        </p:txBody>
      </p:sp>
    </p:spTree>
    <p:extLst>
      <p:ext uri="{BB962C8B-B14F-4D97-AF65-F5344CB8AC3E}">
        <p14:creationId xmlns:p14="http://schemas.microsoft.com/office/powerpoint/2010/main" val="83864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Objectief en betrouwbaar</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589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i="0" u="none" strike="noStrike" kern="1200" dirty="0">
                <a:solidFill>
                  <a:schemeClr val="tx1"/>
                </a:solidFill>
                <a:effectLst/>
                <a:latin typeface="+mn-lt"/>
                <a:ea typeface="+mn-ea"/>
                <a:cs typeface="+mn-cs"/>
              </a:rPr>
              <a:t>Objectief en betrouwbaar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De evaluatie mag niet afhangen van de persoon die evalueert, </a:t>
            </a:r>
            <a:r>
              <a:rPr lang="nl-BE" sz="1200" b="0" i="0" u="none" strike="noStrike" kern="1200" dirty="0" err="1">
                <a:solidFill>
                  <a:schemeClr val="tx1"/>
                </a:solidFill>
                <a:effectLst/>
                <a:latin typeface="+mn-lt"/>
                <a:ea typeface="+mn-ea"/>
                <a:cs typeface="+mn-cs"/>
              </a:rPr>
              <a:t>lln</a:t>
            </a:r>
            <a:r>
              <a:rPr lang="nl-BE" sz="1200" b="0" i="0" u="none" strike="noStrike" kern="1200" dirty="0">
                <a:solidFill>
                  <a:schemeClr val="tx1"/>
                </a:solidFill>
                <a:effectLst/>
                <a:latin typeface="+mn-lt"/>
                <a:ea typeface="+mn-ea"/>
                <a:cs typeface="+mn-cs"/>
              </a:rPr>
              <a:t> in parallelklas moeten gelijke kansen krijgen. Parallelcollega’s stemmen de evaluatie best op elkaar af. </a:t>
            </a:r>
            <a:r>
              <a:rPr lang="nl-BE" sz="1200" b="0" i="0" u="none" strike="noStrike" kern="1200" dirty="0">
                <a:solidFill>
                  <a:schemeClr val="tx1"/>
                </a:solidFill>
                <a:effectLst/>
                <a:latin typeface="+mn-lt"/>
                <a:ea typeface="+mn-ea"/>
                <a:cs typeface="+mn-cs"/>
                <a:sym typeface="Wingdings" panose="05000000000000000000" pitchFamily="2" charset="2"/>
              </a:rPr>
              <a:t> vakgroep</a:t>
            </a:r>
            <a:endParaRPr lang="nl-B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Evaluatie mag niet afhankelijk zijn van factoren zoals de tijd, de duur en de omgeving of andere factoren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Scores moeten nauwkeurig zijn en mogen geen meetfouten bevatten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dirty="0">
                <a:solidFill>
                  <a:schemeClr val="tx1"/>
                </a:solidFill>
                <a:effectLst/>
                <a:latin typeface="+mn-lt"/>
                <a:ea typeface="+mn-ea"/>
                <a:cs typeface="+mn-cs"/>
              </a:rPr>
              <a:t>LPD 5: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45</a:t>
            </a:fld>
            <a:endParaRPr lang="nl-BE"/>
          </a:p>
        </p:txBody>
      </p:sp>
    </p:spTree>
    <p:extLst>
      <p:ext uri="{BB962C8B-B14F-4D97-AF65-F5344CB8AC3E}">
        <p14:creationId xmlns:p14="http://schemas.microsoft.com/office/powerpoint/2010/main" val="3035541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moet duidelijk zijn hoe de puntenverdeling is bij vraag a. Wanneer krijgt een leerling 2,5/2,5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46</a:t>
            </a:fld>
            <a:endParaRPr lang="nl-BE"/>
          </a:p>
        </p:txBody>
      </p:sp>
    </p:spTree>
    <p:extLst>
      <p:ext uri="{BB962C8B-B14F-4D97-AF65-F5344CB8AC3E}">
        <p14:creationId xmlns:p14="http://schemas.microsoft.com/office/powerpoint/2010/main" val="1937829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85715" indent="-185715">
              <a:buFont typeface="Arial" panose="020B0604020202020204" pitchFamily="34" charset="0"/>
              <a:buChar char="•"/>
            </a:pP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a:t>
            </a:fld>
            <a:endParaRPr lang="nl-BE"/>
          </a:p>
        </p:txBody>
      </p:sp>
    </p:spTree>
    <p:extLst>
      <p:ext uri="{BB962C8B-B14F-4D97-AF65-F5344CB8AC3E}">
        <p14:creationId xmlns:p14="http://schemas.microsoft.com/office/powerpoint/2010/main" val="1985202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Geïntegreerd in het leerproces</a:t>
            </a:r>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565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Lees werkwoord van leerplandoel , plan les en denk dan onmiddellijk al na over de evaluatie </a:t>
            </a:r>
            <a:r>
              <a:rPr lang="nl-BE">
                <a:sym typeface="Wingdings" panose="05000000000000000000" pitchFamily="2" charset="2"/>
              </a:rPr>
              <a:t> formatief </a:t>
            </a: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50</a:t>
            </a:fld>
            <a:endParaRPr lang="nl-BE"/>
          </a:p>
        </p:txBody>
      </p:sp>
    </p:spTree>
    <p:extLst>
      <p:ext uri="{BB962C8B-B14F-4D97-AF65-F5344CB8AC3E}">
        <p14:creationId xmlns:p14="http://schemas.microsoft.com/office/powerpoint/2010/main" val="2716080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8: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a:t>Vroeger gebruikten we deze voorstelling van het didactisch proces al  om de afstemming te visualiseren.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BE"/>
              <a:t>Je ziet dat de leerling hier steeds centraal bij staat. De leerling in relatie tot de wereld.</a:t>
            </a:r>
          </a:p>
          <a:p>
            <a:pPr marL="0" lvl="0" indent="0">
              <a:spcBef>
                <a:spcPts val="0"/>
              </a:spcBef>
              <a:spcAft>
                <a:spcPts val="0"/>
              </a:spcAft>
              <a:buNone/>
            </a:pPr>
            <a:endParaRPr/>
          </a:p>
        </p:txBody>
      </p:sp>
      <p:sp>
        <p:nvSpPr>
          <p:cNvPr id="504" name="Google Shape;504;p48: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06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 b="1" cap="small"/>
              <a:t>UITVOERING</a:t>
            </a:r>
            <a:r>
              <a:rPr lang="nl-BE" b="1"/>
              <a:t> OPDRACHT --&gt; ZIE BIJLAGE</a:t>
            </a:r>
            <a:endParaRPr lang="nl-NL" b="1"/>
          </a:p>
          <a:p>
            <a:r>
              <a:rPr lang="nl" i="1"/>
              <a:t>Stap 1  Je vindt per oefening de verschillende bedrijven uit de bedrijfskolom terug.  </a:t>
            </a:r>
            <a:endParaRPr lang="nl-BE" i="1">
              <a:cs typeface="Calibri"/>
            </a:endParaRPr>
          </a:p>
          <a:p>
            <a:r>
              <a:rPr lang="nl" i="1"/>
              <a:t>Stap 2  Ga opzoek naar de juiste afbeeldingen. Verwerk de gevonden afbeeldingen in Word/Google drive.</a:t>
            </a:r>
            <a:r>
              <a:rPr lang="nl-BE" i="1"/>
              <a:t> </a:t>
            </a:r>
            <a:r>
              <a:rPr lang="nl" i="1"/>
              <a:t> </a:t>
            </a:r>
            <a:r>
              <a:rPr lang="nl-BE" i="1"/>
              <a:t> </a:t>
            </a:r>
            <a:endParaRPr lang="nl-BE" i="1">
              <a:cs typeface="Calibri"/>
            </a:endParaRPr>
          </a:p>
          <a:p>
            <a:r>
              <a:rPr lang="nl" i="1"/>
              <a:t>Stap 3  Noteer de namen van de bedrijven in de juiste volgorde 🡪 Kolom ‘Bedrijf’</a:t>
            </a:r>
            <a:r>
              <a:rPr lang="nl-BE" i="1"/>
              <a:t> </a:t>
            </a:r>
            <a:r>
              <a:rPr lang="nl" i="1"/>
              <a:t> </a:t>
            </a:r>
            <a:r>
              <a:rPr lang="nl-BE" i="1"/>
              <a:t> </a:t>
            </a:r>
            <a:endParaRPr lang="nl-BE" i="1">
              <a:cs typeface="Calibri"/>
            </a:endParaRPr>
          </a:p>
          <a:p>
            <a:r>
              <a:rPr lang="nl" i="1"/>
              <a:t>Stap 4  Noteer in de tweede kolom 🡪 Kolom ‘Sector’ de juiste sector.</a:t>
            </a:r>
            <a:r>
              <a:rPr lang="nl-BE" i="1"/>
              <a:t> </a:t>
            </a:r>
            <a:endParaRPr lang="nl-BE" i="1">
              <a:cs typeface="Calibri"/>
            </a:endParaRP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52</a:t>
            </a:fld>
            <a:endParaRPr lang="nl-BE"/>
          </a:p>
        </p:txBody>
      </p:sp>
    </p:spTree>
    <p:extLst>
      <p:ext uri="{BB962C8B-B14F-4D97-AF65-F5344CB8AC3E}">
        <p14:creationId xmlns:p14="http://schemas.microsoft.com/office/powerpoint/2010/main" val="2349003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1" i="0" u="none" strike="noStrike" kern="1200">
                <a:solidFill>
                  <a:schemeClr val="tx1"/>
                </a:solidFill>
                <a:effectLst/>
                <a:latin typeface="+mn-lt"/>
                <a:ea typeface="+mn-ea"/>
                <a:cs typeface="+mn-cs"/>
              </a:rPr>
              <a:t>Validiteit </a:t>
            </a:r>
            <a:r>
              <a:rPr lang="nl-BE" sz="1200" b="0" i="0" u="none" strike="noStrike" kern="1200">
                <a:solidFill>
                  <a:schemeClr val="tx1"/>
                </a:solidFill>
                <a:effectLst/>
                <a:latin typeface="+mn-lt"/>
                <a:ea typeface="+mn-ea"/>
                <a:cs typeface="+mn-cs"/>
              </a:rPr>
              <a:t>: is eigenlijk nauw verwant aan representativiteit. Beide begrippen worden vaak samen gebruikt </a:t>
            </a:r>
          </a:p>
          <a:p>
            <a:pPr fontAlgn="base"/>
            <a:r>
              <a:rPr lang="nl-BE" sz="1200" b="0" i="0" u="none" strike="noStrike" kern="1200">
                <a:solidFill>
                  <a:schemeClr val="tx1"/>
                </a:solidFill>
                <a:effectLst/>
                <a:latin typeface="+mn-lt"/>
                <a:ea typeface="+mn-ea"/>
                <a:cs typeface="+mn-cs"/>
              </a:rPr>
              <a:t>Validiteit betekent dat je meet wat je moet meten en  dat je evaluatietaken een evenwichtige weerspiegeling  vormen van alle leerinhouden. </a:t>
            </a:r>
            <a:endParaRPr lang="nl-BE"/>
          </a:p>
          <a:p>
            <a:endParaRPr lang="nl-BE"/>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6667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a:solidFill>
                  <a:schemeClr val="tx1"/>
                </a:solidFill>
                <a:effectLst/>
                <a:latin typeface="+mn-lt"/>
                <a:ea typeface="+mn-ea"/>
                <a:cs typeface="+mn-cs"/>
              </a:rPr>
              <a:t>Belangrijk hierbij zijn de verschillende beheersingsniveaus  en dat brengt ons bij de herziene taxonomie van </a:t>
            </a:r>
            <a:r>
              <a:rPr lang="nl-BE" sz="1200" b="0" i="0" u="none" strike="noStrike" kern="1200" err="1">
                <a:solidFill>
                  <a:schemeClr val="tx1"/>
                </a:solidFill>
                <a:effectLst/>
                <a:latin typeface="+mn-lt"/>
                <a:ea typeface="+mn-ea"/>
                <a:cs typeface="+mn-cs"/>
              </a:rPr>
              <a:t>Bloom</a:t>
            </a:r>
            <a:endParaRPr lang="nl-BE" sz="1200" b="0" i="0" u="none" strike="noStrike" kern="1200">
              <a:solidFill>
                <a:schemeClr val="tx1"/>
              </a:solidFill>
              <a:effectLst/>
              <a:latin typeface="+mn-lt"/>
              <a:ea typeface="+mn-ea"/>
              <a:cs typeface="+mn-cs"/>
            </a:endParaRPr>
          </a:p>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54</a:t>
            </a:fld>
            <a:endParaRPr lang="nl-BE"/>
          </a:p>
        </p:txBody>
      </p:sp>
    </p:spTree>
    <p:extLst>
      <p:ext uri="{BB962C8B-B14F-4D97-AF65-F5344CB8AC3E}">
        <p14:creationId xmlns:p14="http://schemas.microsoft.com/office/powerpoint/2010/main" val="3423391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is belangrijk dat je het beheersingsniveau van de leerplandoelen respecteert. Hierbij is het werkwoord uit je leerplandoel richtinggevend. In de nieuwe leerplannen zijn deze beheersingsniveaus opgenomen.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55</a:t>
            </a:fld>
            <a:endParaRPr lang="nl-BE"/>
          </a:p>
        </p:txBody>
      </p:sp>
    </p:spTree>
    <p:extLst>
      <p:ext uri="{BB962C8B-B14F-4D97-AF65-F5344CB8AC3E}">
        <p14:creationId xmlns:p14="http://schemas.microsoft.com/office/powerpoint/2010/main" val="1827757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u="none" strike="noStrike" kern="1200">
                <a:solidFill>
                  <a:schemeClr val="tx1"/>
                </a:solidFill>
                <a:effectLst/>
                <a:latin typeface="+mn-lt"/>
                <a:ea typeface="+mn-ea"/>
                <a:cs typeface="+mn-cs"/>
              </a:rPr>
              <a:t>De volgende pijler is breed evalueren </a:t>
            </a:r>
          </a:p>
          <a:p>
            <a:r>
              <a:rPr lang="nl-BE" sz="1200" b="1" i="0" u="none" strike="noStrike" kern="1200">
                <a:solidFill>
                  <a:schemeClr val="tx1"/>
                </a:solidFill>
                <a:effectLst/>
                <a:latin typeface="+mn-lt"/>
                <a:ea typeface="+mn-ea"/>
                <a:cs typeface="+mn-cs"/>
              </a:rPr>
              <a:t>Breed</a:t>
            </a:r>
            <a:r>
              <a:rPr lang="nl-BE" sz="1200" b="0" i="0" u="none" strike="noStrike" kern="1200">
                <a:solidFill>
                  <a:schemeClr val="tx1"/>
                </a:solidFill>
                <a:effectLst/>
                <a:latin typeface="+mn-lt"/>
                <a:ea typeface="+mn-ea"/>
                <a:cs typeface="+mn-cs"/>
              </a:rPr>
              <a:t>: </a:t>
            </a:r>
            <a:r>
              <a:rPr lang="nl-BE" sz="1200" b="0" i="0" u="none" strike="noStrike" cap="none" baseline="0">
                <a:solidFill>
                  <a:schemeClr val="dk1"/>
                </a:solidFill>
                <a:latin typeface="+mn-lt"/>
                <a:ea typeface="Calibri"/>
                <a:cs typeface="Calibri"/>
                <a:sym typeface="Calibri"/>
              </a:rPr>
              <a:t>op een rijke, gevarieerde en kwaliteitsvolle manier het leerproces en de leerprestaties van leerlingen in kaart</a:t>
            </a:r>
          </a:p>
          <a:p>
            <a:r>
              <a:rPr lang="nl-BE" sz="1200" b="0" i="0" u="none" strike="noStrike" cap="none" baseline="0">
                <a:solidFill>
                  <a:schemeClr val="dk1"/>
                </a:solidFill>
                <a:latin typeface="+mn-lt"/>
                <a:ea typeface="Calibri"/>
                <a:cs typeface="Calibri"/>
                <a:sym typeface="Calibri"/>
              </a:rPr>
              <a:t>brengen, liefst samen met de leerling en andere betrokkenen (persoon in geheel – op verschillende manieren- vanuit verschillende invalshoeken – in verschillende contexten, </a:t>
            </a:r>
            <a:r>
              <a:rPr lang="nl-BE" sz="1200" b="0" i="0" u="none" strike="noStrike" cap="none" baseline="0" err="1">
                <a:solidFill>
                  <a:schemeClr val="dk1"/>
                </a:solidFill>
                <a:latin typeface="+mn-lt"/>
                <a:ea typeface="Calibri"/>
                <a:cs typeface="Calibri"/>
                <a:sym typeface="Calibri"/>
              </a:rPr>
              <a:t>rekeninghoudend</a:t>
            </a:r>
            <a:r>
              <a:rPr lang="nl-BE" sz="1200" b="0" i="0" u="none" strike="noStrike" cap="none" baseline="0">
                <a:solidFill>
                  <a:schemeClr val="dk1"/>
                </a:solidFill>
                <a:latin typeface="+mn-lt"/>
                <a:ea typeface="Calibri"/>
                <a:cs typeface="Calibri"/>
                <a:sym typeface="Calibri"/>
              </a:rPr>
              <a:t> met diversiteit van de groep – </a:t>
            </a:r>
          </a:p>
          <a:p>
            <a:endParaRPr lang="nl-BE"/>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384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60</a:t>
            </a:fld>
            <a:endParaRPr lang="nl-BE"/>
          </a:p>
        </p:txBody>
      </p:sp>
    </p:spTree>
    <p:extLst>
      <p:ext uri="{BB962C8B-B14F-4D97-AF65-F5344CB8AC3E}">
        <p14:creationId xmlns:p14="http://schemas.microsoft.com/office/powerpoint/2010/main" val="2508433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Heb je aandacht voor de leerling in zijn geheel?</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61</a:t>
            </a:fld>
            <a:endParaRPr lang="nl-BE"/>
          </a:p>
        </p:txBody>
      </p:sp>
    </p:spTree>
    <p:extLst>
      <p:ext uri="{BB962C8B-B14F-4D97-AF65-F5344CB8AC3E}">
        <p14:creationId xmlns:p14="http://schemas.microsoft.com/office/powerpoint/2010/main" val="356470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300"/>
              <a:t>In de vakkencluster </a:t>
            </a:r>
            <a:r>
              <a:rPr lang="nl-BE" sz="1300" i="1"/>
              <a:t>economie en handel </a:t>
            </a:r>
            <a:r>
              <a:rPr lang="nl-BE" sz="1300"/>
              <a:t>stellen de onderwijsinspecteurs vast dat de nadruk te weinig op </a:t>
            </a:r>
            <a:r>
              <a:rPr lang="nl-BE" sz="1300" err="1"/>
              <a:t>onderzoeksvaardigheden</a:t>
            </a:r>
            <a:r>
              <a:rPr lang="nl-BE" sz="1300"/>
              <a:t> ligt. In het vakgebied </a:t>
            </a:r>
            <a:r>
              <a:rPr lang="nl-BE" sz="1300" i="1"/>
              <a:t>informatica </a:t>
            </a:r>
            <a:r>
              <a:rPr lang="nl-BE" sz="1300"/>
              <a:t>ligt de nadruk te uitsluitend op kennis en technische vaardigheden en minder op </a:t>
            </a:r>
            <a:r>
              <a:rPr lang="nl-BE" sz="1300" err="1"/>
              <a:t>vakattitudes</a:t>
            </a:r>
            <a:r>
              <a:rPr lang="nl-BE" sz="1300"/>
              <a:t> en probleemoplossende vaardigheden.</a:t>
            </a:r>
          </a:p>
          <a:p>
            <a:endParaRPr lang="nl-BE" sz="1300"/>
          </a:p>
          <a:p>
            <a:r>
              <a:rPr lang="nl-BE" sz="1300"/>
              <a:t>Deze feedback vertrekt slechts in beperkte mate vanuit de doelen en is onvoldoende gericht op de volgende stappen in het leerproces van de individuele leerling. De vakgroepen laten kansen liggen om feedback proces- en ontwikkelingsgericht te formuleren en leerlingen aan te zetten tot reflectie en zelfsturing van het leerproces.</a:t>
            </a:r>
          </a:p>
          <a:p>
            <a:endParaRPr lang="nl-BE" sz="1300"/>
          </a:p>
          <a:p>
            <a:r>
              <a:rPr lang="nl-BE" sz="1300"/>
              <a:t>Schriftelijke commentaar, zoals commentaar op rapporten, is veelal persoonsgericht met weinig vakinhoudelijke diepgang. Voor alle vakken geldt daarenboven dat het geven van feedback niet systematisch ingebed is in het onderwijsleerproces. </a:t>
            </a:r>
          </a:p>
          <a:p>
            <a:endParaRPr lang="nl-BE" sz="1300"/>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a:t>
            </a:fld>
            <a:endParaRPr lang="nl-BE"/>
          </a:p>
        </p:txBody>
      </p:sp>
    </p:spTree>
    <p:extLst>
      <p:ext uri="{BB962C8B-B14F-4D97-AF65-F5344CB8AC3E}">
        <p14:creationId xmlns:p14="http://schemas.microsoft.com/office/powerpoint/2010/main" val="3150804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BE" sz="1200" b="0" i="0" u="none" strike="noStrike" kern="1200">
                <a:solidFill>
                  <a:schemeClr val="tx1"/>
                </a:solidFill>
                <a:effectLst/>
                <a:latin typeface="+mn-lt"/>
                <a:ea typeface="+mn-ea"/>
                <a:cs typeface="+mn-cs"/>
              </a:rPr>
              <a:t>Leerlingen zelf een reclame boodschap laten maken met de nadruk op bruikbaarheid en duurzaamheid </a:t>
            </a:r>
            <a:r>
              <a:rPr lang="nl-BE" sz="1200" b="0" i="0" u="none" strike="noStrike" kern="1200">
                <a:solidFill>
                  <a:schemeClr val="tx1"/>
                </a:solidFill>
                <a:effectLst/>
                <a:latin typeface="+mn-lt"/>
                <a:ea typeface="+mn-ea"/>
                <a:cs typeface="+mn-cs"/>
                <a:sym typeface="Wingdings" panose="05000000000000000000" pitchFamily="2" charset="2"/>
              </a:rPr>
              <a:t> c</a:t>
            </a:r>
            <a:r>
              <a:rPr lang="nl-BE" sz="1200" b="0" i="0" u="none" strike="noStrike" kern="1200">
                <a:solidFill>
                  <a:schemeClr val="tx1"/>
                </a:solidFill>
                <a:effectLst/>
                <a:latin typeface="+mn-lt"/>
                <a:ea typeface="+mn-ea"/>
                <a:cs typeface="+mn-cs"/>
              </a:rPr>
              <a:t>reatief talent </a:t>
            </a:r>
            <a:r>
              <a:rPr lang="en-US" sz="1200" b="0" i="0" kern="1200">
                <a:solidFill>
                  <a:schemeClr val="tx1"/>
                </a:solidFill>
                <a:effectLst/>
                <a:latin typeface="+mn-lt"/>
                <a:ea typeface="+mn-ea"/>
                <a:cs typeface="+mn-cs"/>
              </a:rPr>
              <a:t>​</a:t>
            </a:r>
            <a:endParaRPr lang="en-US" b="0" i="0">
              <a:effectLst/>
            </a:endParaRPr>
          </a:p>
          <a:p>
            <a:pPr rtl="0" fontAlgn="base"/>
            <a:r>
              <a:rPr lang="nl-BE" sz="1200" b="0" i="0" u="none" strike="noStrike" kern="1200">
                <a:solidFill>
                  <a:schemeClr val="tx1"/>
                </a:solidFill>
                <a:effectLst/>
                <a:latin typeface="+mn-lt"/>
                <a:ea typeface="+mn-ea"/>
                <a:cs typeface="+mn-cs"/>
              </a:rPr>
              <a:t>Groepswerk onderling laten beoordelen via observatie tips</a:t>
            </a:r>
            <a:r>
              <a:rPr lang="en-US" sz="1200" b="0" i="0" kern="1200">
                <a:solidFill>
                  <a:schemeClr val="tx1"/>
                </a:solidFill>
                <a:effectLst/>
                <a:latin typeface="+mn-lt"/>
                <a:ea typeface="+mn-ea"/>
                <a:cs typeface="+mn-cs"/>
              </a:rPr>
              <a: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62</a:t>
            </a:fld>
            <a:endParaRPr lang="nl-BE"/>
          </a:p>
        </p:txBody>
      </p:sp>
    </p:spTree>
    <p:extLst>
      <p:ext uri="{BB962C8B-B14F-4D97-AF65-F5344CB8AC3E}">
        <p14:creationId xmlns:p14="http://schemas.microsoft.com/office/powerpoint/2010/main" val="1989224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En de laatste pijler is formatieve evaluatie of begeleidend evalueren en in het bijzonder feedback</a:t>
            </a:r>
          </a:p>
          <a:p>
            <a:endParaRPr lang="nl-BE"/>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650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90478">
              <a:defRPr/>
            </a:pPr>
            <a:r>
              <a:rPr lang="nl-BE"/>
              <a:t>Enkele voorbeelden van begeleidend of formatief evalueren </a:t>
            </a:r>
          </a:p>
          <a:p>
            <a:pPr defTabSz="990478">
              <a:defRPr/>
            </a:pPr>
            <a:r>
              <a:rPr lang="nl-BE" err="1"/>
              <a:t>Toolbox</a:t>
            </a:r>
            <a:r>
              <a:rPr lang="nl-BE"/>
              <a:t> </a:t>
            </a:r>
            <a:r>
              <a:rPr lang="nl-BE" err="1"/>
              <a:t>Kdg</a:t>
            </a: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65</a:t>
            </a:fld>
            <a:endParaRPr lang="nl-BE"/>
          </a:p>
        </p:txBody>
      </p:sp>
    </p:spTree>
    <p:extLst>
      <p:ext uri="{BB962C8B-B14F-4D97-AF65-F5344CB8AC3E}">
        <p14:creationId xmlns:p14="http://schemas.microsoft.com/office/powerpoint/2010/main" val="2530322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66</a:t>
            </a:fld>
            <a:endParaRPr lang="nl-BE"/>
          </a:p>
        </p:txBody>
      </p:sp>
    </p:spTree>
    <p:extLst>
      <p:ext uri="{BB962C8B-B14F-4D97-AF65-F5344CB8AC3E}">
        <p14:creationId xmlns:p14="http://schemas.microsoft.com/office/powerpoint/2010/main" val="3626010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67</a:t>
            </a:fld>
            <a:endParaRPr lang="nl-BE"/>
          </a:p>
        </p:txBody>
      </p:sp>
    </p:spTree>
    <p:extLst>
      <p:ext uri="{BB962C8B-B14F-4D97-AF65-F5344CB8AC3E}">
        <p14:creationId xmlns:p14="http://schemas.microsoft.com/office/powerpoint/2010/main" val="3401660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68</a:t>
            </a:fld>
            <a:endParaRPr lang="nl-BE"/>
          </a:p>
        </p:txBody>
      </p:sp>
    </p:spTree>
    <p:extLst>
      <p:ext uri="{BB962C8B-B14F-4D97-AF65-F5344CB8AC3E}">
        <p14:creationId xmlns:p14="http://schemas.microsoft.com/office/powerpoint/2010/main" val="3092318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69</a:t>
            </a:fld>
            <a:endParaRPr lang="nl-BE"/>
          </a:p>
        </p:txBody>
      </p:sp>
    </p:spTree>
    <p:extLst>
      <p:ext uri="{BB962C8B-B14F-4D97-AF65-F5344CB8AC3E}">
        <p14:creationId xmlns:p14="http://schemas.microsoft.com/office/powerpoint/2010/main" val="40055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Voordeel: alle leerlingen worden betrokken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70</a:t>
            </a:fld>
            <a:endParaRPr lang="nl-BE"/>
          </a:p>
        </p:txBody>
      </p:sp>
    </p:spTree>
    <p:extLst>
      <p:ext uri="{BB962C8B-B14F-4D97-AF65-F5344CB8AC3E}">
        <p14:creationId xmlns:p14="http://schemas.microsoft.com/office/powerpoint/2010/main" val="34186435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Voorbeeld</a:t>
            </a:r>
            <a:r>
              <a:rPr lang="en-US">
                <a:cs typeface="Calibri"/>
              </a:rPr>
              <a:t> </a:t>
            </a:r>
            <a:r>
              <a:rPr lang="en-US" err="1">
                <a:cs typeface="Calibri"/>
              </a:rPr>
              <a:t>formatieve</a:t>
            </a:r>
            <a:r>
              <a:rPr lang="en-US">
                <a:cs typeface="Calibri"/>
              </a:rPr>
              <a:t> evaluatie.</a:t>
            </a:r>
          </a:p>
          <a:p>
            <a:r>
              <a:rPr lang="en-US">
                <a:cs typeface="Calibri"/>
              </a:rPr>
              <a:t>De </a:t>
            </a:r>
            <a:r>
              <a:rPr lang="en-US" err="1">
                <a:cs typeface="Calibri"/>
              </a:rPr>
              <a:t>leerlingen</a:t>
            </a:r>
            <a:r>
              <a:rPr lang="en-US">
                <a:cs typeface="Calibri"/>
              </a:rPr>
              <a:t> </a:t>
            </a:r>
            <a:r>
              <a:rPr lang="en-US" err="1">
                <a:cs typeface="Calibri"/>
              </a:rPr>
              <a:t>maken</a:t>
            </a:r>
            <a:r>
              <a:rPr lang="en-US">
                <a:cs typeface="Calibri"/>
              </a:rPr>
              <a:t> </a:t>
            </a:r>
            <a:r>
              <a:rPr lang="en-US" err="1">
                <a:cs typeface="Calibri"/>
              </a:rPr>
              <a:t>samen</a:t>
            </a:r>
            <a:r>
              <a:rPr lang="en-US">
                <a:cs typeface="Calibri"/>
              </a:rPr>
              <a:t> met de </a:t>
            </a:r>
            <a:r>
              <a:rPr lang="en-US" err="1">
                <a:cs typeface="Calibri"/>
              </a:rPr>
              <a:t>leerkracht</a:t>
            </a:r>
            <a:r>
              <a:rPr lang="en-US">
                <a:cs typeface="Calibri"/>
              </a:rPr>
              <a:t> </a:t>
            </a:r>
            <a:r>
              <a:rPr lang="en-US" err="1">
                <a:cs typeface="Calibri"/>
              </a:rPr>
              <a:t>een</a:t>
            </a:r>
            <a:r>
              <a:rPr lang="en-US">
                <a:cs typeface="Calibri"/>
              </a:rPr>
              <a:t> </a:t>
            </a:r>
            <a:r>
              <a:rPr lang="en-US" err="1">
                <a:cs typeface="Calibri"/>
              </a:rPr>
              <a:t>spiekbriefje</a:t>
            </a:r>
            <a:r>
              <a:rPr lang="en-US">
                <a:cs typeface="Calibri"/>
              </a:rPr>
              <a:t> op. ZIE BIJLAGE</a:t>
            </a:r>
          </a:p>
          <a:p>
            <a:endParaRPr lang="nl-BE">
              <a:cs typeface="Calibri"/>
            </a:endParaRP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76</a:t>
            </a:fld>
            <a:endParaRPr lang="nl-BE"/>
          </a:p>
        </p:txBody>
      </p:sp>
    </p:spTree>
    <p:extLst>
      <p:ext uri="{BB962C8B-B14F-4D97-AF65-F5344CB8AC3E}">
        <p14:creationId xmlns:p14="http://schemas.microsoft.com/office/powerpoint/2010/main" val="3301399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Feedback neemt daar een belangrijke plaats in. </a:t>
            </a:r>
          </a:p>
          <a:p>
            <a:r>
              <a:rPr lang="nl-BE"/>
              <a:t>Wat is goede feedback?</a:t>
            </a:r>
          </a:p>
          <a:p>
            <a:r>
              <a:rPr lang="nl-BE"/>
              <a:t>Goede feedback is effectief als hij het leren bevordert, als hij ontwikkelingsgericht is. </a:t>
            </a:r>
          </a:p>
          <a:p>
            <a:r>
              <a:rPr lang="nl-BE"/>
              <a:t>Bestaat uit 3 niveaus:</a:t>
            </a:r>
          </a:p>
          <a:p>
            <a:r>
              <a:rPr lang="nl-BE"/>
              <a:t>Feedback: beschrijft het huidige niveau, hoe doet de </a:t>
            </a:r>
            <a:r>
              <a:rPr lang="nl-BE" err="1"/>
              <a:t>lln</a:t>
            </a:r>
            <a:r>
              <a:rPr lang="nl-BE"/>
              <a:t> het nu</a:t>
            </a:r>
          </a:p>
          <a:p>
            <a:r>
              <a:rPr lang="nl-BE"/>
              <a:t>Feed-up: beschrijft het doelniveau, waar we naar toe moeten </a:t>
            </a:r>
          </a:p>
          <a:p>
            <a:r>
              <a:rPr lang="nl-BE" err="1"/>
              <a:t>Feedforward</a:t>
            </a:r>
            <a:r>
              <a:rPr lang="nl-BE"/>
              <a:t> beschrijft de strategie, de nodige volgende stap om de kloof tussen het huidige en doelniveau te verkleinen. </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77</a:t>
            </a:fld>
            <a:endParaRPr lang="nl-BE"/>
          </a:p>
        </p:txBody>
      </p:sp>
    </p:spTree>
    <p:extLst>
      <p:ext uri="{BB962C8B-B14F-4D97-AF65-F5344CB8AC3E}">
        <p14:creationId xmlns:p14="http://schemas.microsoft.com/office/powerpoint/2010/main" val="194686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300"/>
              <a:t>In de vakgroepen waar de leerlingenevaluatie nog niet aan de verwachting voldoet, is de evaluatie eerst en vooral beperkt representatief voor het gevalideerd doelenkader en voor het aanbod.</a:t>
            </a:r>
          </a:p>
          <a:p>
            <a:endParaRPr lang="nl-BE" sz="1300"/>
          </a:p>
          <a:p>
            <a:r>
              <a:rPr lang="nl-BE" sz="1300"/>
              <a:t>Vele vakgroepen evalueren voornamelijk het product en weinig het proces. De variatie in evaluatievormen die gebruikt worden is eerder beperkt en in heel wat gevallen niet afgestemd op de leerlingen en hun leefwereld.</a:t>
            </a: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a:t>
            </a:fld>
            <a:endParaRPr lang="nl-BE"/>
          </a:p>
        </p:txBody>
      </p:sp>
    </p:spTree>
    <p:extLst>
      <p:ext uri="{BB962C8B-B14F-4D97-AF65-F5344CB8AC3E}">
        <p14:creationId xmlns:p14="http://schemas.microsoft.com/office/powerpoint/2010/main" val="2447502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illustreren aan de hand van een voorbeeld van de begeleider LO </a:t>
            </a:r>
            <a:r>
              <a:rPr lang="nl-BE" dirty="0">
                <a:sym typeface="Wingdings" panose="05000000000000000000" pitchFamily="2" charset="2"/>
              </a:rPr>
              <a:t> </a:t>
            </a:r>
            <a:r>
              <a:rPr lang="nl-BE" dirty="0" err="1">
                <a:sym typeface="Wingdings" panose="05000000000000000000" pitchFamily="2" charset="2"/>
              </a:rPr>
              <a:t>Vlajo</a:t>
            </a:r>
            <a:endParaRPr lang="nl-BE" dirty="0"/>
          </a:p>
          <a:p>
            <a:r>
              <a:rPr lang="nl-BE" dirty="0"/>
              <a:t>Die woonde een les volleybal bij. De leraar maande bij het toetsen de leerlingen steeds opnieuw aan om door de benen te buigen. De leerlingen deden het maar vergaten het steeds weer.</a:t>
            </a:r>
          </a:p>
          <a:p>
            <a:r>
              <a:rPr lang="nl-BE" dirty="0"/>
              <a:t>Tot de begeleider uitlegde wat het doel is van door de benen te buigen: dat je meer kracht hebt om de bal de hoogte in te duwen. Dat is nodig bij volleybal zodat de aanvallers meer tijd hebben de aanval voor te bereiden.</a:t>
            </a:r>
          </a:p>
          <a:p>
            <a:r>
              <a:rPr lang="nl-BE" dirty="0"/>
              <a:t>Toen de leerlingen dit hoorden, begrepen ze het doel, en wat ze niet goed deden en bogen door de knieën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78</a:t>
            </a:fld>
            <a:endParaRPr lang="nl-BE"/>
          </a:p>
        </p:txBody>
      </p:sp>
    </p:spTree>
    <p:extLst>
      <p:ext uri="{BB962C8B-B14F-4D97-AF65-F5344CB8AC3E}">
        <p14:creationId xmlns:p14="http://schemas.microsoft.com/office/powerpoint/2010/main" val="30293291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Vandaar dat het soms handig kan zijn om </a:t>
            </a:r>
            <a:r>
              <a:rPr lang="nl-BE" err="1"/>
              <a:t>rubrics</a:t>
            </a:r>
            <a:r>
              <a:rPr lang="nl-BE"/>
              <a:t> te gebruiken bij het evalueren van vaardigheden en competenties</a:t>
            </a:r>
          </a:p>
          <a:p>
            <a:r>
              <a:rPr lang="nl-BE"/>
              <a:t>Daar verduidelijk je altijd het doel, geef je feedback en wordt de volgende stap ook duidelijk zichtbaar gemaakt. </a:t>
            </a:r>
          </a:p>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79</a:t>
            </a:fld>
            <a:endParaRPr lang="nl-BE"/>
          </a:p>
        </p:txBody>
      </p:sp>
    </p:spTree>
    <p:extLst>
      <p:ext uri="{BB962C8B-B14F-4D97-AF65-F5344CB8AC3E}">
        <p14:creationId xmlns:p14="http://schemas.microsoft.com/office/powerpoint/2010/main" val="2442243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Door op ‘procedurele doelen’ te klikken, kom je terecht op het volledig document.</a:t>
            </a:r>
          </a:p>
          <a:p>
            <a:r>
              <a:rPr lang="nl-BE"/>
              <a:t>Door op </a:t>
            </a:r>
            <a:r>
              <a:rPr lang="nl-BE">
                <a:sym typeface="Wingdings" panose="05000000000000000000" pitchFamily="2" charset="2"/>
              </a:rPr>
              <a:t> te klikken krijg je een voorbeeld van een </a:t>
            </a:r>
            <a:r>
              <a:rPr lang="nl-BE" err="1">
                <a:sym typeface="Wingdings" panose="05000000000000000000" pitchFamily="2" charset="2"/>
              </a:rPr>
              <a:t>rubric</a:t>
            </a:r>
            <a:r>
              <a:rPr lang="nl-BE">
                <a:sym typeface="Wingdings" panose="05000000000000000000" pitchFamily="2" charset="2"/>
              </a:rPr>
              <a:t>.</a:t>
            </a:r>
          </a:p>
          <a:p>
            <a:endParaRPr lang="nl-BE">
              <a:sym typeface="Wingdings" panose="05000000000000000000" pitchFamily="2" charset="2"/>
            </a:endParaRPr>
          </a:p>
          <a:p>
            <a:r>
              <a:rPr lang="nl-BE">
                <a:sym typeface="Wingdings" panose="05000000000000000000" pitchFamily="2" charset="2"/>
              </a:rPr>
              <a:t>Dit geldt ook voor inhoudelijke doelen.</a:t>
            </a:r>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80</a:t>
            </a:fld>
            <a:endParaRPr lang="nl-BE"/>
          </a:p>
        </p:txBody>
      </p:sp>
    </p:spTree>
    <p:extLst>
      <p:ext uri="{BB962C8B-B14F-4D97-AF65-F5344CB8AC3E}">
        <p14:creationId xmlns:p14="http://schemas.microsoft.com/office/powerpoint/2010/main" val="4072112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En de laatste pijler is formatieve evaluatie en in het bijzonder feedback</a:t>
            </a:r>
          </a:p>
          <a:p>
            <a:endParaRPr lang="nl-BE"/>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Titel samenkomst </a:t>
            </a: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B8C6C2-8386-436C-B19D-C47D0F82F22A}" type="datetime4">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 juni 2022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a:ea typeface="+mn-ea"/>
                <a:cs typeface="+mn-cs"/>
              </a:rPr>
              <a:t>Naam van de spreker of dienst</a:t>
            </a:r>
          </a:p>
        </p:txBody>
      </p:sp>
      <p:sp>
        <p:nvSpPr>
          <p:cNvPr id="7" name="Tijdelijke aanduiding voor dia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155E-4972-4CE7-B1DF-77F91BF7334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500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valkuil die we vaak zien is dat leraren heel veel evalueren.</a:t>
            </a:r>
          </a:p>
          <a:p>
            <a:r>
              <a:rPr lang="nl-BE"/>
              <a:t>Het doel is hier leren en observeren, een leerling kan niet alles tegelijk leren: durf keuzes maken.</a:t>
            </a:r>
          </a:p>
          <a:p>
            <a:r>
              <a:rPr lang="nl-BE"/>
              <a:t>Uiteindelijk valt het aantal doelen zeker mee voor de 5 lesuren. </a:t>
            </a:r>
          </a:p>
          <a:p>
            <a:r>
              <a:rPr lang="nl-BE"/>
              <a:t>Bewaak vooral je draagkracht.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84</a:t>
            </a:fld>
            <a:endParaRPr lang="nl-BE"/>
          </a:p>
        </p:txBody>
      </p:sp>
    </p:spTree>
    <p:extLst>
      <p:ext uri="{BB962C8B-B14F-4D97-AF65-F5344CB8AC3E}">
        <p14:creationId xmlns:p14="http://schemas.microsoft.com/office/powerpoint/2010/main" val="5583404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Iedereen met een inlogcode heeft toegang tot het materiaal met uitzondering van de module samenwerken.</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86</a:t>
            </a:fld>
            <a:endParaRPr lang="nl-BE"/>
          </a:p>
        </p:txBody>
      </p:sp>
    </p:spTree>
    <p:extLst>
      <p:ext uri="{BB962C8B-B14F-4D97-AF65-F5344CB8AC3E}">
        <p14:creationId xmlns:p14="http://schemas.microsoft.com/office/powerpoint/2010/main" val="27737466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module samenwerken is afgeschermd. Enkel diegenen die materiaal delen, krijgen ook toegang.</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87</a:t>
            </a:fld>
            <a:endParaRPr lang="nl-BE"/>
          </a:p>
        </p:txBody>
      </p:sp>
    </p:spTree>
    <p:extLst>
      <p:ext uri="{BB962C8B-B14F-4D97-AF65-F5344CB8AC3E}">
        <p14:creationId xmlns:p14="http://schemas.microsoft.com/office/powerpoint/2010/main" val="298459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baseline="0">
                <a:solidFill>
                  <a:schemeClr val="tx1"/>
                </a:solidFill>
                <a:latin typeface="+mn-lt"/>
                <a:ea typeface="+mn-ea"/>
                <a:cs typeface="+mn-cs"/>
              </a:rPr>
              <a:t>Algemeen kunnen we stellen dat in nagenoeg alle vakgroepen waar de leereffecten nog niet aan de verwachting tegemoetkomen, ongeacht het vakgebied waartoe ze behoren, de kwaliteitsbewaking van de onderwijsleerpraktijk slechts gedeeltelijke garanties biedt opdat een zo groot mogelijke groep leerlingen de minimaal gewenste output bereikt. De school en de leraren laten kansen liggen om de kwaliteitsontwikkeling van de onderwijsleerpraktijk sterker te bewaken met het oog op het vergroten van de leereffecten bij de leerlingen.</a:t>
            </a:r>
            <a:endParaRPr lang="nl-BE"/>
          </a:p>
          <a:p>
            <a:endParaRPr lang="nl-BE"/>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8</a:t>
            </a:fld>
            <a:endParaRPr lang="nl-BE"/>
          </a:p>
        </p:txBody>
      </p:sp>
    </p:spTree>
    <p:extLst>
      <p:ext uri="{BB962C8B-B14F-4D97-AF65-F5344CB8AC3E}">
        <p14:creationId xmlns:p14="http://schemas.microsoft.com/office/powerpoint/2010/main" val="77447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Voor een goede evaluatiepraktijk vertrekken we van 3 vragen:</a:t>
            </a:r>
          </a:p>
          <a:p>
            <a:pPr marL="171450" indent="-171450">
              <a:buFontTx/>
              <a:buChar char="-"/>
            </a:pPr>
            <a:r>
              <a:rPr lang="nl-BE"/>
              <a:t>Waarom evalueren?</a:t>
            </a:r>
          </a:p>
          <a:p>
            <a:pPr marL="171450" indent="-171450">
              <a:buFontTx/>
              <a:buChar char="-"/>
            </a:pPr>
            <a:r>
              <a:rPr lang="nl-BE"/>
              <a:t>Wat is evalueren en wat evalueren we?</a:t>
            </a:r>
          </a:p>
          <a:p>
            <a:pPr marL="171450" indent="-171450">
              <a:buFontTx/>
              <a:buChar char="-"/>
            </a:pPr>
            <a:r>
              <a:rPr lang="nl-BE"/>
              <a:t>Hoe evalueren we?</a:t>
            </a:r>
          </a:p>
          <a:p>
            <a:endParaRPr lang="nl-BE"/>
          </a:p>
        </p:txBody>
      </p:sp>
      <p:sp>
        <p:nvSpPr>
          <p:cNvPr id="4" name="Tijdelijke aanduiding voor dianummer 3"/>
          <p:cNvSpPr>
            <a:spLocks noGrp="1"/>
          </p:cNvSpPr>
          <p:nvPr>
            <p:ph type="sldNum" sz="quarter" idx="5"/>
          </p:nvPr>
        </p:nvSpPr>
        <p:spPr/>
        <p:txBody>
          <a:bodyPr/>
          <a:lstStyle/>
          <a:p>
            <a:fld id="{C1B8490C-E2EA-2C42-B16E-61BE85813233}" type="slidenum">
              <a:rPr lang="nl-BE" smtClean="0"/>
              <a:t>9</a:t>
            </a:fld>
            <a:endParaRPr lang="nl-BE"/>
          </a:p>
        </p:txBody>
      </p:sp>
    </p:spTree>
    <p:extLst>
      <p:ext uri="{BB962C8B-B14F-4D97-AF65-F5344CB8AC3E}">
        <p14:creationId xmlns:p14="http://schemas.microsoft.com/office/powerpoint/2010/main" val="37281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staan eerst stil bij ‘waarom evalueren we’? </a:t>
            </a:r>
          </a:p>
          <a:p>
            <a:r>
              <a:rPr lang="nl-BE"/>
              <a:t>Waarom doen jullie dit als leerkracht? Wat is het nut?</a:t>
            </a:r>
          </a:p>
        </p:txBody>
      </p:sp>
      <p:sp>
        <p:nvSpPr>
          <p:cNvPr id="4" name="Tijdelijke aanduiding voor koptekst 3"/>
          <p:cNvSpPr>
            <a:spLocks noGrp="1"/>
          </p:cNvSpPr>
          <p:nvPr>
            <p:ph type="hdr" sz="quarter"/>
          </p:nvPr>
        </p:nvSpPr>
        <p:spPr/>
        <p:txBody>
          <a:bodyPr/>
          <a:lstStyle/>
          <a:p>
            <a:r>
              <a:rPr lang="nl-BE"/>
              <a:t>Titel samenkomst </a:t>
            </a:r>
          </a:p>
        </p:txBody>
      </p:sp>
      <p:sp>
        <p:nvSpPr>
          <p:cNvPr id="5" name="Tijdelijke aanduiding voor datum 4"/>
          <p:cNvSpPr>
            <a:spLocks noGrp="1"/>
          </p:cNvSpPr>
          <p:nvPr>
            <p:ph type="dt" idx="1"/>
          </p:nvPr>
        </p:nvSpPr>
        <p:spPr/>
        <p:txBody>
          <a:bodyPr/>
          <a:lstStyle/>
          <a:p>
            <a:fld id="{2CB8C6C2-8386-436C-B19D-C47D0F82F22A}" type="datetime4">
              <a:rPr lang="nl-BE" smtClean="0"/>
              <a:t>7 juni 2022</a:t>
            </a:fld>
            <a:endParaRPr lang="nl-BE"/>
          </a:p>
        </p:txBody>
      </p:sp>
      <p:sp>
        <p:nvSpPr>
          <p:cNvPr id="6" name="Tijdelijke aanduiding voor voettekst 5"/>
          <p:cNvSpPr>
            <a:spLocks noGrp="1"/>
          </p:cNvSpPr>
          <p:nvPr>
            <p:ph type="ftr" sz="quarter" idx="4"/>
          </p:nvPr>
        </p:nvSpPr>
        <p:spPr/>
        <p:txBody>
          <a:bodyPr/>
          <a:lstStyle/>
          <a:p>
            <a:r>
              <a:rPr lang="nl-BE"/>
              <a:t>Naam van de spreker of dienst</a:t>
            </a:r>
          </a:p>
        </p:txBody>
      </p:sp>
      <p:sp>
        <p:nvSpPr>
          <p:cNvPr id="7" name="Tijdelijke aanduiding voor dianummer 6"/>
          <p:cNvSpPr>
            <a:spLocks noGrp="1"/>
          </p:cNvSpPr>
          <p:nvPr>
            <p:ph type="sldNum" sz="quarter" idx="5"/>
          </p:nvPr>
        </p:nvSpPr>
        <p:spPr/>
        <p:txBody>
          <a:bodyPr/>
          <a:lstStyle/>
          <a:p>
            <a:fld id="{94B5155E-4972-4CE7-B1DF-77F91BF7334B}" type="slidenum">
              <a:rPr lang="nl-BE" smtClean="0"/>
              <a:t>10</a:t>
            </a:fld>
            <a:endParaRPr lang="nl-BE"/>
          </a:p>
        </p:txBody>
      </p:sp>
    </p:spTree>
    <p:extLst>
      <p:ext uri="{BB962C8B-B14F-4D97-AF65-F5344CB8AC3E}">
        <p14:creationId xmlns:p14="http://schemas.microsoft.com/office/powerpoint/2010/main" val="2414968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hyperlink" Target="../fb.com/KatholiekOnderwijsVlaanderen" TargetMode="External"/><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hyperlink" Target="../twitter.com/BoeveLieven" TargetMode="External"/><Relationship Id="rId5" Type="http://schemas.openxmlformats.org/officeDocument/2006/relationships/hyperlink" Target="../twitter.com/KathOndVla" TargetMode="External"/><Relationship Id="rId4" Type="http://schemas.openxmlformats.org/officeDocument/2006/relationships/image" Target="../media/image22.png"/><Relationship Id="rId9" Type="http://schemas.openxmlformats.org/officeDocument/2006/relationships/hyperlink" Target="http://www.linkedin.com/company/katholiekonderwijsvlaanderen"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512914"/>
            <a:ext cx="7772400" cy="1470025"/>
          </a:xfrm>
        </p:spPr>
        <p:txBody>
          <a:bodyPr/>
          <a:lstStyle>
            <a:lvl1pPr>
              <a:defRPr>
                <a:latin typeface="Trebuchet MS" panose="020B0603020202020204" pitchFamily="34" charset="0"/>
              </a:defRPr>
            </a:lvl1pPr>
          </a:lstStyle>
          <a:p>
            <a:r>
              <a:rPr lang="nl-NL"/>
              <a:t>Klik om de stijl te bewerken</a:t>
            </a:r>
            <a:endParaRPr lang="nl-BE"/>
          </a:p>
        </p:txBody>
      </p:sp>
      <p:sp>
        <p:nvSpPr>
          <p:cNvPr id="3" name="Ondertitel 2"/>
          <p:cNvSpPr>
            <a:spLocks noGrp="1"/>
          </p:cNvSpPr>
          <p:nvPr>
            <p:ph type="subTitle" idx="1"/>
          </p:nvPr>
        </p:nvSpPr>
        <p:spPr>
          <a:xfrm>
            <a:off x="1371600" y="4268688"/>
            <a:ext cx="6400800" cy="1752600"/>
          </a:xfrm>
        </p:spPr>
        <p:txBody>
          <a:bodyPr/>
          <a:lstStyle>
            <a:lvl1pPr marL="0" indent="0" algn="ctr">
              <a:buNone/>
              <a:defRPr>
                <a:solidFill>
                  <a:schemeClr val="tx1">
                    <a:tint val="75000"/>
                  </a:schemeClr>
                </a:solidFill>
                <a:latin typeface="Trebuchet MS" panose="020B0603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pic>
        <p:nvPicPr>
          <p:cNvPr id="4" name="Afbeelding 3"/>
          <p:cNvPicPr>
            <a:picLocks noChangeAspect="1"/>
          </p:cNvPicPr>
          <p:nvPr userDrawn="1"/>
        </p:nvPicPr>
        <p:blipFill rotWithShape="1">
          <a:blip r:embed="rId2">
            <a:extLst>
              <a:ext uri="{28A0092B-C50C-407E-A947-70E740481C1C}">
                <a14:useLocalDpi xmlns:a14="http://schemas.microsoft.com/office/drawing/2010/main" val="0"/>
              </a:ext>
            </a:extLst>
          </a:blip>
          <a:srcRect l="12042" b="6939"/>
          <a:stretch/>
        </p:blipFill>
        <p:spPr>
          <a:xfrm>
            <a:off x="-33486" y="-171400"/>
            <a:ext cx="5532105" cy="2333575"/>
          </a:xfrm>
          <a:prstGeom prst="rect">
            <a:avLst/>
          </a:prstGeom>
        </p:spPr>
      </p:pic>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
        <p:nvSpPr>
          <p:cNvPr id="5" name="Tekstvak 4"/>
          <p:cNvSpPr txBox="1"/>
          <p:nvPr userDrawn="1"/>
        </p:nvSpPr>
        <p:spPr>
          <a:xfrm>
            <a:off x="163960" y="6334827"/>
            <a:ext cx="7584031"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000" b="1">
                <a:solidFill>
                  <a:srgbClr val="FF6600"/>
                </a:solidFill>
                <a:effectLst>
                  <a:outerShdw blurRad="38100" dist="38100" dir="2700000" algn="tl">
                    <a:srgbClr val="000000">
                      <a:alpha val="43137"/>
                    </a:srgbClr>
                  </a:outerShdw>
                </a:effectLst>
                <a:latin typeface="Trebuchet MS" panose="020B0603020202020204" pitchFamily="34" charset="0"/>
              </a:rPr>
              <a:t>Pedagogische Begeleiding</a:t>
            </a:r>
            <a:r>
              <a:rPr lang="nl-BE" sz="2000" b="1" baseline="0">
                <a:solidFill>
                  <a:srgbClr val="FF6600"/>
                </a:solidFill>
                <a:effectLst>
                  <a:outerShdw blurRad="38100" dist="38100" dir="2700000" algn="tl">
                    <a:srgbClr val="000000">
                      <a:alpha val="43137"/>
                    </a:srgbClr>
                  </a:outerShdw>
                </a:effectLst>
                <a:latin typeface="Trebuchet MS" panose="020B0603020202020204" pitchFamily="34" charset="0"/>
              </a:rPr>
              <a:t> </a:t>
            </a:r>
            <a:r>
              <a:rPr lang="nl-BE" sz="2000" b="1" kern="1200">
                <a:solidFill>
                  <a:srgbClr val="FF6600"/>
                </a:solidFill>
                <a:effectLst>
                  <a:outerShdw blurRad="38100" dist="38100" dir="2700000" algn="tl">
                    <a:srgbClr val="000000">
                      <a:alpha val="43137"/>
                    </a:srgbClr>
                  </a:outerShdw>
                </a:effectLst>
                <a:latin typeface="Trebuchet MS" panose="020B0603020202020204" pitchFamily="34" charset="0"/>
                <a:ea typeface="+mn-ea"/>
                <a:cs typeface="+mn-cs"/>
              </a:rPr>
              <a:t>SO regio Oost-Vlaanderen </a:t>
            </a:r>
          </a:p>
        </p:txBody>
      </p:sp>
    </p:spTree>
    <p:extLst>
      <p:ext uri="{BB962C8B-B14F-4D97-AF65-F5344CB8AC3E}">
        <p14:creationId xmlns:p14="http://schemas.microsoft.com/office/powerpoint/2010/main" val="131657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endParaRPr lang="nl-BE"/>
          </a:p>
        </p:txBody>
      </p:sp>
      <p:sp>
        <p:nvSpPr>
          <p:cNvPr id="3" name="Tijdelijke aanduiding voor SmartArt 2"/>
          <p:cNvSpPr>
            <a:spLocks noGrp="1"/>
          </p:cNvSpPr>
          <p:nvPr>
            <p:ph type="dgm" idx="1"/>
          </p:nvPr>
        </p:nvSpPr>
        <p:spPr>
          <a:xfrm>
            <a:off x="457200" y="1600200"/>
            <a:ext cx="8229600" cy="4525963"/>
          </a:xfrm>
        </p:spPr>
        <p:txBody>
          <a:bodyPr/>
          <a:lstStyle/>
          <a:p>
            <a:endParaRPr lang="nl-BE"/>
          </a:p>
        </p:txBody>
      </p:sp>
      <p:sp>
        <p:nvSpPr>
          <p:cNvPr id="4" name="Tijdelijke aanduiding voor datum 3"/>
          <p:cNvSpPr>
            <a:spLocks noGrp="1"/>
          </p:cNvSpPr>
          <p:nvPr>
            <p:ph type="dt" sz="half" idx="10"/>
          </p:nvPr>
        </p:nvSpPr>
        <p:spPr>
          <a:xfrm>
            <a:off x="457200" y="6245225"/>
            <a:ext cx="2133600" cy="476250"/>
          </a:xfrm>
          <a:prstGeom prst="rect">
            <a:avLst/>
          </a:prstGeom>
        </p:spPr>
        <p:txBody>
          <a:bodyPr/>
          <a:lstStyle>
            <a:lvl1pPr>
              <a:defRPr/>
            </a:lvl1pPr>
          </a:lstStyle>
          <a:p>
            <a:endParaRPr lang="nl-NL" altLang="nl-BE"/>
          </a:p>
        </p:txBody>
      </p:sp>
      <p:sp>
        <p:nvSpPr>
          <p:cNvPr id="5" name="Tijdelijke aanduiding voor voettekst 4"/>
          <p:cNvSpPr>
            <a:spLocks noGrp="1"/>
          </p:cNvSpPr>
          <p:nvPr>
            <p:ph type="ftr" sz="quarter" idx="11"/>
          </p:nvPr>
        </p:nvSpPr>
        <p:spPr>
          <a:xfrm>
            <a:off x="3124200" y="6245225"/>
            <a:ext cx="2895600" cy="476250"/>
          </a:xfrm>
          <a:prstGeom prst="rect">
            <a:avLst/>
          </a:prstGeom>
        </p:spPr>
        <p:txBody>
          <a:bodyPr/>
          <a:lstStyle>
            <a:lvl1pPr>
              <a:defRPr/>
            </a:lvl1pPr>
          </a:lstStyle>
          <a:p>
            <a:endParaRPr lang="nl-NL" altLang="nl-BE"/>
          </a:p>
        </p:txBody>
      </p:sp>
      <p:sp>
        <p:nvSpPr>
          <p:cNvPr id="6" name="Tijdelijke aanduiding voor dianummer 5"/>
          <p:cNvSpPr>
            <a:spLocks noGrp="1"/>
          </p:cNvSpPr>
          <p:nvPr>
            <p:ph type="sldNum" sz="quarter" idx="12"/>
          </p:nvPr>
        </p:nvSpPr>
        <p:spPr>
          <a:xfrm>
            <a:off x="6553200" y="6245225"/>
            <a:ext cx="2133600" cy="476250"/>
          </a:xfrm>
          <a:prstGeom prst="rect">
            <a:avLst/>
          </a:prstGeom>
        </p:spPr>
        <p:txBody>
          <a:bodyPr/>
          <a:lstStyle>
            <a:lvl1pPr>
              <a:defRPr/>
            </a:lvl1pPr>
          </a:lstStyle>
          <a:p>
            <a:fld id="{BF2712A8-C49A-4E92-9807-E001FE71A5D5}" type="slidenum">
              <a:rPr lang="nl-NL" altLang="nl-BE"/>
              <a:pPr/>
              <a:t>‹nr.›</a:t>
            </a:fld>
            <a:endParaRPr lang="nl-NL" altLang="nl-BE"/>
          </a:p>
        </p:txBody>
      </p:sp>
    </p:spTree>
    <p:extLst>
      <p:ext uri="{BB962C8B-B14F-4D97-AF65-F5344CB8AC3E}">
        <p14:creationId xmlns:p14="http://schemas.microsoft.com/office/powerpoint/2010/main" val="2851943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9140000">
            <a:off x="201168" y="5870448"/>
            <a:ext cx="2176272" cy="201168"/>
          </a:xfrm>
          <a:prstGeom prst="rect">
            <a:avLst/>
          </a:prstGeom>
        </p:spPr>
        <p:txBody>
          <a:bodyPr/>
          <a:lstStyle/>
          <a:p>
            <a:fld id="{68A0CAFC-E47D-41DF-8A8B-F5924D527E2D}" type="datetimeFigureOut">
              <a:rPr lang="nl-BE" smtClean="0"/>
              <a:t>2022-06-07</a:t>
            </a:fld>
            <a:endParaRPr lang="nl-BE"/>
          </a:p>
        </p:txBody>
      </p:sp>
      <p:sp>
        <p:nvSpPr>
          <p:cNvPr id="3" name="Footer Placeholder 2"/>
          <p:cNvSpPr>
            <a:spLocks noGrp="1"/>
          </p:cNvSpPr>
          <p:nvPr>
            <p:ph type="ftr" sz="quarter" idx="11"/>
          </p:nvPr>
        </p:nvSpPr>
        <p:spPr>
          <a:xfrm>
            <a:off x="3517514" y="6285122"/>
            <a:ext cx="4724400" cy="274320"/>
          </a:xfrm>
          <a:prstGeom prst="rect">
            <a:avLst/>
          </a:prstGeom>
        </p:spPr>
        <p:txBody>
          <a:bodyPr/>
          <a:lstStyle/>
          <a:p>
            <a:endParaRPr lang="nl-BE"/>
          </a:p>
        </p:txBody>
      </p:sp>
      <p:sp>
        <p:nvSpPr>
          <p:cNvPr id="4" name="Slide Number Placeholder 3"/>
          <p:cNvSpPr>
            <a:spLocks noGrp="1"/>
          </p:cNvSpPr>
          <p:nvPr>
            <p:ph type="sldNum" sz="quarter" idx="12"/>
          </p:nvPr>
        </p:nvSpPr>
        <p:spPr>
          <a:xfrm>
            <a:off x="8401038" y="6170822"/>
            <a:ext cx="502920" cy="502920"/>
          </a:xfrm>
          <a:prstGeom prst="ellipse">
            <a:avLst/>
          </a:prstGeom>
        </p:spPr>
        <p:txBody>
          <a:bodyPr/>
          <a:lstStyle/>
          <a:p>
            <a:fld id="{1CD66E9C-1852-45D8-BD8C-88DAD610F7B1}" type="slidenum">
              <a:rPr lang="nl-BE" smtClean="0"/>
              <a:t>‹nr.›</a:t>
            </a:fld>
            <a:endParaRPr lang="nl-BE"/>
          </a:p>
        </p:txBody>
      </p:sp>
    </p:spTree>
    <p:extLst>
      <p:ext uri="{BB962C8B-B14F-4D97-AF65-F5344CB8AC3E}">
        <p14:creationId xmlns:p14="http://schemas.microsoft.com/office/powerpoint/2010/main" val="323654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a:prstGeom prst="rect">
            <a:avLst/>
          </a:prstGeo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81805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65550227-3B69-4ED6-B2B7-782A18AF07E0}"/>
              </a:ext>
            </a:extLst>
          </p:cNvPr>
          <p:cNvSpPr>
            <a:spLocks noGrp="1"/>
          </p:cNvSpPr>
          <p:nvPr>
            <p:ph type="subTitle" idx="1"/>
          </p:nvPr>
        </p:nvSpPr>
        <p:spPr>
          <a:xfrm>
            <a:off x="1787222" y="3233576"/>
            <a:ext cx="5607169" cy="1206630"/>
          </a:xfrm>
          <a:noFill/>
        </p:spPr>
        <p:txBody>
          <a:bodyPr>
            <a:normAutofit/>
          </a:bodyPr>
          <a:lstStyle>
            <a:lvl1pPr marL="0" indent="0" algn="ctr">
              <a:buNone/>
              <a:defRPr sz="2800">
                <a:solidFill>
                  <a:schemeClr val="bg1"/>
                </a:solidFill>
                <a:latin typeface="+mn-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p:ph type="title"/>
          </p:nvPr>
        </p:nvSpPr>
        <p:spPr>
          <a:xfrm>
            <a:off x="1787222" y="1801513"/>
            <a:ext cx="5607169" cy="1143000"/>
          </a:xfrm>
        </p:spPr>
        <p:txBody>
          <a:bodyPr/>
          <a:lstStyle>
            <a:lvl1pPr>
              <a:defRPr>
                <a:solidFill>
                  <a:schemeClr val="bg1"/>
                </a:solidFill>
              </a:defRPr>
            </a:lvl1pPr>
          </a:lstStyle>
          <a:p>
            <a:r>
              <a:rPr lang="nl-NL"/>
              <a:t>Klik om stijl te bewerken</a:t>
            </a:r>
            <a:endParaRPr lang="nl-BE"/>
          </a:p>
        </p:txBody>
      </p:sp>
      <p:pic>
        <p:nvPicPr>
          <p:cNvPr id="2" name="Afbeelding 1"/>
          <p:cNvPicPr>
            <a:picLocks noChangeAspect="1"/>
          </p:cNvPicPr>
          <p:nvPr userDrawn="1"/>
        </p:nvPicPr>
        <p:blipFill rotWithShape="1">
          <a:blip r:embed="rId3" cstate="print">
            <a:extLst>
              <a:ext uri="{28A0092B-C50C-407E-A947-70E740481C1C}">
                <a14:useLocalDpi xmlns:a14="http://schemas.microsoft.com/office/drawing/2010/main" val="0"/>
              </a:ext>
            </a:extLst>
          </a:blip>
          <a:srcRect l="9914"/>
          <a:stretch/>
        </p:blipFill>
        <p:spPr>
          <a:xfrm>
            <a:off x="3162689" y="5338119"/>
            <a:ext cx="2856235" cy="1264077"/>
          </a:xfrm>
          <a:prstGeom prst="rect">
            <a:avLst/>
          </a:prstGeom>
        </p:spPr>
      </p:pic>
    </p:spTree>
    <p:extLst>
      <p:ext uri="{BB962C8B-B14F-4D97-AF65-F5344CB8AC3E}">
        <p14:creationId xmlns:p14="http://schemas.microsoft.com/office/powerpoint/2010/main" val="1999597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177476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3136450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572235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0353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38684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571930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08208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2057349" indent="-228594">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007683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171978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9" name="Rechthoek 8"/>
          <p:cNvSpPr/>
          <p:nvPr userDrawn="1"/>
        </p:nvSpPr>
        <p:spPr>
          <a:xfrm>
            <a:off x="8784000" y="3260834"/>
            <a:ext cx="360000" cy="3240000"/>
          </a:xfrm>
          <a:prstGeom prst="rect">
            <a:avLst/>
          </a:prstGeom>
          <a:solidFill>
            <a:srgbClr val="FE8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06743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4" name="Rechthoek 13"/>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722610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3" name="Rechthoek 12"/>
          <p:cNvSpPr/>
          <p:nvPr userDrawn="1"/>
        </p:nvSpPr>
        <p:spPr>
          <a:xfrm>
            <a:off x="8784032" y="3260834"/>
            <a:ext cx="360000" cy="3240000"/>
          </a:xfrm>
          <a:prstGeom prst="rect">
            <a:avLst/>
          </a:prstGeom>
          <a:solidFill>
            <a:srgbClr val="9A0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1" name="Tijdelijke aanduiding voor dianummer 7"/>
          <p:cNvSpPr txBox="1">
            <a:spLocks/>
          </p:cNvSpPr>
          <p:nvPr userDrawn="1"/>
        </p:nvSpPr>
        <p:spPr>
          <a:xfrm>
            <a:off x="7010400" y="6429400"/>
            <a:ext cx="2133600" cy="428600"/>
          </a:xfrm>
          <a:prstGeom prst="rect">
            <a:avLst/>
          </a:prstGeom>
        </p:spPr>
        <p:txBody>
          <a:bodyPr vert="horz" lIns="91440" tIns="45720" rIns="91440" bIns="45720" rtlCol="0" anchor="ctr"/>
          <a:lstStyle>
            <a:lvl1pPr>
              <a:defRPr>
                <a:solidFill>
                  <a:schemeClr val="bg1"/>
                </a:solidFill>
              </a:defRPr>
            </a:lvl1pPr>
          </a:lstStyle>
          <a:p>
            <a:pPr algn="r">
              <a:buClrTx/>
              <a:buFontTx/>
              <a:buNone/>
              <a:defRPr/>
            </a:pPr>
            <a:fld id="{189E3A5C-986B-47BE-8F96-3787467B82A8}" type="slidenum">
              <a:rPr lang="nl-BE" sz="1200" kern="1200" smtClean="0">
                <a:solidFill>
                  <a:prstClr val="white"/>
                </a:solidFill>
                <a:latin typeface="Trebuchet MS"/>
                <a:ea typeface="+mn-ea"/>
                <a:cs typeface="+mn-cs"/>
              </a:rPr>
              <a:pPr algn="r">
                <a:buClrTx/>
                <a:buFontTx/>
                <a:buNone/>
                <a:defRPr/>
              </a:pPr>
              <a:t>‹nr.›</a:t>
            </a:fld>
            <a:endParaRPr lang="nl-BE" sz="1200" kern="1200">
              <a:solidFill>
                <a:prstClr val="white"/>
              </a:solidFill>
              <a:latin typeface="Trebuchet MS"/>
              <a:ea typeface="+mn-ea"/>
              <a:cs typeface="+mn-cs"/>
            </a:endParaRPr>
          </a:p>
        </p:txBody>
      </p:sp>
      <p:pic>
        <p:nvPicPr>
          <p:cNvPr id="8" name="Afbeelding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9"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p:txBody>
      </p:sp>
    </p:spTree>
    <p:extLst>
      <p:ext uri="{BB962C8B-B14F-4D97-AF65-F5344CB8AC3E}">
        <p14:creationId xmlns:p14="http://schemas.microsoft.com/office/powerpoint/2010/main" val="282980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5"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7574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6"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54619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p:txBody>
      </p:sp>
      <p:sp>
        <p:nvSpPr>
          <p:cNvPr id="7"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218165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0" y="-27377"/>
            <a:ext cx="2160000" cy="3474411"/>
          </a:xfrm>
          <a:prstGeom prst="rect">
            <a:avLst/>
          </a:prstGeom>
        </p:spPr>
      </p:pic>
      <p:sp>
        <p:nvSpPr>
          <p:cNvPr id="2" name="Titel 1"/>
          <p:cNvSpPr>
            <a:spLocks noGrp="1"/>
          </p:cNvSpPr>
          <p:nvPr>
            <p:ph type="title" hasCustomPrompt="1"/>
          </p:nvPr>
        </p:nvSpPr>
        <p:spPr>
          <a:xfrm>
            <a:off x="722313" y="4406904"/>
            <a:ext cx="7772400" cy="1362075"/>
          </a:xfrm>
        </p:spPr>
        <p:txBody>
          <a:bodyPr anchor="t">
            <a:normAutofit/>
          </a:bodyPr>
          <a:lstStyle>
            <a:lvl1pPr algn="l" defTabSz="914377" rtl="0" eaLnBrk="1" latinLnBrk="0" hangingPunct="1">
              <a:spcBef>
                <a:spcPct val="0"/>
              </a:spcBef>
              <a:buNone/>
              <a:defRPr kumimoji="0" lang="nl-BE" sz="20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722313" y="2906713"/>
            <a:ext cx="7772400" cy="1500187"/>
          </a:xfrm>
          <a:solidFill>
            <a:srgbClr val="30BDC7"/>
          </a:solidFill>
        </p:spPr>
        <p:txBody>
          <a:bodyPr anchor="b">
            <a:normAutofit/>
          </a:bodyPr>
          <a:lstStyle>
            <a:lvl1pPr marL="0" indent="0" algn="l" defTabSz="914377" rtl="0" eaLnBrk="1" latinLnBrk="0" hangingPunct="1">
              <a:spcBef>
                <a:spcPct val="0"/>
              </a:spcBef>
              <a:buNone/>
              <a:defRPr kumimoji="0" lang="nl-NL" sz="3200" b="1" kern="1200" cap="none" baseline="0" dirty="0">
                <a:solidFill>
                  <a:schemeClr val="tx1"/>
                </a:solidFill>
                <a:effectLst/>
                <a:latin typeface="+mj-lt"/>
                <a:ea typeface="+mj-ea"/>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834768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230594" y="1600204"/>
            <a:ext cx="3409772"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p:txBody>
      </p:sp>
      <p:sp>
        <p:nvSpPr>
          <p:cNvPr id="4" name="Tijdelijke aanduiding voor inhoud 3"/>
          <p:cNvSpPr>
            <a:spLocks noGrp="1"/>
          </p:cNvSpPr>
          <p:nvPr>
            <p:ph sz="half" idx="2"/>
          </p:nvPr>
        </p:nvSpPr>
        <p:spPr>
          <a:xfrm>
            <a:off x="4862557" y="1600204"/>
            <a:ext cx="3824243"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p:txBody>
      </p:sp>
      <p:sp>
        <p:nvSpPr>
          <p:cNvPr id="9" name="Rechthoek 8"/>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10" name="Rechthoek 9"/>
          <p:cNvSpPr/>
          <p:nvPr userDrawn="1"/>
        </p:nvSpPr>
        <p:spPr>
          <a:xfrm>
            <a:off x="8784032"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Tree>
    <p:extLst>
      <p:ext uri="{BB962C8B-B14F-4D97-AF65-F5344CB8AC3E}">
        <p14:creationId xmlns:p14="http://schemas.microsoft.com/office/powerpoint/2010/main" val="134869486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457200" y="1600201"/>
            <a:ext cx="4038600" cy="4525963"/>
          </a:xfrm>
        </p:spPr>
        <p:txBody>
          <a:bodyPr/>
          <a:lstStyle>
            <a:lvl1pPr>
              <a:defRPr sz="2800">
                <a:solidFill>
                  <a:schemeClr val="tx1"/>
                </a:solidFill>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1"/>
            <a:ext cx="4038600" cy="4525963"/>
          </a:xfrm>
        </p:spPr>
        <p:txBody>
          <a:bodyPr/>
          <a:lstStyle>
            <a:lvl1pPr>
              <a:defRPr sz="2800">
                <a:solidFill>
                  <a:schemeClr val="tx1"/>
                </a:solidFill>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2922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265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5199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4273059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 y="5043758"/>
            <a:ext cx="9144001" cy="608174"/>
          </a:xfrm>
          <a:solidFill>
            <a:srgbClr val="00BECB"/>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066656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13"/>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6158060" cy="1206630"/>
          </a:xfrm>
          <a:solidFill>
            <a:srgbClr val="00BE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386180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2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6158060" cy="1206630"/>
          </a:xfrm>
          <a:solidFill>
            <a:srgbClr val="BF18B3"/>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38715872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728134" y="279400"/>
            <a:ext cx="8111066" cy="830997"/>
          </a:xfrm>
          <a:prstGeom prst="rect">
            <a:avLst/>
          </a:prstGeom>
          <a:noFill/>
        </p:spPr>
        <p:txBody>
          <a:bodyPr wrap="square" rtlCol="0">
            <a:spAutoFit/>
          </a:bodyPr>
          <a:lstStyle/>
          <a:p>
            <a:pPr defTabSz="914377">
              <a:buClrTx/>
              <a:buFontTx/>
              <a:buNone/>
              <a:defRPr/>
            </a:pPr>
            <a:r>
              <a:rPr lang="nl-BE" sz="4800">
                <a:solidFill>
                  <a:prstClr val="white"/>
                </a:solidFill>
                <a:effectLst>
                  <a:outerShdw blurRad="38100" dist="38100" dir="2700000" algn="tl">
                    <a:srgbClr val="000000">
                      <a:alpha val="43137"/>
                    </a:srgbClr>
                  </a:outerShdw>
                </a:effectLst>
                <a:latin typeface="Trebuchet MS"/>
                <a:ea typeface="+mn-ea"/>
                <a:cs typeface="+mn-cs"/>
              </a:rPr>
              <a:t>Staat jouw gsm al op trillen?</a:t>
            </a:r>
          </a:p>
        </p:txBody>
      </p:sp>
      <p:sp>
        <p:nvSpPr>
          <p:cNvPr id="7" name="Rechthoek 6"/>
          <p:cNvSpPr/>
          <p:nvPr userDrawn="1"/>
        </p:nvSpPr>
        <p:spPr>
          <a:xfrm rot="5400000">
            <a:off x="1689394" y="5055874"/>
            <a:ext cx="364252" cy="3240000"/>
          </a:xfrm>
          <a:prstGeom prst="rect">
            <a:avLst/>
          </a:prstGeom>
          <a:solidFill>
            <a:srgbClr val="999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Rechthoek 7"/>
          <p:cNvSpPr/>
          <p:nvPr userDrawn="1"/>
        </p:nvSpPr>
        <p:spPr>
          <a:xfrm rot="5400000">
            <a:off x="-3313922" y="3247936"/>
            <a:ext cx="6951373" cy="323528"/>
          </a:xfrm>
          <a:prstGeom prst="rect">
            <a:avLst/>
          </a:prstGeom>
          <a:solidFill>
            <a:srgbClr val="FF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598" y="2180947"/>
            <a:ext cx="2065867" cy="2065867"/>
          </a:xfrm>
          <a:prstGeom prst="rect">
            <a:avLst/>
          </a:prstGeom>
        </p:spPr>
      </p:pic>
    </p:spTree>
    <p:extLst>
      <p:ext uri="{BB962C8B-B14F-4D97-AF65-F5344CB8AC3E}">
        <p14:creationId xmlns:p14="http://schemas.microsoft.com/office/powerpoint/2010/main" val="50912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pPr>
              <a:buClrTx/>
              <a:buFontTx/>
              <a:buNone/>
            </a:pPr>
            <a:r>
              <a:rPr lang="nl-BE" sz="8800" b="1" kern="1200">
                <a:solidFill>
                  <a:prstClr val="black"/>
                </a:solidFill>
                <a:latin typeface="Trebuchet MS"/>
                <a:ea typeface="+mn-ea"/>
                <a:cs typeface="+mn-cs"/>
              </a:rPr>
              <a:t>PAUZE</a:t>
            </a:r>
          </a:p>
        </p:txBody>
      </p:sp>
    </p:spTree>
    <p:extLst>
      <p:ext uri="{BB962C8B-B14F-4D97-AF65-F5344CB8AC3E}">
        <p14:creationId xmlns:p14="http://schemas.microsoft.com/office/powerpoint/2010/main" val="2349755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grpSp>
        <p:nvGrpSpPr>
          <p:cNvPr id="6" name="Groep 5"/>
          <p:cNvGrpSpPr/>
          <p:nvPr userDrawn="1"/>
        </p:nvGrpSpPr>
        <p:grpSpPr>
          <a:xfrm>
            <a:off x="915958" y="4169667"/>
            <a:ext cx="5061508" cy="2027934"/>
            <a:chOff x="899025" y="1384133"/>
            <a:chExt cx="5061508" cy="2027934"/>
          </a:xfrm>
        </p:grpSpPr>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pPr>
                <a:buClrTx/>
                <a:buFontTx/>
                <a:buNone/>
              </a:pPr>
              <a:r>
                <a:rPr lang="nl-BE" sz="8800" b="1" kern="1200">
                  <a:solidFill>
                    <a:prstClr val="black"/>
                  </a:solidFill>
                  <a:latin typeface="Trebuchet MS"/>
                  <a:ea typeface="+mn-ea"/>
                  <a:cs typeface="+mn-cs"/>
                </a:rPr>
                <a:t>PAUZE</a:t>
              </a:r>
            </a:p>
          </p:txBody>
        </p:sp>
      </p:grpSp>
    </p:spTree>
    <p:extLst>
      <p:ext uri="{BB962C8B-B14F-4D97-AF65-F5344CB8AC3E}">
        <p14:creationId xmlns:p14="http://schemas.microsoft.com/office/powerpoint/2010/main" val="37388020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5" name="Rechthoek 4"/>
          <p:cNvSpPr/>
          <p:nvPr userDrawn="1"/>
        </p:nvSpPr>
        <p:spPr>
          <a:xfrm rot="16200000" flipH="1" flipV="1">
            <a:off x="3973681" y="-225787"/>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2" name="Tekstvak 1"/>
          <p:cNvSpPr txBox="1"/>
          <p:nvPr userDrawn="1"/>
        </p:nvSpPr>
        <p:spPr>
          <a:xfrm>
            <a:off x="3081869" y="1581691"/>
            <a:ext cx="4343400" cy="1446550"/>
          </a:xfrm>
          <a:prstGeom prst="rect">
            <a:avLst/>
          </a:prstGeom>
          <a:noFill/>
        </p:spPr>
        <p:txBody>
          <a:bodyPr wrap="square" rtlCol="0">
            <a:spAutoFit/>
          </a:bodyPr>
          <a:lstStyle/>
          <a:p>
            <a:pPr>
              <a:buClrTx/>
              <a:buFontTx/>
              <a:buNone/>
            </a:pPr>
            <a:r>
              <a:rPr lang="nl-BE" sz="8800" b="1" kern="1200">
                <a:solidFill>
                  <a:prstClr val="black"/>
                </a:solidFill>
                <a:latin typeface="Trebuchet MS"/>
                <a:ea typeface="+mn-ea"/>
                <a:cs typeface="+mn-cs"/>
              </a:rPr>
              <a:t>LUNCH</a:t>
            </a:r>
          </a:p>
        </p:txBody>
      </p:sp>
    </p:spTree>
    <p:extLst>
      <p:ext uri="{BB962C8B-B14F-4D97-AF65-F5344CB8AC3E}">
        <p14:creationId xmlns:p14="http://schemas.microsoft.com/office/powerpoint/2010/main" val="1826321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sp>
        <p:nvSpPr>
          <p:cNvPr id="4" name="Rechthoek 3"/>
          <p:cNvSpPr/>
          <p:nvPr userDrawn="1"/>
        </p:nvSpPr>
        <p:spPr>
          <a:xfrm rot="16200000" flipH="1" flipV="1">
            <a:off x="1797158"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350" kern="1200">
              <a:solidFill>
                <a:prstClr val="white"/>
              </a:solidFill>
            </a:endParaRPr>
          </a:p>
        </p:txBody>
      </p:sp>
      <p:grpSp>
        <p:nvGrpSpPr>
          <p:cNvPr id="2" name="Groep 1"/>
          <p:cNvGrpSpPr/>
          <p:nvPr userDrawn="1"/>
        </p:nvGrpSpPr>
        <p:grpSpPr>
          <a:xfrm>
            <a:off x="617838" y="953730"/>
            <a:ext cx="6565557" cy="4169091"/>
            <a:chOff x="733248" y="161338"/>
            <a:chExt cx="8183869" cy="6287622"/>
          </a:xfrm>
        </p:grpSpPr>
        <p:pic>
          <p:nvPicPr>
            <p:cNvPr id="5"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232" y="2406508"/>
              <a:ext cx="1009917" cy="819291"/>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6395" y="161338"/>
              <a:ext cx="972754" cy="972754"/>
            </a:xfrm>
            <a:prstGeom prst="rect">
              <a:avLst/>
            </a:prstGeom>
          </p:spPr>
        </p:pic>
        <p:sp>
          <p:nvSpPr>
            <p:cNvPr id="8" name="Rechthoek 7"/>
            <p:cNvSpPr/>
            <p:nvPr userDrawn="1"/>
          </p:nvSpPr>
          <p:spPr>
            <a:xfrm>
              <a:off x="1573982" y="3399165"/>
              <a:ext cx="6502400" cy="931635"/>
            </a:xfrm>
            <a:prstGeom prst="rect">
              <a:avLst/>
            </a:prstGeom>
          </p:spPr>
          <p:txBody>
            <a:bodyPr>
              <a:spAutoFit/>
            </a:bodyPr>
            <a:lstStyle/>
            <a:p>
              <a:pPr algn="ctr">
                <a:buClrTx/>
                <a:buFontTx/>
                <a:buNone/>
              </a:pPr>
              <a:r>
                <a:rPr lang="nl-BE" sz="1707" kern="120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5" action="ppaction://hlinkfile"/>
                </a:rPr>
                <a:t>twitter.com/</a:t>
              </a:r>
              <a:r>
                <a:rPr lang="nl-BE" sz="1707" kern="120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KathOndVla</a:t>
              </a:r>
              <a:endParaRPr lang="nl-BE" sz="1707" kern="120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algn="ctr">
                <a:buClrTx/>
                <a:buFontTx/>
                <a:buNone/>
              </a:pPr>
              <a:r>
                <a:rPr lang="nl-BE" sz="1707" kern="120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6" action="ppaction://hlinkfile"/>
                </a:rPr>
                <a:t>twitter.com/</a:t>
              </a:r>
              <a:r>
                <a:rPr lang="nl-BE" sz="1707" kern="120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6" action="ppaction://hlinkfile"/>
                </a:rPr>
                <a:t>BoeveLieven</a:t>
              </a:r>
              <a:endParaRPr lang="nl-BE" sz="1707" kern="1200">
                <a:solidFill>
                  <a:prstClr val="black"/>
                </a:solidFill>
                <a:latin typeface="Trebuchet MS" panose="020B0603020202020204" pitchFamily="34" charset="0"/>
                <a:ea typeface="+mn-ea"/>
                <a:cs typeface="+mn-cs"/>
              </a:endParaRPr>
            </a:p>
          </p:txBody>
        </p:sp>
        <p:sp>
          <p:nvSpPr>
            <p:cNvPr id="9" name="Rechthoek 8"/>
            <p:cNvSpPr/>
            <p:nvPr userDrawn="1"/>
          </p:nvSpPr>
          <p:spPr>
            <a:xfrm>
              <a:off x="2223532" y="1246535"/>
              <a:ext cx="4993700" cy="535445"/>
            </a:xfrm>
            <a:prstGeom prst="rect">
              <a:avLst/>
            </a:prstGeom>
          </p:spPr>
          <p:txBody>
            <a:bodyPr wrap="none">
              <a:spAutoFit/>
            </a:bodyPr>
            <a:lstStyle/>
            <a:p>
              <a:pPr algn="ctr">
                <a:buClrTx/>
                <a:buFontTx/>
                <a:buNone/>
              </a:pPr>
              <a:r>
                <a:rPr lang="nl-BE" sz="1707" kern="1200">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7" action="ppaction://hlinkfile"/>
                </a:rPr>
                <a:t>fb.com/</a:t>
              </a:r>
              <a:r>
                <a:rPr lang="nl-BE" sz="1707" kern="1200" err="1">
                  <a:solidFill>
                    <a:prstClr val="black"/>
                  </a:solidFill>
                  <a:latin typeface="Trebuchet MS" panose="020B0603020202020204" pitchFamily="34" charset="0"/>
                  <a:ea typeface="Calibri" panose="020F0502020204030204" pitchFamily="34" charset="0"/>
                  <a:cs typeface="Times New Roman" panose="02020603050405020304" pitchFamily="18" charset="0"/>
                  <a:hlinkClick r:id="rId7" action="ppaction://hlinkfile"/>
                </a:rPr>
                <a:t>KatholiekOnderwijsVlaanderen</a:t>
              </a:r>
              <a:endParaRPr lang="nl-BE" sz="1707" kern="1200">
                <a:solidFill>
                  <a:prstClr val="black"/>
                </a:solidFill>
                <a:latin typeface="Trebuchet MS" panose="020B0603020202020204" pitchFamily="34" charset="0"/>
                <a:ea typeface="+mn-ea"/>
                <a:cs typeface="+mn-cs"/>
              </a:endParaRPr>
            </a:p>
          </p:txBody>
        </p:sp>
        <p:pic>
          <p:nvPicPr>
            <p:cNvPr id="10" name="Picture 2" descr="Afbeeldingsresultaat voor linkedin">
              <a:extLst>
                <a:ext uri="{FF2B5EF4-FFF2-40B4-BE49-F238E27FC236}">
                  <a16:creationId xmlns:a16="http://schemas.microsoft.com/office/drawing/2014/main" id="{B9DCD81A-82A1-42D2-8390-70B91B63EDC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5365" y="4497138"/>
              <a:ext cx="1394813" cy="1394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8A6E0076-844B-4A37-9AEE-9DCE3488E361}"/>
                </a:ext>
              </a:extLst>
            </p:cNvPr>
            <p:cNvSpPr/>
            <p:nvPr userDrawn="1"/>
          </p:nvSpPr>
          <p:spPr>
            <a:xfrm>
              <a:off x="733248" y="5891951"/>
              <a:ext cx="8183869" cy="557009"/>
            </a:xfrm>
            <a:prstGeom prst="rect">
              <a:avLst/>
            </a:prstGeom>
          </p:spPr>
          <p:txBody>
            <a:bodyPr wrap="square">
              <a:spAutoFit/>
            </a:bodyPr>
            <a:lstStyle/>
            <a:p>
              <a:pPr algn="ctr">
                <a:buClrTx/>
                <a:buFontTx/>
                <a:buNone/>
              </a:pPr>
              <a:r>
                <a:rPr lang="nl-BE" sz="1800" u="sng" kern="1200">
                  <a:solidFill>
                    <a:prstClr val="black"/>
                  </a:solidFill>
                  <a:latin typeface="Trebuchet MS"/>
                  <a:ea typeface="+mn-ea"/>
                  <a:cs typeface="+mn-cs"/>
                  <a:hlinkClick r:id="rId9"/>
                </a:rPr>
                <a:t>www.linkedin.com/company/katholiekonderwijsvlaanderen</a:t>
              </a:r>
              <a:r>
                <a:rPr lang="nl-BE" sz="1707" kern="1200">
                  <a:solidFill>
                    <a:prstClr val="black"/>
                  </a:solidFill>
                  <a:latin typeface="Trebuchet MS" panose="020B0603020202020204" pitchFamily="34" charset="0"/>
                  <a:ea typeface="+mn-ea"/>
                  <a:cs typeface="Times New Roman" panose="02020603050405020304" pitchFamily="18" charset="0"/>
                </a:rPr>
                <a:t> </a:t>
              </a:r>
            </a:p>
          </p:txBody>
        </p:sp>
      </p:grpSp>
    </p:spTree>
    <p:extLst>
      <p:ext uri="{BB962C8B-B14F-4D97-AF65-F5344CB8AC3E}">
        <p14:creationId xmlns:p14="http://schemas.microsoft.com/office/powerpoint/2010/main" val="3846353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a:p>
        </p:txBody>
      </p:sp>
      <p:sp>
        <p:nvSpPr>
          <p:cNvPr id="3" name="Tijdelijke aanduiding voor tekst 2"/>
          <p:cNvSpPr>
            <a:spLocks noGrp="1"/>
          </p:cNvSpPr>
          <p:nvPr>
            <p:ph type="body" idx="1"/>
          </p:nvPr>
        </p:nvSpPr>
        <p:spPr>
          <a:xfrm>
            <a:off x="457201" y="1535113"/>
            <a:ext cx="4040188" cy="639762"/>
          </a:xfrm>
        </p:spPr>
        <p:txBody>
          <a:bodyPr anchor="b"/>
          <a:lstStyle>
            <a:lvl1pPr marL="0" indent="0">
              <a:buNone/>
              <a:defRPr sz="2400" b="1">
                <a:solidFill>
                  <a:schemeClr val="tx1"/>
                </a:solidFill>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1" y="2174875"/>
            <a:ext cx="4040188"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2400" b="1">
                <a:solidFill>
                  <a:schemeClr val="tx1"/>
                </a:solidFill>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87595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3431274" y="1560218"/>
            <a:ext cx="5001526" cy="1446550"/>
          </a:xfrm>
          <a:prstGeom prst="rect">
            <a:avLst/>
          </a:prstGeom>
          <a:noFill/>
        </p:spPr>
        <p:txBody>
          <a:bodyPr wrap="square" rtlCol="0">
            <a:spAutoFit/>
          </a:bodyPr>
          <a:lstStyle/>
          <a:p>
            <a:pPr defTabSz="914377">
              <a:buClrTx/>
              <a:buFontTx/>
              <a:buNone/>
              <a:defRPr/>
            </a:pPr>
            <a:r>
              <a:rPr lang="nl-BE" sz="8800">
                <a:solidFill>
                  <a:sysClr val="windowText" lastClr="000000"/>
                </a:solidFill>
                <a:effectLst>
                  <a:outerShdw blurRad="38100" dist="38100" dir="2700000" algn="tl">
                    <a:srgbClr val="000000">
                      <a:alpha val="43137"/>
                    </a:srgbClr>
                  </a:outerShdw>
                </a:effectLst>
                <a:latin typeface="Trebuchet MS"/>
                <a:ea typeface="+mn-ea"/>
                <a:cs typeface="+mn-cs"/>
              </a:rPr>
              <a:t>VRAGEN?</a:t>
            </a:r>
          </a:p>
        </p:txBody>
      </p:sp>
      <p:sp>
        <p:nvSpPr>
          <p:cNvPr id="7" name="Rechthoek 6"/>
          <p:cNvSpPr/>
          <p:nvPr userDrawn="1"/>
        </p:nvSpPr>
        <p:spPr>
          <a:xfrm rot="5400000">
            <a:off x="1689394" y="5055874"/>
            <a:ext cx="364252"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sp>
        <p:nvSpPr>
          <p:cNvPr id="8" name="Rechthoek 7"/>
          <p:cNvSpPr/>
          <p:nvPr userDrawn="1"/>
        </p:nvSpPr>
        <p:spPr>
          <a:xfrm rot="5400000">
            <a:off x="-3313922" y="3247936"/>
            <a:ext cx="6951373" cy="323528"/>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nl-BE" sz="1800" kern="12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spTree>
    <p:extLst>
      <p:ext uri="{BB962C8B-B14F-4D97-AF65-F5344CB8AC3E}">
        <p14:creationId xmlns:p14="http://schemas.microsoft.com/office/powerpoint/2010/main" val="3398616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a:p>
        </p:txBody>
      </p:sp>
      <p:sp>
        <p:nvSpPr>
          <p:cNvPr id="3" name="Tijdelijke aanduiding voor inhoud 2"/>
          <p:cNvSpPr>
            <a:spLocks noGrp="1"/>
          </p:cNvSpPr>
          <p:nvPr>
            <p:ph idx="1"/>
          </p:nvPr>
        </p:nvSpPr>
        <p:spPr/>
        <p:txBody>
          <a:bodyPr/>
          <a:lstStyle>
            <a:lvl1pPr>
              <a:defRPr>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56913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Trebuchet MS" panose="020B0603020202020204" pitchFamily="34" charset="0"/>
              </a:defRPr>
            </a:lvl1pPr>
          </a:lstStyle>
          <a:p>
            <a:r>
              <a:rPr lang="nl-NL"/>
              <a:t>Klik om de stijl te bewerken</a:t>
            </a:r>
            <a:endParaRPr lang="nl-BE"/>
          </a:p>
        </p:txBody>
      </p:sp>
    </p:spTree>
    <p:extLst>
      <p:ext uri="{BB962C8B-B14F-4D97-AF65-F5344CB8AC3E}">
        <p14:creationId xmlns:p14="http://schemas.microsoft.com/office/powerpoint/2010/main" val="316544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07498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323071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Vrag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Trebuchet MS" panose="020B0603020202020204" pitchFamily="34" charset="0"/>
              </a:defRPr>
            </a:lvl1pPr>
          </a:lstStyle>
          <a:p>
            <a:r>
              <a:rPr lang="nl-NL"/>
              <a:t>Vragen</a:t>
            </a:r>
            <a:endParaRPr lang="nl-BE"/>
          </a:p>
        </p:txBody>
      </p:sp>
      <p:pic>
        <p:nvPicPr>
          <p:cNvPr id="7174"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2114790"/>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userDrawn="1"/>
        </p:nvSpPr>
        <p:spPr>
          <a:xfrm rot="21407866">
            <a:off x="4220928" y="2339008"/>
            <a:ext cx="898003" cy="1938992"/>
          </a:xfrm>
          <a:prstGeom prst="rect">
            <a:avLst/>
          </a:prstGeom>
          <a:noFill/>
        </p:spPr>
        <p:txBody>
          <a:bodyPr wrap="none" lIns="91440" tIns="45720" rIns="91440" bIns="45720">
            <a:spAutoFit/>
          </a:bodyPr>
          <a:lstStyle/>
          <a:p>
            <a:pPr algn="ctr"/>
            <a:r>
              <a:rPr lang="nl-NL" sz="12000" b="0" cap="none" spc="0">
                <a:ln>
                  <a:noFill/>
                </a:ln>
                <a:solidFill>
                  <a:srgbClr val="990099"/>
                </a:solidFill>
                <a:effectLst/>
              </a:rPr>
              <a:t>?</a:t>
            </a:r>
          </a:p>
        </p:txBody>
      </p:sp>
      <p:pic>
        <p:nvPicPr>
          <p:cNvPr id="13"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304094">
            <a:off x="6549550" y="2250483"/>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p:cNvSpPr/>
          <p:nvPr userDrawn="1"/>
        </p:nvSpPr>
        <p:spPr>
          <a:xfrm rot="1111960">
            <a:off x="7062574" y="2474701"/>
            <a:ext cx="898003" cy="1938992"/>
          </a:xfrm>
          <a:prstGeom prst="rect">
            <a:avLst/>
          </a:prstGeom>
          <a:noFill/>
        </p:spPr>
        <p:txBody>
          <a:bodyPr wrap="none" lIns="91440" tIns="45720" rIns="91440" bIns="45720">
            <a:spAutoFit/>
          </a:bodyPr>
          <a:lstStyle/>
          <a:p>
            <a:pPr algn="ctr"/>
            <a:r>
              <a:rPr lang="nl-NL" sz="12000" b="0" cap="none" spc="0">
                <a:ln>
                  <a:noFill/>
                </a:ln>
                <a:solidFill>
                  <a:srgbClr val="990099"/>
                </a:solidFill>
                <a:effectLst/>
              </a:rPr>
              <a:t>?</a:t>
            </a:r>
          </a:p>
        </p:txBody>
      </p:sp>
      <p:pic>
        <p:nvPicPr>
          <p:cNvPr id="15" name="Picture 6" descr="http://zwibbler.com/posti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05358">
            <a:off x="1036722" y="2376682"/>
            <a:ext cx="1924050" cy="2105026"/>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15"/>
          <p:cNvSpPr/>
          <p:nvPr userDrawn="1"/>
        </p:nvSpPr>
        <p:spPr>
          <a:xfrm rot="20313224">
            <a:off x="1549746" y="2600900"/>
            <a:ext cx="898003" cy="1938992"/>
          </a:xfrm>
          <a:prstGeom prst="rect">
            <a:avLst/>
          </a:prstGeom>
          <a:noFill/>
        </p:spPr>
        <p:txBody>
          <a:bodyPr wrap="none" lIns="91440" tIns="45720" rIns="91440" bIns="45720">
            <a:spAutoFit/>
          </a:bodyPr>
          <a:lstStyle/>
          <a:p>
            <a:pPr algn="ctr"/>
            <a:r>
              <a:rPr lang="nl-NL" sz="12000" b="0" cap="none" spc="0">
                <a:ln>
                  <a:noFill/>
                </a:ln>
                <a:solidFill>
                  <a:srgbClr val="990099"/>
                </a:solidFill>
                <a:effectLst/>
              </a:rPr>
              <a:t>?</a:t>
            </a:r>
          </a:p>
        </p:txBody>
      </p:sp>
    </p:spTree>
    <p:extLst>
      <p:ext uri="{BB962C8B-B14F-4D97-AF65-F5344CB8AC3E}">
        <p14:creationId xmlns:p14="http://schemas.microsoft.com/office/powerpoint/2010/main" val="400652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Alleen titel of object">
    <p:spTree>
      <p:nvGrpSpPr>
        <p:cNvPr id="1" name=""/>
        <p:cNvGrpSpPr/>
        <p:nvPr/>
      </p:nvGrpSpPr>
      <p:grpSpPr>
        <a:xfrm>
          <a:off x="0" y="0"/>
          <a:ext cx="0" cy="0"/>
          <a:chOff x="0" y="0"/>
          <a:chExt cx="0" cy="0"/>
        </a:xfrm>
      </p:grpSpPr>
      <p:sp>
        <p:nvSpPr>
          <p:cNvPr id="13" name="Tijdelijke aanduiding voor inhoud 12"/>
          <p:cNvSpPr>
            <a:spLocks noGrp="1"/>
          </p:cNvSpPr>
          <p:nvPr>
            <p:ph sz="quarter" idx="13" hasCustomPrompt="1"/>
          </p:nvPr>
        </p:nvSpPr>
        <p:spPr>
          <a:xfrm>
            <a:off x="1187624" y="3212976"/>
            <a:ext cx="6984776" cy="2434456"/>
          </a:xfrm>
        </p:spPr>
        <p:txBody>
          <a:bodyPr/>
          <a:lstStyle>
            <a:lvl1pPr marL="0" indent="0">
              <a:buFont typeface="Arial" panose="020B0604020202020204" pitchFamily="34" charset="0"/>
              <a:buNone/>
              <a:defRPr baseline="0">
                <a:solidFill>
                  <a:schemeClr val="tx1"/>
                </a:solidFill>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nl-BE"/>
              <a:t>Naam, e-mail en telefoonnummer</a:t>
            </a:r>
          </a:p>
        </p:txBody>
      </p:sp>
      <p:pic>
        <p:nvPicPr>
          <p:cNvPr id="8194" name="Picture 2" descr="http://www.healthalliance.co.nz/portals/0/Images/Services/contac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43808" y="620688"/>
            <a:ext cx="4032448" cy="218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hoek 11"/>
          <p:cNvSpPr/>
          <p:nvPr/>
        </p:nvSpPr>
        <p:spPr>
          <a:xfrm>
            <a:off x="0" y="1"/>
            <a:ext cx="360000" cy="650315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Rechthoek 10"/>
          <p:cNvSpPr/>
          <p:nvPr/>
        </p:nvSpPr>
        <p:spPr>
          <a:xfrm>
            <a:off x="-8706" y="6489510"/>
            <a:ext cx="6956970" cy="378925"/>
          </a:xfrm>
          <a:prstGeom prst="rect">
            <a:avLst/>
          </a:prstGeom>
          <a:solidFill>
            <a:srgbClr val="99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5" name="Tijdelijke aanduiding voor dianummer 4"/>
          <p:cNvSpPr txBox="1">
            <a:spLocks/>
          </p:cNvSpPr>
          <p:nvPr/>
        </p:nvSpPr>
        <p:spPr>
          <a:xfrm>
            <a:off x="9508" y="6489511"/>
            <a:ext cx="633402" cy="395874"/>
          </a:xfrm>
          <a:prstGeom prst="rect">
            <a:avLst/>
          </a:prstGeom>
        </p:spPr>
        <p:txBody>
          <a:bodyPr vert="horz" lIns="91440" tIns="45720" rIns="91440" bIns="45720" rtlCol="0" anchor="ctr"/>
          <a:lstStyle>
            <a:defPPr>
              <a:defRPr lang="nl-BE"/>
            </a:defPPr>
            <a:lvl1pPr marL="0" algn="l" defTabSz="914400" rtl="0" eaLnBrk="1" latinLnBrk="0" hangingPunct="1">
              <a:defRPr sz="1200" kern="1200">
                <a:solidFill>
                  <a:sysClr val="windowText" lastClr="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9E3A5C-986B-47BE-8F96-3787467B82A8}" type="slidenum">
              <a:rPr lang="nl-BE" smtClean="0">
                <a:solidFill>
                  <a:schemeClr val="bg1"/>
                </a:solidFill>
                <a:latin typeface="Trebuchet MS" panose="020B0603020202020204" pitchFamily="34" charset="0"/>
              </a:rPr>
              <a:pPr/>
              <a:t>‹nr.›</a:t>
            </a:fld>
            <a:endParaRPr lang="nl-BE">
              <a:solidFill>
                <a:schemeClr val="bg1"/>
              </a:solidFill>
              <a:latin typeface="Trebuchet MS" panose="020B0603020202020204" pitchFamily="34" charset="0"/>
            </a:endParaRPr>
          </a:p>
        </p:txBody>
      </p:sp>
      <p:pic>
        <p:nvPicPr>
          <p:cNvPr id="5" name="Afbeelding 4"/>
          <p:cNvPicPr>
            <a:picLocks noChangeAspect="1"/>
          </p:cNvPicPr>
          <p:nvPr/>
        </p:nvPicPr>
        <p:blipFill rotWithShape="1">
          <a:blip r:embed="rId14">
            <a:extLst>
              <a:ext uri="{28A0092B-C50C-407E-A947-70E740481C1C}">
                <a14:useLocalDpi xmlns:a14="http://schemas.microsoft.com/office/drawing/2010/main" val="0"/>
              </a:ext>
            </a:extLst>
          </a:blip>
          <a:srcRect b="14522"/>
          <a:stretch/>
        </p:blipFill>
        <p:spPr>
          <a:xfrm>
            <a:off x="7934595" y="4756993"/>
            <a:ext cx="1585097" cy="2119214"/>
          </a:xfrm>
          <a:prstGeom prst="rect">
            <a:avLst/>
          </a:prstGeom>
        </p:spPr>
      </p:pic>
      <p:sp>
        <p:nvSpPr>
          <p:cNvPr id="4" name="Tekstvak 3"/>
          <p:cNvSpPr txBox="1"/>
          <p:nvPr userDrawn="1"/>
        </p:nvSpPr>
        <p:spPr>
          <a:xfrm>
            <a:off x="521784" y="6457890"/>
            <a:ext cx="6426480" cy="400110"/>
          </a:xfrm>
          <a:prstGeom prst="rect">
            <a:avLst/>
          </a:prstGeom>
          <a:noFill/>
        </p:spPr>
        <p:txBody>
          <a:bodyPr wrap="square" rtlCol="0">
            <a:spAutoFit/>
          </a:bodyPr>
          <a:lstStyle/>
          <a:p>
            <a:r>
              <a:rPr lang="nl-BE" sz="2000" b="1">
                <a:solidFill>
                  <a:srgbClr val="FF6600"/>
                </a:solidFill>
                <a:latin typeface="Trebuchet MS" panose="020B0603020202020204" pitchFamily="34" charset="0"/>
              </a:rPr>
              <a:t>Pedagogische</a:t>
            </a:r>
            <a:r>
              <a:rPr lang="nl-BE" sz="2000" b="1" baseline="0">
                <a:solidFill>
                  <a:srgbClr val="FF6600"/>
                </a:solidFill>
                <a:latin typeface="Trebuchet MS" panose="020B0603020202020204" pitchFamily="34" charset="0"/>
              </a:rPr>
              <a:t> Begeleiding SO </a:t>
            </a:r>
            <a:r>
              <a:rPr lang="nl-BE" sz="2000" b="1">
                <a:solidFill>
                  <a:srgbClr val="FF6600"/>
                </a:solidFill>
                <a:latin typeface="Trebuchet MS" panose="020B0603020202020204" pitchFamily="34" charset="0"/>
              </a:rPr>
              <a:t>Regio Oost-Vlaanderen </a:t>
            </a:r>
          </a:p>
        </p:txBody>
      </p:sp>
    </p:spTree>
    <p:extLst>
      <p:ext uri="{BB962C8B-B14F-4D97-AF65-F5344CB8AC3E}">
        <p14:creationId xmlns:p14="http://schemas.microsoft.com/office/powerpoint/2010/main" val="2499926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80" r:id="rId6"/>
    <p:sldLayoutId id="2147483681" r:id="rId7"/>
    <p:sldLayoutId id="2147483693" r:id="rId8"/>
    <p:sldLayoutId id="2147483694" r:id="rId9"/>
    <p:sldLayoutId id="2147483695" r:id="rId10"/>
    <p:sldLayoutId id="2147483696" r:id="rId11"/>
    <p:sldLayoutId id="2147483850" r:id="rId12"/>
  </p:sldLayoutIdLst>
  <p:txStyles>
    <p:titleStyle>
      <a:lvl1pPr algn="ctr" defTabSz="914400" rtl="0" eaLnBrk="1" latinLnBrk="0" hangingPunct="1">
        <a:spcBef>
          <a:spcPct val="0"/>
        </a:spcBef>
        <a:buNone/>
        <a:defRPr sz="4400" kern="1200">
          <a:solidFill>
            <a:schemeClr val="tx1"/>
          </a:solidFill>
          <a:latin typeface="Trebuchet MS" panose="020B0603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990599"/>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30594" y="274638"/>
            <a:ext cx="7456206"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230594" y="1600204"/>
            <a:ext cx="7456206"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6FBB516-DFEC-4C1E-8B27-C03178FA5335}" type="datetimeFigureOut">
              <a:rPr lang="nl-BE" kern="1200" smtClean="0">
                <a:solidFill>
                  <a:prstClr val="black">
                    <a:tint val="75000"/>
                  </a:prstClr>
                </a:solidFill>
                <a:latin typeface="Trebuchet MS"/>
                <a:ea typeface="+mn-ea"/>
                <a:cs typeface="+mn-cs"/>
              </a:rPr>
              <a:pPr>
                <a:buClrTx/>
                <a:buFontTx/>
                <a:buNone/>
              </a:pPr>
              <a:t>2022-06-07</a:t>
            </a:fld>
            <a:endParaRPr lang="nl-BE" kern="1200">
              <a:solidFill>
                <a:prstClr val="black">
                  <a:tint val="75000"/>
                </a:prstClr>
              </a:solidFill>
              <a:latin typeface="Trebuchet MS"/>
              <a:ea typeface="+mn-ea"/>
              <a:cs typeface="+mn-cs"/>
            </a:endParaRPr>
          </a:p>
        </p:txBody>
      </p:sp>
      <p:sp>
        <p:nvSpPr>
          <p:cNvPr id="5" name="Tijdelijke aanduiding voor voettekst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nl-BE" kern="1200">
              <a:solidFill>
                <a:prstClr val="black">
                  <a:tint val="75000"/>
                </a:prstClr>
              </a:solidFill>
              <a:latin typeface="Trebuchet MS"/>
              <a:ea typeface="+mn-ea"/>
              <a:cs typeface="+mn-cs"/>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189E3A5C-986B-47BE-8F96-3787467B82A8}" type="slidenum">
              <a:rPr lang="nl-BE" kern="1200" smtClean="0">
                <a:solidFill>
                  <a:prstClr val="black">
                    <a:tint val="75000"/>
                  </a:prstClr>
                </a:solidFill>
                <a:latin typeface="Trebuchet MS"/>
                <a:ea typeface="+mn-ea"/>
                <a:cs typeface="+mn-cs"/>
              </a:rPr>
              <a:pPr>
                <a:buClrTx/>
                <a:buFontTx/>
                <a:buNone/>
              </a:pPr>
              <a:t>‹nr.›</a:t>
            </a:fld>
            <a:endParaRPr lang="nl-BE" kern="1200">
              <a:solidFill>
                <a:prstClr val="black">
                  <a:tint val="75000"/>
                </a:prstClr>
              </a:solidFill>
              <a:latin typeface="Trebuchet MS"/>
              <a:ea typeface="+mn-ea"/>
              <a:cs typeface="+mn-cs"/>
            </a:endParaRPr>
          </a:p>
        </p:txBody>
      </p:sp>
    </p:spTree>
    <p:extLst>
      <p:ext uri="{BB962C8B-B14F-4D97-AF65-F5344CB8AC3E}">
        <p14:creationId xmlns:p14="http://schemas.microsoft.com/office/powerpoint/2010/main" val="284193705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Lst>
  <p:hf hdr="0" ftr="0" dt="0"/>
  <p:txStyles>
    <p:titleStyle>
      <a:lvl1pPr algn="l" defTabSz="914377" rtl="0" eaLnBrk="1" latinLnBrk="0" hangingPunct="1">
        <a:spcBef>
          <a:spcPct val="0"/>
        </a:spcBef>
        <a:buNone/>
        <a:defRPr kumimoji="0" lang="nl-BE" sz="32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7.png"/><Relationship Id="rId4" Type="http://schemas.openxmlformats.org/officeDocument/2006/relationships/diagramData" Target="../diagrams/data1.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slide" Target="slide24.xml"/><Relationship Id="rId5" Type="http://schemas.openxmlformats.org/officeDocument/2006/relationships/slide" Target="slide23.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5.png"/><Relationship Id="rId7" Type="http://schemas.openxmlformats.org/officeDocument/2006/relationships/diagramColors" Target="../diagrams/colors3.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6.png"/><Relationship Id="rId4" Type="http://schemas.openxmlformats.org/officeDocument/2006/relationships/diagramLayout" Target="../diagrams/layout6.xml"/><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Onderwijsspiegel%202020%20-%20webversie.pdf"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diagramColors" Target="../diagrams/colors7.xml"/><Relationship Id="rId11" Type="http://schemas.openxmlformats.org/officeDocument/2006/relationships/image" Target="../media/image69.png"/><Relationship Id="rId5" Type="http://schemas.openxmlformats.org/officeDocument/2006/relationships/diagramQuickStyle" Target="../diagrams/quickStyle7.xml"/><Relationship Id="rId10" Type="http://schemas.openxmlformats.org/officeDocument/2006/relationships/image" Target="../media/image66.png"/><Relationship Id="rId4" Type="http://schemas.openxmlformats.org/officeDocument/2006/relationships/diagramLayout" Target="../diagrams/layout7.xml"/><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diagramColors" Target="../diagrams/colors8.xml"/><Relationship Id="rId11" Type="http://schemas.openxmlformats.org/officeDocument/2006/relationships/image" Target="../media/image73.png"/><Relationship Id="rId5" Type="http://schemas.openxmlformats.org/officeDocument/2006/relationships/diagramQuickStyle" Target="../diagrams/quickStyle8.xml"/><Relationship Id="rId10" Type="http://schemas.openxmlformats.org/officeDocument/2006/relationships/image" Target="../media/image72.png"/><Relationship Id="rId4" Type="http://schemas.openxmlformats.org/officeDocument/2006/relationships/diagramLayout" Target="../diagrams/layout8.xml"/><Relationship Id="rId9"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74.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diagramColors" Target="../diagrams/colors9.xml"/><Relationship Id="rId11" Type="http://schemas.openxmlformats.org/officeDocument/2006/relationships/image" Target="../media/image80.png"/><Relationship Id="rId5" Type="http://schemas.openxmlformats.org/officeDocument/2006/relationships/diagramQuickStyle" Target="../diagrams/quickStyle9.xml"/><Relationship Id="rId10" Type="http://schemas.openxmlformats.org/officeDocument/2006/relationships/image" Target="../media/image72.png"/><Relationship Id="rId4" Type="http://schemas.openxmlformats.org/officeDocument/2006/relationships/diagramLayout" Target="../diagrams/layout9.xml"/><Relationship Id="rId9"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8.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diagramColors" Target="../diagrams/colors10.xml"/><Relationship Id="rId11" Type="http://schemas.openxmlformats.org/officeDocument/2006/relationships/image" Target="../media/image80.png"/><Relationship Id="rId5" Type="http://schemas.openxmlformats.org/officeDocument/2006/relationships/diagramQuickStyle" Target="../diagrams/quickStyle10.xml"/><Relationship Id="rId10" Type="http://schemas.openxmlformats.org/officeDocument/2006/relationships/image" Target="../media/image72.png"/><Relationship Id="rId4" Type="http://schemas.openxmlformats.org/officeDocument/2006/relationships/diagramLayout" Target="../diagrams/layout10.xml"/><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hyperlink" Target="Evaluatieblad%20breed%20evalueren.pdf" TargetMode="External"/><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59.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82.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93.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21.xml"/><Relationship Id="rId6" Type="http://schemas.openxmlformats.org/officeDocument/2006/relationships/diagramColors" Target="../diagrams/colors11.xml"/><Relationship Id="rId11" Type="http://schemas.openxmlformats.org/officeDocument/2006/relationships/image" Target="../media/image80.png"/><Relationship Id="rId5" Type="http://schemas.openxmlformats.org/officeDocument/2006/relationships/diagramQuickStyle" Target="../diagrams/quickStyle11.xml"/><Relationship Id="rId10" Type="http://schemas.openxmlformats.org/officeDocument/2006/relationships/image" Target="../media/image72.png"/><Relationship Id="rId4" Type="http://schemas.openxmlformats.org/officeDocument/2006/relationships/diagramLayout" Target="../diagrams/layout11.xml"/><Relationship Id="rId9" Type="http://schemas.openxmlformats.org/officeDocument/2006/relationships/image" Target="../media/image58.png"/><Relationship Id="rId14" Type="http://schemas.openxmlformats.org/officeDocument/2006/relationships/image" Target="../media/image94.png"/></Relationships>
</file>

<file path=ppt/slides/_rels/slide65.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slide" Target="slide66.xml"/><Relationship Id="rId7" Type="http://schemas.openxmlformats.org/officeDocument/2006/relationships/slide" Target="slide69.xml"/><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slide" Target="slide70.xml"/><Relationship Id="rId11" Type="http://schemas.openxmlformats.org/officeDocument/2006/relationships/slide" Target="slide77.xml"/><Relationship Id="rId5" Type="http://schemas.openxmlformats.org/officeDocument/2006/relationships/slide" Target="slide68.xml"/><Relationship Id="rId10" Type="http://schemas.openxmlformats.org/officeDocument/2006/relationships/hyperlink" Target="https://formatiefevalueren.kdg.be/overzicht/" TargetMode="External"/><Relationship Id="rId4" Type="http://schemas.openxmlformats.org/officeDocument/2006/relationships/slide" Target="slide67.xml"/><Relationship Id="rId9" Type="http://schemas.openxmlformats.org/officeDocument/2006/relationships/slide" Target="slide74.xml"/></Relationships>
</file>

<file path=ppt/slides/_rels/slide6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 Target="slide65.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hyperlink" Target="Rubrics%20procedurele%20doelen.docx" TargetMode="External"/><Relationship Id="rId7" Type="http://schemas.openxmlformats.org/officeDocument/2006/relationships/slide" Target="slide83.xml"/><Relationship Id="rId2" Type="http://schemas.openxmlformats.org/officeDocument/2006/relationships/notesSlide" Target="../notesSlides/notesSlide62.xml"/><Relationship Id="rId1" Type="http://schemas.openxmlformats.org/officeDocument/2006/relationships/slideLayout" Target="../slideLayouts/slideLayout22.xml"/><Relationship Id="rId6" Type="http://schemas.openxmlformats.org/officeDocument/2006/relationships/slide" Target="slide82.xml"/><Relationship Id="rId5" Type="http://schemas.openxmlformats.org/officeDocument/2006/relationships/hyperlink" Target="https://guimard-my.sharepoint.com/personal/katrien_pil_katholiekonderwijs_vlaanderen/Documents/20202021/inspiratiemarkt/20201109%20Evaluatie%20A-stroom/Evaluatie%20B-stroom/Rubrics%20inhoudelijke%20doelen%20B-stroom.docx" TargetMode="Externa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108.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80.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93.png"/><Relationship Id="rId3" Type="http://schemas.openxmlformats.org/officeDocument/2006/relationships/diagramData" Target="../diagrams/data13.xml"/><Relationship Id="rId7" Type="http://schemas.microsoft.com/office/2007/relationships/diagramDrawing" Target="../diagrams/drawing13.xml"/><Relationship Id="rId12"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diagramColors" Target="../diagrams/colors13.xml"/><Relationship Id="rId11" Type="http://schemas.openxmlformats.org/officeDocument/2006/relationships/image" Target="../media/image80.png"/><Relationship Id="rId5" Type="http://schemas.openxmlformats.org/officeDocument/2006/relationships/diagramQuickStyle" Target="../diagrams/quickStyle13.xml"/><Relationship Id="rId10" Type="http://schemas.openxmlformats.org/officeDocument/2006/relationships/image" Target="../media/image72.png"/><Relationship Id="rId4" Type="http://schemas.openxmlformats.org/officeDocument/2006/relationships/diagramLayout" Target="../diagrams/layout13.xml"/><Relationship Id="rId9"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hyperlink" Target="http://dpbso.smartschool.be/" TargetMode="External"/><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hyperlink" Target="http://dpbso.smartschool.be/" TargetMode="External"/><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iZzYfgVcJlc&amp;feature=youtu.be" TargetMode="External"/><Relationship Id="rId2" Type="http://schemas.openxmlformats.org/officeDocument/2006/relationships/hyperlink" Target="https://www.youtube.com/watch?v=77izr5G3iFM" TargetMode="External"/><Relationship Id="rId1" Type="http://schemas.openxmlformats.org/officeDocument/2006/relationships/slideLayout" Target="../slideLayouts/slideLayout29.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hyperlink" Target="mailto:daisy.desmet@katholiekonderwijs.vlaanderen" TargetMode="External"/><Relationship Id="rId7" Type="http://schemas.openxmlformats.org/officeDocument/2006/relationships/hyperlink" Target="mailto:sonja.depot@katholiekonderwijs.vlaanderen" TargetMode="External"/><Relationship Id="rId2" Type="http://schemas.openxmlformats.org/officeDocument/2006/relationships/hyperlink" Target="mailto:anne-lise.cuypers@katholiekonderwijs.vlaanderen" TargetMode="External"/><Relationship Id="rId1" Type="http://schemas.openxmlformats.org/officeDocument/2006/relationships/slideLayout" Target="../slideLayouts/slideLayout21.xml"/><Relationship Id="rId6" Type="http://schemas.openxmlformats.org/officeDocument/2006/relationships/hyperlink" Target="mailto:sofie.vandereecken@katholiekonderwijs.vlaanderen" TargetMode="External"/><Relationship Id="rId5" Type="http://schemas.openxmlformats.org/officeDocument/2006/relationships/hyperlink" Target="mailto:Katrien.pil@katholiekonderwijs.vlaanderen" TargetMode="External"/><Relationship Id="rId4" Type="http://schemas.openxmlformats.org/officeDocument/2006/relationships/hyperlink" Target="mailto:Johan.fouquaert@katholiekonderwijs.vlaanderen"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82C66-3B1C-4EBD-BBD4-C71E6DE02801}"/>
              </a:ext>
            </a:extLst>
          </p:cNvPr>
          <p:cNvSpPr>
            <a:spLocks noGrp="1"/>
          </p:cNvSpPr>
          <p:nvPr>
            <p:ph type="title" idx="4294967295"/>
          </p:nvPr>
        </p:nvSpPr>
        <p:spPr>
          <a:xfrm>
            <a:off x="1687513" y="385763"/>
            <a:ext cx="7456487" cy="796925"/>
          </a:xfrm>
        </p:spPr>
        <p:txBody>
          <a:bodyPr>
            <a:noAutofit/>
          </a:bodyPr>
          <a:lstStyle/>
          <a:p>
            <a:pPr algn="ctr"/>
            <a:r>
              <a:rPr lang="nl-BE" sz="3600" b="1">
                <a:solidFill>
                  <a:schemeClr val="bg1"/>
                </a:solidFill>
              </a:rPr>
              <a:t>Basisoptie Economie en organisatie</a:t>
            </a:r>
            <a:endParaRPr lang="nl-BE" sz="2000" b="1">
              <a:solidFill>
                <a:schemeClr val="bg1"/>
              </a:solidFill>
            </a:endParaRPr>
          </a:p>
        </p:txBody>
      </p:sp>
      <p:sp>
        <p:nvSpPr>
          <p:cNvPr id="3" name="Rechthoek 2">
            <a:extLst>
              <a:ext uri="{FF2B5EF4-FFF2-40B4-BE49-F238E27FC236}">
                <a16:creationId xmlns:a16="http://schemas.microsoft.com/office/drawing/2014/main" id="{6DDCE60D-4D30-4AE0-8199-2BABB4BABD14}"/>
              </a:ext>
            </a:extLst>
          </p:cNvPr>
          <p:cNvSpPr/>
          <p:nvPr/>
        </p:nvSpPr>
        <p:spPr>
          <a:xfrm>
            <a:off x="0" y="0"/>
            <a:ext cx="9144000" cy="54868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2800" b="1"/>
              <a:t>BASISOPTIE ECONOMIE &amp; ORGANISATIE B-STROOM</a:t>
            </a:r>
          </a:p>
        </p:txBody>
      </p:sp>
      <p:sp>
        <p:nvSpPr>
          <p:cNvPr id="5" name="Rechthoek 4">
            <a:extLst>
              <a:ext uri="{FF2B5EF4-FFF2-40B4-BE49-F238E27FC236}">
                <a16:creationId xmlns:a16="http://schemas.microsoft.com/office/drawing/2014/main" id="{98ACDDC1-5E89-4E53-BD47-8A321207BFCF}"/>
              </a:ext>
            </a:extLst>
          </p:cNvPr>
          <p:cNvSpPr/>
          <p:nvPr/>
        </p:nvSpPr>
        <p:spPr>
          <a:xfrm>
            <a:off x="-4731" y="6309320"/>
            <a:ext cx="4864763" cy="548680"/>
          </a:xfrm>
          <a:prstGeom prst="rect">
            <a:avLst/>
          </a:prstGeom>
          <a:solidFill>
            <a:srgbClr val="679E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a:t>EVALUEREN IN DE PRAKTIJK</a:t>
            </a:r>
          </a:p>
        </p:txBody>
      </p:sp>
      <p:pic>
        <p:nvPicPr>
          <p:cNvPr id="7" name="Afbeelding 6">
            <a:extLst>
              <a:ext uri="{FF2B5EF4-FFF2-40B4-BE49-F238E27FC236}">
                <a16:creationId xmlns:a16="http://schemas.microsoft.com/office/drawing/2014/main" id="{0CAC5760-3B23-4C18-A80A-0D57E461A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678" y="5632170"/>
            <a:ext cx="1632322" cy="1225830"/>
          </a:xfrm>
          <a:prstGeom prst="rect">
            <a:avLst/>
          </a:prstGeom>
        </p:spPr>
      </p:pic>
    </p:spTree>
    <p:extLst>
      <p:ext uri="{BB962C8B-B14F-4D97-AF65-F5344CB8AC3E}">
        <p14:creationId xmlns:p14="http://schemas.microsoft.com/office/powerpoint/2010/main" val="4079927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233682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tyl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9741" y="3087863"/>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BE" sz="3600" b="1">
                <a:solidFill>
                  <a:srgbClr val="FF6600"/>
                </a:solidFill>
              </a:rPr>
              <a:t>Waarom</a:t>
            </a:r>
            <a:r>
              <a:rPr lang="nl-BE" sz="3600"/>
              <a:t> evalueer ik?</a:t>
            </a: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68652173"/>
              </p:ext>
            </p:extLst>
          </p:nvPr>
        </p:nvGraphicFramePr>
        <p:xfrm>
          <a:off x="487610" y="1360662"/>
          <a:ext cx="7427912"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descr="https://asset4.jm-bruneau.be/images/products/general/base/00/22/002274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6136" y="4293096"/>
            <a:ext cx="549001" cy="10601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B2CE8075-BA52-4FF1-A89E-D833EDA0FC1E}"/>
              </a:ext>
            </a:extLst>
          </p:cNvPr>
          <p:cNvPicPr>
            <a:picLocks noChangeAspect="1"/>
          </p:cNvPicPr>
          <p:nvPr/>
        </p:nvPicPr>
        <p:blipFill>
          <a:blip r:embed="rId10"/>
          <a:stretch>
            <a:fillRect/>
          </a:stretch>
        </p:blipFill>
        <p:spPr>
          <a:xfrm>
            <a:off x="8451304" y="1"/>
            <a:ext cx="692696" cy="692696"/>
          </a:xfrm>
          <a:prstGeom prst="rect">
            <a:avLst/>
          </a:prstGeom>
        </p:spPr>
      </p:pic>
    </p:spTree>
    <p:extLst>
      <p:ext uri="{BB962C8B-B14F-4D97-AF65-F5344CB8AC3E}">
        <p14:creationId xmlns:p14="http://schemas.microsoft.com/office/powerpoint/2010/main" val="415374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rganization Chart 2">
            <a:extLst>
              <a:ext uri="{FF2B5EF4-FFF2-40B4-BE49-F238E27FC236}">
                <a16:creationId xmlns:a16="http://schemas.microsoft.com/office/drawing/2014/main" id="{9DC64853-1244-4C67-A76D-36C6D2873C3C}"/>
              </a:ext>
            </a:extLst>
          </p:cNvPr>
          <p:cNvGrpSpPr>
            <a:grpSpLocks noChangeAspect="1"/>
          </p:cNvGrpSpPr>
          <p:nvPr/>
        </p:nvGrpSpPr>
        <p:grpSpPr bwMode="auto">
          <a:xfrm>
            <a:off x="1214311" y="954106"/>
            <a:ext cx="6928286" cy="4903834"/>
            <a:chOff x="1134" y="1279"/>
            <a:chExt cx="3888" cy="1145"/>
          </a:xfrm>
        </p:grpSpPr>
        <p:cxnSp>
          <p:nvCxnSpPr>
            <p:cNvPr id="5" name="_s1028">
              <a:extLst>
                <a:ext uri="{FF2B5EF4-FFF2-40B4-BE49-F238E27FC236}">
                  <a16:creationId xmlns:a16="http://schemas.microsoft.com/office/drawing/2014/main" id="{7FC0F447-A485-4722-89D6-EA47E24D9088}"/>
                </a:ext>
              </a:extLst>
            </p:cNvPr>
            <p:cNvCxnSpPr>
              <a:cxnSpLocks noChangeShapeType="1"/>
              <a:stCxn id="17" idx="0"/>
              <a:endCxn id="13" idx="2"/>
            </p:cNvCxnSpPr>
            <p:nvPr/>
          </p:nvCxnSpPr>
          <p:spPr bwMode="auto">
            <a:xfrm rot="5400000" flipH="1">
              <a:off x="4266"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6" name="_s1029">
              <a:extLst>
                <a:ext uri="{FF2B5EF4-FFF2-40B4-BE49-F238E27FC236}">
                  <a16:creationId xmlns:a16="http://schemas.microsoft.com/office/drawing/2014/main" id="{E00E3108-50F1-4923-9F09-9F6EED64EB4A}"/>
                </a:ext>
              </a:extLst>
            </p:cNvPr>
            <p:cNvCxnSpPr>
              <a:cxnSpLocks noChangeShapeType="1"/>
              <a:stCxn id="16" idx="0"/>
              <a:endCxn id="13" idx="2"/>
            </p:cNvCxnSpPr>
            <p:nvPr/>
          </p:nvCxnSpPr>
          <p:spPr bwMode="auto">
            <a:xfrm rot="16200000">
              <a:off x="3762"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7" name="_s1030">
              <a:extLst>
                <a:ext uri="{FF2B5EF4-FFF2-40B4-BE49-F238E27FC236}">
                  <a16:creationId xmlns:a16="http://schemas.microsoft.com/office/drawing/2014/main" id="{7A15A126-A251-4953-9541-68B3A3C51F0E}"/>
                </a:ext>
              </a:extLst>
            </p:cNvPr>
            <p:cNvCxnSpPr>
              <a:cxnSpLocks noChangeShapeType="1"/>
            </p:cNvCxnSpPr>
            <p:nvPr/>
          </p:nvCxnSpPr>
          <p:spPr bwMode="auto">
            <a:xfrm rot="16200000" flipV="1">
              <a:off x="2258" y="1811"/>
              <a:ext cx="144" cy="519"/>
            </a:xfrm>
            <a:prstGeom prst="bentConnector3">
              <a:avLst>
                <a:gd name="adj1" fmla="val 293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8" name="_s1031">
              <a:extLst>
                <a:ext uri="{FF2B5EF4-FFF2-40B4-BE49-F238E27FC236}">
                  <a16:creationId xmlns:a16="http://schemas.microsoft.com/office/drawing/2014/main" id="{F4302EC6-7A56-4CAF-8749-046CDAF4749D}"/>
                </a:ext>
              </a:extLst>
            </p:cNvPr>
            <p:cNvCxnSpPr>
              <a:cxnSpLocks noChangeShapeType="1"/>
              <a:stCxn id="14" idx="0"/>
              <a:endCxn id="12" idx="2"/>
            </p:cNvCxnSpPr>
            <p:nvPr/>
          </p:nvCxnSpPr>
          <p:spPr bwMode="auto">
            <a:xfrm rot="16200000">
              <a:off x="1746" y="1812"/>
              <a:ext cx="144" cy="504"/>
            </a:xfrm>
            <a:prstGeom prst="bentConnector3">
              <a:avLst>
                <a:gd name="adj1" fmla="val 20227"/>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9" name="_s1032">
              <a:extLst>
                <a:ext uri="{FF2B5EF4-FFF2-40B4-BE49-F238E27FC236}">
                  <a16:creationId xmlns:a16="http://schemas.microsoft.com/office/drawing/2014/main" id="{2C314537-B794-483E-8908-8EBC29D2C807}"/>
                </a:ext>
              </a:extLst>
            </p:cNvPr>
            <p:cNvCxnSpPr>
              <a:cxnSpLocks noChangeShapeType="1"/>
              <a:stCxn id="13" idx="0"/>
              <a:endCxn id="11" idx="2"/>
            </p:cNvCxnSpPr>
            <p:nvPr/>
          </p:nvCxnSpPr>
          <p:spPr bwMode="auto">
            <a:xfrm rot="16200000" flipV="1">
              <a:off x="3550" y="1168"/>
              <a:ext cx="137" cy="936"/>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 name="_s1033">
              <a:extLst>
                <a:ext uri="{FF2B5EF4-FFF2-40B4-BE49-F238E27FC236}">
                  <a16:creationId xmlns:a16="http://schemas.microsoft.com/office/drawing/2014/main" id="{7E3E913A-5F44-4C4C-B80A-04DD507AC590}"/>
                </a:ext>
              </a:extLst>
            </p:cNvPr>
            <p:cNvCxnSpPr>
              <a:cxnSpLocks noChangeShapeType="1"/>
              <a:stCxn id="12" idx="0"/>
              <a:endCxn id="11" idx="2"/>
            </p:cNvCxnSpPr>
            <p:nvPr/>
          </p:nvCxnSpPr>
          <p:spPr bwMode="auto">
            <a:xfrm rot="5400000" flipH="1" flipV="1">
              <a:off x="2542" y="1096"/>
              <a:ext cx="137" cy="1080"/>
            </a:xfrm>
            <a:prstGeom prst="bentConnector3">
              <a:avLst>
                <a:gd name="adj1" fmla="val 5000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11" name="_s1034">
              <a:extLst>
                <a:ext uri="{FF2B5EF4-FFF2-40B4-BE49-F238E27FC236}">
                  <a16:creationId xmlns:a16="http://schemas.microsoft.com/office/drawing/2014/main" id="{F5202BEC-2B1F-41BB-BD85-3CDB2997B8F0}"/>
                </a:ext>
              </a:extLst>
            </p:cNvPr>
            <p:cNvSpPr>
              <a:spLocks noChangeArrowheads="1"/>
            </p:cNvSpPr>
            <p:nvPr/>
          </p:nvSpPr>
          <p:spPr bwMode="auto">
            <a:xfrm>
              <a:off x="2718" y="1279"/>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nl-BE" altLang="nl-BE" sz="1400" b="1">
                  <a:solidFill>
                    <a:schemeClr val="bg1"/>
                  </a:solidFill>
                  <a:latin typeface="Trebuchet MS" panose="020B0603020202020204" pitchFamily="34" charset="0"/>
                  <a:cs typeface="Arial" panose="020B0604020202020204" pitchFamily="34" charset="0"/>
                </a:rPr>
                <a:t>Functies van </a:t>
              </a:r>
            </a:p>
            <a:p>
              <a:pPr algn="ctr" fontAlgn="base">
                <a:spcBef>
                  <a:spcPct val="0"/>
                </a:spcBef>
                <a:spcAft>
                  <a:spcPct val="0"/>
                </a:spcAft>
              </a:pPr>
              <a:r>
                <a:rPr lang="nl-BE" altLang="nl-BE" sz="1400" b="1">
                  <a:solidFill>
                    <a:schemeClr val="bg1"/>
                  </a:solidFill>
                  <a:latin typeface="Trebuchet MS" panose="020B0603020202020204" pitchFamily="34" charset="0"/>
                  <a:cs typeface="Arial" panose="020B0604020202020204" pitchFamily="34" charset="0"/>
                </a:rPr>
                <a:t>evaluatie</a:t>
              </a:r>
              <a:endParaRPr lang="nl-NL" altLang="nl-BE" sz="1400" b="1">
                <a:solidFill>
                  <a:schemeClr val="bg1"/>
                </a:solidFill>
                <a:latin typeface="Trebuchet MS" panose="020B0603020202020204" pitchFamily="34" charset="0"/>
                <a:cs typeface="Arial" panose="020B0604020202020204" pitchFamily="34" charset="0"/>
              </a:endParaRPr>
            </a:p>
          </p:txBody>
        </p:sp>
        <p:sp>
          <p:nvSpPr>
            <p:cNvPr id="12" name="_s1035">
              <a:extLst>
                <a:ext uri="{FF2B5EF4-FFF2-40B4-BE49-F238E27FC236}">
                  <a16:creationId xmlns:a16="http://schemas.microsoft.com/office/drawing/2014/main" id="{89236247-FBC9-4EEB-9078-F2EA86AA1BC3}"/>
                </a:ext>
              </a:extLst>
            </p:cNvPr>
            <p:cNvSpPr>
              <a:spLocks noChangeArrowheads="1"/>
            </p:cNvSpPr>
            <p:nvPr/>
          </p:nvSpPr>
          <p:spPr bwMode="auto">
            <a:xfrm>
              <a:off x="1638" y="1704"/>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a:solidFill>
                  <a:schemeClr val="accent5">
                    <a:lumMod val="10000"/>
                  </a:schemeClr>
                </a:solidFill>
                <a:latin typeface="Arial" panose="020B0604020202020204" pitchFamily="34" charset="0"/>
                <a:cs typeface="Arial" panose="020B0604020202020204" pitchFamily="34" charset="0"/>
              </a:endParaRPr>
            </a:p>
          </p:txBody>
        </p:sp>
        <p:sp>
          <p:nvSpPr>
            <p:cNvPr id="13" name="_s1036">
              <a:extLst>
                <a:ext uri="{FF2B5EF4-FFF2-40B4-BE49-F238E27FC236}">
                  <a16:creationId xmlns:a16="http://schemas.microsoft.com/office/drawing/2014/main" id="{7D42D097-5C2D-429E-B725-9F65FD474D50}"/>
                </a:ext>
              </a:extLst>
            </p:cNvPr>
            <p:cNvSpPr>
              <a:spLocks noChangeArrowheads="1"/>
            </p:cNvSpPr>
            <p:nvPr/>
          </p:nvSpPr>
          <p:spPr bwMode="auto">
            <a:xfrm>
              <a:off x="3654" y="1704"/>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r>
                <a:rPr lang="nl-BE" altLang="nl-BE" sz="1400" b="1" err="1">
                  <a:solidFill>
                    <a:schemeClr val="bg1"/>
                  </a:solidFill>
                  <a:latin typeface="Trebuchet MS" panose="020B0603020202020204" pitchFamily="34" charset="0"/>
                  <a:cs typeface="Arial" panose="020B0604020202020204" pitchFamily="34" charset="0"/>
                </a:rPr>
                <a:t>Summatieve</a:t>
              </a:r>
              <a:endParaRPr lang="nl-BE" altLang="nl-BE" sz="1400" b="1">
                <a:solidFill>
                  <a:schemeClr val="bg1"/>
                </a:solidFill>
                <a:latin typeface="Trebuchet MS" panose="020B0603020202020204" pitchFamily="34" charset="0"/>
                <a:cs typeface="Arial" panose="020B0604020202020204" pitchFamily="34" charset="0"/>
              </a:endParaRPr>
            </a:p>
            <a:p>
              <a:pPr algn="ctr" fontAlgn="base">
                <a:spcBef>
                  <a:spcPct val="0"/>
                </a:spcBef>
                <a:spcAft>
                  <a:spcPct val="0"/>
                </a:spcAft>
              </a:pPr>
              <a:r>
                <a:rPr lang="nl-BE" altLang="nl-BE" sz="1400" b="1">
                  <a:solidFill>
                    <a:schemeClr val="bg1"/>
                  </a:solidFill>
                  <a:latin typeface="Trebuchet MS" panose="020B0603020202020204" pitchFamily="34" charset="0"/>
                  <a:cs typeface="Arial" panose="020B0604020202020204" pitchFamily="34" charset="0"/>
                </a:rPr>
                <a:t>evaluatie</a:t>
              </a:r>
              <a:endParaRPr lang="nl-NL" altLang="nl-BE" sz="1400" b="1">
                <a:solidFill>
                  <a:schemeClr val="bg1"/>
                </a:solidFill>
                <a:latin typeface="Trebuchet MS" panose="020B0603020202020204" pitchFamily="34" charset="0"/>
                <a:cs typeface="Arial" panose="020B0604020202020204" pitchFamily="34" charset="0"/>
              </a:endParaRPr>
            </a:p>
          </p:txBody>
        </p:sp>
        <p:sp>
          <p:nvSpPr>
            <p:cNvPr id="14" name="_s1037">
              <a:extLst>
                <a:ext uri="{FF2B5EF4-FFF2-40B4-BE49-F238E27FC236}">
                  <a16:creationId xmlns:a16="http://schemas.microsoft.com/office/drawing/2014/main" id="{EB025B54-C8A1-44DE-B2CA-AE8FD82E943D}"/>
                </a:ext>
              </a:extLst>
            </p:cNvPr>
            <p:cNvSpPr>
              <a:spLocks noChangeArrowheads="1"/>
            </p:cNvSpPr>
            <p:nvPr/>
          </p:nvSpPr>
          <p:spPr bwMode="auto">
            <a:xfrm>
              <a:off x="1134"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a:solidFill>
                  <a:schemeClr val="accent5">
                    <a:lumMod val="10000"/>
                  </a:schemeClr>
                </a:solidFill>
                <a:latin typeface="Arial" panose="020B0604020202020204" pitchFamily="34" charset="0"/>
                <a:cs typeface="Arial" panose="020B0604020202020204" pitchFamily="34" charset="0"/>
              </a:endParaRPr>
            </a:p>
          </p:txBody>
        </p:sp>
        <p:sp>
          <p:nvSpPr>
            <p:cNvPr id="15" name="_s1038">
              <a:extLst>
                <a:ext uri="{FF2B5EF4-FFF2-40B4-BE49-F238E27FC236}">
                  <a16:creationId xmlns:a16="http://schemas.microsoft.com/office/drawing/2014/main" id="{9F2E2BB3-A750-442C-97B6-787AD3E9DD6A}"/>
                </a:ext>
              </a:extLst>
            </p:cNvPr>
            <p:cNvSpPr>
              <a:spLocks noChangeArrowheads="1"/>
            </p:cNvSpPr>
            <p:nvPr/>
          </p:nvSpPr>
          <p:spPr bwMode="auto">
            <a:xfrm>
              <a:off x="2142" y="2136"/>
              <a:ext cx="895"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a:solidFill>
                  <a:schemeClr val="accent5">
                    <a:lumMod val="10000"/>
                  </a:schemeClr>
                </a:solidFill>
                <a:latin typeface="Arial" panose="020B0604020202020204" pitchFamily="34" charset="0"/>
                <a:cs typeface="Arial" panose="020B0604020202020204" pitchFamily="34" charset="0"/>
              </a:endParaRPr>
            </a:p>
          </p:txBody>
        </p:sp>
        <p:sp>
          <p:nvSpPr>
            <p:cNvPr id="16" name="_s1039">
              <a:extLst>
                <a:ext uri="{FF2B5EF4-FFF2-40B4-BE49-F238E27FC236}">
                  <a16:creationId xmlns:a16="http://schemas.microsoft.com/office/drawing/2014/main" id="{9BA69A6B-D1A0-4472-869F-C742531A8E61}"/>
                </a:ext>
              </a:extLst>
            </p:cNvPr>
            <p:cNvSpPr>
              <a:spLocks noChangeArrowheads="1"/>
            </p:cNvSpPr>
            <p:nvPr/>
          </p:nvSpPr>
          <p:spPr bwMode="auto">
            <a:xfrm>
              <a:off x="3150"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a:solidFill>
                  <a:schemeClr val="accent5">
                    <a:lumMod val="10000"/>
                  </a:schemeClr>
                </a:solidFill>
                <a:latin typeface="Arial" panose="020B0604020202020204" pitchFamily="34" charset="0"/>
                <a:cs typeface="Arial" panose="020B0604020202020204" pitchFamily="34" charset="0"/>
              </a:endParaRPr>
            </a:p>
          </p:txBody>
        </p:sp>
        <p:sp>
          <p:nvSpPr>
            <p:cNvPr id="17" name="_s1040">
              <a:extLst>
                <a:ext uri="{FF2B5EF4-FFF2-40B4-BE49-F238E27FC236}">
                  <a16:creationId xmlns:a16="http://schemas.microsoft.com/office/drawing/2014/main" id="{599151AF-C891-4F15-9190-2EBCBFB38A90}"/>
                </a:ext>
              </a:extLst>
            </p:cNvPr>
            <p:cNvSpPr>
              <a:spLocks noChangeArrowheads="1"/>
            </p:cNvSpPr>
            <p:nvPr/>
          </p:nvSpPr>
          <p:spPr bwMode="auto">
            <a:xfrm>
              <a:off x="4158" y="2136"/>
              <a:ext cx="864" cy="288"/>
            </a:xfrm>
            <a:prstGeom prst="roundRect">
              <a:avLst>
                <a:gd name="adj" fmla="val 16667"/>
              </a:avLst>
            </a:prstGeom>
            <a:solidFill>
              <a:schemeClr val="accent5">
                <a:lumMod val="75000"/>
              </a:schemeClr>
            </a:solidFill>
            <a:ln w="9525">
              <a:solidFill>
                <a:schemeClr val="tx1"/>
              </a:solidFill>
              <a:round/>
              <a:headEnd/>
              <a:tailEnd/>
            </a:ln>
          </p:spPr>
          <p:txBody>
            <a:bodyPr vert="horz" wrap="none" lIns="0" tIns="0" rIns="0" bIns="0" numCol="1" anchor="ctr" anchorCtr="0" compatLnSpc="1">
              <a:prstTxWarp prst="textNoShape">
                <a:avLst/>
              </a:prstTxWarp>
            </a:bodyPr>
            <a:lstStyle/>
            <a:p>
              <a:pPr algn="ctr" fontAlgn="base">
                <a:spcBef>
                  <a:spcPct val="0"/>
                </a:spcBef>
                <a:spcAft>
                  <a:spcPct val="0"/>
                </a:spcAft>
              </a:pPr>
              <a:endParaRPr lang="nl-NL" altLang="nl-BE" sz="788" b="1">
                <a:solidFill>
                  <a:schemeClr val="accent5">
                    <a:lumMod val="10000"/>
                  </a:schemeClr>
                </a:solidFill>
                <a:latin typeface="Arial" panose="020B0604020202020204" pitchFamily="34" charset="0"/>
                <a:cs typeface="Arial" panose="020B0604020202020204" pitchFamily="34" charset="0"/>
              </a:endParaRPr>
            </a:p>
          </p:txBody>
        </p:sp>
      </p:grpSp>
      <p:sp>
        <p:nvSpPr>
          <p:cNvPr id="18" name="Tekstvak 17">
            <a:extLst>
              <a:ext uri="{FF2B5EF4-FFF2-40B4-BE49-F238E27FC236}">
                <a16:creationId xmlns:a16="http://schemas.microsoft.com/office/drawing/2014/main" id="{0E26CD9C-01DE-4672-96AA-480CDD4F446E}"/>
              </a:ext>
            </a:extLst>
          </p:cNvPr>
          <p:cNvSpPr txBox="1"/>
          <p:nvPr/>
        </p:nvSpPr>
        <p:spPr>
          <a:xfrm>
            <a:off x="7691432" y="2834442"/>
            <a:ext cx="1152128" cy="830997"/>
          </a:xfrm>
          <a:prstGeom prst="rect">
            <a:avLst/>
          </a:prstGeom>
          <a:solidFill>
            <a:srgbClr val="FF0000"/>
          </a:solidFill>
        </p:spPr>
        <p:txBody>
          <a:bodyPr wrap="square" rtlCol="0">
            <a:spAutoFit/>
          </a:bodyPr>
          <a:lstStyle/>
          <a:p>
            <a:pPr algn="ctr">
              <a:buClr>
                <a:srgbClr val="000000"/>
              </a:buClr>
              <a:buFont typeface="Arial"/>
              <a:buNone/>
            </a:pPr>
            <a:r>
              <a:rPr lang="nl-BE" sz="1600" b="1" kern="0">
                <a:solidFill>
                  <a:srgbClr val="010000"/>
                </a:solidFill>
                <a:latin typeface="Trebuchet MS" panose="020B0603020202020204" pitchFamily="34" charset="0"/>
                <a:cs typeface="Arial"/>
                <a:sym typeface="Arial"/>
              </a:rPr>
              <a:t>Evalueren VAN het leren</a:t>
            </a:r>
          </a:p>
        </p:txBody>
      </p:sp>
      <p:sp>
        <p:nvSpPr>
          <p:cNvPr id="19" name="Tekstvak 18">
            <a:extLst>
              <a:ext uri="{FF2B5EF4-FFF2-40B4-BE49-F238E27FC236}">
                <a16:creationId xmlns:a16="http://schemas.microsoft.com/office/drawing/2014/main" id="{1550F65B-6046-44E7-9723-2BCA61581D38}"/>
              </a:ext>
            </a:extLst>
          </p:cNvPr>
          <p:cNvSpPr txBox="1"/>
          <p:nvPr/>
        </p:nvSpPr>
        <p:spPr>
          <a:xfrm>
            <a:off x="223098" y="2905779"/>
            <a:ext cx="1145962" cy="830997"/>
          </a:xfrm>
          <a:prstGeom prst="rect">
            <a:avLst/>
          </a:prstGeom>
          <a:solidFill>
            <a:srgbClr val="92D050"/>
          </a:solidFill>
        </p:spPr>
        <p:txBody>
          <a:bodyPr wrap="square" rtlCol="0">
            <a:spAutoFit/>
          </a:bodyPr>
          <a:lstStyle/>
          <a:p>
            <a:pPr algn="ctr"/>
            <a:r>
              <a:rPr lang="nl-BE" sz="1600" b="1">
                <a:solidFill>
                  <a:srgbClr val="00602B"/>
                </a:solidFill>
                <a:latin typeface="Trebuchet MS" panose="020B0603020202020204" pitchFamily="34" charset="0"/>
              </a:rPr>
              <a:t>Evalueren OM te leren</a:t>
            </a:r>
          </a:p>
        </p:txBody>
      </p:sp>
      <p:sp>
        <p:nvSpPr>
          <p:cNvPr id="21" name="Rechthoek 20">
            <a:extLst>
              <a:ext uri="{FF2B5EF4-FFF2-40B4-BE49-F238E27FC236}">
                <a16:creationId xmlns:a16="http://schemas.microsoft.com/office/drawing/2014/main" id="{7602850D-C441-4ABE-8493-AE1EACC19A4E}"/>
              </a:ext>
            </a:extLst>
          </p:cNvPr>
          <p:cNvSpPr/>
          <p:nvPr/>
        </p:nvSpPr>
        <p:spPr>
          <a:xfrm>
            <a:off x="2333602" y="3059668"/>
            <a:ext cx="4572000" cy="523220"/>
          </a:xfrm>
          <a:prstGeom prst="rect">
            <a:avLst/>
          </a:prstGeom>
        </p:spPr>
        <p:txBody>
          <a:bodyPr>
            <a:spAutoFit/>
          </a:bodyPr>
          <a:lstStyle/>
          <a:p>
            <a:r>
              <a:rPr lang="nl-BE" sz="1400" b="1">
                <a:solidFill>
                  <a:schemeClr val="bg1"/>
                </a:solidFill>
                <a:latin typeface="Trebuchet MS" panose="020B0603020202020204" pitchFamily="34" charset="0"/>
              </a:rPr>
              <a:t>Formatieve</a:t>
            </a:r>
          </a:p>
          <a:p>
            <a:r>
              <a:rPr lang="nl-BE" sz="1400" b="1">
                <a:solidFill>
                  <a:schemeClr val="bg1"/>
                </a:solidFill>
                <a:latin typeface="Trebuchet MS" panose="020B0603020202020204" pitchFamily="34" charset="0"/>
              </a:rPr>
              <a:t>evaluatie</a:t>
            </a:r>
          </a:p>
        </p:txBody>
      </p:sp>
      <p:sp>
        <p:nvSpPr>
          <p:cNvPr id="23" name="Rechthoek 22">
            <a:extLst>
              <a:ext uri="{FF2B5EF4-FFF2-40B4-BE49-F238E27FC236}">
                <a16:creationId xmlns:a16="http://schemas.microsoft.com/office/drawing/2014/main" id="{C0CD0C69-25EE-4BFA-9C90-3CD6C93E8E4F}"/>
              </a:ext>
            </a:extLst>
          </p:cNvPr>
          <p:cNvSpPr/>
          <p:nvPr/>
        </p:nvSpPr>
        <p:spPr>
          <a:xfrm>
            <a:off x="1369060" y="4906492"/>
            <a:ext cx="1122933" cy="523220"/>
          </a:xfrm>
          <a:prstGeom prst="rect">
            <a:avLst/>
          </a:prstGeom>
        </p:spPr>
        <p:txBody>
          <a:bodyPr wrap="square">
            <a:spAutoFit/>
          </a:bodyPr>
          <a:lstStyle/>
          <a:p>
            <a:r>
              <a:rPr lang="nl-BE" sz="1400" b="1">
                <a:solidFill>
                  <a:schemeClr val="bg1"/>
                </a:solidFill>
                <a:latin typeface="Trebuchet MS" panose="020B0603020202020204" pitchFamily="34" charset="0"/>
              </a:rPr>
              <a:t>Sturing</a:t>
            </a:r>
          </a:p>
          <a:p>
            <a:r>
              <a:rPr lang="nl-BE" sz="1400" b="1">
                <a:solidFill>
                  <a:schemeClr val="bg1"/>
                </a:solidFill>
                <a:latin typeface="Trebuchet MS" panose="020B0603020202020204" pitchFamily="34" charset="0"/>
              </a:rPr>
              <a:t>leerproces</a:t>
            </a:r>
          </a:p>
        </p:txBody>
      </p:sp>
      <p:sp>
        <p:nvSpPr>
          <p:cNvPr id="24" name="Rechthoek 23">
            <a:extLst>
              <a:ext uri="{FF2B5EF4-FFF2-40B4-BE49-F238E27FC236}">
                <a16:creationId xmlns:a16="http://schemas.microsoft.com/office/drawing/2014/main" id="{5C3F2D83-5C4C-4194-82E3-C91AA17EC899}"/>
              </a:ext>
            </a:extLst>
          </p:cNvPr>
          <p:cNvSpPr/>
          <p:nvPr/>
        </p:nvSpPr>
        <p:spPr>
          <a:xfrm>
            <a:off x="4958754" y="4798770"/>
            <a:ext cx="4572000" cy="830997"/>
          </a:xfrm>
          <a:prstGeom prst="rect">
            <a:avLst/>
          </a:prstGeom>
        </p:spPr>
        <p:txBody>
          <a:bodyPr>
            <a:spAutoFit/>
          </a:bodyPr>
          <a:lstStyle/>
          <a:p>
            <a:endParaRPr lang="nl-BE" sz="600">
              <a:solidFill>
                <a:schemeClr val="bg1"/>
              </a:solidFill>
              <a:latin typeface="Trebuchet MS" panose="020B0603020202020204" pitchFamily="34" charset="0"/>
            </a:endParaRPr>
          </a:p>
          <a:p>
            <a:r>
              <a:rPr lang="nl-BE" sz="1400" b="1">
                <a:solidFill>
                  <a:schemeClr val="bg1"/>
                </a:solidFill>
                <a:latin typeface="Trebuchet MS" panose="020B0603020202020204" pitchFamily="34" charset="0"/>
              </a:rPr>
              <a:t>Plaatsing, </a:t>
            </a:r>
          </a:p>
          <a:p>
            <a:r>
              <a:rPr lang="nl-BE" sz="1400" b="1">
                <a:solidFill>
                  <a:schemeClr val="bg1"/>
                </a:solidFill>
                <a:latin typeface="Trebuchet MS" panose="020B0603020202020204" pitchFamily="34" charset="0"/>
              </a:rPr>
              <a:t>oriëntatie</a:t>
            </a:r>
          </a:p>
          <a:p>
            <a:r>
              <a:rPr lang="nl-BE" sz="1400" b="1">
                <a:solidFill>
                  <a:schemeClr val="bg1"/>
                </a:solidFill>
                <a:latin typeface="Trebuchet MS" panose="020B0603020202020204" pitchFamily="34" charset="0"/>
              </a:rPr>
              <a:t>en selectie</a:t>
            </a:r>
          </a:p>
        </p:txBody>
      </p:sp>
      <p:sp>
        <p:nvSpPr>
          <p:cNvPr id="26" name="Rechthoek 25">
            <a:extLst>
              <a:ext uri="{FF2B5EF4-FFF2-40B4-BE49-F238E27FC236}">
                <a16:creationId xmlns:a16="http://schemas.microsoft.com/office/drawing/2014/main" id="{39449746-078F-4AB5-83A5-A0937524BDC1}"/>
              </a:ext>
            </a:extLst>
          </p:cNvPr>
          <p:cNvSpPr/>
          <p:nvPr/>
        </p:nvSpPr>
        <p:spPr>
          <a:xfrm>
            <a:off x="3208653" y="4783844"/>
            <a:ext cx="1341768" cy="954107"/>
          </a:xfrm>
          <a:prstGeom prst="rect">
            <a:avLst/>
          </a:prstGeom>
        </p:spPr>
        <p:txBody>
          <a:bodyPr wrap="square">
            <a:spAutoFit/>
          </a:bodyPr>
          <a:lstStyle/>
          <a:p>
            <a:r>
              <a:rPr lang="nl-BE" sz="1400" b="1">
                <a:solidFill>
                  <a:schemeClr val="bg1"/>
                </a:solidFill>
                <a:latin typeface="Trebuchet MS" panose="020B0603020202020204" pitchFamily="34" charset="0"/>
              </a:rPr>
              <a:t>Sturing van het</a:t>
            </a:r>
          </a:p>
          <a:p>
            <a:r>
              <a:rPr lang="nl-BE" sz="1400" b="1">
                <a:solidFill>
                  <a:schemeClr val="bg1"/>
                </a:solidFill>
                <a:latin typeface="Trebuchet MS" panose="020B0603020202020204" pitchFamily="34" charset="0"/>
              </a:rPr>
              <a:t>onderwijs-</a:t>
            </a:r>
          </a:p>
          <a:p>
            <a:r>
              <a:rPr lang="nl-BE" sz="1400" b="1">
                <a:solidFill>
                  <a:schemeClr val="bg1"/>
                </a:solidFill>
                <a:latin typeface="Trebuchet MS" panose="020B0603020202020204" pitchFamily="34" charset="0"/>
              </a:rPr>
              <a:t>proces</a:t>
            </a:r>
          </a:p>
        </p:txBody>
      </p:sp>
      <p:sp>
        <p:nvSpPr>
          <p:cNvPr id="27" name="Rechthoek 26">
            <a:extLst>
              <a:ext uri="{FF2B5EF4-FFF2-40B4-BE49-F238E27FC236}">
                <a16:creationId xmlns:a16="http://schemas.microsoft.com/office/drawing/2014/main" id="{E108CCE9-30C7-445D-854F-F983F26E7C35}"/>
              </a:ext>
            </a:extLst>
          </p:cNvPr>
          <p:cNvSpPr/>
          <p:nvPr/>
        </p:nvSpPr>
        <p:spPr>
          <a:xfrm>
            <a:off x="6858437" y="4856477"/>
            <a:ext cx="1284160" cy="523220"/>
          </a:xfrm>
          <a:prstGeom prst="rect">
            <a:avLst/>
          </a:prstGeom>
        </p:spPr>
        <p:txBody>
          <a:bodyPr wrap="square">
            <a:spAutoFit/>
          </a:bodyPr>
          <a:lstStyle/>
          <a:p>
            <a:r>
              <a:rPr lang="nl-BE" sz="1400" b="1">
                <a:solidFill>
                  <a:schemeClr val="bg1"/>
                </a:solidFill>
                <a:latin typeface="Trebuchet MS" panose="020B0603020202020204" pitchFamily="34" charset="0"/>
              </a:rPr>
              <a:t>Resultaats-</a:t>
            </a:r>
          </a:p>
          <a:p>
            <a:r>
              <a:rPr lang="nl-BE" sz="1400" b="1">
                <a:solidFill>
                  <a:schemeClr val="bg1"/>
                </a:solidFill>
                <a:latin typeface="Trebuchet MS" panose="020B0603020202020204" pitchFamily="34" charset="0"/>
              </a:rPr>
              <a:t>bepaling</a:t>
            </a:r>
          </a:p>
        </p:txBody>
      </p:sp>
      <p:pic>
        <p:nvPicPr>
          <p:cNvPr id="25" name="Afbeelding 24">
            <a:extLst>
              <a:ext uri="{FF2B5EF4-FFF2-40B4-BE49-F238E27FC236}">
                <a16:creationId xmlns:a16="http://schemas.microsoft.com/office/drawing/2014/main" id="{232DD6C8-3E95-4E54-9585-CFAE9429CC16}"/>
              </a:ext>
            </a:extLst>
          </p:cNvPr>
          <p:cNvPicPr>
            <a:picLocks noChangeAspect="1"/>
          </p:cNvPicPr>
          <p:nvPr/>
        </p:nvPicPr>
        <p:blipFill>
          <a:blip r:embed="rId3"/>
          <a:stretch>
            <a:fillRect/>
          </a:stretch>
        </p:blipFill>
        <p:spPr>
          <a:xfrm>
            <a:off x="8405336" y="1"/>
            <a:ext cx="738664" cy="738664"/>
          </a:xfrm>
          <a:prstGeom prst="rect">
            <a:avLst/>
          </a:prstGeom>
        </p:spPr>
      </p:pic>
    </p:spTree>
    <p:extLst>
      <p:ext uri="{BB962C8B-B14F-4D97-AF65-F5344CB8AC3E}">
        <p14:creationId xmlns:p14="http://schemas.microsoft.com/office/powerpoint/2010/main" val="78684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a:solidFill>
                  <a:srgbClr val="990099"/>
                </a:solidFill>
              </a:rPr>
              <a:t>Wat zegt de wetenschap ?</a:t>
            </a:r>
          </a:p>
        </p:txBody>
      </p:sp>
      <p:sp>
        <p:nvSpPr>
          <p:cNvPr id="3" name="Tijdelijke aanduiding voor inhoud 2"/>
          <p:cNvSpPr>
            <a:spLocks noGrp="1"/>
          </p:cNvSpPr>
          <p:nvPr>
            <p:ph idx="1"/>
          </p:nvPr>
        </p:nvSpPr>
        <p:spPr>
          <a:xfrm>
            <a:off x="802432" y="1166018"/>
            <a:ext cx="7427168" cy="4525963"/>
          </a:xfrm>
        </p:spPr>
        <p:txBody>
          <a:bodyPr/>
          <a:lstStyle/>
          <a:p>
            <a:r>
              <a:rPr lang="nl-BE"/>
              <a:t>John </a:t>
            </a:r>
            <a:r>
              <a:rPr lang="nl-BE" err="1"/>
              <a:t>Hattie</a:t>
            </a:r>
            <a:r>
              <a:rPr lang="nl-BE"/>
              <a:t>: </a:t>
            </a:r>
            <a:r>
              <a:rPr lang="en-AU"/>
              <a:t>Visible Learning, 2009 University of Auckland, New Zealand</a:t>
            </a:r>
          </a:p>
          <a:p>
            <a:pPr marL="0" indent="0">
              <a:buNone/>
            </a:pPr>
            <a:endParaRPr lang="en-AU"/>
          </a:p>
        </p:txBody>
      </p:sp>
      <p:pic>
        <p:nvPicPr>
          <p:cNvPr id="5" name="Afbeelding 4">
            <a:extLst>
              <a:ext uri="{FF2B5EF4-FFF2-40B4-BE49-F238E27FC236}">
                <a16:creationId xmlns:a16="http://schemas.microsoft.com/office/drawing/2014/main" id="{1048D6EE-8225-4F35-A19B-BC1BE7AB6620}"/>
              </a:ext>
            </a:extLst>
          </p:cNvPr>
          <p:cNvPicPr>
            <a:picLocks noChangeAspect="1"/>
          </p:cNvPicPr>
          <p:nvPr/>
        </p:nvPicPr>
        <p:blipFill>
          <a:blip r:embed="rId3"/>
          <a:stretch>
            <a:fillRect/>
          </a:stretch>
        </p:blipFill>
        <p:spPr>
          <a:xfrm>
            <a:off x="8532440" y="1"/>
            <a:ext cx="611560" cy="611560"/>
          </a:xfrm>
          <a:prstGeom prst="rect">
            <a:avLst/>
          </a:prstGeom>
        </p:spPr>
      </p:pic>
      <p:pic>
        <p:nvPicPr>
          <p:cNvPr id="7" name="Afbeelding 6">
            <a:extLst>
              <a:ext uri="{FF2B5EF4-FFF2-40B4-BE49-F238E27FC236}">
                <a16:creationId xmlns:a16="http://schemas.microsoft.com/office/drawing/2014/main" id="{EF66AE0D-DBF4-4327-B61B-20ACED7EDB43}"/>
              </a:ext>
            </a:extLst>
          </p:cNvPr>
          <p:cNvPicPr>
            <a:picLocks noChangeAspect="1"/>
          </p:cNvPicPr>
          <p:nvPr/>
        </p:nvPicPr>
        <p:blipFill>
          <a:blip r:embed="rId4"/>
          <a:stretch>
            <a:fillRect/>
          </a:stretch>
        </p:blipFill>
        <p:spPr>
          <a:xfrm>
            <a:off x="914400" y="2678140"/>
            <a:ext cx="7041976" cy="3707707"/>
          </a:xfrm>
          <a:prstGeom prst="rect">
            <a:avLst/>
          </a:prstGeom>
        </p:spPr>
      </p:pic>
    </p:spTree>
    <p:extLst>
      <p:ext uri="{BB962C8B-B14F-4D97-AF65-F5344CB8AC3E}">
        <p14:creationId xmlns:p14="http://schemas.microsoft.com/office/powerpoint/2010/main" val="159215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p:nvPr/>
        </p:nvSpPr>
        <p:spPr>
          <a:xfrm>
            <a:off x="6624228" y="5211198"/>
            <a:ext cx="1376772" cy="789552"/>
          </a:xfrm>
          <a:prstGeom prst="rect">
            <a:avLst/>
          </a:prstGeom>
          <a:no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252" name="Google Shape;252;p16"/>
          <p:cNvSpPr txBox="1"/>
          <p:nvPr/>
        </p:nvSpPr>
        <p:spPr>
          <a:xfrm>
            <a:off x="1721644" y="5588794"/>
            <a:ext cx="2171700" cy="357188"/>
          </a:xfrm>
          <a:prstGeom prst="rect">
            <a:avLst/>
          </a:prstGeom>
          <a:noFill/>
          <a:ln>
            <a:noFill/>
          </a:ln>
        </p:spPr>
        <p:txBody>
          <a:bodyPr spcFirstLastPara="1" wrap="square" lIns="0" tIns="0" rIns="0" bIns="0" anchor="t" anchorCtr="0">
            <a:noAutofit/>
          </a:bodyPr>
          <a:lstStyle/>
          <a:p>
            <a:pPr defTabSz="685800">
              <a:buClr>
                <a:srgbClr val="000000"/>
              </a:buClr>
              <a:defRPr/>
            </a:pPr>
            <a:endParaRPr sz="1050" kern="0">
              <a:solidFill>
                <a:srgbClr val="969696"/>
              </a:solidFill>
              <a:latin typeface="Arial"/>
              <a:ea typeface="Arial"/>
              <a:cs typeface="Arial"/>
              <a:sym typeface="Arial"/>
            </a:endParaRPr>
          </a:p>
        </p:txBody>
      </p:sp>
      <p:graphicFrame>
        <p:nvGraphicFramePr>
          <p:cNvPr id="253" name="Google Shape;253;p16"/>
          <p:cNvGraphicFramePr/>
          <p:nvPr>
            <p:extLst>
              <p:ext uri="{D42A27DB-BD31-4B8C-83A1-F6EECF244321}">
                <p14:modId xmlns:p14="http://schemas.microsoft.com/office/powerpoint/2010/main" val="2541552345"/>
              </p:ext>
            </p:extLst>
          </p:nvPr>
        </p:nvGraphicFramePr>
        <p:xfrm>
          <a:off x="232722" y="1369942"/>
          <a:ext cx="8678555" cy="4377247"/>
        </p:xfrm>
        <a:graphic>
          <a:graphicData uri="http://schemas.openxmlformats.org/drawingml/2006/table">
            <a:tbl>
              <a:tblPr>
                <a:noFill/>
              </a:tblPr>
              <a:tblGrid>
                <a:gridCol w="1092407">
                  <a:extLst>
                    <a:ext uri="{9D8B030D-6E8A-4147-A177-3AD203B41FA5}">
                      <a16:colId xmlns:a16="http://schemas.microsoft.com/office/drawing/2014/main" val="340656991"/>
                    </a:ext>
                  </a:extLst>
                </a:gridCol>
                <a:gridCol w="6691959">
                  <a:extLst>
                    <a:ext uri="{9D8B030D-6E8A-4147-A177-3AD203B41FA5}">
                      <a16:colId xmlns:a16="http://schemas.microsoft.com/office/drawing/2014/main" val="20000"/>
                    </a:ext>
                  </a:extLst>
                </a:gridCol>
                <a:gridCol w="894189">
                  <a:extLst>
                    <a:ext uri="{9D8B030D-6E8A-4147-A177-3AD203B41FA5}">
                      <a16:colId xmlns:a16="http://schemas.microsoft.com/office/drawing/2014/main" val="20001"/>
                    </a:ext>
                  </a:extLst>
                </a:gridCol>
              </a:tblGrid>
              <a:tr h="656717">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Volgorde</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3200" b="0" i="0" u="none" strike="noStrike" cap="none">
                          <a:solidFill>
                            <a:srgbClr val="002060"/>
                          </a:solidFill>
                          <a:latin typeface="Trebuchet MS" panose="020B0603020202020204" pitchFamily="34" charset="0"/>
                          <a:ea typeface="Arial"/>
                          <a:cs typeface="Arial"/>
                          <a:sym typeface="Arial"/>
                        </a:rPr>
                        <a:t>Invloed van </a:t>
                      </a:r>
                      <a:endParaRPr sz="32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Effect-grootte</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1</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veranderen van school</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-0.34</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3687778328"/>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2</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zittenblijven</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-0.16</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12277128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3</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gender (jongens/meisjes)</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.12</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2515996520"/>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4</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huiswerk</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.29</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4202091332"/>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5</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de leerkracht-leerling verhouding </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.72</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noFill/>
                  </a:tcPr>
                </a:tc>
                <a:extLst>
                  <a:ext uri="{0D108BD9-81ED-4DB2-BD59-A6C34878D82A}">
                    <a16:rowId xmlns:a16="http://schemas.microsoft.com/office/drawing/2014/main" val="2367215902"/>
                  </a:ext>
                </a:extLst>
              </a:tr>
              <a:tr h="390212">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6</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feedback geven</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.73</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extLst>
                  <a:ext uri="{0D108BD9-81ED-4DB2-BD59-A6C34878D82A}">
                    <a16:rowId xmlns:a16="http://schemas.microsoft.com/office/drawing/2014/main" val="10002"/>
                  </a:ext>
                </a:extLst>
              </a:tr>
              <a:tr h="346721">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a:latin typeface="Trebuchet MS" panose="020B0603020202020204" pitchFamily="34" charset="0"/>
                        </a:rPr>
                        <a:t>7</a:t>
                      </a:r>
                      <a:endParaRPr sz="18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duidelijkheid vanwege de leerkracht </a:t>
                      </a:r>
                      <a:endParaRPr sz="1800">
                        <a:latin typeface="Trebuchet MS" panose="020B0603020202020204" pitchFamily="34" charset="0"/>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.75</a:t>
                      </a:r>
                      <a:endParaRPr sz="18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60000"/>
                        <a:lumOff val="40000"/>
                      </a:schemeClr>
                    </a:solidFill>
                  </a:tcPr>
                </a:tc>
                <a:extLst>
                  <a:ext uri="{0D108BD9-81ED-4DB2-BD59-A6C34878D82A}">
                    <a16:rowId xmlns:a16="http://schemas.microsoft.com/office/drawing/2014/main" val="10003"/>
                  </a:ext>
                </a:extLst>
              </a:tr>
              <a:tr h="346721">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8</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acceleratie</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.88</a:t>
                      </a:r>
                      <a:endParaRPr sz="18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0260">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9</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solidFill>
                      <a:srgbClr val="70BDD2"/>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formatieve evaluatie</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.90</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5"/>
                  </a:ext>
                </a:extLst>
              </a:tr>
              <a:tr h="340260">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10</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eigen inschatting van leerprestaties / zelfevaluatie </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1800" b="0" i="0" u="none" strike="noStrike" cap="none">
                          <a:solidFill>
                            <a:srgbClr val="002060"/>
                          </a:solidFill>
                          <a:latin typeface="Trebuchet MS" panose="020B0603020202020204" pitchFamily="34" charset="0"/>
                          <a:ea typeface="Arial"/>
                          <a:cs typeface="Arial"/>
                          <a:sym typeface="Arial"/>
                        </a:rPr>
                        <a:t>1.44</a:t>
                      </a:r>
                      <a:endParaRPr sz="18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6"/>
                  </a:ext>
                </a:extLst>
              </a:tr>
            </a:tbl>
          </a:graphicData>
        </a:graphic>
      </p:graphicFrame>
      <p:sp>
        <p:nvSpPr>
          <p:cNvPr id="256" name="Google Shape;256;p16"/>
          <p:cNvSpPr txBox="1"/>
          <p:nvPr/>
        </p:nvSpPr>
        <p:spPr>
          <a:xfrm>
            <a:off x="755576" y="6338473"/>
            <a:ext cx="4694016" cy="458260"/>
          </a:xfrm>
          <a:prstGeom prst="rect">
            <a:avLst/>
          </a:prstGeom>
          <a:noFill/>
          <a:ln>
            <a:noFill/>
          </a:ln>
        </p:spPr>
        <p:txBody>
          <a:bodyPr spcFirstLastPara="1" wrap="square" lIns="68569" tIns="34275" rIns="68569" bIns="34275" anchor="t" anchorCtr="0">
            <a:noAutofit/>
          </a:bodyPr>
          <a:lstStyle/>
          <a:p>
            <a:pPr defTabSz="685800">
              <a:buClr>
                <a:srgbClr val="000000"/>
              </a:buClr>
              <a:defRPr/>
            </a:pPr>
            <a:r>
              <a:rPr lang="nl-BE" sz="1400" kern="0">
                <a:solidFill>
                  <a:srgbClr val="969696"/>
                </a:solidFill>
                <a:latin typeface="Trebuchet MS"/>
                <a:ea typeface="Trebuchet MS"/>
                <a:cs typeface="Trebuchet MS"/>
                <a:sym typeface="Trebuchet MS"/>
              </a:rPr>
              <a:t>Bron:  “</a:t>
            </a:r>
            <a:r>
              <a:rPr lang="nl-BE" sz="1400" kern="0" err="1">
                <a:solidFill>
                  <a:srgbClr val="969696"/>
                </a:solidFill>
                <a:latin typeface="Trebuchet MS"/>
                <a:ea typeface="Trebuchet MS"/>
                <a:cs typeface="Trebuchet MS"/>
                <a:sym typeface="Trebuchet MS"/>
              </a:rPr>
              <a:t>visible</a:t>
            </a:r>
            <a:r>
              <a:rPr lang="nl-BE" sz="1400" kern="0">
                <a:solidFill>
                  <a:srgbClr val="969696"/>
                </a:solidFill>
                <a:latin typeface="Trebuchet MS"/>
                <a:ea typeface="Trebuchet MS"/>
                <a:cs typeface="Trebuchet MS"/>
                <a:sym typeface="Trebuchet MS"/>
              </a:rPr>
              <a:t> </a:t>
            </a:r>
            <a:r>
              <a:rPr lang="nl-BE" sz="1400" kern="0" err="1">
                <a:solidFill>
                  <a:srgbClr val="969696"/>
                </a:solidFill>
                <a:latin typeface="Trebuchet MS"/>
                <a:ea typeface="Trebuchet MS"/>
                <a:cs typeface="Trebuchet MS"/>
                <a:sym typeface="Trebuchet MS"/>
              </a:rPr>
              <a:t>learning</a:t>
            </a:r>
            <a:r>
              <a:rPr lang="nl-BE" sz="1400" kern="0">
                <a:solidFill>
                  <a:srgbClr val="969696"/>
                </a:solidFill>
                <a:latin typeface="Trebuchet MS"/>
                <a:ea typeface="Trebuchet MS"/>
                <a:cs typeface="Trebuchet MS"/>
                <a:sym typeface="Trebuchet MS"/>
              </a:rPr>
              <a:t>” door </a:t>
            </a:r>
            <a:r>
              <a:rPr lang="nl-BE" sz="1400" kern="0" err="1">
                <a:solidFill>
                  <a:srgbClr val="969696"/>
                </a:solidFill>
                <a:latin typeface="Trebuchet MS"/>
                <a:ea typeface="Trebuchet MS"/>
                <a:cs typeface="Trebuchet MS"/>
                <a:sym typeface="Trebuchet MS"/>
              </a:rPr>
              <a:t>Hattie</a:t>
            </a:r>
            <a:r>
              <a:rPr lang="nl-BE" sz="1400" kern="0">
                <a:solidFill>
                  <a:srgbClr val="969696"/>
                </a:solidFill>
                <a:latin typeface="Trebuchet MS"/>
                <a:ea typeface="Trebuchet MS"/>
                <a:cs typeface="Trebuchet MS"/>
                <a:sym typeface="Trebuchet MS"/>
              </a:rPr>
              <a:t> , p. 297-300</a:t>
            </a:r>
            <a:endParaRPr sz="1400" kern="0">
              <a:solidFill>
                <a:srgbClr val="000000"/>
              </a:solidFill>
              <a:latin typeface="Arial"/>
              <a:cs typeface="Arial"/>
              <a:sym typeface="Arial"/>
            </a:endParaRPr>
          </a:p>
          <a:p>
            <a:pPr defTabSz="685800">
              <a:buClr>
                <a:srgbClr val="000000"/>
              </a:buClr>
              <a:defRPr/>
            </a:pPr>
            <a:endParaRPr sz="1350" kern="0">
              <a:solidFill>
                <a:srgbClr val="969696"/>
              </a:solidFill>
              <a:latin typeface="Arial"/>
              <a:ea typeface="Arial"/>
              <a:cs typeface="Arial"/>
              <a:sym typeface="Arial"/>
            </a:endParaRPr>
          </a:p>
        </p:txBody>
      </p:sp>
      <p:pic>
        <p:nvPicPr>
          <p:cNvPr id="7" name="Afbeelding 6">
            <a:extLst>
              <a:ext uri="{FF2B5EF4-FFF2-40B4-BE49-F238E27FC236}">
                <a16:creationId xmlns:a16="http://schemas.microsoft.com/office/drawing/2014/main" id="{93CC00F0-9F78-4409-8F94-6AC9BEF3FFF7}"/>
              </a:ext>
            </a:extLst>
          </p:cNvPr>
          <p:cNvPicPr>
            <a:picLocks noChangeAspect="1"/>
          </p:cNvPicPr>
          <p:nvPr/>
        </p:nvPicPr>
        <p:blipFill>
          <a:blip r:embed="rId3"/>
          <a:stretch>
            <a:fillRect/>
          </a:stretch>
        </p:blipFill>
        <p:spPr>
          <a:xfrm>
            <a:off x="8412164" y="1"/>
            <a:ext cx="731836" cy="731836"/>
          </a:xfrm>
          <a:prstGeom prst="rect">
            <a:avLst/>
          </a:prstGeom>
        </p:spPr>
      </p:pic>
    </p:spTree>
    <p:extLst>
      <p:ext uri="{BB962C8B-B14F-4D97-AF65-F5344CB8AC3E}">
        <p14:creationId xmlns:p14="http://schemas.microsoft.com/office/powerpoint/2010/main" val="311583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6179286e84_0_6"/>
          <p:cNvSpPr/>
          <p:nvPr/>
        </p:nvSpPr>
        <p:spPr>
          <a:xfrm>
            <a:off x="6624228" y="5211198"/>
            <a:ext cx="1376775" cy="789525"/>
          </a:xfrm>
          <a:prstGeom prst="rect">
            <a:avLst/>
          </a:prstGeom>
          <a:noFill/>
          <a:ln>
            <a:noFill/>
          </a:ln>
        </p:spPr>
        <p:txBody>
          <a:bodyPr spcFirstLastPara="1" wrap="square" lIns="68569" tIns="34275" rIns="68569" bIns="34275" anchor="ctr" anchorCtr="0">
            <a:noAutofit/>
          </a:bodyPr>
          <a:lstStyle/>
          <a:p>
            <a:pPr algn="ctr" defTabSz="685800">
              <a:buClr>
                <a:srgbClr val="000000"/>
              </a:buClr>
              <a:defRPr/>
            </a:pPr>
            <a:endParaRPr sz="1350" kern="0">
              <a:solidFill>
                <a:srgbClr val="FFFFFF"/>
              </a:solidFill>
              <a:latin typeface="Calibri"/>
              <a:ea typeface="Calibri"/>
              <a:cs typeface="Calibri"/>
              <a:sym typeface="Calibri"/>
            </a:endParaRPr>
          </a:p>
        </p:txBody>
      </p:sp>
      <p:sp>
        <p:nvSpPr>
          <p:cNvPr id="263" name="Google Shape;263;g6179286e84_0_6"/>
          <p:cNvSpPr txBox="1">
            <a:spLocks noGrp="1"/>
          </p:cNvSpPr>
          <p:nvPr>
            <p:ph type="title" idx="4294967295"/>
          </p:nvPr>
        </p:nvSpPr>
        <p:spPr>
          <a:xfrm>
            <a:off x="1462565" y="304856"/>
            <a:ext cx="5704200" cy="607275"/>
          </a:xfrm>
          <a:prstGeom prst="rect">
            <a:avLst/>
          </a:prstGeom>
          <a:noFill/>
          <a:ln>
            <a:noFill/>
          </a:ln>
        </p:spPr>
        <p:txBody>
          <a:bodyPr spcFirstLastPara="1" vert="horz" wrap="square" lIns="68569" tIns="34275" rIns="68569" bIns="34275" rtlCol="0" anchor="ctr" anchorCtr="0">
            <a:noAutofit/>
          </a:bodyPr>
          <a:lstStyle/>
          <a:p>
            <a:pPr algn="ctr">
              <a:spcBef>
                <a:spcPts val="0"/>
              </a:spcBef>
              <a:buClr>
                <a:srgbClr val="002060"/>
              </a:buClr>
              <a:buSzPts val="4400"/>
            </a:pPr>
            <a:r>
              <a:rPr lang="nl-BE" b="1">
                <a:solidFill>
                  <a:srgbClr val="00B050"/>
                </a:solidFill>
              </a:rPr>
              <a:t>Elementen van evaluatie</a:t>
            </a:r>
            <a:endParaRPr b="1">
              <a:solidFill>
                <a:srgbClr val="00B050"/>
              </a:solidFill>
            </a:endParaRPr>
          </a:p>
        </p:txBody>
      </p:sp>
      <p:sp>
        <p:nvSpPr>
          <p:cNvPr id="264" name="Google Shape;264;g6179286e84_0_6"/>
          <p:cNvSpPr txBox="1"/>
          <p:nvPr/>
        </p:nvSpPr>
        <p:spPr>
          <a:xfrm>
            <a:off x="1721644" y="5588794"/>
            <a:ext cx="2171700" cy="357075"/>
          </a:xfrm>
          <a:prstGeom prst="rect">
            <a:avLst/>
          </a:prstGeom>
          <a:noFill/>
          <a:ln>
            <a:noFill/>
          </a:ln>
        </p:spPr>
        <p:txBody>
          <a:bodyPr spcFirstLastPara="1" wrap="square" lIns="0" tIns="0" rIns="0" bIns="0" anchor="t" anchorCtr="0">
            <a:noAutofit/>
          </a:bodyPr>
          <a:lstStyle/>
          <a:p>
            <a:pPr defTabSz="685800">
              <a:buClr>
                <a:srgbClr val="000000"/>
              </a:buClr>
              <a:defRPr/>
            </a:pPr>
            <a:endParaRPr sz="1050" kern="0">
              <a:solidFill>
                <a:srgbClr val="969696"/>
              </a:solidFill>
              <a:latin typeface="Arial"/>
              <a:ea typeface="Arial"/>
              <a:cs typeface="Arial"/>
              <a:sym typeface="Arial"/>
            </a:endParaRPr>
          </a:p>
        </p:txBody>
      </p:sp>
      <p:graphicFrame>
        <p:nvGraphicFramePr>
          <p:cNvPr id="265" name="Google Shape;265;g6179286e84_0_6"/>
          <p:cNvGraphicFramePr/>
          <p:nvPr>
            <p:extLst>
              <p:ext uri="{D42A27DB-BD31-4B8C-83A1-F6EECF244321}">
                <p14:modId xmlns:p14="http://schemas.microsoft.com/office/powerpoint/2010/main" val="4203385025"/>
              </p:ext>
            </p:extLst>
          </p:nvPr>
        </p:nvGraphicFramePr>
        <p:xfrm>
          <a:off x="400956" y="1306740"/>
          <a:ext cx="8085432" cy="4027534"/>
        </p:xfrm>
        <a:graphic>
          <a:graphicData uri="http://schemas.openxmlformats.org/drawingml/2006/table">
            <a:tbl>
              <a:tblPr>
                <a:noFill/>
              </a:tblPr>
              <a:tblGrid>
                <a:gridCol w="6728552">
                  <a:extLst>
                    <a:ext uri="{9D8B030D-6E8A-4147-A177-3AD203B41FA5}">
                      <a16:colId xmlns:a16="http://schemas.microsoft.com/office/drawing/2014/main" val="20000"/>
                    </a:ext>
                  </a:extLst>
                </a:gridCol>
                <a:gridCol w="1356880">
                  <a:extLst>
                    <a:ext uri="{9D8B030D-6E8A-4147-A177-3AD203B41FA5}">
                      <a16:colId xmlns:a16="http://schemas.microsoft.com/office/drawing/2014/main" val="20001"/>
                    </a:ext>
                  </a:extLst>
                </a:gridCol>
              </a:tblGrid>
              <a:tr h="515273">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Invloed van </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FF"/>
                        </a:buClr>
                        <a:buSzPts val="18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ES</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Vraagstelling/overhoren/toetsen</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a:t>
                      </a:r>
                      <a:r>
                        <a:rPr lang="nl-BE" sz="2000">
                          <a:solidFill>
                            <a:srgbClr val="002060"/>
                          </a:solidFill>
                          <a:latin typeface="Trebuchet MS" panose="020B0603020202020204" pitchFamily="34" charset="0"/>
                        </a:rPr>
                        <a:t>46</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1"/>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Uitdagende doelen</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a:t>
                      </a:r>
                      <a:r>
                        <a:rPr lang="nl-BE" sz="2000">
                          <a:solidFill>
                            <a:srgbClr val="002060"/>
                          </a:solidFill>
                          <a:latin typeface="Trebuchet MS" panose="020B0603020202020204" pitchFamily="34" charset="0"/>
                        </a:rPr>
                        <a:t>56</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2"/>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Feedback geven</a:t>
                      </a:r>
                      <a:endParaRPr sz="20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.7</a:t>
                      </a:r>
                      <a:r>
                        <a:rPr lang="nl-BE" sz="2000">
                          <a:solidFill>
                            <a:srgbClr val="002060"/>
                          </a:solidFill>
                          <a:latin typeface="Trebuchet MS" panose="020B0603020202020204" pitchFamily="34" charset="0"/>
                        </a:rPr>
                        <a:t>3</a:t>
                      </a:r>
                      <a:endParaRPr sz="20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3"/>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Diverse vormen van evaluatie</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a:t>
                      </a:r>
                      <a:r>
                        <a:rPr lang="nl-BE" sz="2000">
                          <a:solidFill>
                            <a:srgbClr val="002060"/>
                          </a:solidFill>
                          <a:latin typeface="Trebuchet MS" panose="020B0603020202020204" pitchFamily="34" charset="0"/>
                        </a:rPr>
                        <a:t>90</a:t>
                      </a:r>
                      <a:endParaRPr sz="2000">
                        <a:latin typeface="Trebuchet MS" panose="020B0603020202020204" pitchFamily="34" charset="0"/>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4"/>
                  </a:ext>
                </a:extLst>
              </a:tr>
              <a:tr h="515273">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F</a:t>
                      </a:r>
                      <a:r>
                        <a:rPr lang="nl-BE" sz="2000" b="0" i="0" u="none" strike="noStrike" cap="none">
                          <a:solidFill>
                            <a:srgbClr val="002060"/>
                          </a:solidFill>
                          <a:latin typeface="Trebuchet MS" panose="020B0603020202020204" pitchFamily="34" charset="0"/>
                          <a:ea typeface="Arial"/>
                          <a:cs typeface="Arial"/>
                          <a:sym typeface="Arial"/>
                        </a:rPr>
                        <a:t>ormatieve evaluatie</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.90</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5"/>
                  </a:ext>
                </a:extLst>
              </a:tr>
              <a:tr h="935896">
                <a:tc>
                  <a:txBody>
                    <a:bodyPr/>
                    <a:lstStyle/>
                    <a:p>
                      <a:pPr marL="0" marR="0" lvl="0" indent="0" algn="l" rtl="0">
                        <a:lnSpc>
                          <a:spcPct val="100000"/>
                        </a:lnSpc>
                        <a:spcBef>
                          <a:spcPts val="0"/>
                        </a:spcBef>
                        <a:spcAft>
                          <a:spcPts val="0"/>
                        </a:spcAft>
                        <a:buClr>
                          <a:srgbClr val="0099FF"/>
                        </a:buClr>
                        <a:buSzPts val="1800"/>
                        <a:buFont typeface="Noto Sans Symbols"/>
                        <a:buNone/>
                      </a:pPr>
                      <a:r>
                        <a:rPr lang="nl-BE" sz="2000">
                          <a:solidFill>
                            <a:srgbClr val="002060"/>
                          </a:solidFill>
                          <a:latin typeface="Trebuchet MS" panose="020B0603020202020204" pitchFamily="34" charset="0"/>
                        </a:rPr>
                        <a:t>E</a:t>
                      </a:r>
                      <a:r>
                        <a:rPr lang="nl-BE" sz="2000" b="0" i="0" u="none" strike="noStrike" cap="none">
                          <a:solidFill>
                            <a:srgbClr val="002060"/>
                          </a:solidFill>
                          <a:latin typeface="Trebuchet MS" panose="020B0603020202020204" pitchFamily="34" charset="0"/>
                          <a:ea typeface="Arial"/>
                          <a:cs typeface="Arial"/>
                          <a:sym typeface="Arial"/>
                        </a:rPr>
                        <a:t>igen inschatting van leerprestaties / zelfevaluatie </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tc>
                  <a:txBody>
                    <a:bodyPr/>
                    <a:lstStyle/>
                    <a:p>
                      <a:pPr marL="0" marR="0" lvl="0" indent="0" algn="ctr" rtl="0">
                        <a:lnSpc>
                          <a:spcPct val="100000"/>
                        </a:lnSpc>
                        <a:spcBef>
                          <a:spcPts val="0"/>
                        </a:spcBef>
                        <a:spcAft>
                          <a:spcPts val="0"/>
                        </a:spcAft>
                        <a:buClr>
                          <a:srgbClr val="0099FF"/>
                        </a:buClr>
                        <a:buSzPts val="2000"/>
                        <a:buFont typeface="Noto Sans Symbols"/>
                        <a:buNone/>
                      </a:pPr>
                      <a:r>
                        <a:rPr lang="nl-BE" sz="2000" b="0" i="0" u="none" strike="noStrike" cap="none">
                          <a:solidFill>
                            <a:srgbClr val="002060"/>
                          </a:solidFill>
                          <a:latin typeface="Trebuchet MS" panose="020B0603020202020204" pitchFamily="34" charset="0"/>
                          <a:ea typeface="Arial"/>
                          <a:cs typeface="Arial"/>
                          <a:sym typeface="Arial"/>
                        </a:rPr>
                        <a:t>1.44</a:t>
                      </a:r>
                      <a:endParaRPr sz="2000" b="0" i="0" u="none" strike="noStrike" cap="none">
                        <a:solidFill>
                          <a:srgbClr val="002060"/>
                        </a:solidFill>
                        <a:latin typeface="Trebuchet MS" panose="020B0603020202020204" pitchFamily="34" charset="0"/>
                        <a:ea typeface="Arial"/>
                        <a:cs typeface="Arial"/>
                        <a:sym typeface="Arial"/>
                      </a:endParaRPr>
                    </a:p>
                  </a:txBody>
                  <a:tcPr marL="68588" marR="68588" marT="34294" marB="34294"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0BDD2"/>
                    </a:solidFill>
                  </a:tcPr>
                </a:tc>
                <a:extLst>
                  <a:ext uri="{0D108BD9-81ED-4DB2-BD59-A6C34878D82A}">
                    <a16:rowId xmlns:a16="http://schemas.microsoft.com/office/drawing/2014/main" val="10006"/>
                  </a:ext>
                </a:extLst>
              </a:tr>
            </a:tbl>
          </a:graphicData>
        </a:graphic>
      </p:graphicFrame>
      <p:sp>
        <p:nvSpPr>
          <p:cNvPr id="268" name="Google Shape;268;g6179286e84_0_6"/>
          <p:cNvSpPr txBox="1"/>
          <p:nvPr/>
        </p:nvSpPr>
        <p:spPr>
          <a:xfrm>
            <a:off x="395536" y="5932438"/>
            <a:ext cx="5400600" cy="520898"/>
          </a:xfrm>
          <a:prstGeom prst="rect">
            <a:avLst/>
          </a:prstGeom>
          <a:noFill/>
          <a:ln>
            <a:noFill/>
          </a:ln>
        </p:spPr>
        <p:txBody>
          <a:bodyPr spcFirstLastPara="1" wrap="square" lIns="68569" tIns="34275" rIns="68569" bIns="34275" anchor="t" anchorCtr="0">
            <a:noAutofit/>
          </a:bodyPr>
          <a:lstStyle/>
          <a:p>
            <a:pPr defTabSz="685800">
              <a:buClr>
                <a:srgbClr val="000000"/>
              </a:buClr>
              <a:defRPr/>
            </a:pPr>
            <a:r>
              <a:rPr lang="nl-BE" sz="1400" kern="0">
                <a:solidFill>
                  <a:srgbClr val="969696"/>
                </a:solidFill>
                <a:latin typeface="Trebuchet MS"/>
                <a:ea typeface="Trebuchet MS"/>
                <a:cs typeface="Trebuchet MS"/>
                <a:sym typeface="Trebuchet MS"/>
              </a:rPr>
              <a:t>Bron:  “</a:t>
            </a:r>
            <a:r>
              <a:rPr lang="nl-BE" sz="1400" kern="0" err="1">
                <a:solidFill>
                  <a:srgbClr val="969696"/>
                </a:solidFill>
                <a:latin typeface="Trebuchet MS"/>
                <a:ea typeface="Trebuchet MS"/>
                <a:cs typeface="Trebuchet MS"/>
                <a:sym typeface="Trebuchet MS"/>
              </a:rPr>
              <a:t>visible</a:t>
            </a:r>
            <a:r>
              <a:rPr lang="nl-BE" sz="1400" kern="0">
                <a:solidFill>
                  <a:srgbClr val="969696"/>
                </a:solidFill>
                <a:latin typeface="Trebuchet MS"/>
                <a:ea typeface="Trebuchet MS"/>
                <a:cs typeface="Trebuchet MS"/>
                <a:sym typeface="Trebuchet MS"/>
              </a:rPr>
              <a:t> </a:t>
            </a:r>
            <a:r>
              <a:rPr lang="nl-BE" sz="1400" kern="0" err="1">
                <a:solidFill>
                  <a:srgbClr val="969696"/>
                </a:solidFill>
                <a:latin typeface="Trebuchet MS"/>
                <a:ea typeface="Trebuchet MS"/>
                <a:cs typeface="Trebuchet MS"/>
                <a:sym typeface="Trebuchet MS"/>
              </a:rPr>
              <a:t>learning</a:t>
            </a:r>
            <a:r>
              <a:rPr lang="nl-BE" sz="1400" kern="0">
                <a:solidFill>
                  <a:srgbClr val="969696"/>
                </a:solidFill>
                <a:latin typeface="Trebuchet MS"/>
                <a:ea typeface="Trebuchet MS"/>
                <a:cs typeface="Trebuchet MS"/>
                <a:sym typeface="Trebuchet MS"/>
              </a:rPr>
              <a:t>” door </a:t>
            </a:r>
            <a:r>
              <a:rPr lang="nl-BE" sz="1400" kern="0" err="1">
                <a:solidFill>
                  <a:srgbClr val="969696"/>
                </a:solidFill>
                <a:latin typeface="Trebuchet MS"/>
                <a:ea typeface="Trebuchet MS"/>
                <a:cs typeface="Trebuchet MS"/>
                <a:sym typeface="Trebuchet MS"/>
              </a:rPr>
              <a:t>Hattie</a:t>
            </a:r>
            <a:r>
              <a:rPr lang="nl-BE" sz="1400" kern="0">
                <a:solidFill>
                  <a:srgbClr val="969696"/>
                </a:solidFill>
                <a:latin typeface="Trebuchet MS"/>
                <a:ea typeface="Trebuchet MS"/>
                <a:cs typeface="Trebuchet MS"/>
                <a:sym typeface="Trebuchet MS"/>
              </a:rPr>
              <a:t> , p. 297-300</a:t>
            </a:r>
            <a:endParaRPr sz="1400" kern="0">
              <a:solidFill>
                <a:srgbClr val="000000"/>
              </a:solidFill>
              <a:latin typeface="Arial"/>
              <a:cs typeface="Arial"/>
              <a:sym typeface="Arial"/>
            </a:endParaRPr>
          </a:p>
          <a:p>
            <a:pPr defTabSz="685800">
              <a:buClr>
                <a:srgbClr val="000000"/>
              </a:buClr>
              <a:defRPr/>
            </a:pPr>
            <a:endParaRPr sz="1350" kern="0">
              <a:solidFill>
                <a:srgbClr val="969696"/>
              </a:solidFill>
              <a:latin typeface="Arial"/>
              <a:ea typeface="Arial"/>
              <a:cs typeface="Arial"/>
              <a:sym typeface="Arial"/>
            </a:endParaRPr>
          </a:p>
        </p:txBody>
      </p:sp>
      <p:pic>
        <p:nvPicPr>
          <p:cNvPr id="9" name="Afbeelding 8">
            <a:extLst>
              <a:ext uri="{FF2B5EF4-FFF2-40B4-BE49-F238E27FC236}">
                <a16:creationId xmlns:a16="http://schemas.microsoft.com/office/drawing/2014/main" id="{A5E73E9C-8C52-4841-BD05-B5E5DE6177BE}"/>
              </a:ext>
            </a:extLst>
          </p:cNvPr>
          <p:cNvPicPr>
            <a:picLocks noChangeAspect="1"/>
          </p:cNvPicPr>
          <p:nvPr/>
        </p:nvPicPr>
        <p:blipFill>
          <a:blip r:embed="rId3"/>
          <a:stretch>
            <a:fillRect/>
          </a:stretch>
        </p:blipFill>
        <p:spPr>
          <a:xfrm>
            <a:off x="8486388" y="1"/>
            <a:ext cx="657612" cy="6576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78037-6C1B-4D89-BD83-A2F0C29686E4}"/>
              </a:ext>
            </a:extLst>
          </p:cNvPr>
          <p:cNvSpPr>
            <a:spLocks noGrp="1"/>
          </p:cNvSpPr>
          <p:nvPr>
            <p:ph type="title"/>
          </p:nvPr>
        </p:nvSpPr>
        <p:spPr>
          <a:xfrm>
            <a:off x="1127051" y="202190"/>
            <a:ext cx="7559749" cy="1143000"/>
          </a:xfrm>
        </p:spPr>
        <p:txBody>
          <a:bodyPr>
            <a:normAutofit/>
          </a:bodyPr>
          <a:lstStyle/>
          <a:p>
            <a:r>
              <a:rPr lang="nl-BE" sz="4000">
                <a:solidFill>
                  <a:srgbClr val="010000"/>
                </a:solidFill>
              </a:rPr>
              <a:t>Besluit</a:t>
            </a:r>
          </a:p>
        </p:txBody>
      </p:sp>
      <p:sp>
        <p:nvSpPr>
          <p:cNvPr id="3" name="Tijdelijke aanduiding voor inhoud 2"/>
          <p:cNvSpPr>
            <a:spLocks noGrp="1"/>
          </p:cNvSpPr>
          <p:nvPr>
            <p:ph idx="1"/>
          </p:nvPr>
        </p:nvSpPr>
        <p:spPr/>
        <p:txBody>
          <a:bodyPr>
            <a:normAutofit/>
          </a:bodyPr>
          <a:lstStyle/>
          <a:p>
            <a:pPr marL="0" indent="0">
              <a:buNone/>
            </a:pPr>
            <a:endParaRPr lang="nl-BE"/>
          </a:p>
          <a:p>
            <a:pPr marL="0" indent="0">
              <a:buNone/>
            </a:pPr>
            <a:endParaRPr lang="nl-BE"/>
          </a:p>
        </p:txBody>
      </p:sp>
      <p:sp>
        <p:nvSpPr>
          <p:cNvPr id="11" name="Tekstvak 10"/>
          <p:cNvSpPr txBox="1"/>
          <p:nvPr/>
        </p:nvSpPr>
        <p:spPr>
          <a:xfrm>
            <a:off x="1046602" y="1345190"/>
            <a:ext cx="8097398" cy="4955203"/>
          </a:xfrm>
          <a:prstGeom prst="rect">
            <a:avLst/>
          </a:prstGeom>
          <a:noFill/>
        </p:spPr>
        <p:txBody>
          <a:bodyPr wrap="square" rtlCol="0">
            <a:spAutoFit/>
          </a:bodyPr>
          <a:lstStyle/>
          <a:p>
            <a:r>
              <a:rPr lang="nl-BE" sz="3600">
                <a:solidFill>
                  <a:prstClr val="black"/>
                </a:solidFill>
              </a:rPr>
              <a:t>Leraar doet ertoe maar ook:</a:t>
            </a:r>
          </a:p>
          <a:p>
            <a:pPr marL="457200" indent="-457200">
              <a:buFont typeface="Arial" panose="020B0604020202020204" pitchFamily="34" charset="0"/>
              <a:buChar char="•"/>
            </a:pPr>
            <a:r>
              <a:rPr lang="nl-BE" sz="3600">
                <a:solidFill>
                  <a:srgbClr val="FF6600"/>
                </a:solidFill>
                <a:latin typeface="Trebuchet MS" panose="020B0603020202020204" pitchFamily="34" charset="0"/>
              </a:rPr>
              <a:t>duidelijkheid (</a:t>
            </a:r>
            <a:r>
              <a:rPr lang="nl-BE" sz="3600" err="1">
                <a:solidFill>
                  <a:srgbClr val="FF6600"/>
                </a:solidFill>
                <a:latin typeface="Trebuchet MS" panose="020B0603020202020204" pitchFamily="34" charset="0"/>
              </a:rPr>
              <a:t>feedup</a:t>
            </a:r>
            <a:r>
              <a:rPr lang="nl-BE" sz="3600">
                <a:solidFill>
                  <a:srgbClr val="FF6600"/>
                </a:solidFill>
                <a:latin typeface="Trebuchet MS" panose="020B0603020202020204" pitchFamily="34" charset="0"/>
              </a:rPr>
              <a:t>)</a:t>
            </a:r>
          </a:p>
          <a:p>
            <a:pPr marL="457200" indent="-457200">
              <a:buFont typeface="Arial" panose="020B0604020202020204" pitchFamily="34" charset="0"/>
              <a:buChar char="•"/>
            </a:pPr>
            <a:r>
              <a:rPr lang="nl-BE" sz="3600">
                <a:solidFill>
                  <a:srgbClr val="FF6600"/>
                </a:solidFill>
                <a:latin typeface="Trebuchet MS" panose="020B0603020202020204" pitchFamily="34" charset="0"/>
              </a:rPr>
              <a:t>feedback</a:t>
            </a:r>
          </a:p>
          <a:p>
            <a:pPr marL="457200" indent="-457200">
              <a:buFont typeface="Arial" panose="020B0604020202020204" pitchFamily="34" charset="0"/>
              <a:buChar char="•"/>
            </a:pPr>
            <a:r>
              <a:rPr lang="nl-BE" sz="3600" err="1">
                <a:solidFill>
                  <a:srgbClr val="FF6600"/>
                </a:solidFill>
                <a:latin typeface="Trebuchet MS" panose="020B0603020202020204" pitchFamily="34" charset="0"/>
              </a:rPr>
              <a:t>feedforward</a:t>
            </a:r>
            <a:endParaRPr lang="nl-BE" sz="3600">
              <a:solidFill>
                <a:srgbClr val="FF6600"/>
              </a:solidFill>
              <a:latin typeface="Trebuchet MS" panose="020B0603020202020204" pitchFamily="34" charset="0"/>
            </a:endParaRPr>
          </a:p>
          <a:p>
            <a:pPr marL="457200" indent="-457200">
              <a:buFont typeface="Arial" panose="020B0604020202020204" pitchFamily="34" charset="0"/>
              <a:buChar char="•"/>
            </a:pPr>
            <a:r>
              <a:rPr lang="nl-BE" sz="3600">
                <a:solidFill>
                  <a:srgbClr val="FF6600"/>
                </a:solidFill>
                <a:latin typeface="Trebuchet MS" panose="020B0603020202020204" pitchFamily="34" charset="0"/>
              </a:rPr>
              <a:t>zelfevaluatie</a:t>
            </a:r>
          </a:p>
          <a:p>
            <a:pPr marL="457200" indent="-457200">
              <a:buFont typeface="Arial" panose="020B0604020202020204" pitchFamily="34" charset="0"/>
              <a:buChar char="•"/>
            </a:pPr>
            <a:r>
              <a:rPr lang="nl-BE" sz="3600">
                <a:solidFill>
                  <a:srgbClr val="FF6600"/>
                </a:solidFill>
                <a:latin typeface="Trebuchet MS" panose="020B0603020202020204" pitchFamily="34" charset="0"/>
              </a:rPr>
              <a:t>reflectie</a:t>
            </a:r>
          </a:p>
          <a:p>
            <a:pPr marL="457200" indent="-457200">
              <a:buFont typeface="Arial" panose="020B0604020202020204" pitchFamily="34" charset="0"/>
              <a:buChar char="•"/>
            </a:pPr>
            <a:r>
              <a:rPr lang="nl-BE" sz="3600">
                <a:solidFill>
                  <a:srgbClr val="FF6600"/>
                </a:solidFill>
                <a:latin typeface="Trebuchet MS" panose="020B0603020202020204" pitchFamily="34" charset="0"/>
              </a:rPr>
              <a:t>diverse evaluatievormen (differentiatie)</a:t>
            </a:r>
            <a:endParaRPr lang="nl-BE" sz="3600">
              <a:solidFill>
                <a:prstClr val="black"/>
              </a:solidFill>
              <a:latin typeface="Trebuchet MS" panose="020B0603020202020204" pitchFamily="34" charset="0"/>
            </a:endParaRPr>
          </a:p>
          <a:p>
            <a:endParaRPr lang="nl-BE" sz="2800">
              <a:solidFill>
                <a:srgbClr val="FF6600"/>
              </a:solidFill>
              <a:latin typeface="Trebuchet MS" panose="020B0603020202020204" pitchFamily="34" charset="0"/>
            </a:endParaRPr>
          </a:p>
        </p:txBody>
      </p:sp>
      <p:pic>
        <p:nvPicPr>
          <p:cNvPr id="6" name="Afbeelding 5">
            <a:extLst>
              <a:ext uri="{FF2B5EF4-FFF2-40B4-BE49-F238E27FC236}">
                <a16:creationId xmlns:a16="http://schemas.microsoft.com/office/drawing/2014/main" id="{33E44D86-5658-4DD6-8104-DC113F5D2A32}"/>
              </a:ext>
            </a:extLst>
          </p:cNvPr>
          <p:cNvPicPr>
            <a:picLocks noChangeAspect="1"/>
          </p:cNvPicPr>
          <p:nvPr/>
        </p:nvPicPr>
        <p:blipFill>
          <a:blip r:embed="rId3"/>
          <a:stretch>
            <a:fillRect/>
          </a:stretch>
        </p:blipFill>
        <p:spPr>
          <a:xfrm>
            <a:off x="8486388" y="1"/>
            <a:ext cx="657612" cy="657612"/>
          </a:xfrm>
          <a:prstGeom prst="rect">
            <a:avLst/>
          </a:prstGeom>
        </p:spPr>
      </p:pic>
    </p:spTree>
    <p:extLst>
      <p:ext uri="{BB962C8B-B14F-4D97-AF65-F5344CB8AC3E}">
        <p14:creationId xmlns:p14="http://schemas.microsoft.com/office/powerpoint/2010/main" val="332627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71718" y="0"/>
            <a:ext cx="9215717" cy="6911788"/>
          </a:xfrm>
          <a:prstGeom prst="rect">
            <a:avLst/>
          </a:prstGeom>
        </p:spPr>
      </p:pic>
    </p:spTree>
    <p:extLst>
      <p:ext uri="{BB962C8B-B14F-4D97-AF65-F5344CB8AC3E}">
        <p14:creationId xmlns:p14="http://schemas.microsoft.com/office/powerpoint/2010/main" val="120308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AED4080-04A3-475E-A119-3A9FE593E179}"/>
              </a:ext>
            </a:extLst>
          </p:cNvPr>
          <p:cNvPicPr>
            <a:picLocks noChangeAspect="1"/>
          </p:cNvPicPr>
          <p:nvPr/>
        </p:nvPicPr>
        <p:blipFill>
          <a:blip r:embed="rId3"/>
          <a:stretch>
            <a:fillRect/>
          </a:stretch>
        </p:blipFill>
        <p:spPr>
          <a:xfrm>
            <a:off x="8427720" y="1"/>
            <a:ext cx="716280" cy="716280"/>
          </a:xfrm>
          <a:prstGeom prst="rect">
            <a:avLst/>
          </a:prstGeom>
        </p:spPr>
      </p:pic>
      <p:sp>
        <p:nvSpPr>
          <p:cNvPr id="2" name="Titel 1">
            <a:extLst>
              <a:ext uri="{FF2B5EF4-FFF2-40B4-BE49-F238E27FC236}">
                <a16:creationId xmlns:a16="http://schemas.microsoft.com/office/drawing/2014/main" id="{180DE34E-18DF-4D69-A07F-3E1085F30138}"/>
              </a:ext>
            </a:extLst>
          </p:cNvPr>
          <p:cNvSpPr>
            <a:spLocks noGrp="1"/>
          </p:cNvSpPr>
          <p:nvPr>
            <p:ph type="title"/>
          </p:nvPr>
        </p:nvSpPr>
        <p:spPr/>
        <p:txBody>
          <a:bodyPr>
            <a:normAutofit/>
          </a:bodyPr>
          <a:lstStyle/>
          <a:p>
            <a:r>
              <a:rPr lang="nl-BE" sz="3600">
                <a:solidFill>
                  <a:srgbClr val="FF6600"/>
                </a:solidFill>
              </a:rPr>
              <a:t>Wat moet je evalueren? </a:t>
            </a:r>
          </a:p>
        </p:txBody>
      </p:sp>
      <p:sp>
        <p:nvSpPr>
          <p:cNvPr id="6" name="Tijdelijke aanduiding voor inhoud 5">
            <a:extLst>
              <a:ext uri="{FF2B5EF4-FFF2-40B4-BE49-F238E27FC236}">
                <a16:creationId xmlns:a16="http://schemas.microsoft.com/office/drawing/2014/main" id="{6A873268-C79C-430F-99E3-6522755F2735}"/>
              </a:ext>
            </a:extLst>
          </p:cNvPr>
          <p:cNvSpPr>
            <a:spLocks noGrp="1"/>
          </p:cNvSpPr>
          <p:nvPr>
            <p:ph idx="1"/>
          </p:nvPr>
        </p:nvSpPr>
        <p:spPr/>
        <p:txBody>
          <a:bodyPr/>
          <a:lstStyle/>
          <a:p>
            <a:pPr marL="0" indent="0">
              <a:buNone/>
            </a:pPr>
            <a:r>
              <a:rPr lang="nl-BE" dirty="0"/>
              <a:t>A-stroom versus B-stroom</a:t>
            </a:r>
          </a:p>
          <a:p>
            <a:r>
              <a:rPr lang="nl-BE" dirty="0"/>
              <a:t>Verschillen in </a:t>
            </a:r>
            <a:r>
              <a:rPr lang="nl-BE" dirty="0">
                <a:hlinkClick r:id="rId4" action="ppaction://hlinksldjump"/>
              </a:rPr>
              <a:t>handelingswerkwoord</a:t>
            </a:r>
            <a:endParaRPr lang="nl-BE" dirty="0"/>
          </a:p>
          <a:p>
            <a:r>
              <a:rPr lang="nl-BE" dirty="0"/>
              <a:t>Inhoudelijke </a:t>
            </a:r>
            <a:r>
              <a:rPr lang="nl-BE" dirty="0">
                <a:hlinkClick r:id="rId5" action="ppaction://hlinksldjump"/>
              </a:rPr>
              <a:t>verschillen</a:t>
            </a:r>
            <a:endParaRPr lang="nl-BE" dirty="0"/>
          </a:p>
          <a:p>
            <a:r>
              <a:rPr lang="nl-BE" dirty="0"/>
              <a:t>Verbreding / verdiepingsmogelijkheden</a:t>
            </a:r>
          </a:p>
        </p:txBody>
      </p:sp>
      <p:sp>
        <p:nvSpPr>
          <p:cNvPr id="4" name="Actieknop: Vooruit of Volgende 3">
            <a:hlinkClick r:id="rId6" action="ppaction://hlinksldjump" highlightClick="1"/>
            <a:extLst>
              <a:ext uri="{FF2B5EF4-FFF2-40B4-BE49-F238E27FC236}">
                <a16:creationId xmlns:a16="http://schemas.microsoft.com/office/drawing/2014/main" id="{99DD8F4E-609C-477C-B33D-8A61246BA7FC}"/>
              </a:ext>
            </a:extLst>
          </p:cNvPr>
          <p:cNvSpPr/>
          <p:nvPr/>
        </p:nvSpPr>
        <p:spPr>
          <a:xfrm>
            <a:off x="7668344" y="5589240"/>
            <a:ext cx="759376" cy="71949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889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82645CA-40D0-47F4-B245-0BA6D69FF0C7}"/>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pic>
        <p:nvPicPr>
          <p:cNvPr id="6" name="Afbeelding 5">
            <a:extLst>
              <a:ext uri="{FF2B5EF4-FFF2-40B4-BE49-F238E27FC236}">
                <a16:creationId xmlns:a16="http://schemas.microsoft.com/office/drawing/2014/main" id="{E1150C1B-DBC7-4C83-A8DE-EB2A116D1484}"/>
              </a:ext>
            </a:extLst>
          </p:cNvPr>
          <p:cNvPicPr>
            <a:picLocks noChangeAspect="1"/>
          </p:cNvPicPr>
          <p:nvPr/>
        </p:nvPicPr>
        <p:blipFill rotWithShape="1">
          <a:blip r:embed="rId3"/>
          <a:srcRect b="29317"/>
          <a:stretch/>
        </p:blipFill>
        <p:spPr>
          <a:xfrm>
            <a:off x="5347" y="3895580"/>
            <a:ext cx="9144000" cy="2266070"/>
          </a:xfrm>
          <a:prstGeom prst="rect">
            <a:avLst/>
          </a:prstGeom>
        </p:spPr>
      </p:pic>
      <p:pic>
        <p:nvPicPr>
          <p:cNvPr id="7" name="Afbeelding 6">
            <a:extLst>
              <a:ext uri="{FF2B5EF4-FFF2-40B4-BE49-F238E27FC236}">
                <a16:creationId xmlns:a16="http://schemas.microsoft.com/office/drawing/2014/main" id="{56E8E19F-925C-4FF6-886F-ACB31A0FD2CB}"/>
              </a:ext>
            </a:extLst>
          </p:cNvPr>
          <p:cNvPicPr>
            <a:picLocks noChangeAspect="1"/>
          </p:cNvPicPr>
          <p:nvPr/>
        </p:nvPicPr>
        <p:blipFill rotWithShape="1">
          <a:blip r:embed="rId4"/>
          <a:srcRect t="1" b="36598"/>
          <a:stretch/>
        </p:blipFill>
        <p:spPr>
          <a:xfrm>
            <a:off x="0" y="1572282"/>
            <a:ext cx="9144000" cy="2088160"/>
          </a:xfrm>
          <a:prstGeom prst="rect">
            <a:avLst/>
          </a:prstGeom>
        </p:spPr>
      </p:pic>
      <p:sp>
        <p:nvSpPr>
          <p:cNvPr id="3" name="Tekstballon: rechthoek 2">
            <a:hlinkClick r:id="rId5" action="ppaction://hlinksldjump"/>
            <a:extLst>
              <a:ext uri="{FF2B5EF4-FFF2-40B4-BE49-F238E27FC236}">
                <a16:creationId xmlns:a16="http://schemas.microsoft.com/office/drawing/2014/main" id="{804A5161-6F2E-4B88-B2BB-209E86995D04}"/>
              </a:ext>
            </a:extLst>
          </p:cNvPr>
          <p:cNvSpPr/>
          <p:nvPr/>
        </p:nvSpPr>
        <p:spPr>
          <a:xfrm>
            <a:off x="7081870" y="2110580"/>
            <a:ext cx="1738602" cy="7200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B-stroom</a:t>
            </a:r>
          </a:p>
        </p:txBody>
      </p:sp>
      <p:sp>
        <p:nvSpPr>
          <p:cNvPr id="8" name="Tekstballon: rechthoek 7">
            <a:hlinkClick r:id="rId6" action="ppaction://hlinksldjump"/>
            <a:extLst>
              <a:ext uri="{FF2B5EF4-FFF2-40B4-BE49-F238E27FC236}">
                <a16:creationId xmlns:a16="http://schemas.microsoft.com/office/drawing/2014/main" id="{E405DC90-929D-4D90-905C-5549C7671646}"/>
              </a:ext>
            </a:extLst>
          </p:cNvPr>
          <p:cNvSpPr/>
          <p:nvPr/>
        </p:nvSpPr>
        <p:spPr>
          <a:xfrm>
            <a:off x="7104274" y="4608771"/>
            <a:ext cx="1738602" cy="72008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t>A-stroom</a:t>
            </a:r>
          </a:p>
        </p:txBody>
      </p:sp>
    </p:spTree>
    <p:extLst>
      <p:ext uri="{BB962C8B-B14F-4D97-AF65-F5344CB8AC3E}">
        <p14:creationId xmlns:p14="http://schemas.microsoft.com/office/powerpoint/2010/main" val="361965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084587-01DE-4ADC-9950-DAA2B6C12247}"/>
              </a:ext>
            </a:extLst>
          </p:cNvPr>
          <p:cNvSpPr>
            <a:spLocks noGrp="1"/>
          </p:cNvSpPr>
          <p:nvPr>
            <p:ph type="title"/>
          </p:nvPr>
        </p:nvSpPr>
        <p:spPr/>
        <p:txBody>
          <a:bodyPr/>
          <a:lstStyle/>
          <a:p>
            <a:r>
              <a:rPr lang="nl-BE"/>
              <a:t>Praktische afspraken</a:t>
            </a:r>
          </a:p>
        </p:txBody>
      </p:sp>
      <p:sp>
        <p:nvSpPr>
          <p:cNvPr id="3" name="Tijdelijke aanduiding voor inhoud 2">
            <a:extLst>
              <a:ext uri="{FF2B5EF4-FFF2-40B4-BE49-F238E27FC236}">
                <a16:creationId xmlns:a16="http://schemas.microsoft.com/office/drawing/2014/main" id="{C07E97B3-F609-4727-BB25-63C435604550}"/>
              </a:ext>
            </a:extLst>
          </p:cNvPr>
          <p:cNvSpPr>
            <a:spLocks noGrp="1"/>
          </p:cNvSpPr>
          <p:nvPr>
            <p:ph idx="1"/>
          </p:nvPr>
        </p:nvSpPr>
        <p:spPr/>
        <p:txBody>
          <a:bodyPr/>
          <a:lstStyle/>
          <a:p>
            <a:r>
              <a:rPr lang="nl-BE"/>
              <a:t>Programma:</a:t>
            </a:r>
          </a:p>
          <a:p>
            <a:pPr lvl="1"/>
            <a:r>
              <a:rPr lang="nl-BE"/>
              <a:t>75 minuten </a:t>
            </a:r>
            <a:r>
              <a:rPr lang="nl-BE">
                <a:sym typeface="Wingdings" panose="05000000000000000000" pitchFamily="2" charset="2"/>
              </a:rPr>
              <a:t> netwerk</a:t>
            </a:r>
          </a:p>
          <a:p>
            <a:pPr lvl="1"/>
            <a:r>
              <a:rPr lang="nl-BE">
                <a:sym typeface="Wingdings" panose="05000000000000000000" pitchFamily="2" charset="2"/>
              </a:rPr>
              <a:t>30 minuten  delen van informatie via </a:t>
            </a:r>
            <a:r>
              <a:rPr lang="nl-BE" err="1">
                <a:sym typeface="Wingdings" panose="05000000000000000000" pitchFamily="2" charset="2"/>
              </a:rPr>
              <a:t>breakoutrooms</a:t>
            </a:r>
            <a:endParaRPr lang="nl-BE">
              <a:sym typeface="Wingdings" panose="05000000000000000000" pitchFamily="2" charset="2"/>
            </a:endParaRPr>
          </a:p>
          <a:p>
            <a:r>
              <a:rPr lang="nl-BE">
                <a:sym typeface="Wingdings" panose="05000000000000000000" pitchFamily="2" charset="2"/>
              </a:rPr>
              <a:t>Tijdens het netwerk microfoons uitzetten</a:t>
            </a:r>
          </a:p>
          <a:p>
            <a:r>
              <a:rPr lang="nl-BE">
                <a:sym typeface="Wingdings" panose="05000000000000000000" pitchFamily="2" charset="2"/>
              </a:rPr>
              <a:t>Eventuele vragen via de chat</a:t>
            </a:r>
          </a:p>
        </p:txBody>
      </p:sp>
    </p:spTree>
    <p:extLst>
      <p:ext uri="{BB962C8B-B14F-4D97-AF65-F5344CB8AC3E}">
        <p14:creationId xmlns:p14="http://schemas.microsoft.com/office/powerpoint/2010/main" val="266283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F9AE3CA-4BB2-4189-A1C3-1BB91F9E1859}"/>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a:solidFill>
                <a:prstClr val="white"/>
              </a:solidFill>
            </a:endParaRPr>
          </a:p>
        </p:txBody>
      </p:sp>
      <p:sp>
        <p:nvSpPr>
          <p:cNvPr id="5" name="Titel 4">
            <a:extLst>
              <a:ext uri="{FF2B5EF4-FFF2-40B4-BE49-F238E27FC236}">
                <a16:creationId xmlns:a16="http://schemas.microsoft.com/office/drawing/2014/main" id="{D772E826-01C6-4679-8A7D-E209F6662B6A}"/>
              </a:ext>
            </a:extLst>
          </p:cNvPr>
          <p:cNvSpPr>
            <a:spLocks noGrp="1"/>
          </p:cNvSpPr>
          <p:nvPr>
            <p:ph type="title"/>
          </p:nvPr>
        </p:nvSpPr>
        <p:spPr/>
        <p:txBody>
          <a:bodyPr/>
          <a:lstStyle/>
          <a:p>
            <a:r>
              <a:rPr lang="nl-BE" dirty="0"/>
              <a:t>Handelingswerkwoord illustreren</a:t>
            </a:r>
          </a:p>
        </p:txBody>
      </p:sp>
      <p:sp>
        <p:nvSpPr>
          <p:cNvPr id="8" name="Tijdelijke aanduiding voor inhoud 7">
            <a:extLst>
              <a:ext uri="{FF2B5EF4-FFF2-40B4-BE49-F238E27FC236}">
                <a16:creationId xmlns:a16="http://schemas.microsoft.com/office/drawing/2014/main" id="{69559D50-143C-4FAC-99BA-DCDB2F899BD6}"/>
              </a:ext>
            </a:extLst>
          </p:cNvPr>
          <p:cNvSpPr>
            <a:spLocks noGrp="1"/>
          </p:cNvSpPr>
          <p:nvPr>
            <p:ph idx="1"/>
          </p:nvPr>
        </p:nvSpPr>
        <p:spPr/>
        <p:txBody>
          <a:bodyPr/>
          <a:lstStyle/>
          <a:p>
            <a:r>
              <a:rPr lang="nl-BE"/>
              <a:t>Interpreteren van bijvoorbeeld </a:t>
            </a:r>
            <a:r>
              <a:rPr lang="nl-BE">
                <a:hlinkClick r:id="rId3" action="ppaction://hlinksldjump"/>
              </a:rPr>
              <a:t>grafieken</a:t>
            </a:r>
            <a:r>
              <a:rPr lang="nl-BE"/>
              <a:t>, tabellen …</a:t>
            </a:r>
          </a:p>
          <a:p>
            <a:r>
              <a:rPr lang="nl-BE"/>
              <a:t>Uitleggen: oorzaak – gevolgmodel</a:t>
            </a:r>
          </a:p>
          <a:p>
            <a:r>
              <a:rPr lang="nl-BE"/>
              <a:t>Afleiden: voorspellen</a:t>
            </a:r>
          </a:p>
          <a:p>
            <a:r>
              <a:rPr lang="nl-BE"/>
              <a:t>Vergelijken: situatie van enkele jaren geleden met huidige situatie</a:t>
            </a:r>
          </a:p>
          <a:p>
            <a:r>
              <a:rPr lang="nl-BE"/>
              <a:t>Toelichten: illustreren, voorbeelden geven</a:t>
            </a:r>
          </a:p>
          <a:p>
            <a:endParaRPr lang="nl-BE"/>
          </a:p>
        </p:txBody>
      </p:sp>
      <p:sp>
        <p:nvSpPr>
          <p:cNvPr id="3" name="Actieknop: Terug 2">
            <a:hlinkClick r:id="rId4" action="ppaction://hlinksldjump" highlightClick="1"/>
            <a:extLst>
              <a:ext uri="{FF2B5EF4-FFF2-40B4-BE49-F238E27FC236}">
                <a16:creationId xmlns:a16="http://schemas.microsoft.com/office/drawing/2014/main" id="{3D6E2B5B-9048-4AEC-B21E-C567BB35826C}"/>
              </a:ext>
            </a:extLst>
          </p:cNvPr>
          <p:cNvSpPr/>
          <p:nvPr/>
        </p:nvSpPr>
        <p:spPr>
          <a:xfrm>
            <a:off x="7380312" y="5589240"/>
            <a:ext cx="936104" cy="8401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325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F9AE3CA-4BB2-4189-A1C3-1BB91F9E1859}"/>
              </a:ext>
            </a:extLst>
          </p:cNvPr>
          <p:cNvSpPr>
            <a:spLocks noGrp="1"/>
          </p:cNvSpPr>
          <p:nvPr>
            <p:ph type="sldNum" sz="quarter" idx="11"/>
          </p:nvPr>
        </p:nvSpPr>
        <p:spPr/>
        <p:txBody>
          <a:bodyPr/>
          <a:lstStyle/>
          <a:p>
            <a:fld id="{189E3A5C-986B-47BE-8F96-3787467B82A8}" type="slidenum">
              <a:rPr lang="nl-BE" smtClean="0">
                <a:solidFill>
                  <a:prstClr val="white"/>
                </a:solidFill>
              </a:rPr>
              <a:pPr/>
              <a:t>21</a:t>
            </a:fld>
            <a:endParaRPr lang="nl-BE">
              <a:solidFill>
                <a:prstClr val="white"/>
              </a:solidFill>
            </a:endParaRPr>
          </a:p>
        </p:txBody>
      </p:sp>
      <p:sp>
        <p:nvSpPr>
          <p:cNvPr id="5" name="Titel 4">
            <a:extLst>
              <a:ext uri="{FF2B5EF4-FFF2-40B4-BE49-F238E27FC236}">
                <a16:creationId xmlns:a16="http://schemas.microsoft.com/office/drawing/2014/main" id="{D772E826-01C6-4679-8A7D-E209F6662B6A}"/>
              </a:ext>
            </a:extLst>
          </p:cNvPr>
          <p:cNvSpPr>
            <a:spLocks noGrp="1"/>
          </p:cNvSpPr>
          <p:nvPr>
            <p:ph type="title"/>
          </p:nvPr>
        </p:nvSpPr>
        <p:spPr/>
        <p:txBody>
          <a:bodyPr/>
          <a:lstStyle/>
          <a:p>
            <a:r>
              <a:rPr lang="nl-BE" dirty="0"/>
              <a:t>Handelingswerkwoord beoordelen</a:t>
            </a:r>
          </a:p>
        </p:txBody>
      </p:sp>
      <p:sp>
        <p:nvSpPr>
          <p:cNvPr id="7" name="Tijdelijke aanduiding voor inhoud 3">
            <a:extLst>
              <a:ext uri="{FF2B5EF4-FFF2-40B4-BE49-F238E27FC236}">
                <a16:creationId xmlns:a16="http://schemas.microsoft.com/office/drawing/2014/main" id="{2816E3D1-BFB9-40AB-94E5-298CDC8D5B71}"/>
              </a:ext>
            </a:extLst>
          </p:cNvPr>
          <p:cNvSpPr>
            <a:spLocks noGrp="1"/>
          </p:cNvSpPr>
          <p:nvPr>
            <p:ph idx="1"/>
          </p:nvPr>
        </p:nvSpPr>
        <p:spPr>
          <a:xfrm>
            <a:off x="1259632" y="1600204"/>
            <a:ext cx="7427168" cy="4525963"/>
          </a:xfrm>
        </p:spPr>
        <p:txBody>
          <a:bodyPr/>
          <a:lstStyle/>
          <a:p>
            <a:r>
              <a:rPr lang="nl-BE"/>
              <a:t>Standpunt innemen i.v.m. bijvoorbeeld duurzaamheid, digitalisering …</a:t>
            </a:r>
          </a:p>
          <a:p>
            <a:r>
              <a:rPr lang="nl-BE"/>
              <a:t>Standpunt onderbouwen</a:t>
            </a:r>
          </a:p>
          <a:p>
            <a:r>
              <a:rPr lang="nl-BE"/>
              <a:t>Besluiten/concluderen met argumenten</a:t>
            </a:r>
          </a:p>
          <a:p>
            <a:r>
              <a:rPr lang="nl-BE"/>
              <a:t>Bewijzen</a:t>
            </a:r>
          </a:p>
        </p:txBody>
      </p:sp>
      <p:sp>
        <p:nvSpPr>
          <p:cNvPr id="3" name="Actieknop: Terug 2">
            <a:hlinkClick r:id="rId3" action="ppaction://hlinksldjump" highlightClick="1"/>
            <a:extLst>
              <a:ext uri="{FF2B5EF4-FFF2-40B4-BE49-F238E27FC236}">
                <a16:creationId xmlns:a16="http://schemas.microsoft.com/office/drawing/2014/main" id="{5EA51C89-A488-43DE-BA38-997C78406CC3}"/>
              </a:ext>
            </a:extLst>
          </p:cNvPr>
          <p:cNvSpPr/>
          <p:nvPr/>
        </p:nvSpPr>
        <p:spPr>
          <a:xfrm>
            <a:off x="7081870" y="5157192"/>
            <a:ext cx="1162538" cy="96897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6394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DED5976-2100-4DB1-BEB8-E469911C128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pic>
        <p:nvPicPr>
          <p:cNvPr id="5" name="Afbeelding 4">
            <a:extLst>
              <a:ext uri="{FF2B5EF4-FFF2-40B4-BE49-F238E27FC236}">
                <a16:creationId xmlns:a16="http://schemas.microsoft.com/office/drawing/2014/main" id="{1C8407E9-7FE7-453B-8189-5826DBF35880}"/>
              </a:ext>
            </a:extLst>
          </p:cNvPr>
          <p:cNvPicPr>
            <a:picLocks noChangeAspect="1"/>
          </p:cNvPicPr>
          <p:nvPr/>
        </p:nvPicPr>
        <p:blipFill>
          <a:blip r:embed="rId2"/>
          <a:stretch>
            <a:fillRect/>
          </a:stretch>
        </p:blipFill>
        <p:spPr>
          <a:xfrm>
            <a:off x="0" y="1728787"/>
            <a:ext cx="9201088" cy="4293841"/>
          </a:xfrm>
          <a:prstGeom prst="rect">
            <a:avLst/>
          </a:prstGeom>
        </p:spPr>
      </p:pic>
      <p:sp>
        <p:nvSpPr>
          <p:cNvPr id="6" name="Actieknop: Terug 5">
            <a:hlinkClick r:id="rId3" action="ppaction://hlinksldjump" highlightClick="1"/>
            <a:extLst>
              <a:ext uri="{FF2B5EF4-FFF2-40B4-BE49-F238E27FC236}">
                <a16:creationId xmlns:a16="http://schemas.microsoft.com/office/drawing/2014/main" id="{727CDF15-1A64-4955-A98E-CCBCE5AD0203}"/>
              </a:ext>
            </a:extLst>
          </p:cNvPr>
          <p:cNvSpPr/>
          <p:nvPr/>
        </p:nvSpPr>
        <p:spPr>
          <a:xfrm>
            <a:off x="7884368" y="404664"/>
            <a:ext cx="720080" cy="79208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66927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E7FF9D6-3215-4EBB-BE58-9924030190C0}"/>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pic>
        <p:nvPicPr>
          <p:cNvPr id="5" name="Afbeelding 4">
            <a:extLst>
              <a:ext uri="{FF2B5EF4-FFF2-40B4-BE49-F238E27FC236}">
                <a16:creationId xmlns:a16="http://schemas.microsoft.com/office/drawing/2014/main" id="{16B9E2FD-4080-47DE-A91B-987DE436EB58}"/>
              </a:ext>
            </a:extLst>
          </p:cNvPr>
          <p:cNvPicPr>
            <a:picLocks noChangeAspect="1"/>
          </p:cNvPicPr>
          <p:nvPr/>
        </p:nvPicPr>
        <p:blipFill>
          <a:blip r:embed="rId3"/>
          <a:stretch>
            <a:fillRect/>
          </a:stretch>
        </p:blipFill>
        <p:spPr>
          <a:xfrm>
            <a:off x="-233" y="1453721"/>
            <a:ext cx="9144233" cy="5143631"/>
          </a:xfrm>
          <a:prstGeom prst="rect">
            <a:avLst/>
          </a:prstGeom>
        </p:spPr>
      </p:pic>
      <p:sp>
        <p:nvSpPr>
          <p:cNvPr id="6" name="Actieknop: Terug 5">
            <a:hlinkClick r:id="rId4" action="ppaction://hlinksldjump" highlightClick="1"/>
            <a:extLst>
              <a:ext uri="{FF2B5EF4-FFF2-40B4-BE49-F238E27FC236}">
                <a16:creationId xmlns:a16="http://schemas.microsoft.com/office/drawing/2014/main" id="{84F5ED9E-F44F-4CDB-852F-538128FC7ED6}"/>
              </a:ext>
            </a:extLst>
          </p:cNvPr>
          <p:cNvSpPr/>
          <p:nvPr/>
        </p:nvSpPr>
        <p:spPr>
          <a:xfrm>
            <a:off x="7884368" y="260648"/>
            <a:ext cx="864096" cy="93242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49245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b="1">
                <a:solidFill>
                  <a:srgbClr val="FF6600"/>
                </a:solidFill>
              </a:rPr>
              <a:t>Evalueren van / om het leren</a:t>
            </a:r>
          </a:p>
        </p:txBody>
      </p:sp>
      <p:sp>
        <p:nvSpPr>
          <p:cNvPr id="3" name="Tijdelijke aanduiding voor inhoud 2"/>
          <p:cNvSpPr>
            <a:spLocks noGrp="1"/>
          </p:cNvSpPr>
          <p:nvPr>
            <p:ph idx="1"/>
          </p:nvPr>
        </p:nvSpPr>
        <p:spPr/>
        <p:txBody>
          <a:bodyPr>
            <a:normAutofit fontScale="85000" lnSpcReduction="20000"/>
          </a:bodyPr>
          <a:lstStyle/>
          <a:p>
            <a:r>
              <a:rPr lang="nl-BE"/>
              <a:t>Evalueren </a:t>
            </a:r>
            <a:r>
              <a:rPr lang="nl-BE">
                <a:solidFill>
                  <a:srgbClr val="990599"/>
                </a:solidFill>
              </a:rPr>
              <a:t>van</a:t>
            </a:r>
            <a:r>
              <a:rPr lang="nl-BE"/>
              <a:t> het leren d.m.v. taken, opdrachten, toetsen = </a:t>
            </a:r>
            <a:r>
              <a:rPr lang="nl-BE">
                <a:solidFill>
                  <a:srgbClr val="990599"/>
                </a:solidFill>
              </a:rPr>
              <a:t>traditioneel evalueren / productevaluatie</a:t>
            </a:r>
          </a:p>
          <a:p>
            <a:pPr marL="0" indent="0">
              <a:buNone/>
            </a:pPr>
            <a:endParaRPr lang="nl-BE">
              <a:solidFill>
                <a:srgbClr val="990599"/>
              </a:solidFill>
            </a:endParaRPr>
          </a:p>
          <a:p>
            <a:r>
              <a:rPr lang="nl-BE"/>
              <a:t>Evalueren </a:t>
            </a:r>
            <a:r>
              <a:rPr lang="nl-BE">
                <a:solidFill>
                  <a:srgbClr val="990599"/>
                </a:solidFill>
              </a:rPr>
              <a:t>om</a:t>
            </a:r>
            <a:r>
              <a:rPr lang="nl-BE"/>
              <a:t> te leren: nadruk op proces en groei van leerling. </a:t>
            </a:r>
          </a:p>
          <a:p>
            <a:pPr marL="0" indent="0">
              <a:buNone/>
            </a:pPr>
            <a:r>
              <a:rPr lang="nl-BE"/>
              <a:t>   Vraagt andere manier van evalueren, d.m.v.</a:t>
            </a:r>
          </a:p>
          <a:p>
            <a:pPr marL="0" indent="0">
              <a:buNone/>
            </a:pPr>
            <a:r>
              <a:rPr lang="nl-BE"/>
              <a:t>   feedback, feed-up, </a:t>
            </a:r>
            <a:r>
              <a:rPr lang="nl-BE" err="1"/>
              <a:t>feedforward</a:t>
            </a:r>
            <a:r>
              <a:rPr lang="nl-BE"/>
              <a:t>, een quiz,</a:t>
            </a:r>
          </a:p>
          <a:p>
            <a:pPr marL="0" indent="0">
              <a:buNone/>
            </a:pPr>
            <a:r>
              <a:rPr lang="nl-BE"/>
              <a:t>   een checklist, portfolio enz.</a:t>
            </a:r>
          </a:p>
          <a:p>
            <a:pPr marL="0" indent="0">
              <a:buNone/>
            </a:pPr>
            <a:r>
              <a:rPr lang="nl-BE"/>
              <a:t>   </a:t>
            </a:r>
            <a:r>
              <a:rPr lang="nl-BE">
                <a:solidFill>
                  <a:srgbClr val="990599"/>
                </a:solidFill>
              </a:rPr>
              <a:t>= breed evalueren / procesevaluatie</a:t>
            </a:r>
          </a:p>
          <a:p>
            <a:pPr marL="0" indent="0">
              <a:buNone/>
            </a:pPr>
            <a:r>
              <a:rPr lang="nl-BE">
                <a:solidFill>
                  <a:srgbClr val="990599"/>
                </a:solidFill>
              </a:rPr>
              <a:t>                                                                                                                                                       </a:t>
            </a:r>
          </a:p>
        </p:txBody>
      </p:sp>
      <p:pic>
        <p:nvPicPr>
          <p:cNvPr id="4" name="Afbeelding 3">
            <a:extLst>
              <a:ext uri="{FF2B5EF4-FFF2-40B4-BE49-F238E27FC236}">
                <a16:creationId xmlns:a16="http://schemas.microsoft.com/office/drawing/2014/main" id="{FA708169-BD54-4562-85FF-1A12C2808EF7}"/>
              </a:ext>
            </a:extLst>
          </p:cNvPr>
          <p:cNvPicPr>
            <a:picLocks noChangeAspect="1"/>
          </p:cNvPicPr>
          <p:nvPr/>
        </p:nvPicPr>
        <p:blipFill>
          <a:blip r:embed="rId3"/>
          <a:stretch>
            <a:fillRect/>
          </a:stretch>
        </p:blipFill>
        <p:spPr>
          <a:xfrm>
            <a:off x="8604448" y="1"/>
            <a:ext cx="539552" cy="539552"/>
          </a:xfrm>
          <a:prstGeom prst="rect">
            <a:avLst/>
          </a:prstGeom>
        </p:spPr>
      </p:pic>
    </p:spTree>
    <p:extLst>
      <p:ext uri="{BB962C8B-B14F-4D97-AF65-F5344CB8AC3E}">
        <p14:creationId xmlns:p14="http://schemas.microsoft.com/office/powerpoint/2010/main" val="1705349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D485"/>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7CF1A8-64A2-7A4B-9DAA-F48FBF29CB77}"/>
              </a:ext>
            </a:extLst>
          </p:cNvPr>
          <p:cNvPicPr>
            <a:picLocks noChangeAspect="1"/>
          </p:cNvPicPr>
          <p:nvPr/>
        </p:nvPicPr>
        <p:blipFill rotWithShape="1">
          <a:blip r:embed="rId3">
            <a:extLst>
              <a:ext uri="{28A0092B-C50C-407E-A947-70E740481C1C}">
                <a14:useLocalDpi xmlns:a14="http://schemas.microsoft.com/office/drawing/2010/main" val="0"/>
              </a:ext>
            </a:extLst>
          </a:blip>
          <a:srcRect l="67091" t="18640" r="4182" b="25763"/>
          <a:stretch/>
        </p:blipFill>
        <p:spPr>
          <a:xfrm>
            <a:off x="3243600" y="1382400"/>
            <a:ext cx="2626822" cy="2660072"/>
          </a:xfrm>
          <a:prstGeom prst="ellipse">
            <a:avLst/>
          </a:prstGeom>
          <a:ln w="25400">
            <a:solidFill>
              <a:schemeClr val="bg1"/>
            </a:solidFill>
          </a:ln>
          <a:effectLst>
            <a:outerShdw blurRad="50800" dist="38100" dir="2700000" algn="tl" rotWithShape="0">
              <a:prstClr val="black">
                <a:alpha val="40000"/>
              </a:prstClr>
            </a:outerShdw>
          </a:effectLst>
        </p:spPr>
      </p:pic>
      <p:sp>
        <p:nvSpPr>
          <p:cNvPr id="8" name="Rechthoek 7">
            <a:extLst>
              <a:ext uri="{FF2B5EF4-FFF2-40B4-BE49-F238E27FC236}">
                <a16:creationId xmlns:a16="http://schemas.microsoft.com/office/drawing/2014/main" id="{4351BD4B-1071-314D-997C-559E25E5593E}"/>
              </a:ext>
            </a:extLst>
          </p:cNvPr>
          <p:cNvSpPr/>
          <p:nvPr/>
        </p:nvSpPr>
        <p:spPr>
          <a:xfrm>
            <a:off x="3276000" y="5007600"/>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prstClr val="white"/>
                </a:solidFill>
                <a:effectLst/>
                <a:uLnTx/>
                <a:uFillTx/>
                <a:latin typeface="Trebuchet MS"/>
                <a:ea typeface="+mn-ea"/>
                <a:cs typeface="+mn-cs"/>
                <a:sym typeface="Arial"/>
              </a:rPr>
              <a:t>HOW?</a:t>
            </a:r>
          </a:p>
        </p:txBody>
      </p:sp>
    </p:spTree>
    <p:extLst>
      <p:ext uri="{BB962C8B-B14F-4D97-AF65-F5344CB8AC3E}">
        <p14:creationId xmlns:p14="http://schemas.microsoft.com/office/powerpoint/2010/main" val="3289474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E1D6-1D29-41F8-B4FB-496EDE9E37CC}"/>
              </a:ext>
            </a:extLst>
          </p:cNvPr>
          <p:cNvSpPr>
            <a:spLocks noGrp="1"/>
          </p:cNvSpPr>
          <p:nvPr>
            <p:ph type="title"/>
          </p:nvPr>
        </p:nvSpPr>
        <p:spPr/>
        <p:txBody>
          <a:bodyPr>
            <a:normAutofit/>
          </a:bodyPr>
          <a:lstStyle/>
          <a:p>
            <a:pPr algn="ctr"/>
            <a:r>
              <a:rPr lang="nl-BE" b="1"/>
              <a:t>Evaluatie behoort tot de autonomie van de school</a:t>
            </a:r>
            <a:endParaRPr lang="nl-BE" sz="2475"/>
          </a:p>
        </p:txBody>
      </p:sp>
      <p:graphicFrame>
        <p:nvGraphicFramePr>
          <p:cNvPr id="4" name="Tijdelijke aanduiding voor inhoud 3">
            <a:extLst>
              <a:ext uri="{FF2B5EF4-FFF2-40B4-BE49-F238E27FC236}">
                <a16:creationId xmlns:a16="http://schemas.microsoft.com/office/drawing/2014/main" id="{7F78EF10-7312-4994-9C51-169562351DD0}"/>
              </a:ext>
            </a:extLst>
          </p:cNvPr>
          <p:cNvGraphicFramePr>
            <a:graphicFrameLocks noGrp="1"/>
          </p:cNvGraphicFramePr>
          <p:nvPr>
            <p:ph idx="1"/>
            <p:extLst>
              <p:ext uri="{D42A27DB-BD31-4B8C-83A1-F6EECF244321}">
                <p14:modId xmlns:p14="http://schemas.microsoft.com/office/powerpoint/2010/main" val="2893019841"/>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88A76169-5129-412A-A415-0A9488513CED}"/>
              </a:ext>
            </a:extLst>
          </p:cNvPr>
          <p:cNvSpPr txBox="1"/>
          <p:nvPr/>
        </p:nvSpPr>
        <p:spPr>
          <a:xfrm>
            <a:off x="2195736" y="2564469"/>
            <a:ext cx="1620180" cy="415498"/>
          </a:xfrm>
          <a:prstGeom prst="rect">
            <a:avLst/>
          </a:prstGeom>
          <a:noFill/>
        </p:spPr>
        <p:txBody>
          <a:bodyPr wrap="square" rtlCol="0">
            <a:spAutoFit/>
          </a:bodyPr>
          <a:lstStyle/>
          <a:p>
            <a:pPr algn="ctr" defTabSz="685800">
              <a:defRPr/>
            </a:pPr>
            <a:r>
              <a:rPr lang="nl-BE" sz="2100">
                <a:solidFill>
                  <a:prstClr val="black"/>
                </a:solidFill>
                <a:effectLst>
                  <a:outerShdw blurRad="38100" dist="38100" dir="2700000" algn="tl">
                    <a:srgbClr val="000000">
                      <a:alpha val="43137"/>
                    </a:srgbClr>
                  </a:outerShdw>
                </a:effectLst>
                <a:latin typeface="Calibri"/>
              </a:rPr>
              <a:t>AUTONOMIE</a:t>
            </a:r>
          </a:p>
        </p:txBody>
      </p:sp>
      <p:sp>
        <p:nvSpPr>
          <p:cNvPr id="6" name="Tekstvak 5">
            <a:extLst>
              <a:ext uri="{FF2B5EF4-FFF2-40B4-BE49-F238E27FC236}">
                <a16:creationId xmlns:a16="http://schemas.microsoft.com/office/drawing/2014/main" id="{58A4D267-020D-4043-8903-F526B14D2507}"/>
              </a:ext>
            </a:extLst>
          </p:cNvPr>
          <p:cNvSpPr txBox="1"/>
          <p:nvPr/>
        </p:nvSpPr>
        <p:spPr>
          <a:xfrm>
            <a:off x="5004048" y="2402887"/>
            <a:ext cx="2430270" cy="738664"/>
          </a:xfrm>
          <a:prstGeom prst="rect">
            <a:avLst/>
          </a:prstGeom>
          <a:noFill/>
        </p:spPr>
        <p:txBody>
          <a:bodyPr wrap="square" rtlCol="0">
            <a:spAutoFit/>
          </a:bodyPr>
          <a:lstStyle/>
          <a:p>
            <a:pPr algn="ctr" defTabSz="685800">
              <a:defRPr/>
            </a:pPr>
            <a:r>
              <a:rPr lang="nl-BE" sz="2100">
                <a:solidFill>
                  <a:prstClr val="black"/>
                </a:solidFill>
                <a:effectLst>
                  <a:outerShdw blurRad="38100" dist="38100" dir="2700000" algn="tl">
                    <a:srgbClr val="000000">
                      <a:alpha val="43137"/>
                    </a:srgbClr>
                  </a:outerShdw>
                </a:effectLst>
                <a:latin typeface="Calibri"/>
              </a:rPr>
              <a:t>KWALITEITS</a:t>
            </a:r>
          </a:p>
          <a:p>
            <a:pPr algn="ctr" defTabSz="685800">
              <a:defRPr/>
            </a:pPr>
            <a:r>
              <a:rPr lang="nl-BE" sz="2100">
                <a:solidFill>
                  <a:prstClr val="black"/>
                </a:solidFill>
                <a:effectLst>
                  <a:outerShdw blurRad="38100" dist="38100" dir="2700000" algn="tl">
                    <a:srgbClr val="000000">
                      <a:alpha val="43137"/>
                    </a:srgbClr>
                  </a:outerShdw>
                </a:effectLst>
                <a:latin typeface="Calibri"/>
              </a:rPr>
              <a:t>VERWACHTING</a:t>
            </a:r>
          </a:p>
        </p:txBody>
      </p:sp>
      <p:pic>
        <p:nvPicPr>
          <p:cNvPr id="5128" name="Picture 8" descr="Afbeeldingsresultaat voor kiezen png">
            <a:extLst>
              <a:ext uri="{FF2B5EF4-FFF2-40B4-BE49-F238E27FC236}">
                <a16:creationId xmlns:a16="http://schemas.microsoft.com/office/drawing/2014/main" id="{0470CBE8-703B-4941-9CAD-A488FAB96D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1248" y="3208134"/>
            <a:ext cx="2230134" cy="177654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fbeeldingsresultaat voor kwaliteitscontrole png">
            <a:extLst>
              <a:ext uri="{FF2B5EF4-FFF2-40B4-BE49-F238E27FC236}">
                <a16:creationId xmlns:a16="http://schemas.microsoft.com/office/drawing/2014/main" id="{0214ACBA-DE63-4129-BE8D-63119CA3723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9514" y="3110857"/>
            <a:ext cx="2672861" cy="18877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fbeeldingsresultaat voor kiezen png">
            <a:extLst>
              <a:ext uri="{FF2B5EF4-FFF2-40B4-BE49-F238E27FC236}">
                <a16:creationId xmlns:a16="http://schemas.microsoft.com/office/drawing/2014/main" id="{B180CA08-B5F1-43F4-B5C9-12D3090383F9}"/>
              </a:ext>
            </a:extLst>
          </p:cNvPr>
          <p:cNvPicPr>
            <a:picLocks noChangeAspect="1" noChangeArrowheads="1"/>
          </p:cNvPicPr>
          <p:nvPr/>
        </p:nvPicPr>
        <p:blipFill>
          <a:blip r:embed="rId8">
            <a:alphaModFix amt="14000"/>
            <a:extLst>
              <a:ext uri="{28A0092B-C50C-407E-A947-70E740481C1C}">
                <a14:useLocalDpi xmlns:a14="http://schemas.microsoft.com/office/drawing/2010/main" val="0"/>
              </a:ext>
            </a:extLst>
          </a:blip>
          <a:srcRect/>
          <a:stretch>
            <a:fillRect/>
          </a:stretch>
        </p:blipFill>
        <p:spPr bwMode="auto">
          <a:xfrm>
            <a:off x="702893" y="4554065"/>
            <a:ext cx="7983907" cy="636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0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4CB9C-6656-47A1-B1A5-73724DDD09E2}"/>
              </a:ext>
            </a:extLst>
          </p:cNvPr>
          <p:cNvSpPr>
            <a:spLocks noGrp="1"/>
          </p:cNvSpPr>
          <p:nvPr>
            <p:ph type="title"/>
          </p:nvPr>
        </p:nvSpPr>
        <p:spPr/>
        <p:txBody>
          <a:bodyPr>
            <a:normAutofit/>
          </a:bodyPr>
          <a:lstStyle/>
          <a:p>
            <a:r>
              <a:rPr lang="nl-BE" b="1">
                <a:solidFill>
                  <a:srgbClr val="010000"/>
                </a:solidFill>
              </a:rPr>
              <a:t>Evaluatie: welke keuzes kunnen gemaakt worden?</a:t>
            </a:r>
          </a:p>
        </p:txBody>
      </p:sp>
      <p:sp>
        <p:nvSpPr>
          <p:cNvPr id="17" name="Tijdelijke aanduiding voor inhoud 2">
            <a:extLst>
              <a:ext uri="{FF2B5EF4-FFF2-40B4-BE49-F238E27FC236}">
                <a16:creationId xmlns:a16="http://schemas.microsoft.com/office/drawing/2014/main" id="{C3CC338D-7EC3-4F30-ACB5-0644B8200FA5}"/>
              </a:ext>
            </a:extLst>
          </p:cNvPr>
          <p:cNvSpPr>
            <a:spLocks noGrp="1"/>
          </p:cNvSpPr>
          <p:nvPr>
            <p:ph idx="1"/>
          </p:nvPr>
        </p:nvSpPr>
        <p:spPr>
          <a:xfrm>
            <a:off x="539552" y="3068960"/>
            <a:ext cx="5524916" cy="3177346"/>
          </a:xfrm>
        </p:spPr>
        <p:txBody>
          <a:bodyPr>
            <a:noAutofit/>
          </a:bodyPr>
          <a:lstStyle/>
          <a:p>
            <a:pPr lvl="0"/>
            <a:r>
              <a:rPr lang="nl-BE" sz="2000"/>
              <a:t>Regelmaat</a:t>
            </a:r>
          </a:p>
          <a:p>
            <a:pPr lvl="0"/>
            <a:r>
              <a:rPr lang="nl-BE" sz="2000"/>
              <a:t>Evaluatiecriteria</a:t>
            </a:r>
          </a:p>
          <a:p>
            <a:pPr lvl="0"/>
            <a:r>
              <a:rPr lang="nl-BE" sz="2000"/>
              <a:t>Evaluatiegewichten</a:t>
            </a:r>
          </a:p>
          <a:p>
            <a:pPr lvl="0"/>
            <a:r>
              <a:rPr lang="nl-BE" sz="2000"/>
              <a:t>Evaluatietools - evaluatievormen</a:t>
            </a:r>
          </a:p>
          <a:p>
            <a:pPr lvl="0"/>
            <a:r>
              <a:rPr lang="nl-BE" sz="2000"/>
              <a:t>Evaluatietraject (proces/product)</a:t>
            </a:r>
          </a:p>
          <a:p>
            <a:pPr lvl="0"/>
            <a:r>
              <a:rPr lang="nl-BE" sz="2000"/>
              <a:t>Rapportering</a:t>
            </a:r>
          </a:p>
          <a:p>
            <a:pPr lvl="0"/>
            <a:r>
              <a:rPr lang="nl-BE" sz="2000"/>
              <a:t>Integratie basis - verdieping - verbreding</a:t>
            </a:r>
          </a:p>
        </p:txBody>
      </p:sp>
      <p:pic>
        <p:nvPicPr>
          <p:cNvPr id="4" name="Picture 8" descr="Afbeeldingsresultaat voor kiezen png">
            <a:extLst>
              <a:ext uri="{FF2B5EF4-FFF2-40B4-BE49-F238E27FC236}">
                <a16:creationId xmlns:a16="http://schemas.microsoft.com/office/drawing/2014/main" id="{AE87F84D-6CCE-478D-9E85-0F6006B4B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7" r="1" b="12041"/>
          <a:stretch/>
        </p:blipFill>
        <p:spPr bwMode="auto">
          <a:xfrm>
            <a:off x="4788024" y="908721"/>
            <a:ext cx="3571636" cy="24482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CE9EE23E-3DC3-49B3-9897-0E1478B3F700}"/>
              </a:ext>
            </a:extLst>
          </p:cNvPr>
          <p:cNvGraphicFramePr/>
          <p:nvPr>
            <p:extLst>
              <p:ext uri="{D42A27DB-BD31-4B8C-83A1-F6EECF244321}">
                <p14:modId xmlns:p14="http://schemas.microsoft.com/office/powerpoint/2010/main" val="1143385926"/>
              </p:ext>
            </p:extLst>
          </p:nvPr>
        </p:nvGraphicFramePr>
        <p:xfrm>
          <a:off x="5724128" y="3356992"/>
          <a:ext cx="2962672" cy="2448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2896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E3BC88-1885-4DC9-B670-FF062BADC01F}"/>
              </a:ext>
            </a:extLst>
          </p:cNvPr>
          <p:cNvSpPr>
            <a:spLocks noGrp="1"/>
          </p:cNvSpPr>
          <p:nvPr>
            <p:ph type="title"/>
          </p:nvPr>
        </p:nvSpPr>
        <p:spPr/>
        <p:txBody>
          <a:bodyPr>
            <a:normAutofit/>
          </a:bodyPr>
          <a:lstStyle/>
          <a:p>
            <a:r>
              <a:rPr lang="nl-BE">
                <a:solidFill>
                  <a:srgbClr val="010000"/>
                </a:solidFill>
                <a:latin typeface="Trebuchet MS"/>
                <a:cs typeface="Arial"/>
              </a:rPr>
              <a:t>Visie basisopti</a:t>
            </a:r>
            <a:r>
              <a:rPr lang="nl-BE">
                <a:latin typeface="Trebuchet MS"/>
                <a:cs typeface="Arial"/>
              </a:rPr>
              <a:t>e</a:t>
            </a:r>
          </a:p>
        </p:txBody>
      </p:sp>
      <p:sp>
        <p:nvSpPr>
          <p:cNvPr id="3" name="Tijdelijke aanduiding voor inhoud 2">
            <a:extLst>
              <a:ext uri="{FF2B5EF4-FFF2-40B4-BE49-F238E27FC236}">
                <a16:creationId xmlns:a16="http://schemas.microsoft.com/office/drawing/2014/main" id="{EE1E1C6B-5418-44E0-A957-2BD67DA95953}"/>
              </a:ext>
            </a:extLst>
          </p:cNvPr>
          <p:cNvSpPr>
            <a:spLocks noGrp="1"/>
          </p:cNvSpPr>
          <p:nvPr>
            <p:ph idx="1"/>
          </p:nvPr>
        </p:nvSpPr>
        <p:spPr/>
        <p:txBody>
          <a:bodyPr>
            <a:normAutofit lnSpcReduction="10000"/>
          </a:bodyPr>
          <a:lstStyle/>
          <a:p>
            <a:r>
              <a:rPr lang="nl-BE"/>
              <a:t>Observerend, oriënterend en adviserend</a:t>
            </a:r>
          </a:p>
          <a:p>
            <a:r>
              <a:rPr lang="nl-BE"/>
              <a:t>Geen voorafname </a:t>
            </a:r>
          </a:p>
          <a:p>
            <a:r>
              <a:rPr lang="nl-BE"/>
              <a:t>Belang procedurele doelen</a:t>
            </a:r>
          </a:p>
          <a:p>
            <a:r>
              <a:rPr lang="nl-BE"/>
              <a:t>Begeleidend en beoordelend evalueren</a:t>
            </a:r>
          </a:p>
          <a:p>
            <a:r>
              <a:rPr lang="nl-BE"/>
              <a:t>Basisdoelen en verdieping: </a:t>
            </a:r>
          </a:p>
          <a:p>
            <a:pPr lvl="1"/>
            <a:r>
              <a:rPr lang="nl-BE"/>
              <a:t>beslissingen op basis van de basisdoelen</a:t>
            </a:r>
          </a:p>
          <a:p>
            <a:pPr lvl="1"/>
            <a:r>
              <a:rPr lang="nl-BE"/>
              <a:t>advies op basis van de uitbreiding</a:t>
            </a:r>
          </a:p>
          <a:p>
            <a:endParaRPr lang="nl-BE"/>
          </a:p>
        </p:txBody>
      </p:sp>
      <p:pic>
        <p:nvPicPr>
          <p:cNvPr id="4" name="Afbeelding 3">
            <a:extLst>
              <a:ext uri="{FF2B5EF4-FFF2-40B4-BE49-F238E27FC236}">
                <a16:creationId xmlns:a16="http://schemas.microsoft.com/office/drawing/2014/main" id="{8CDB1386-D1B2-4B0B-99E4-A7DC2D49E9D0}"/>
              </a:ext>
            </a:extLst>
          </p:cNvPr>
          <p:cNvPicPr>
            <a:picLocks noChangeAspect="1"/>
          </p:cNvPicPr>
          <p:nvPr/>
        </p:nvPicPr>
        <p:blipFill rotWithShape="1">
          <a:blip r:embed="rId3"/>
          <a:srcRect l="7749" r="7988" b="10894"/>
          <a:stretch/>
        </p:blipFill>
        <p:spPr>
          <a:xfrm>
            <a:off x="6711752" y="27246"/>
            <a:ext cx="2088232" cy="1656184"/>
          </a:xfrm>
          <a:prstGeom prst="rect">
            <a:avLst/>
          </a:prstGeom>
        </p:spPr>
      </p:pic>
    </p:spTree>
    <p:extLst>
      <p:ext uri="{BB962C8B-B14F-4D97-AF65-F5344CB8AC3E}">
        <p14:creationId xmlns:p14="http://schemas.microsoft.com/office/powerpoint/2010/main" val="2054706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FE1D6-1D29-41F8-B4FB-496EDE9E37CC}"/>
              </a:ext>
            </a:extLst>
          </p:cNvPr>
          <p:cNvSpPr>
            <a:spLocks noGrp="1"/>
          </p:cNvSpPr>
          <p:nvPr>
            <p:ph type="title"/>
          </p:nvPr>
        </p:nvSpPr>
        <p:spPr/>
        <p:txBody>
          <a:bodyPr>
            <a:normAutofit/>
          </a:bodyPr>
          <a:lstStyle/>
          <a:p>
            <a:r>
              <a:rPr lang="nl-BE" sz="2475"/>
              <a:t>Aftoetsen van evaluatiekeuzes aan kwaliteitsverwachting</a:t>
            </a:r>
          </a:p>
        </p:txBody>
      </p:sp>
      <p:graphicFrame>
        <p:nvGraphicFramePr>
          <p:cNvPr id="4" name="Tijdelijke aanduiding voor inhoud 3">
            <a:extLst>
              <a:ext uri="{FF2B5EF4-FFF2-40B4-BE49-F238E27FC236}">
                <a16:creationId xmlns:a16="http://schemas.microsoft.com/office/drawing/2014/main" id="{7F78EF10-7312-4994-9C51-169562351DD0}"/>
              </a:ext>
            </a:extLst>
          </p:cNvPr>
          <p:cNvGraphicFramePr>
            <a:graphicFrameLocks noGrp="1"/>
          </p:cNvGraphicFramePr>
          <p:nvPr>
            <p:ph idx="1"/>
            <p:extLst>
              <p:ext uri="{D42A27DB-BD31-4B8C-83A1-F6EECF244321}">
                <p14:modId xmlns:p14="http://schemas.microsoft.com/office/powerpoint/2010/main" val="421684121"/>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88A76169-5129-412A-A415-0A9488513CED}"/>
              </a:ext>
            </a:extLst>
          </p:cNvPr>
          <p:cNvSpPr txBox="1"/>
          <p:nvPr/>
        </p:nvSpPr>
        <p:spPr>
          <a:xfrm>
            <a:off x="1680342" y="1817096"/>
            <a:ext cx="1620180" cy="415498"/>
          </a:xfrm>
          <a:prstGeom prst="rect">
            <a:avLst/>
          </a:prstGeom>
          <a:noFill/>
        </p:spPr>
        <p:txBody>
          <a:bodyPr wrap="square" rtlCol="0">
            <a:spAutoFit/>
          </a:bodyPr>
          <a:lstStyle/>
          <a:p>
            <a:pPr algn="ctr" defTabSz="685800">
              <a:defRPr/>
            </a:pPr>
            <a:r>
              <a:rPr lang="nl-BE" sz="2100">
                <a:solidFill>
                  <a:prstClr val="black"/>
                </a:solidFill>
                <a:effectLst>
                  <a:outerShdw blurRad="38100" dist="38100" dir="2700000" algn="tl">
                    <a:srgbClr val="000000">
                      <a:alpha val="43137"/>
                    </a:srgbClr>
                  </a:outerShdw>
                </a:effectLst>
                <a:latin typeface="Calibri"/>
              </a:rPr>
              <a:t>AUTONOMIE</a:t>
            </a:r>
          </a:p>
        </p:txBody>
      </p:sp>
      <p:sp>
        <p:nvSpPr>
          <p:cNvPr id="6" name="Tekstvak 5">
            <a:extLst>
              <a:ext uri="{FF2B5EF4-FFF2-40B4-BE49-F238E27FC236}">
                <a16:creationId xmlns:a16="http://schemas.microsoft.com/office/drawing/2014/main" id="{58A4D267-020D-4043-8903-F526B14D2507}"/>
              </a:ext>
            </a:extLst>
          </p:cNvPr>
          <p:cNvSpPr txBox="1"/>
          <p:nvPr/>
        </p:nvSpPr>
        <p:spPr>
          <a:xfrm>
            <a:off x="5724128" y="1614267"/>
            <a:ext cx="2430270" cy="738664"/>
          </a:xfrm>
          <a:prstGeom prst="rect">
            <a:avLst/>
          </a:prstGeom>
          <a:noFill/>
        </p:spPr>
        <p:txBody>
          <a:bodyPr wrap="square" rtlCol="0">
            <a:spAutoFit/>
          </a:bodyPr>
          <a:lstStyle/>
          <a:p>
            <a:pPr algn="ctr" defTabSz="685800">
              <a:defRPr/>
            </a:pPr>
            <a:r>
              <a:rPr lang="nl-BE" sz="2100">
                <a:solidFill>
                  <a:prstClr val="black"/>
                </a:solidFill>
                <a:effectLst>
                  <a:outerShdw blurRad="38100" dist="38100" dir="2700000" algn="tl">
                    <a:srgbClr val="000000">
                      <a:alpha val="43137"/>
                    </a:srgbClr>
                  </a:outerShdw>
                </a:effectLst>
                <a:latin typeface="Calibri"/>
              </a:rPr>
              <a:t>KWALITEITS</a:t>
            </a:r>
          </a:p>
          <a:p>
            <a:pPr algn="ctr" defTabSz="685800">
              <a:defRPr/>
            </a:pPr>
            <a:r>
              <a:rPr lang="nl-BE" sz="2100">
                <a:solidFill>
                  <a:prstClr val="black"/>
                </a:solidFill>
                <a:effectLst>
                  <a:outerShdw blurRad="38100" dist="38100" dir="2700000" algn="tl">
                    <a:srgbClr val="000000">
                      <a:alpha val="43137"/>
                    </a:srgbClr>
                  </a:outerShdw>
                </a:effectLst>
                <a:latin typeface="Calibri"/>
              </a:rPr>
              <a:t>VERWACHTING</a:t>
            </a:r>
          </a:p>
        </p:txBody>
      </p:sp>
      <p:pic>
        <p:nvPicPr>
          <p:cNvPr id="8" name="Picture 2" descr="Afbeeldingsresultaat voor kwaliteitscontrole png">
            <a:extLst>
              <a:ext uri="{FF2B5EF4-FFF2-40B4-BE49-F238E27FC236}">
                <a16:creationId xmlns:a16="http://schemas.microsoft.com/office/drawing/2014/main" id="{2C8082EC-7588-415C-90C7-FC5B410817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3787" y="2993388"/>
            <a:ext cx="2600963" cy="1733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0" descr="Afbeeldingsresultaat voor kwaliteitscontrole png">
            <a:extLst>
              <a:ext uri="{FF2B5EF4-FFF2-40B4-BE49-F238E27FC236}">
                <a16:creationId xmlns:a16="http://schemas.microsoft.com/office/drawing/2014/main" id="{AAD2292A-5A48-4792-A2A0-A149E6564407}"/>
              </a:ext>
            </a:extLst>
          </p:cNvPr>
          <p:cNvPicPr>
            <a:picLocks noChangeAspect="1" noChangeArrowheads="1"/>
          </p:cNvPicPr>
          <p:nvPr/>
        </p:nvPicPr>
        <p:blipFill>
          <a:blip r:embed="rId9" cstate="print">
            <a:alphaModFix amt="35000"/>
            <a:extLst>
              <a:ext uri="{28A0092B-C50C-407E-A947-70E740481C1C}">
                <a14:useLocalDpi xmlns:a14="http://schemas.microsoft.com/office/drawing/2010/main" val="0"/>
              </a:ext>
            </a:extLst>
          </a:blip>
          <a:srcRect/>
          <a:stretch>
            <a:fillRect/>
          </a:stretch>
        </p:blipFill>
        <p:spPr bwMode="auto">
          <a:xfrm>
            <a:off x="5228197" y="2993388"/>
            <a:ext cx="2440247" cy="1723424"/>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3B4D1B3-33C0-4764-A35F-34E4BE095D8E}"/>
              </a:ext>
            </a:extLst>
          </p:cNvPr>
          <p:cNvSpPr/>
          <p:nvPr/>
        </p:nvSpPr>
        <p:spPr>
          <a:xfrm>
            <a:off x="7741766" y="3284984"/>
            <a:ext cx="1044325" cy="992579"/>
          </a:xfrm>
          <a:prstGeom prst="rect">
            <a:avLst/>
          </a:prstGeom>
          <a:noFill/>
        </p:spPr>
        <p:txBody>
          <a:bodyPr wrap="none" lIns="68580" tIns="34290" rIns="68580" bIns="34290">
            <a:spAutoFit/>
          </a:bodyPr>
          <a:lstStyle/>
          <a:p>
            <a:pPr algn="ctr" defTabSz="685800">
              <a:defRPr/>
            </a:pPr>
            <a:r>
              <a:rPr lang="nl-NL" sz="3000" b="1">
                <a:ln w="0"/>
                <a:solidFill>
                  <a:prstClr val="black"/>
                </a:solidFill>
                <a:effectLst>
                  <a:outerShdw blurRad="38100" dist="19050" dir="2700000" algn="tl" rotWithShape="0">
                    <a:prstClr val="black">
                      <a:alpha val="40000"/>
                    </a:prstClr>
                  </a:outerShdw>
                </a:effectLst>
                <a:latin typeface="Calibri" panose="020F0502020204030204"/>
              </a:rPr>
              <a:t>OK-</a:t>
            </a:r>
          </a:p>
          <a:p>
            <a:pPr algn="ctr" defTabSz="685800">
              <a:defRPr/>
            </a:pPr>
            <a:r>
              <a:rPr lang="nl-NL" sz="3000" b="1">
                <a:ln w="0"/>
                <a:solidFill>
                  <a:prstClr val="black"/>
                </a:solidFill>
                <a:effectLst>
                  <a:outerShdw blurRad="38100" dist="19050" dir="2700000" algn="tl" rotWithShape="0">
                    <a:prstClr val="black">
                      <a:alpha val="40000"/>
                    </a:prstClr>
                  </a:outerShdw>
                </a:effectLst>
                <a:latin typeface="Calibri" panose="020F0502020204030204"/>
              </a:rPr>
              <a:t>kader</a:t>
            </a:r>
          </a:p>
        </p:txBody>
      </p:sp>
    </p:spTree>
    <p:extLst>
      <p:ext uri="{BB962C8B-B14F-4D97-AF65-F5344CB8AC3E}">
        <p14:creationId xmlns:p14="http://schemas.microsoft.com/office/powerpoint/2010/main" val="347118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9F35E7A-9260-4DA3-AB17-2645EDEE3AB9}"/>
              </a:ext>
            </a:extLst>
          </p:cNvPr>
          <p:cNvSpPr>
            <a:spLocks noGrp="1"/>
          </p:cNvSpPr>
          <p:nvPr>
            <p:ph idx="1"/>
          </p:nvPr>
        </p:nvSpPr>
        <p:spPr>
          <a:xfrm>
            <a:off x="1259632" y="2276872"/>
            <a:ext cx="6840760" cy="3849295"/>
          </a:xfrm>
        </p:spPr>
        <p:txBody>
          <a:bodyPr/>
          <a:lstStyle/>
          <a:p>
            <a:r>
              <a:rPr lang="nl-BE"/>
              <a:t>Bevindingen onderwijsspiegel</a:t>
            </a:r>
          </a:p>
          <a:p>
            <a:r>
              <a:rPr lang="nl-BE"/>
              <a:t>Evaluatie: </a:t>
            </a:r>
            <a:r>
              <a:rPr lang="nl-BE" err="1"/>
              <a:t>why</a:t>
            </a:r>
            <a:r>
              <a:rPr lang="nl-BE"/>
              <a:t> – </a:t>
            </a:r>
            <a:r>
              <a:rPr lang="nl-BE" err="1"/>
              <a:t>what</a:t>
            </a:r>
            <a:r>
              <a:rPr lang="nl-BE"/>
              <a:t> – </a:t>
            </a:r>
            <a:r>
              <a:rPr lang="nl-BE" err="1"/>
              <a:t>how</a:t>
            </a:r>
            <a:endParaRPr lang="nl-BE"/>
          </a:p>
          <a:p>
            <a:r>
              <a:rPr lang="nl-BE"/>
              <a:t>Toelichting bij de kwaliteitseisen voor evaluatie + voorbeelden</a:t>
            </a:r>
          </a:p>
          <a:p>
            <a:r>
              <a:rPr lang="nl-BE"/>
              <a:t>Uitwisselen evaluatiemateriaal</a:t>
            </a:r>
          </a:p>
          <a:p>
            <a:pPr marL="0" indent="0">
              <a:buNone/>
            </a:pPr>
            <a:endParaRPr lang="nl-BE"/>
          </a:p>
          <a:p>
            <a:endParaRPr lang="nl-BE"/>
          </a:p>
        </p:txBody>
      </p:sp>
      <p:pic>
        <p:nvPicPr>
          <p:cNvPr id="1026" name="Picture 2" descr="Afbeeldingsresultaat voor doelen">
            <a:extLst>
              <a:ext uri="{FF2B5EF4-FFF2-40B4-BE49-F238E27FC236}">
                <a16:creationId xmlns:a16="http://schemas.microsoft.com/office/drawing/2014/main" id="{B2266D4F-D12E-4BC5-AB48-96C5537863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09" r="18210"/>
          <a:stretch/>
        </p:blipFill>
        <p:spPr bwMode="auto">
          <a:xfrm>
            <a:off x="6171804" y="0"/>
            <a:ext cx="2962672" cy="215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968C9A0F-4215-4BE5-A320-A858B25D7BA7}"/>
              </a:ext>
            </a:extLst>
          </p:cNvPr>
          <p:cNvSpPr/>
          <p:nvPr/>
        </p:nvSpPr>
        <p:spPr>
          <a:xfrm>
            <a:off x="6912292" y="4343399"/>
            <a:ext cx="289560" cy="335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6" name="Tekstvak 5">
            <a:extLst>
              <a:ext uri="{FF2B5EF4-FFF2-40B4-BE49-F238E27FC236}">
                <a16:creationId xmlns:a16="http://schemas.microsoft.com/office/drawing/2014/main" id="{13996160-AA65-441B-B76B-5E313C677AC3}"/>
              </a:ext>
            </a:extLst>
          </p:cNvPr>
          <p:cNvSpPr txBox="1"/>
          <p:nvPr/>
        </p:nvSpPr>
        <p:spPr>
          <a:xfrm>
            <a:off x="1430830" y="539425"/>
            <a:ext cx="3542386" cy="646331"/>
          </a:xfrm>
          <a:prstGeom prst="rect">
            <a:avLst/>
          </a:prstGeom>
          <a:noFill/>
        </p:spPr>
        <p:txBody>
          <a:bodyPr wrap="square" rtlCol="0">
            <a:spAutoFit/>
          </a:bodyPr>
          <a:lstStyle/>
          <a:p>
            <a:r>
              <a:rPr lang="nl-BE" sz="3600" b="1">
                <a:solidFill>
                  <a:srgbClr val="FF6600"/>
                </a:solidFill>
                <a:latin typeface="Trebuchet MS" panose="020B0603020202020204" pitchFamily="34" charset="0"/>
              </a:rPr>
              <a:t>Doelstellingen</a:t>
            </a:r>
          </a:p>
        </p:txBody>
      </p:sp>
    </p:spTree>
    <p:extLst>
      <p:ext uri="{BB962C8B-B14F-4D97-AF65-F5344CB8AC3E}">
        <p14:creationId xmlns:p14="http://schemas.microsoft.com/office/powerpoint/2010/main" val="310280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Referentiekader onderwijskwaliteit</a:t>
            </a:r>
          </a:p>
        </p:txBody>
      </p:sp>
      <p:pic>
        <p:nvPicPr>
          <p:cNvPr id="4" name="Tijdelijke aanduiding voor inhoud 3"/>
          <p:cNvPicPr>
            <a:picLocks noGrp="1" noChangeAspect="1"/>
          </p:cNvPicPr>
          <p:nvPr>
            <p:ph idx="1"/>
          </p:nvPr>
        </p:nvPicPr>
        <p:blipFill>
          <a:blip r:embed="rId3"/>
          <a:stretch>
            <a:fillRect/>
          </a:stretch>
        </p:blipFill>
        <p:spPr>
          <a:xfrm>
            <a:off x="2405542" y="1600200"/>
            <a:ext cx="5134604" cy="4525963"/>
          </a:xfrm>
          <a:prstGeom prst="rect">
            <a:avLst/>
          </a:prstGeom>
        </p:spPr>
      </p:pic>
      <p:pic>
        <p:nvPicPr>
          <p:cNvPr id="5" name="Afbeelding 4">
            <a:extLst>
              <a:ext uri="{FF2B5EF4-FFF2-40B4-BE49-F238E27FC236}">
                <a16:creationId xmlns:a16="http://schemas.microsoft.com/office/drawing/2014/main" id="{45FCFA62-FB8E-4D31-8A92-C216AE21BC77}"/>
              </a:ext>
            </a:extLst>
          </p:cNvPr>
          <p:cNvPicPr/>
          <p:nvPr/>
        </p:nvPicPr>
        <p:blipFill>
          <a:blip r:embed="rId4" cstate="print"/>
          <a:stretch>
            <a:fillRect/>
          </a:stretch>
        </p:blipFill>
        <p:spPr>
          <a:xfrm>
            <a:off x="0" y="251031"/>
            <a:ext cx="9144000" cy="6718972"/>
          </a:xfrm>
          <a:prstGeom prst="rect">
            <a:avLst/>
          </a:prstGeom>
        </p:spPr>
      </p:pic>
      <p:pic>
        <p:nvPicPr>
          <p:cNvPr id="6" name="Afbeelding 5">
            <a:extLst>
              <a:ext uri="{FF2B5EF4-FFF2-40B4-BE49-F238E27FC236}">
                <a16:creationId xmlns:a16="http://schemas.microsoft.com/office/drawing/2014/main" id="{A326EE7D-1CC1-429B-B3C5-6748287C26AD}"/>
              </a:ext>
            </a:extLst>
          </p:cNvPr>
          <p:cNvPicPr>
            <a:picLocks noChangeAspect="1"/>
          </p:cNvPicPr>
          <p:nvPr/>
        </p:nvPicPr>
        <p:blipFill>
          <a:blip r:embed="rId5"/>
          <a:stretch>
            <a:fillRect/>
          </a:stretch>
        </p:blipFill>
        <p:spPr>
          <a:xfrm>
            <a:off x="4278199" y="5149360"/>
            <a:ext cx="2808312" cy="1708640"/>
          </a:xfrm>
          <a:prstGeom prst="rect">
            <a:avLst/>
          </a:prstGeom>
        </p:spPr>
      </p:pic>
      <p:pic>
        <p:nvPicPr>
          <p:cNvPr id="7" name="Afbeelding 6">
            <a:extLst>
              <a:ext uri="{FF2B5EF4-FFF2-40B4-BE49-F238E27FC236}">
                <a16:creationId xmlns:a16="http://schemas.microsoft.com/office/drawing/2014/main" id="{93F35A6D-DD5F-4063-8EFD-2882FFC0FE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091" t="18640" r="4182" b="25763"/>
          <a:stretch/>
        </p:blipFill>
        <p:spPr>
          <a:xfrm>
            <a:off x="8676456" y="-13816"/>
            <a:ext cx="424832" cy="424832"/>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513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C112EAA-C725-4627-81FD-6C4D48E5F2FE}"/>
              </a:ext>
            </a:extLst>
          </p:cNvPr>
          <p:cNvSpPr>
            <a:spLocks noGrp="1"/>
          </p:cNvSpPr>
          <p:nvPr>
            <p:ph type="title"/>
          </p:nvPr>
        </p:nvSpPr>
        <p:spPr/>
        <p:txBody>
          <a:bodyPr/>
          <a:lstStyle/>
          <a:p>
            <a:r>
              <a:rPr lang="nl-BE" b="1">
                <a:solidFill>
                  <a:srgbClr val="FF6600"/>
                </a:solidFill>
              </a:rPr>
              <a:t>Toezichtkader evaluatie</a:t>
            </a:r>
          </a:p>
        </p:txBody>
      </p:sp>
      <p:pic>
        <p:nvPicPr>
          <p:cNvPr id="4" name="Tijdelijke aanduiding voor inhoud 3">
            <a:extLst>
              <a:ext uri="{FF2B5EF4-FFF2-40B4-BE49-F238E27FC236}">
                <a16:creationId xmlns:a16="http://schemas.microsoft.com/office/drawing/2014/main" id="{1D811C42-5CA7-4343-A250-85360ACFC717}"/>
              </a:ext>
            </a:extLst>
          </p:cNvPr>
          <p:cNvPicPr>
            <a:picLocks noGrp="1" noChangeAspect="1"/>
          </p:cNvPicPr>
          <p:nvPr>
            <p:ph idx="1"/>
          </p:nvPr>
        </p:nvPicPr>
        <p:blipFill rotWithShape="1">
          <a:blip r:embed="rId3"/>
          <a:srcRect t="42068"/>
          <a:stretch/>
        </p:blipFill>
        <p:spPr>
          <a:xfrm>
            <a:off x="72649" y="3429000"/>
            <a:ext cx="8669907" cy="2554192"/>
          </a:xfrm>
          <a:prstGeom prst="rect">
            <a:avLst/>
          </a:prstGeom>
        </p:spPr>
      </p:pic>
      <p:pic>
        <p:nvPicPr>
          <p:cNvPr id="6" name="Afbeelding 5">
            <a:extLst>
              <a:ext uri="{FF2B5EF4-FFF2-40B4-BE49-F238E27FC236}">
                <a16:creationId xmlns:a16="http://schemas.microsoft.com/office/drawing/2014/main" id="{C443C3B8-12D6-4C16-ACB3-EF92DCE30D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606474" y="93600"/>
            <a:ext cx="433126" cy="433126"/>
          </a:xfrm>
          <a:prstGeom prst="ellipse">
            <a:avLst/>
          </a:prstGeom>
          <a:ln w="25400">
            <a:solidFill>
              <a:schemeClr val="bg1"/>
            </a:solidFill>
          </a:ln>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4FBF8417-1E15-45BB-83A2-A868BC2AF854}"/>
              </a:ext>
            </a:extLst>
          </p:cNvPr>
          <p:cNvPicPr>
            <a:picLocks noChangeAspect="1"/>
          </p:cNvPicPr>
          <p:nvPr/>
        </p:nvPicPr>
        <p:blipFill>
          <a:blip r:embed="rId5"/>
          <a:stretch>
            <a:fillRect/>
          </a:stretch>
        </p:blipFill>
        <p:spPr>
          <a:xfrm>
            <a:off x="72649" y="1612816"/>
            <a:ext cx="9144000" cy="1308901"/>
          </a:xfrm>
          <a:prstGeom prst="rect">
            <a:avLst/>
          </a:prstGeom>
        </p:spPr>
      </p:pic>
      <p:pic>
        <p:nvPicPr>
          <p:cNvPr id="7" name="Afbeelding 6">
            <a:extLst>
              <a:ext uri="{FF2B5EF4-FFF2-40B4-BE49-F238E27FC236}">
                <a16:creationId xmlns:a16="http://schemas.microsoft.com/office/drawing/2014/main" id="{DE129941-B306-4D9B-BA3D-81474449DB80}"/>
              </a:ext>
            </a:extLst>
          </p:cNvPr>
          <p:cNvPicPr>
            <a:picLocks noChangeAspect="1"/>
          </p:cNvPicPr>
          <p:nvPr/>
        </p:nvPicPr>
        <p:blipFill>
          <a:blip r:embed="rId6"/>
          <a:stretch>
            <a:fillRect/>
          </a:stretch>
        </p:blipFill>
        <p:spPr>
          <a:xfrm>
            <a:off x="4572000" y="1417638"/>
            <a:ext cx="2376264" cy="1641711"/>
          </a:xfrm>
          <a:prstGeom prst="rect">
            <a:avLst/>
          </a:prstGeom>
        </p:spPr>
      </p:pic>
    </p:spTree>
    <p:extLst>
      <p:ext uri="{BB962C8B-B14F-4D97-AF65-F5344CB8AC3E}">
        <p14:creationId xmlns:p14="http://schemas.microsoft.com/office/powerpoint/2010/main" val="4042466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1" y="49188"/>
            <a:ext cx="7427169"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extLst>
              <p:ext uri="{D42A27DB-BD31-4B8C-83A1-F6EECF244321}">
                <p14:modId xmlns:p14="http://schemas.microsoft.com/office/powerpoint/2010/main" val="1773945003"/>
              </p:ext>
            </p:extLst>
          </p:nvPr>
        </p:nvGraphicFramePr>
        <p:xfrm>
          <a:off x="611560" y="1268760"/>
          <a:ext cx="807524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09076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0" name="Afbeelding 9">
            <a:extLst>
              <a:ext uri="{FF2B5EF4-FFF2-40B4-BE49-F238E27FC236}">
                <a16:creationId xmlns:a16="http://schemas.microsoft.com/office/drawing/2014/main" id="{C7835242-080C-44B8-B15D-E2998DA1B9B4}"/>
              </a:ext>
            </a:extLst>
          </p:cNvPr>
          <p:cNvPicPr>
            <a:picLocks noChangeAspect="1"/>
          </p:cNvPicPr>
          <p:nvPr/>
        </p:nvPicPr>
        <p:blipFill>
          <a:blip r:embed="rId4"/>
          <a:stretch>
            <a:fillRect/>
          </a:stretch>
        </p:blipFill>
        <p:spPr>
          <a:xfrm>
            <a:off x="1043608" y="1713639"/>
            <a:ext cx="1370350" cy="1358222"/>
          </a:xfrm>
          <a:prstGeom prst="rect">
            <a:avLst/>
          </a:prstGeom>
        </p:spPr>
      </p:pic>
      <p:sp>
        <p:nvSpPr>
          <p:cNvPr id="11" name="Tekstvak 10">
            <a:extLst>
              <a:ext uri="{FF2B5EF4-FFF2-40B4-BE49-F238E27FC236}">
                <a16:creationId xmlns:a16="http://schemas.microsoft.com/office/drawing/2014/main" id="{57F58576-52D1-4C8F-AB9D-B0494AA7CA2E}"/>
              </a:ext>
            </a:extLst>
          </p:cNvPr>
          <p:cNvSpPr txBox="1"/>
          <p:nvPr/>
        </p:nvSpPr>
        <p:spPr>
          <a:xfrm>
            <a:off x="2479455" y="2096409"/>
            <a:ext cx="5760451" cy="523220"/>
          </a:xfrm>
          <a:prstGeom prst="rect">
            <a:avLst/>
          </a:prstGeom>
          <a:noFill/>
        </p:spPr>
        <p:txBody>
          <a:bodyPr wrap="square" rtlCol="0">
            <a:spAutoFit/>
          </a:bodyPr>
          <a:lstStyle/>
          <a:p>
            <a:r>
              <a:rPr lang="nl-BE" sz="2800" b="1">
                <a:solidFill>
                  <a:srgbClr val="00B050"/>
                </a:solidFill>
                <a:latin typeface="Trebuchet MS" panose="020B0603020202020204" pitchFamily="34" charset="0"/>
              </a:rPr>
              <a:t>Wat willen we bereiken? Doelen? </a:t>
            </a:r>
          </a:p>
        </p:txBody>
      </p:sp>
      <p:pic>
        <p:nvPicPr>
          <p:cNvPr id="13" name="Picture 2" descr="Afbeeldingsresultaat voor criteria">
            <a:extLst>
              <a:ext uri="{FF2B5EF4-FFF2-40B4-BE49-F238E27FC236}">
                <a16:creationId xmlns:a16="http://schemas.microsoft.com/office/drawing/2014/main" id="{7E4A91F1-4637-4352-AAD7-62C3E7B4A9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3377431"/>
            <a:ext cx="1046939" cy="104693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77F55922-965C-4599-98FD-34A99EBDED0D}"/>
              </a:ext>
            </a:extLst>
          </p:cNvPr>
          <p:cNvSpPr txBox="1"/>
          <p:nvPr/>
        </p:nvSpPr>
        <p:spPr>
          <a:xfrm>
            <a:off x="2413958" y="3639290"/>
            <a:ext cx="6265602" cy="523220"/>
          </a:xfrm>
          <a:prstGeom prst="rect">
            <a:avLst/>
          </a:prstGeom>
          <a:noFill/>
        </p:spPr>
        <p:txBody>
          <a:bodyPr wrap="square" rtlCol="0">
            <a:spAutoFit/>
          </a:bodyPr>
          <a:lstStyle/>
          <a:p>
            <a:r>
              <a:rPr lang="nl-BE" sz="2800" b="1">
                <a:solidFill>
                  <a:srgbClr val="990599"/>
                </a:solidFill>
                <a:latin typeface="Trebuchet MS" panose="020B0603020202020204" pitchFamily="34" charset="0"/>
              </a:rPr>
              <a:t>Wat zijn criteria? Hoe doen we dat?</a:t>
            </a:r>
          </a:p>
        </p:txBody>
      </p:sp>
      <p:pic>
        <p:nvPicPr>
          <p:cNvPr id="15" name="Picture 2" descr="Afbeeldingsresultaat voor ACTIE">
            <a:extLst>
              <a:ext uri="{FF2B5EF4-FFF2-40B4-BE49-F238E27FC236}">
                <a16:creationId xmlns:a16="http://schemas.microsoft.com/office/drawing/2014/main" id="{4010BE0A-0161-44F7-958E-C8B488CCDF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635" y="4889545"/>
            <a:ext cx="938928" cy="938928"/>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2B291D1C-5421-4879-9FCB-BB115B816DA4}"/>
              </a:ext>
            </a:extLst>
          </p:cNvPr>
          <p:cNvSpPr txBox="1"/>
          <p:nvPr/>
        </p:nvSpPr>
        <p:spPr>
          <a:xfrm>
            <a:off x="2502050" y="5168887"/>
            <a:ext cx="2298899" cy="954107"/>
          </a:xfrm>
          <a:prstGeom prst="rect">
            <a:avLst/>
          </a:prstGeom>
          <a:noFill/>
        </p:spPr>
        <p:txBody>
          <a:bodyPr wrap="none" rtlCol="0">
            <a:spAutoFit/>
          </a:bodyPr>
          <a:lstStyle/>
          <a:p>
            <a:r>
              <a:rPr lang="nl-BE" sz="2800" b="1">
                <a:latin typeface="Trebuchet MS" panose="020B0603020202020204" pitchFamily="34" charset="0"/>
              </a:rPr>
              <a:t>Voorbeelden</a:t>
            </a:r>
          </a:p>
          <a:p>
            <a:endParaRPr lang="nl-BE" sz="2800" b="1">
              <a:latin typeface="Trebuchet MS" panose="020B0603020202020204" pitchFamily="34" charset="0"/>
            </a:endParaRPr>
          </a:p>
        </p:txBody>
      </p:sp>
      <p:sp>
        <p:nvSpPr>
          <p:cNvPr id="16" name="Titel 6">
            <a:extLst>
              <a:ext uri="{FF2B5EF4-FFF2-40B4-BE49-F238E27FC236}">
                <a16:creationId xmlns:a16="http://schemas.microsoft.com/office/drawing/2014/main" id="{6BDD3C4F-8531-47FC-BB0B-FD827F18E5D6}"/>
              </a:ext>
            </a:extLst>
          </p:cNvPr>
          <p:cNvSpPr>
            <a:spLocks noGrp="1"/>
          </p:cNvSpPr>
          <p:nvPr>
            <p:ph type="title"/>
          </p:nvPr>
        </p:nvSpPr>
        <p:spPr>
          <a:xfrm>
            <a:off x="1258888" y="274638"/>
            <a:ext cx="7427912" cy="1143000"/>
          </a:xfrm>
        </p:spPr>
        <p:txBody>
          <a:bodyPr>
            <a:normAutofit/>
          </a:bodyPr>
          <a:lstStyle/>
          <a:p>
            <a:r>
              <a:rPr lang="nl-BE" sz="3600">
                <a:solidFill>
                  <a:srgbClr val="FF6600"/>
                </a:solidFill>
              </a:rPr>
              <a:t>Kwaliteitseisen voor evaluatie </a:t>
            </a:r>
            <a:endParaRPr lang="nl-BE" sz="3600"/>
          </a:p>
        </p:txBody>
      </p:sp>
    </p:spTree>
    <p:extLst>
      <p:ext uri="{BB962C8B-B14F-4D97-AF65-F5344CB8AC3E}">
        <p14:creationId xmlns:p14="http://schemas.microsoft.com/office/powerpoint/2010/main" val="7344543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sz="3200" b="1">
                <a:solidFill>
                  <a:srgbClr val="0070C0"/>
                </a:solidFill>
              </a:rPr>
              <a:t>1 Representatief</a:t>
            </a:r>
          </a:p>
        </p:txBody>
      </p:sp>
      <p:sp>
        <p:nvSpPr>
          <p:cNvPr id="6" name="Tekstvak 5">
            <a:extLst>
              <a:ext uri="{FF2B5EF4-FFF2-40B4-BE49-F238E27FC236}">
                <a16:creationId xmlns:a16="http://schemas.microsoft.com/office/drawing/2014/main" id="{82D79209-0C0C-4FF8-B6C6-2FEAC8A4903D}"/>
              </a:ext>
            </a:extLst>
          </p:cNvPr>
          <p:cNvSpPr txBox="1"/>
          <p:nvPr/>
        </p:nvSpPr>
        <p:spPr>
          <a:xfrm>
            <a:off x="2000759" y="1364281"/>
            <a:ext cx="6730120" cy="4924425"/>
          </a:xfrm>
          <a:prstGeom prst="rect">
            <a:avLst/>
          </a:prstGeom>
          <a:noFill/>
        </p:spPr>
        <p:txBody>
          <a:bodyPr wrap="square" rtlCol="0">
            <a:spAutoFit/>
          </a:bodyPr>
          <a:lstStyle/>
          <a:p>
            <a:r>
              <a:rPr lang="nl-BE" sz="2400" b="1">
                <a:solidFill>
                  <a:srgbClr val="00B050"/>
                </a:solidFill>
                <a:latin typeface="Trebuchet MS" panose="020B0603020202020204" pitchFamily="34" charset="0"/>
              </a:rPr>
              <a:t>De evaluatie is representatief voor het gevalideerd doelenkader en voor het aanbod</a:t>
            </a:r>
            <a:r>
              <a:rPr lang="nl-BE"/>
              <a:t>. </a:t>
            </a:r>
          </a:p>
          <a:p>
            <a:endParaRPr lang="nl-BE" sz="3200">
              <a:latin typeface="Trebuchet MS" panose="020B0603020202020204" pitchFamily="34" charset="0"/>
            </a:endParaRPr>
          </a:p>
          <a:p>
            <a:r>
              <a:rPr lang="nl-BE" sz="2400">
                <a:latin typeface="Trebuchet MS" panose="020B0603020202020204" pitchFamily="34" charset="0"/>
              </a:rPr>
              <a:t>De evaluatie geeft een goed beeld van de </a:t>
            </a:r>
            <a:r>
              <a:rPr lang="nl-BE" sz="2400">
                <a:solidFill>
                  <a:srgbClr val="0070C0"/>
                </a:solidFill>
                <a:latin typeface="Trebuchet MS" panose="020B0603020202020204" pitchFamily="34" charset="0"/>
              </a:rPr>
              <a:t>realisatie</a:t>
            </a:r>
            <a:r>
              <a:rPr lang="nl-BE" sz="2400">
                <a:latin typeface="Trebuchet MS" panose="020B0603020202020204" pitchFamily="34" charset="0"/>
              </a:rPr>
              <a:t> van het leerplan: </a:t>
            </a:r>
          </a:p>
          <a:p>
            <a:pPr marL="342900" indent="-342900">
              <a:buFont typeface="Arial" panose="020B0604020202020204" pitchFamily="34" charset="0"/>
              <a:buChar char="•"/>
            </a:pPr>
            <a:r>
              <a:rPr lang="nl-BE" sz="2400">
                <a:latin typeface="Trebuchet MS" panose="020B0603020202020204" pitchFamily="34" charset="0"/>
              </a:rPr>
              <a:t>De evaluatie is </a:t>
            </a:r>
            <a:r>
              <a:rPr lang="nl-BE" sz="2400">
                <a:solidFill>
                  <a:srgbClr val="990099"/>
                </a:solidFill>
                <a:latin typeface="Trebuchet MS" panose="020B0603020202020204" pitchFamily="34" charset="0"/>
              </a:rPr>
              <a:t>afgestemd</a:t>
            </a:r>
            <a:r>
              <a:rPr lang="nl-BE" sz="2400">
                <a:latin typeface="Trebuchet MS" panose="020B0603020202020204" pitchFamily="34" charset="0"/>
              </a:rPr>
              <a:t> op de leerplandoelen</a:t>
            </a:r>
          </a:p>
          <a:p>
            <a:pPr marL="342900" indent="-342900">
              <a:buFont typeface="Arial" panose="020B0604020202020204" pitchFamily="34" charset="0"/>
              <a:buChar char="•"/>
            </a:pPr>
            <a:r>
              <a:rPr lang="nl-BE" sz="2400">
                <a:solidFill>
                  <a:srgbClr val="990099"/>
                </a:solidFill>
                <a:latin typeface="Trebuchet MS" panose="020B0603020202020204" pitchFamily="34" charset="0"/>
              </a:rPr>
              <a:t>A</a:t>
            </a:r>
            <a:r>
              <a:rPr lang="nl-BE" sz="2400">
                <a:solidFill>
                  <a:srgbClr val="990599"/>
                </a:solidFill>
                <a:latin typeface="Trebuchet MS" panose="020B0603020202020204" pitchFamily="34" charset="0"/>
              </a:rPr>
              <a:t>lle doelen </a:t>
            </a:r>
            <a:r>
              <a:rPr lang="nl-BE" sz="2400">
                <a:latin typeface="Trebuchet MS" panose="020B0603020202020204" pitchFamily="34" charset="0"/>
              </a:rPr>
              <a:t>komen</a:t>
            </a:r>
            <a:r>
              <a:rPr lang="nl-BE" sz="2400">
                <a:solidFill>
                  <a:srgbClr val="990599"/>
                </a:solidFill>
                <a:latin typeface="Trebuchet MS" panose="020B0603020202020204" pitchFamily="34" charset="0"/>
              </a:rPr>
              <a:t> </a:t>
            </a:r>
            <a:r>
              <a:rPr lang="nl-BE" sz="2400">
                <a:latin typeface="Trebuchet MS" panose="020B0603020202020204" pitchFamily="34" charset="0"/>
              </a:rPr>
              <a:t>aan bod</a:t>
            </a:r>
          </a:p>
          <a:p>
            <a:pPr marL="342900" indent="-342900">
              <a:buFont typeface="Arial" panose="020B0604020202020204" pitchFamily="34" charset="0"/>
              <a:buChar char="•"/>
            </a:pPr>
            <a:r>
              <a:rPr lang="nl-BE" sz="2400">
                <a:solidFill>
                  <a:srgbClr val="990599"/>
                </a:solidFill>
                <a:latin typeface="Trebuchet MS" panose="020B0603020202020204" pitchFamily="34" charset="0"/>
              </a:rPr>
              <a:t>Evenwicht?</a:t>
            </a:r>
          </a:p>
          <a:p>
            <a:pPr marL="914400" lvl="1" indent="-457200">
              <a:buFont typeface="Courier New" panose="02070309020205020404" pitchFamily="49" charset="0"/>
              <a:buChar char="o"/>
            </a:pPr>
            <a:r>
              <a:rPr lang="nl-BE" sz="2400">
                <a:latin typeface="Trebuchet MS" panose="020B0603020202020204" pitchFamily="34" charset="0"/>
              </a:rPr>
              <a:t>Evenwicht tussen alle doelen?</a:t>
            </a:r>
          </a:p>
          <a:p>
            <a:pPr marL="914400" lvl="1" indent="-457200">
              <a:buFont typeface="Courier New" panose="02070309020205020404" pitchFamily="49" charset="0"/>
              <a:buChar char="o"/>
            </a:pPr>
            <a:r>
              <a:rPr lang="nl-BE" sz="2400">
                <a:latin typeface="Trebuchet MS" panose="020B0603020202020204" pitchFamily="34" charset="0"/>
              </a:rPr>
              <a:t>Evaluatietijd in verhouding met onderwijstijd ?</a:t>
            </a:r>
          </a:p>
          <a:p>
            <a:endParaRPr lang="nl-BE"/>
          </a:p>
        </p:txBody>
      </p:sp>
      <p:pic>
        <p:nvPicPr>
          <p:cNvPr id="8" name="Afbeelding 7">
            <a:extLst>
              <a:ext uri="{FF2B5EF4-FFF2-40B4-BE49-F238E27FC236}">
                <a16:creationId xmlns:a16="http://schemas.microsoft.com/office/drawing/2014/main" id="{CD66E7C3-7055-474B-99AF-E9F9C8007C6D}"/>
              </a:ext>
            </a:extLst>
          </p:cNvPr>
          <p:cNvPicPr>
            <a:picLocks noChangeAspect="1"/>
          </p:cNvPicPr>
          <p:nvPr/>
        </p:nvPicPr>
        <p:blipFill>
          <a:blip r:embed="rId3"/>
          <a:stretch>
            <a:fillRect/>
          </a:stretch>
        </p:blipFill>
        <p:spPr>
          <a:xfrm>
            <a:off x="606741" y="1173300"/>
            <a:ext cx="1354189" cy="1342204"/>
          </a:xfrm>
          <a:prstGeom prst="rect">
            <a:avLst/>
          </a:prstGeom>
        </p:spPr>
      </p:pic>
      <p:pic>
        <p:nvPicPr>
          <p:cNvPr id="9" name="Afbeelding 8">
            <a:extLst>
              <a:ext uri="{FF2B5EF4-FFF2-40B4-BE49-F238E27FC236}">
                <a16:creationId xmlns:a16="http://schemas.microsoft.com/office/drawing/2014/main" id="{1BE1F7C8-10E9-47DE-AC0D-0FC933AE09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0" name="Picture 2" descr="Afbeeldingsresultaat voor criteria">
            <a:extLst>
              <a:ext uri="{FF2B5EF4-FFF2-40B4-BE49-F238E27FC236}">
                <a16:creationId xmlns:a16="http://schemas.microsoft.com/office/drawing/2014/main" id="{DF47D838-27B2-4272-B387-E43E00AD9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10" y="2610964"/>
            <a:ext cx="1121737" cy="112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52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27D75-ED8F-4E56-99DB-CC494697E40B}"/>
              </a:ext>
            </a:extLst>
          </p:cNvPr>
          <p:cNvSpPr>
            <a:spLocks noGrp="1"/>
          </p:cNvSpPr>
          <p:nvPr>
            <p:ph type="title"/>
          </p:nvPr>
        </p:nvSpPr>
        <p:spPr/>
        <p:txBody>
          <a:bodyPr/>
          <a:lstStyle/>
          <a:p>
            <a:r>
              <a:rPr lang="nl-BE"/>
              <a:t>Doelstelling</a:t>
            </a:r>
          </a:p>
        </p:txBody>
      </p:sp>
      <p:sp>
        <p:nvSpPr>
          <p:cNvPr id="4" name="Tijdelijke aanduiding voor dianummer 3">
            <a:extLst>
              <a:ext uri="{FF2B5EF4-FFF2-40B4-BE49-F238E27FC236}">
                <a16:creationId xmlns:a16="http://schemas.microsoft.com/office/drawing/2014/main" id="{1428A20D-C134-4A57-B200-7D49695C9F52}"/>
              </a:ext>
            </a:extLst>
          </p:cNvPr>
          <p:cNvSpPr>
            <a:spLocks noGrp="1"/>
          </p:cNvSpPr>
          <p:nvPr>
            <p:ph type="sldNum" sz="quarter" idx="11"/>
          </p:nvPr>
        </p:nvSpPr>
        <p:spPr/>
        <p:txBody>
          <a:bodyPr/>
          <a:lstStyle/>
          <a:p>
            <a:fld id="{189E3A5C-986B-47BE-8F96-3787467B82A8}" type="slidenum">
              <a:rPr lang="nl-BE" smtClean="0">
                <a:solidFill>
                  <a:prstClr val="white"/>
                </a:solidFill>
              </a:rPr>
              <a:pPr/>
              <a:t>35</a:t>
            </a:fld>
            <a:endParaRPr lang="nl-BE">
              <a:solidFill>
                <a:prstClr val="white"/>
              </a:solidFill>
            </a:endParaRPr>
          </a:p>
        </p:txBody>
      </p:sp>
      <p:pic>
        <p:nvPicPr>
          <p:cNvPr id="3" name="Afbeelding 5">
            <a:extLst>
              <a:ext uri="{FF2B5EF4-FFF2-40B4-BE49-F238E27FC236}">
                <a16:creationId xmlns:a16="http://schemas.microsoft.com/office/drawing/2014/main" id="{CA639DAF-6424-4FD2-B7D1-A9D22DDE03B2}"/>
              </a:ext>
            </a:extLst>
          </p:cNvPr>
          <p:cNvPicPr>
            <a:picLocks noChangeAspect="1"/>
          </p:cNvPicPr>
          <p:nvPr/>
        </p:nvPicPr>
        <p:blipFill rotWithShape="1">
          <a:blip r:embed="rId2"/>
          <a:srcRect l="11651" b="-4375"/>
          <a:stretch/>
        </p:blipFill>
        <p:spPr>
          <a:xfrm>
            <a:off x="1669466" y="2246524"/>
            <a:ext cx="7017334" cy="1008740"/>
          </a:xfrm>
          <a:prstGeom prst="rect">
            <a:avLst/>
          </a:prstGeom>
        </p:spPr>
      </p:pic>
      <p:sp>
        <p:nvSpPr>
          <p:cNvPr id="6" name="Tekstvak 5">
            <a:extLst>
              <a:ext uri="{FF2B5EF4-FFF2-40B4-BE49-F238E27FC236}">
                <a16:creationId xmlns:a16="http://schemas.microsoft.com/office/drawing/2014/main" id="{203AF57F-5D0C-4C95-A039-DF34D06A8C31}"/>
              </a:ext>
            </a:extLst>
          </p:cNvPr>
          <p:cNvSpPr txBox="1"/>
          <p:nvPr/>
        </p:nvSpPr>
        <p:spPr>
          <a:xfrm>
            <a:off x="1669466" y="1739153"/>
            <a:ext cx="4572000" cy="369332"/>
          </a:xfrm>
          <a:prstGeom prst="rect">
            <a:avLst/>
          </a:prstGeom>
          <a:solidFill>
            <a:schemeClr val="bg1">
              <a:lumMod val="6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oboto Slab"/>
              </a:rPr>
              <a:t>De </a:t>
            </a:r>
            <a:r>
              <a:rPr lang="en-US" b="1" err="1">
                <a:latin typeface="Roboto Slab"/>
              </a:rPr>
              <a:t>onderneming</a:t>
            </a:r>
            <a:r>
              <a:rPr lang="en-US" b="1">
                <a:latin typeface="Roboto Slab"/>
              </a:rPr>
              <a:t> in de </a:t>
            </a:r>
            <a:r>
              <a:rPr lang="en-US" b="1" err="1">
                <a:latin typeface="Roboto Slab"/>
              </a:rPr>
              <a:t>samenleving</a:t>
            </a:r>
            <a:endParaRPr lang="en-US" b="1">
              <a:latin typeface="Roboto Slab"/>
            </a:endParaRPr>
          </a:p>
        </p:txBody>
      </p:sp>
    </p:spTree>
    <p:extLst>
      <p:ext uri="{BB962C8B-B14F-4D97-AF65-F5344CB8AC3E}">
        <p14:creationId xmlns:p14="http://schemas.microsoft.com/office/powerpoint/2010/main" val="306714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67B87-3BA4-4A4B-B2AE-47580A3CFE85}"/>
              </a:ext>
            </a:extLst>
          </p:cNvPr>
          <p:cNvSpPr>
            <a:spLocks noGrp="1"/>
          </p:cNvSpPr>
          <p:nvPr>
            <p:ph type="title"/>
          </p:nvPr>
        </p:nvSpPr>
        <p:spPr/>
        <p:txBody>
          <a:bodyPr/>
          <a:lstStyle/>
          <a:p>
            <a:r>
              <a:rPr lang="nl-NL">
                <a:latin typeface="Trebuchet MS"/>
                <a:cs typeface="Arial"/>
              </a:rPr>
              <a:t>Voorbeeld LIFT</a:t>
            </a:r>
            <a:endParaRPr lang="nl-NL"/>
          </a:p>
        </p:txBody>
      </p:sp>
      <p:sp>
        <p:nvSpPr>
          <p:cNvPr id="4" name="Tijdelijke aanduiding voor dianummer 3">
            <a:extLst>
              <a:ext uri="{FF2B5EF4-FFF2-40B4-BE49-F238E27FC236}">
                <a16:creationId xmlns:a16="http://schemas.microsoft.com/office/drawing/2014/main" id="{871D6EE0-3FB4-4079-8E97-08C4D262B3DD}"/>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a:solidFill>
                <a:prstClr val="white"/>
              </a:solidFill>
            </a:endParaRPr>
          </a:p>
        </p:txBody>
      </p:sp>
      <p:pic>
        <p:nvPicPr>
          <p:cNvPr id="8" name="Afbeelding 8">
            <a:extLst>
              <a:ext uri="{FF2B5EF4-FFF2-40B4-BE49-F238E27FC236}">
                <a16:creationId xmlns:a16="http://schemas.microsoft.com/office/drawing/2014/main" id="{E225501C-B8EB-45A1-9D48-3B71E4EAE3A6}"/>
              </a:ext>
            </a:extLst>
          </p:cNvPr>
          <p:cNvPicPr>
            <a:picLocks noGrp="1" noChangeAspect="1"/>
          </p:cNvPicPr>
          <p:nvPr>
            <p:ph idx="1"/>
          </p:nvPr>
        </p:nvPicPr>
        <p:blipFill>
          <a:blip r:embed="rId2"/>
          <a:stretch>
            <a:fillRect/>
          </a:stretch>
        </p:blipFill>
        <p:spPr>
          <a:xfrm>
            <a:off x="1099044" y="1084388"/>
            <a:ext cx="5651267" cy="2582016"/>
          </a:xfrm>
        </p:spPr>
      </p:pic>
      <p:pic>
        <p:nvPicPr>
          <p:cNvPr id="9" name="Afbeelding 9" descr="Afbeelding met tafel&#10;&#10;Automatisch gegenereerde beschrijving">
            <a:extLst>
              <a:ext uri="{FF2B5EF4-FFF2-40B4-BE49-F238E27FC236}">
                <a16:creationId xmlns:a16="http://schemas.microsoft.com/office/drawing/2014/main" id="{C5A98DA8-891A-4CB3-B37F-B3C8E9905D16}"/>
              </a:ext>
            </a:extLst>
          </p:cNvPr>
          <p:cNvPicPr>
            <a:picLocks noChangeAspect="1"/>
          </p:cNvPicPr>
          <p:nvPr/>
        </p:nvPicPr>
        <p:blipFill>
          <a:blip r:embed="rId3"/>
          <a:stretch>
            <a:fillRect/>
          </a:stretch>
        </p:blipFill>
        <p:spPr>
          <a:xfrm>
            <a:off x="952185" y="3707705"/>
            <a:ext cx="6871224" cy="2994392"/>
          </a:xfrm>
          <a:prstGeom prst="rect">
            <a:avLst/>
          </a:prstGeom>
        </p:spPr>
      </p:pic>
    </p:spTree>
    <p:extLst>
      <p:ext uri="{BB962C8B-B14F-4D97-AF65-F5344CB8AC3E}">
        <p14:creationId xmlns:p14="http://schemas.microsoft.com/office/powerpoint/2010/main" val="400888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9EE778B2-C7CE-4409-86D5-A83399A713FF}"/>
              </a:ext>
            </a:extLst>
          </p:cNvPr>
          <p:cNvPicPr>
            <a:picLocks noChangeAspect="1"/>
          </p:cNvPicPr>
          <p:nvPr/>
        </p:nvPicPr>
        <p:blipFill>
          <a:blip r:embed="rId10"/>
          <a:stretch>
            <a:fillRect/>
          </a:stretch>
        </p:blipFill>
        <p:spPr>
          <a:xfrm>
            <a:off x="2699792" y="3575351"/>
            <a:ext cx="865707" cy="865707"/>
          </a:xfrm>
          <a:prstGeom prst="rect">
            <a:avLst/>
          </a:prstGeom>
        </p:spPr>
      </p:pic>
    </p:spTree>
    <p:extLst>
      <p:ext uri="{BB962C8B-B14F-4D97-AF65-F5344CB8AC3E}">
        <p14:creationId xmlns:p14="http://schemas.microsoft.com/office/powerpoint/2010/main" val="2654862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a:xfrm>
            <a:off x="1259632" y="274638"/>
            <a:ext cx="7779968" cy="1143000"/>
          </a:xfrm>
        </p:spPr>
        <p:txBody>
          <a:bodyPr>
            <a:normAutofit/>
          </a:bodyPr>
          <a:lstStyle/>
          <a:p>
            <a:pPr algn="l"/>
            <a:r>
              <a:rPr lang="nl-BE" b="1">
                <a:solidFill>
                  <a:srgbClr val="0070C0"/>
                </a:solidFill>
              </a:rPr>
              <a:t>2  Transparant</a:t>
            </a:r>
          </a:p>
        </p:txBody>
      </p:sp>
      <p:pic>
        <p:nvPicPr>
          <p:cNvPr id="5" name="Afbeelding 4">
            <a:extLst>
              <a:ext uri="{FF2B5EF4-FFF2-40B4-BE49-F238E27FC236}">
                <a16:creationId xmlns:a16="http://schemas.microsoft.com/office/drawing/2014/main" id="{F50E8290-E8BA-493E-822F-8F4BD6A3D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
        <p:nvSpPr>
          <p:cNvPr id="7" name="Tekstvak 6">
            <a:extLst>
              <a:ext uri="{FF2B5EF4-FFF2-40B4-BE49-F238E27FC236}">
                <a16:creationId xmlns:a16="http://schemas.microsoft.com/office/drawing/2014/main" id="{664709CD-9494-4B93-B8C0-4C01FC62CC2A}"/>
              </a:ext>
            </a:extLst>
          </p:cNvPr>
          <p:cNvSpPr txBox="1"/>
          <p:nvPr/>
        </p:nvSpPr>
        <p:spPr>
          <a:xfrm>
            <a:off x="1535386" y="1463715"/>
            <a:ext cx="7418799" cy="618630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BE" sz="2400" b="1">
                <a:solidFill>
                  <a:srgbClr val="00B050"/>
                </a:solidFill>
                <a:latin typeface="Trebuchet MS" panose="020B0603020202020204" pitchFamily="34" charset="0"/>
              </a:rPr>
              <a:t>De doelen zijn duidelijk en de leerlingen weten wat verwacht wordt</a:t>
            </a:r>
            <a:r>
              <a:rPr lang="nl-BE" sz="2400">
                <a:latin typeface="Trebuchet MS" panose="020B0603020202020204" pitchFamily="34" charset="0"/>
              </a:rPr>
              <a:t>.</a:t>
            </a:r>
          </a:p>
          <a:p>
            <a:pPr marL="342900" indent="-342900">
              <a:buFont typeface="Arial" panose="020B0604020202020204" pitchFamily="34" charset="0"/>
              <a:buChar char="•"/>
            </a:pPr>
            <a:r>
              <a:rPr lang="nl-BE" sz="2400">
                <a:latin typeface="Trebuchet MS"/>
              </a:rPr>
              <a:t>De leerlingen weten </a:t>
            </a:r>
            <a:r>
              <a:rPr lang="nl-BE" sz="2400">
                <a:solidFill>
                  <a:srgbClr val="990099"/>
                </a:solidFill>
                <a:latin typeface="Trebuchet MS"/>
              </a:rPr>
              <a:t>op voorhand </a:t>
            </a:r>
            <a:r>
              <a:rPr lang="nl-BE" sz="2400">
                <a:latin typeface="Trebuchet MS"/>
              </a:rPr>
              <a:t>hoe ze geëvalueerd worden en wat de criteria  zijn.</a:t>
            </a:r>
            <a:endParaRPr lang="nl-BE"/>
          </a:p>
          <a:p>
            <a:pPr marL="342900" indent="-342900">
              <a:buFont typeface="Arial" panose="020B0604020202020204" pitchFamily="34" charset="0"/>
              <a:buChar char="•"/>
            </a:pPr>
            <a:endParaRPr lang="nl-BE" sz="2400">
              <a:latin typeface="Trebuchet MS"/>
            </a:endParaRPr>
          </a:p>
          <a:p>
            <a:pPr marL="342900" indent="-342900">
              <a:buFont typeface="Arial" panose="020B0604020202020204" pitchFamily="34" charset="0"/>
              <a:buChar char="•"/>
            </a:pPr>
            <a:r>
              <a:rPr lang="nl-BE" sz="2400">
                <a:latin typeface="Trebuchet MS" panose="020B0603020202020204" pitchFamily="34" charset="0"/>
              </a:rPr>
              <a:t>De criteria zijn geformuleerd in concreet </a:t>
            </a:r>
            <a:r>
              <a:rPr lang="nl-BE" sz="2400" err="1">
                <a:solidFill>
                  <a:srgbClr val="990099"/>
                </a:solidFill>
                <a:latin typeface="Trebuchet MS" panose="020B0603020202020204" pitchFamily="34" charset="0"/>
              </a:rPr>
              <a:t>observeerbaar</a:t>
            </a:r>
            <a:r>
              <a:rPr lang="nl-BE" sz="2400">
                <a:latin typeface="Trebuchet MS" panose="020B0603020202020204" pitchFamily="34" charset="0"/>
              </a:rPr>
              <a:t> gedrag</a:t>
            </a:r>
            <a:r>
              <a:rPr lang="nl-BE" sz="2400"/>
              <a:t>.</a:t>
            </a:r>
          </a:p>
          <a:p>
            <a:pPr marL="342900" indent="-342900">
              <a:buFont typeface="Arial" panose="020B0604020202020204" pitchFamily="34" charset="0"/>
              <a:buChar char="•"/>
            </a:pPr>
            <a:endParaRPr lang="nl-BE" sz="2400">
              <a:latin typeface="Trebuchet MS"/>
            </a:endParaRPr>
          </a:p>
          <a:p>
            <a:pPr marL="342900" indent="-342900">
              <a:buFont typeface="Arial" panose="020B0604020202020204" pitchFamily="34" charset="0"/>
              <a:buChar char="•"/>
            </a:pPr>
            <a:r>
              <a:rPr lang="nl-BE" sz="2400">
                <a:latin typeface="Trebuchet MS" panose="020B0603020202020204" pitchFamily="34" charset="0"/>
              </a:rPr>
              <a:t>De </a:t>
            </a:r>
            <a:r>
              <a:rPr lang="nl-BE" sz="2400">
                <a:solidFill>
                  <a:srgbClr val="990099"/>
                </a:solidFill>
                <a:latin typeface="Trebuchet MS" panose="020B0603020202020204" pitchFamily="34" charset="0"/>
              </a:rPr>
              <a:t>normering</a:t>
            </a:r>
            <a:r>
              <a:rPr lang="nl-BE" sz="2400">
                <a:latin typeface="Trebuchet MS" panose="020B0603020202020204" pitchFamily="34" charset="0"/>
              </a:rPr>
              <a:t> is duidelijk: de leerlingen weten wanneer iets </a:t>
            </a:r>
          </a:p>
          <a:p>
            <a:pPr marL="800100" lvl="1" indent="-342900">
              <a:buFont typeface="Courier New" panose="02070309020205020404" pitchFamily="49" charset="0"/>
              <a:buChar char="o"/>
            </a:pPr>
            <a:r>
              <a:rPr lang="nl-BE" sz="2000">
                <a:latin typeface="Trebuchet MS" panose="020B0603020202020204" pitchFamily="34" charset="0"/>
              </a:rPr>
              <a:t>nog niet verworven is</a:t>
            </a:r>
          </a:p>
          <a:p>
            <a:pPr marL="800100" lvl="1" indent="-342900">
              <a:buFont typeface="Courier New" panose="02070309020205020404" pitchFamily="49" charset="0"/>
              <a:buChar char="o"/>
            </a:pPr>
            <a:r>
              <a:rPr lang="nl-BE" sz="2000">
                <a:latin typeface="Trebuchet MS" panose="020B0603020202020204" pitchFamily="34" charset="0"/>
              </a:rPr>
              <a:t>aangeboden</a:t>
            </a:r>
          </a:p>
          <a:p>
            <a:pPr marL="800100" lvl="1" indent="-342900">
              <a:buFont typeface="Courier New" panose="02070309020205020404" pitchFamily="49" charset="0"/>
              <a:buChar char="o"/>
            </a:pPr>
            <a:r>
              <a:rPr lang="nl-BE" sz="2000">
                <a:latin typeface="Trebuchet MS" panose="020B0603020202020204" pitchFamily="34" charset="0"/>
              </a:rPr>
              <a:t>verworven</a:t>
            </a:r>
          </a:p>
          <a:p>
            <a:pPr marL="342900" indent="-342900">
              <a:buFont typeface="Arial" panose="020B0604020202020204" pitchFamily="34" charset="0"/>
              <a:buChar char="•"/>
            </a:pPr>
            <a:endParaRPr lang="nl-BE" sz="2400"/>
          </a:p>
          <a:p>
            <a:r>
              <a:rPr lang="nl-BE" sz="2400"/>
              <a:t>. </a:t>
            </a:r>
          </a:p>
          <a:p>
            <a:endParaRPr lang="nl-BE" sz="2400"/>
          </a:p>
          <a:p>
            <a:pPr marL="342900" indent="-342900">
              <a:buFont typeface="Arial" panose="020B0604020202020204" pitchFamily="34" charset="0"/>
              <a:buChar char="•"/>
            </a:pPr>
            <a:endParaRPr lang="nl-BE" sz="2400">
              <a:latin typeface="Trebuchet MS" panose="020B0603020202020204" pitchFamily="34" charset="0"/>
            </a:endParaRPr>
          </a:p>
        </p:txBody>
      </p:sp>
      <p:pic>
        <p:nvPicPr>
          <p:cNvPr id="10" name="Afbeelding 9">
            <a:extLst>
              <a:ext uri="{FF2B5EF4-FFF2-40B4-BE49-F238E27FC236}">
                <a16:creationId xmlns:a16="http://schemas.microsoft.com/office/drawing/2014/main" id="{218CD0AB-11A9-4D7E-97EC-F320B276815B}"/>
              </a:ext>
            </a:extLst>
          </p:cNvPr>
          <p:cNvPicPr>
            <a:picLocks noChangeAspect="1"/>
          </p:cNvPicPr>
          <p:nvPr/>
        </p:nvPicPr>
        <p:blipFill>
          <a:blip r:embed="rId4"/>
          <a:stretch>
            <a:fillRect/>
          </a:stretch>
        </p:blipFill>
        <p:spPr>
          <a:xfrm>
            <a:off x="392598" y="1427013"/>
            <a:ext cx="1178635" cy="1168204"/>
          </a:xfrm>
          <a:prstGeom prst="rect">
            <a:avLst/>
          </a:prstGeom>
        </p:spPr>
      </p:pic>
      <p:pic>
        <p:nvPicPr>
          <p:cNvPr id="10242" name="Picture 2" descr="Afbeeldingsresultaat voor criteria">
            <a:extLst>
              <a:ext uri="{FF2B5EF4-FFF2-40B4-BE49-F238E27FC236}">
                <a16:creationId xmlns:a16="http://schemas.microsoft.com/office/drawing/2014/main" id="{D32C21FB-6A32-4E73-8268-96C3A033A3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203" y="3008937"/>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2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17094-ABCC-41BC-A0F8-299A5CBD25EA}"/>
              </a:ext>
            </a:extLst>
          </p:cNvPr>
          <p:cNvSpPr>
            <a:spLocks noGrp="1"/>
          </p:cNvSpPr>
          <p:nvPr>
            <p:ph type="title"/>
          </p:nvPr>
        </p:nvSpPr>
        <p:spPr/>
        <p:txBody>
          <a:bodyPr/>
          <a:lstStyle/>
          <a:p>
            <a:r>
              <a:rPr lang="nl-BE"/>
              <a:t>Voorbeeld B-stroom</a:t>
            </a:r>
            <a:endParaRPr lang="nl-NL"/>
          </a:p>
        </p:txBody>
      </p:sp>
      <p:sp>
        <p:nvSpPr>
          <p:cNvPr id="3" name="Tijdelijke aanduiding voor inhoud 2">
            <a:extLst>
              <a:ext uri="{FF2B5EF4-FFF2-40B4-BE49-F238E27FC236}">
                <a16:creationId xmlns:a16="http://schemas.microsoft.com/office/drawing/2014/main" id="{2814BF52-7D97-4966-B5A4-5117610D4717}"/>
              </a:ext>
            </a:extLst>
          </p:cNvPr>
          <p:cNvSpPr>
            <a:spLocks noGrp="1"/>
          </p:cNvSpPr>
          <p:nvPr>
            <p:ph idx="1"/>
          </p:nvPr>
        </p:nvSpPr>
        <p:spPr/>
        <p:txBody>
          <a:bodyPr vert="horz" lIns="91440" tIns="45720" rIns="91440" bIns="45720" rtlCol="0" anchor="t">
            <a:normAutofit/>
          </a:bodyPr>
          <a:lstStyle/>
          <a:p>
            <a:pPr marL="0" indent="0">
              <a:buNone/>
            </a:pPr>
            <a:r>
              <a:rPr lang="nl-NL" i="1">
                <a:ea typeface="+mn-lt"/>
                <a:cs typeface="+mn-lt"/>
              </a:rPr>
              <a:t>Toepassing de Marketingmix</a:t>
            </a:r>
            <a:endParaRPr lang="nl-NL">
              <a:ea typeface="+mn-lt"/>
            </a:endParaRPr>
          </a:p>
          <a:p>
            <a:pPr marL="342265" indent="-342265"/>
            <a:r>
              <a:rPr lang="nl-NL" sz="2000">
                <a:solidFill>
                  <a:srgbClr val="BF18B3"/>
                </a:solidFill>
                <a:ea typeface="+mn-lt"/>
                <a:cs typeface="+mn-lt"/>
              </a:rPr>
              <a:t>Opgave: vul de online tabel verder aan met zelfgekozen verkooppunten. </a:t>
            </a:r>
            <a:endParaRPr lang="nl-NL" sz="2000">
              <a:ea typeface="+mn-lt"/>
              <a:cs typeface="+mn-lt"/>
            </a:endParaRPr>
          </a:p>
          <a:p>
            <a:pPr marL="342265" indent="-342265"/>
            <a:r>
              <a:rPr lang="nl-NL" sz="2000">
                <a:solidFill>
                  <a:srgbClr val="BF18B3"/>
                </a:solidFill>
                <a:ea typeface="+mn-lt"/>
                <a:cs typeface="+mn-lt"/>
              </a:rPr>
              <a:t>Noteer belangrijke aandachtspunten bij het kiezen van de vestigingsplaats.</a:t>
            </a:r>
            <a:endParaRPr lang="nl-NL" sz="2000"/>
          </a:p>
          <a:p>
            <a:pPr marL="0" indent="0">
              <a:buNone/>
            </a:pPr>
            <a:br>
              <a:rPr lang="en-US"/>
            </a:br>
            <a:endParaRPr lang="en-US"/>
          </a:p>
        </p:txBody>
      </p:sp>
      <p:sp>
        <p:nvSpPr>
          <p:cNvPr id="4" name="Tijdelijke aanduiding voor dianummer 3">
            <a:extLst>
              <a:ext uri="{FF2B5EF4-FFF2-40B4-BE49-F238E27FC236}">
                <a16:creationId xmlns:a16="http://schemas.microsoft.com/office/drawing/2014/main" id="{5AF5BA74-C055-4FCD-B0C0-B4E1A6F082AA}"/>
              </a:ext>
            </a:extLst>
          </p:cNvPr>
          <p:cNvSpPr>
            <a:spLocks noGrp="1"/>
          </p:cNvSpPr>
          <p:nvPr>
            <p:ph type="sldNum" sz="quarter" idx="11"/>
          </p:nvPr>
        </p:nvSpPr>
        <p:spPr/>
        <p:txBody>
          <a:bodyPr/>
          <a:lstStyle/>
          <a:p>
            <a:fld id="{189E3A5C-986B-47BE-8F96-3787467B82A8}" type="slidenum">
              <a:rPr lang="nl-BE" smtClean="0">
                <a:solidFill>
                  <a:prstClr val="white"/>
                </a:solidFill>
              </a:rPr>
              <a:pPr/>
              <a:t>39</a:t>
            </a:fld>
            <a:endParaRPr lang="nl-BE">
              <a:solidFill>
                <a:prstClr val="white"/>
              </a:solidFill>
            </a:endParaRPr>
          </a:p>
        </p:txBody>
      </p:sp>
      <p:graphicFrame>
        <p:nvGraphicFramePr>
          <p:cNvPr id="8" name="Tijdelijke aanduiding voor inhoud 5">
            <a:extLst>
              <a:ext uri="{FF2B5EF4-FFF2-40B4-BE49-F238E27FC236}">
                <a16:creationId xmlns:a16="http://schemas.microsoft.com/office/drawing/2014/main" id="{6E731F17-111F-44CA-ACA5-204CE349F818}"/>
              </a:ext>
            </a:extLst>
          </p:cNvPr>
          <p:cNvGraphicFramePr>
            <a:graphicFrameLocks/>
          </p:cNvGraphicFramePr>
          <p:nvPr>
            <p:extLst>
              <p:ext uri="{D42A27DB-BD31-4B8C-83A1-F6EECF244321}">
                <p14:modId xmlns:p14="http://schemas.microsoft.com/office/powerpoint/2010/main" val="1957973382"/>
              </p:ext>
            </p:extLst>
          </p:nvPr>
        </p:nvGraphicFramePr>
        <p:xfrm>
          <a:off x="1344706" y="3621741"/>
          <a:ext cx="6888020" cy="2545972"/>
        </p:xfrm>
        <a:graphic>
          <a:graphicData uri="http://schemas.openxmlformats.org/drawingml/2006/table">
            <a:tbl>
              <a:tblPr firstRow="1" bandRow="1">
                <a:tableStyleId>{5C22544A-7EE6-4342-B048-85BDC9FD1C3A}</a:tableStyleId>
              </a:tblPr>
              <a:tblGrid>
                <a:gridCol w="1377604">
                  <a:extLst>
                    <a:ext uri="{9D8B030D-6E8A-4147-A177-3AD203B41FA5}">
                      <a16:colId xmlns:a16="http://schemas.microsoft.com/office/drawing/2014/main" val="591840300"/>
                    </a:ext>
                  </a:extLst>
                </a:gridCol>
                <a:gridCol w="1377604">
                  <a:extLst>
                    <a:ext uri="{9D8B030D-6E8A-4147-A177-3AD203B41FA5}">
                      <a16:colId xmlns:a16="http://schemas.microsoft.com/office/drawing/2014/main" val="2018097652"/>
                    </a:ext>
                  </a:extLst>
                </a:gridCol>
                <a:gridCol w="1377604">
                  <a:extLst>
                    <a:ext uri="{9D8B030D-6E8A-4147-A177-3AD203B41FA5}">
                      <a16:colId xmlns:a16="http://schemas.microsoft.com/office/drawing/2014/main" val="839447533"/>
                    </a:ext>
                  </a:extLst>
                </a:gridCol>
                <a:gridCol w="1377604">
                  <a:extLst>
                    <a:ext uri="{9D8B030D-6E8A-4147-A177-3AD203B41FA5}">
                      <a16:colId xmlns:a16="http://schemas.microsoft.com/office/drawing/2014/main" val="996821294"/>
                    </a:ext>
                  </a:extLst>
                </a:gridCol>
                <a:gridCol w="1377604">
                  <a:extLst>
                    <a:ext uri="{9D8B030D-6E8A-4147-A177-3AD203B41FA5}">
                      <a16:colId xmlns:a16="http://schemas.microsoft.com/office/drawing/2014/main" val="2584991878"/>
                    </a:ext>
                  </a:extLst>
                </a:gridCol>
              </a:tblGrid>
              <a:tr h="308301">
                <a:tc>
                  <a:txBody>
                    <a:bodyPr/>
                    <a:lstStyle/>
                    <a:p>
                      <a:pPr rtl="0" fontAlgn="t">
                        <a:spcBef>
                          <a:spcPts val="1200"/>
                        </a:spcBef>
                        <a:spcAft>
                          <a:spcPts val="0"/>
                        </a:spcAft>
                      </a:pPr>
                      <a:r>
                        <a:rPr lang="nl-NL" sz="1000" u="none" strike="noStrike">
                          <a:effectLst/>
                        </a:rPr>
                        <a:t>Doelstelling</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Beginner (1)</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Groeiend (4)</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Bereikt (7)</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Uitstekend (10)</a:t>
                      </a:r>
                      <a:endParaRPr lang="nl-NL">
                        <a:effectLst/>
                      </a:endParaRPr>
                    </a:p>
                  </a:txBody>
                  <a:tcPr marL="63500" marR="63500" marT="63500" marB="63500"/>
                </a:tc>
                <a:extLst>
                  <a:ext uri="{0D108BD9-81ED-4DB2-BD59-A6C34878D82A}">
                    <a16:rowId xmlns:a16="http://schemas.microsoft.com/office/drawing/2014/main" val="1118697324"/>
                  </a:ext>
                </a:extLst>
              </a:tr>
              <a:tr h="2237671">
                <a:tc>
                  <a:txBody>
                    <a:bodyPr/>
                    <a:lstStyle/>
                    <a:p>
                      <a:pPr rtl="0" fontAlgn="t">
                        <a:spcBef>
                          <a:spcPts val="1200"/>
                        </a:spcBef>
                        <a:spcAft>
                          <a:spcPts val="0"/>
                        </a:spcAft>
                      </a:pPr>
                      <a:r>
                        <a:rPr lang="nl-NL" sz="1000" u="none" strike="noStrike">
                          <a:effectLst/>
                        </a:rPr>
                        <a:t>De leerlingen leggen een eenvoudige marketingmix van een onderneming uit hun leefwereld uit.  begrijpen</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Ik heb er geen enkel idee van hoe de verschillende marketinginstrumenten consumenten ertoe kunnen aanzetten om een product te kopen.</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Met wat hulp of bijkomende instructies kan ik omschrijven hoe een bepaald marketinginstrument het aankoopgedrag van een consument kan beïnvloeden.</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Ik kan de marketingmix van een onderneming omschrijven maar heb af en toe nog hulp nodig om de link te leggen met het aankoopgedrag van de consument.</a:t>
                      </a:r>
                      <a:endParaRPr lang="nl-NL">
                        <a:effectLst/>
                      </a:endParaRPr>
                    </a:p>
                  </a:txBody>
                  <a:tcPr marL="63500" marR="63500" marT="63500" marB="63500"/>
                </a:tc>
                <a:tc>
                  <a:txBody>
                    <a:bodyPr/>
                    <a:lstStyle/>
                    <a:p>
                      <a:pPr rtl="0" fontAlgn="t">
                        <a:spcBef>
                          <a:spcPts val="1200"/>
                        </a:spcBef>
                        <a:spcAft>
                          <a:spcPts val="0"/>
                        </a:spcAft>
                      </a:pPr>
                      <a:r>
                        <a:rPr lang="nl-NL" sz="1000" u="none" strike="noStrike">
                          <a:effectLst/>
                        </a:rPr>
                        <a:t>Ik kan zelfstandig de verschillende instrumenten van de marketingmix van een zelfgekozen onderneming toelichten aan de hand van voorbeelden.</a:t>
                      </a:r>
                      <a:endParaRPr lang="nl-NL">
                        <a:effectLst/>
                      </a:endParaRPr>
                    </a:p>
                  </a:txBody>
                  <a:tcPr marL="63500" marR="63500" marT="63500" marB="63500"/>
                </a:tc>
                <a:extLst>
                  <a:ext uri="{0D108BD9-81ED-4DB2-BD59-A6C34878D82A}">
                    <a16:rowId xmlns:a16="http://schemas.microsoft.com/office/drawing/2014/main" val="343442253"/>
                  </a:ext>
                </a:extLst>
              </a:tr>
            </a:tbl>
          </a:graphicData>
        </a:graphic>
      </p:graphicFrame>
    </p:spTree>
    <p:extLst>
      <p:ext uri="{BB962C8B-B14F-4D97-AF65-F5344CB8AC3E}">
        <p14:creationId xmlns:p14="http://schemas.microsoft.com/office/powerpoint/2010/main" val="213066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a:hlinkClick r:id="rId3" action="ppaction://hlinkfile"/>
              </a:rPr>
              <a:t>Onderwijsspiegel</a:t>
            </a:r>
            <a:r>
              <a:rPr lang="nl-BE"/>
              <a:t> (1)</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pic>
        <p:nvPicPr>
          <p:cNvPr id="5" name="Afbeelding 4">
            <a:extLst>
              <a:ext uri="{FF2B5EF4-FFF2-40B4-BE49-F238E27FC236}">
                <a16:creationId xmlns:a16="http://schemas.microsoft.com/office/drawing/2014/main" id="{FA33B075-BC4F-43E1-B196-B0DF4FF84B42}"/>
              </a:ext>
            </a:extLst>
          </p:cNvPr>
          <p:cNvPicPr>
            <a:picLocks noChangeAspect="1"/>
          </p:cNvPicPr>
          <p:nvPr/>
        </p:nvPicPr>
        <p:blipFill>
          <a:blip r:embed="rId4"/>
          <a:stretch>
            <a:fillRect/>
          </a:stretch>
        </p:blipFill>
        <p:spPr>
          <a:xfrm>
            <a:off x="19454" y="2095500"/>
            <a:ext cx="9105091" cy="2773660"/>
          </a:xfrm>
          <a:prstGeom prst="rect">
            <a:avLst/>
          </a:prstGeom>
        </p:spPr>
      </p:pic>
      <p:sp>
        <p:nvSpPr>
          <p:cNvPr id="6" name="Rechthoek 5">
            <a:extLst>
              <a:ext uri="{FF2B5EF4-FFF2-40B4-BE49-F238E27FC236}">
                <a16:creationId xmlns:a16="http://schemas.microsoft.com/office/drawing/2014/main" id="{15967DE4-9DE4-4719-B201-11910E22F38B}"/>
              </a:ext>
            </a:extLst>
          </p:cNvPr>
          <p:cNvSpPr/>
          <p:nvPr/>
        </p:nvSpPr>
        <p:spPr>
          <a:xfrm>
            <a:off x="2339752" y="3284984"/>
            <a:ext cx="2179695" cy="936104"/>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47223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ABAB-E771-4372-B507-ED9DF87509BC}"/>
              </a:ext>
            </a:extLst>
          </p:cNvPr>
          <p:cNvSpPr>
            <a:spLocks noGrp="1"/>
          </p:cNvSpPr>
          <p:nvPr>
            <p:ph type="title"/>
          </p:nvPr>
        </p:nvSpPr>
        <p:spPr/>
        <p:txBody>
          <a:bodyPr/>
          <a:lstStyle/>
          <a:p>
            <a:r>
              <a:rPr lang="nl-NL" b="0" i="1">
                <a:latin typeface="Trebuchet MS"/>
                <a:cs typeface="Arial"/>
              </a:rPr>
              <a:t>Toepassing van de marketingmix - vestigingsplaats</a:t>
            </a:r>
            <a:endParaRPr lang="nl-NL">
              <a:latin typeface="Trebuchet MS"/>
              <a:cs typeface="Arial"/>
            </a:endParaRPr>
          </a:p>
        </p:txBody>
      </p:sp>
      <p:graphicFrame>
        <p:nvGraphicFramePr>
          <p:cNvPr id="6" name="Content Placeholder 5">
            <a:extLst>
              <a:ext uri="{FF2B5EF4-FFF2-40B4-BE49-F238E27FC236}">
                <a16:creationId xmlns:a16="http://schemas.microsoft.com/office/drawing/2014/main" id="{2F99D175-0A16-409D-9AA0-F9A1ACCACB29}"/>
              </a:ext>
            </a:extLst>
          </p:cNvPr>
          <p:cNvGraphicFramePr>
            <a:graphicFrameLocks noGrp="1"/>
          </p:cNvGraphicFramePr>
          <p:nvPr>
            <p:ph idx="1"/>
            <p:extLst>
              <p:ext uri="{D42A27DB-BD31-4B8C-83A1-F6EECF244321}">
                <p14:modId xmlns:p14="http://schemas.microsoft.com/office/powerpoint/2010/main" val="3104702281"/>
              </p:ext>
            </p:extLst>
          </p:nvPr>
        </p:nvGraphicFramePr>
        <p:xfrm>
          <a:off x="1258888" y="1600200"/>
          <a:ext cx="7373140" cy="3008462"/>
        </p:xfrm>
        <a:graphic>
          <a:graphicData uri="http://schemas.openxmlformats.org/drawingml/2006/table">
            <a:tbl>
              <a:tblPr firstRow="1" bandRow="1">
                <a:tableStyleId>{5C22544A-7EE6-4342-B048-85BDC9FD1C3A}</a:tableStyleId>
              </a:tblPr>
              <a:tblGrid>
                <a:gridCol w="1474628">
                  <a:extLst>
                    <a:ext uri="{9D8B030D-6E8A-4147-A177-3AD203B41FA5}">
                      <a16:colId xmlns:a16="http://schemas.microsoft.com/office/drawing/2014/main" val="1223941586"/>
                    </a:ext>
                  </a:extLst>
                </a:gridCol>
                <a:gridCol w="1474628">
                  <a:extLst>
                    <a:ext uri="{9D8B030D-6E8A-4147-A177-3AD203B41FA5}">
                      <a16:colId xmlns:a16="http://schemas.microsoft.com/office/drawing/2014/main" val="3318512534"/>
                    </a:ext>
                  </a:extLst>
                </a:gridCol>
                <a:gridCol w="1474628">
                  <a:extLst>
                    <a:ext uri="{9D8B030D-6E8A-4147-A177-3AD203B41FA5}">
                      <a16:colId xmlns:a16="http://schemas.microsoft.com/office/drawing/2014/main" val="2458062424"/>
                    </a:ext>
                  </a:extLst>
                </a:gridCol>
                <a:gridCol w="1474628">
                  <a:extLst>
                    <a:ext uri="{9D8B030D-6E8A-4147-A177-3AD203B41FA5}">
                      <a16:colId xmlns:a16="http://schemas.microsoft.com/office/drawing/2014/main" val="3079727379"/>
                    </a:ext>
                  </a:extLst>
                </a:gridCol>
                <a:gridCol w="1474628">
                  <a:extLst>
                    <a:ext uri="{9D8B030D-6E8A-4147-A177-3AD203B41FA5}">
                      <a16:colId xmlns:a16="http://schemas.microsoft.com/office/drawing/2014/main" val="2354727704"/>
                    </a:ext>
                  </a:extLst>
                </a:gridCol>
              </a:tblGrid>
              <a:tr h="722462">
                <a:tc>
                  <a:txBody>
                    <a:bodyPr/>
                    <a:lstStyle/>
                    <a:p>
                      <a:pPr algn="l" rtl="0" fontAlgn="base"/>
                      <a:r>
                        <a:rPr lang="nl-NL" sz="1200" u="none" strike="noStrike">
                          <a:effectLst/>
                        </a:rPr>
                        <a:t>Doestelling</a:t>
                      </a:r>
                    </a:p>
                  </a:txBody>
                  <a:tcPr anchor="ctr"/>
                </a:tc>
                <a:tc>
                  <a:txBody>
                    <a:bodyPr/>
                    <a:lstStyle/>
                    <a:p>
                      <a:pPr algn="ctr" rtl="0" fontAlgn="base"/>
                      <a:r>
                        <a:rPr lang="nl-NL" sz="1200">
                          <a:effectLst/>
                        </a:rPr>
                        <a:t>Start gemist</a:t>
                      </a:r>
                    </a:p>
                  </a:txBody>
                  <a:tcPr anchor="ctr"/>
                </a:tc>
                <a:tc>
                  <a:txBody>
                    <a:bodyPr/>
                    <a:lstStyle/>
                    <a:p>
                      <a:pPr algn="ctr" rtl="0" fontAlgn="base"/>
                      <a:r>
                        <a:rPr lang="nl-NL" sz="1200">
                          <a:effectLst/>
                        </a:rPr>
                        <a:t>Talent in wording</a:t>
                      </a:r>
                    </a:p>
                  </a:txBody>
                  <a:tcPr anchor="ctr"/>
                </a:tc>
                <a:tc>
                  <a:txBody>
                    <a:bodyPr/>
                    <a:lstStyle/>
                    <a:p>
                      <a:pPr algn="l" rtl="0" fontAlgn="auto"/>
                      <a:r>
                        <a:rPr lang="nl-NL" sz="1200" u="none" strike="noStrike">
                          <a:effectLst/>
                        </a:rPr>
                        <a:t>Talent</a:t>
                      </a:r>
                    </a:p>
                  </a:txBody>
                  <a:tcPr anchor="ctr"/>
                </a:tc>
                <a:tc>
                  <a:txBody>
                    <a:bodyPr/>
                    <a:lstStyle/>
                    <a:p>
                      <a:pPr algn="l" rtl="0" fontAlgn="auto"/>
                      <a:r>
                        <a:rPr lang="nl-NL" sz="1200" u="none" strike="noStrike">
                          <a:effectLst/>
                        </a:rPr>
                        <a:t>Super talent</a:t>
                      </a:r>
                    </a:p>
                  </a:txBody>
                  <a:tcPr anchor="ctr"/>
                </a:tc>
                <a:extLst>
                  <a:ext uri="{0D108BD9-81ED-4DB2-BD59-A6C34878D82A}">
                    <a16:rowId xmlns:a16="http://schemas.microsoft.com/office/drawing/2014/main" val="2286607758"/>
                  </a:ext>
                </a:extLst>
              </a:tr>
              <a:tr h="1118654">
                <a:tc>
                  <a:txBody>
                    <a:bodyPr/>
                    <a:lstStyle/>
                    <a:p>
                      <a:pPr lvl="0" algn="l">
                        <a:buNone/>
                      </a:pPr>
                      <a:r>
                        <a:rPr lang="nl-NL" sz="1200" u="none" strike="noStrike">
                          <a:effectLst/>
                        </a:rPr>
                        <a:t>Leerlingen leggen het </a:t>
                      </a:r>
                      <a:r>
                        <a:rPr lang="nl-NL" sz="1400" u="none" strike="noStrike">
                          <a:effectLst/>
                        </a:rPr>
                        <a:t>belang</a:t>
                      </a:r>
                      <a:r>
                        <a:rPr lang="nl-NL" sz="1200" u="none" strike="noStrike">
                          <a:effectLst/>
                        </a:rPr>
                        <a:t> van een goede vestigingsplaats uit aan de hand van een voorbeeld uit hun leefwereld (</a:t>
                      </a:r>
                      <a:r>
                        <a:rPr lang="nl-NL" sz="1200" i="1" u="none" strike="noStrike">
                          <a:effectLst/>
                        </a:rPr>
                        <a:t>begrijpen</a:t>
                      </a:r>
                      <a:r>
                        <a:rPr lang="nl-NL" sz="1200" u="none" strike="noStrike">
                          <a:effectLst/>
                        </a:rPr>
                        <a:t>).</a:t>
                      </a:r>
                      <a:endParaRPr lang="nl-NL"/>
                    </a:p>
                  </a:txBody>
                  <a:tcPr/>
                </a:tc>
                <a:tc>
                  <a:txBody>
                    <a:bodyPr/>
                    <a:lstStyle/>
                    <a:p>
                      <a:pPr algn="l" rtl="0" fontAlgn="auto"/>
                      <a:r>
                        <a:rPr lang="nl-NL" sz="1200" u="none" strike="noStrike" kern="1200">
                          <a:solidFill>
                            <a:schemeClr val="dk1"/>
                          </a:solidFill>
                          <a:effectLst/>
                          <a:latin typeface="+mn-lt"/>
                          <a:ea typeface="+mn-ea"/>
                          <a:cs typeface="+mn-cs"/>
                        </a:rPr>
                        <a:t>Ik heb er </a:t>
                      </a:r>
                      <a:r>
                        <a:rPr lang="nl-NL" sz="1200" b="1" u="none" strike="noStrike" kern="1200">
                          <a:solidFill>
                            <a:schemeClr val="dk1"/>
                          </a:solidFill>
                          <a:effectLst/>
                          <a:latin typeface="+mn-lt"/>
                          <a:ea typeface="+mn-ea"/>
                          <a:cs typeface="+mn-cs"/>
                        </a:rPr>
                        <a:t>geen enkel idee</a:t>
                      </a:r>
                      <a:r>
                        <a:rPr lang="nl-NL" sz="1200" u="none" strike="noStrike" kern="1200">
                          <a:solidFill>
                            <a:schemeClr val="dk1"/>
                          </a:solidFill>
                          <a:effectLst/>
                          <a:latin typeface="+mn-lt"/>
                          <a:ea typeface="+mn-ea"/>
                          <a:cs typeface="+mn-cs"/>
                        </a:rPr>
                        <a:t> van hoe de vestegingsplaats de consument er toe kan aanzetten om een product te kopen.</a:t>
                      </a:r>
                      <a:br>
                        <a:rPr lang="nl-NL" sz="1200" u="none" strike="noStrike" kern="1200">
                          <a:solidFill>
                            <a:srgbClr val="000000"/>
                          </a:solidFill>
                          <a:effectLst/>
                          <a:latin typeface="+mn-lt"/>
                          <a:ea typeface="+mn-ea"/>
                          <a:cs typeface="+mn-cs"/>
                        </a:rPr>
                      </a:br>
                      <a:r>
                        <a:rPr lang="nl-NL" sz="1200" u="none" strike="noStrike" kern="1200">
                          <a:solidFill>
                            <a:schemeClr val="dk1"/>
                          </a:solidFill>
                          <a:effectLst/>
                          <a:latin typeface="+mn-lt"/>
                          <a:ea typeface="+mn-ea"/>
                          <a:cs typeface="+mn-cs"/>
                        </a:rPr>
                        <a:t>​</a:t>
                      </a:r>
                    </a:p>
                  </a:txBody>
                  <a:tcPr/>
                </a:tc>
                <a:tc>
                  <a:txBody>
                    <a:bodyPr/>
                    <a:lstStyle/>
                    <a:p>
                      <a:pPr algn="l" rtl="0" fontAlgn="auto"/>
                      <a:r>
                        <a:rPr lang="nl-NL" sz="1200" u="none" strike="noStrike" kern="1200">
                          <a:solidFill>
                            <a:schemeClr val="dk1"/>
                          </a:solidFill>
                          <a:effectLst/>
                          <a:latin typeface="+mn-lt"/>
                          <a:ea typeface="+mn-ea"/>
                          <a:cs typeface="+mn-cs"/>
                        </a:rPr>
                        <a:t>​Ik kan </a:t>
                      </a:r>
                      <a:r>
                        <a:rPr lang="nl-NL" sz="1200" b="1" u="none" strike="noStrike" kern="1200">
                          <a:solidFill>
                            <a:schemeClr val="dk1"/>
                          </a:solidFill>
                          <a:effectLst/>
                          <a:latin typeface="+mn-lt"/>
                          <a:ea typeface="+mn-ea"/>
                          <a:cs typeface="+mn-cs"/>
                        </a:rPr>
                        <a:t>met wat hulp</a:t>
                      </a:r>
                      <a:r>
                        <a:rPr lang="nl-NL" sz="1200" u="none" strike="noStrike" kern="1200">
                          <a:solidFill>
                            <a:schemeClr val="dk1"/>
                          </a:solidFill>
                          <a:effectLst/>
                          <a:latin typeface="+mn-lt"/>
                          <a:ea typeface="+mn-ea"/>
                          <a:cs typeface="+mn-cs"/>
                        </a:rPr>
                        <a:t> omschrijven hoe de vestigingsplaats het aankoopgedrag van de consument kan beïnvloeden.</a:t>
                      </a:r>
                      <a:br>
                        <a:rPr lang="nl-NL" sz="1200" u="none" strike="noStrike" kern="1200">
                          <a:solidFill>
                            <a:srgbClr val="000000"/>
                          </a:solidFill>
                          <a:effectLst/>
                          <a:latin typeface="+mn-lt"/>
                          <a:ea typeface="+mn-ea"/>
                          <a:cs typeface="+mn-cs"/>
                        </a:rPr>
                      </a:br>
                      <a:r>
                        <a:rPr lang="nl-NL" sz="1200" u="none" strike="noStrike" kern="1200">
                          <a:solidFill>
                            <a:schemeClr val="dk1"/>
                          </a:solidFill>
                          <a:effectLst/>
                          <a:latin typeface="+mn-lt"/>
                          <a:ea typeface="+mn-ea"/>
                          <a:cs typeface="+mn-cs"/>
                        </a:rPr>
                        <a:t>​</a:t>
                      </a:r>
                    </a:p>
                  </a:txBody>
                  <a:tcPr/>
                </a:tc>
                <a:tc>
                  <a:txBody>
                    <a:bodyPr/>
                    <a:lstStyle/>
                    <a:p>
                      <a:pPr algn="l" rtl="0" fontAlgn="auto"/>
                      <a:r>
                        <a:rPr lang="nl-NL" sz="1200" u="none" strike="noStrike" kern="1200">
                          <a:solidFill>
                            <a:schemeClr val="dk1"/>
                          </a:solidFill>
                          <a:effectLst/>
                          <a:latin typeface="+mn-lt"/>
                          <a:ea typeface="+mn-ea"/>
                          <a:cs typeface="+mn-cs"/>
                        </a:rPr>
                        <a:t>​Ik kan een vestegingsplaats van een onderneming omschrijven maar heb </a:t>
                      </a:r>
                      <a:r>
                        <a:rPr lang="nl-NL" sz="1200" b="1" u="none" strike="noStrike" kern="1200">
                          <a:solidFill>
                            <a:schemeClr val="dk1"/>
                          </a:solidFill>
                          <a:effectLst/>
                          <a:latin typeface="+mn-lt"/>
                          <a:ea typeface="+mn-ea"/>
                          <a:cs typeface="+mn-cs"/>
                        </a:rPr>
                        <a:t>af en toe nog wat hulp nodig</a:t>
                      </a:r>
                      <a:r>
                        <a:rPr lang="nl-NL" sz="1200" u="none" strike="noStrike" kern="1200">
                          <a:solidFill>
                            <a:schemeClr val="dk1"/>
                          </a:solidFill>
                          <a:effectLst/>
                          <a:latin typeface="+mn-lt"/>
                          <a:ea typeface="+mn-ea"/>
                          <a:cs typeface="+mn-cs"/>
                        </a:rPr>
                        <a:t> om de link leggen met het aankoopgedrag van de consument.</a:t>
                      </a:r>
                      <a:br>
                        <a:rPr lang="nl-NL" sz="1200" u="none" strike="noStrike" kern="1200">
                          <a:solidFill>
                            <a:srgbClr val="000000"/>
                          </a:solidFill>
                          <a:effectLst/>
                          <a:latin typeface="+mn-lt"/>
                          <a:ea typeface="+mn-ea"/>
                          <a:cs typeface="+mn-cs"/>
                        </a:rPr>
                      </a:br>
                      <a:r>
                        <a:rPr lang="nl-NL" sz="1200" u="none" strike="noStrike" kern="1200">
                          <a:solidFill>
                            <a:schemeClr val="dk1"/>
                          </a:solidFill>
                          <a:effectLst/>
                          <a:latin typeface="+mn-lt"/>
                          <a:ea typeface="+mn-ea"/>
                          <a:cs typeface="+mn-cs"/>
                        </a:rPr>
                        <a:t>​</a:t>
                      </a:r>
                    </a:p>
                  </a:txBody>
                  <a:tcPr/>
                </a:tc>
                <a:tc>
                  <a:txBody>
                    <a:bodyPr/>
                    <a:lstStyle/>
                    <a:p>
                      <a:pPr lvl="0" algn="l">
                        <a:buNone/>
                      </a:pPr>
                      <a:r>
                        <a:rPr lang="nl-NL" sz="1200" u="none" strike="noStrike" kern="1200">
                          <a:solidFill>
                            <a:schemeClr val="dk1"/>
                          </a:solidFill>
                          <a:effectLst/>
                          <a:latin typeface="+mn-lt"/>
                          <a:ea typeface="+mn-ea"/>
                          <a:cs typeface="+mn-cs"/>
                        </a:rPr>
                        <a:t>Ik kan </a:t>
                      </a:r>
                      <a:r>
                        <a:rPr lang="nl-NL" sz="1200" b="1" u="none" strike="noStrike" kern="1200">
                          <a:solidFill>
                            <a:schemeClr val="dk1"/>
                          </a:solidFill>
                          <a:effectLst/>
                          <a:latin typeface="+mn-lt"/>
                          <a:ea typeface="+mn-ea"/>
                          <a:cs typeface="+mn-cs"/>
                        </a:rPr>
                        <a:t>zelfstandig </a:t>
                      </a:r>
                      <a:r>
                        <a:rPr lang="nl-NL" sz="1200" u="none" strike="noStrike" kern="1200">
                          <a:solidFill>
                            <a:schemeClr val="dk1"/>
                          </a:solidFill>
                          <a:effectLst/>
                          <a:latin typeface="+mn-lt"/>
                          <a:ea typeface="+mn-ea"/>
                          <a:cs typeface="+mn-cs"/>
                        </a:rPr>
                        <a:t>de vestegingsplaats van een zelf gekozen onderneming toelichten aan de hand van voorbeelden.</a:t>
                      </a:r>
                    </a:p>
                  </a:txBody>
                  <a:tcPr/>
                </a:tc>
                <a:extLst>
                  <a:ext uri="{0D108BD9-81ED-4DB2-BD59-A6C34878D82A}">
                    <a16:rowId xmlns:a16="http://schemas.microsoft.com/office/drawing/2014/main" val="429753755"/>
                  </a:ext>
                </a:extLst>
              </a:tr>
            </a:tbl>
          </a:graphicData>
        </a:graphic>
      </p:graphicFrame>
      <p:sp>
        <p:nvSpPr>
          <p:cNvPr id="4" name="Slide Number Placeholder 3">
            <a:extLst>
              <a:ext uri="{FF2B5EF4-FFF2-40B4-BE49-F238E27FC236}">
                <a16:creationId xmlns:a16="http://schemas.microsoft.com/office/drawing/2014/main" id="{2BA28FB9-3A5A-4AC8-AFAF-4987BBA6667F}"/>
              </a:ext>
            </a:extLst>
          </p:cNvPr>
          <p:cNvSpPr>
            <a:spLocks noGrp="1"/>
          </p:cNvSpPr>
          <p:nvPr>
            <p:ph type="sldNum" sz="quarter" idx="11"/>
          </p:nvPr>
        </p:nvSpPr>
        <p:spPr/>
        <p:txBody>
          <a:bodyPr/>
          <a:lstStyle/>
          <a:p>
            <a:fld id="{189E3A5C-986B-47BE-8F96-3787467B82A8}" type="slidenum">
              <a:rPr lang="nl-BE" smtClean="0">
                <a:solidFill>
                  <a:prstClr val="white"/>
                </a:solidFill>
              </a:rPr>
              <a:pPr/>
              <a:t>40</a:t>
            </a:fld>
            <a:endParaRPr lang="nl-BE">
              <a:solidFill>
                <a:prstClr val="white"/>
              </a:solidFill>
            </a:endParaRPr>
          </a:p>
        </p:txBody>
      </p:sp>
    </p:spTree>
    <p:extLst>
      <p:ext uri="{BB962C8B-B14F-4D97-AF65-F5344CB8AC3E}">
        <p14:creationId xmlns:p14="http://schemas.microsoft.com/office/powerpoint/2010/main" val="67120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8236F-4413-49FA-BC3C-B9C473CBB5E6}"/>
              </a:ext>
            </a:extLst>
          </p:cNvPr>
          <p:cNvSpPr>
            <a:spLocks noGrp="1"/>
          </p:cNvSpPr>
          <p:nvPr>
            <p:ph type="title"/>
          </p:nvPr>
        </p:nvSpPr>
        <p:spPr>
          <a:xfrm>
            <a:off x="1259632" y="283603"/>
            <a:ext cx="7427168" cy="1035423"/>
          </a:xfrm>
        </p:spPr>
        <p:txBody>
          <a:bodyPr>
            <a:normAutofit/>
          </a:bodyPr>
          <a:lstStyle/>
          <a:p>
            <a:r>
              <a:rPr lang="nl-BE">
                <a:latin typeface="Trebuchet MS"/>
                <a:cs typeface="Arial"/>
              </a:rPr>
              <a:t>Voorbeeld B-stroom</a:t>
            </a:r>
          </a:p>
        </p:txBody>
      </p:sp>
      <p:sp>
        <p:nvSpPr>
          <p:cNvPr id="4" name="Tijdelijke aanduiding voor dianummer 3">
            <a:extLst>
              <a:ext uri="{FF2B5EF4-FFF2-40B4-BE49-F238E27FC236}">
                <a16:creationId xmlns:a16="http://schemas.microsoft.com/office/drawing/2014/main" id="{22B41132-270F-4931-94B3-D07842435F9C}"/>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a:solidFill>
                <a:prstClr val="white"/>
              </a:solidFill>
            </a:endParaRPr>
          </a:p>
        </p:txBody>
      </p:sp>
      <p:graphicFrame>
        <p:nvGraphicFramePr>
          <p:cNvPr id="5" name="Tabel 4">
            <a:extLst>
              <a:ext uri="{FF2B5EF4-FFF2-40B4-BE49-F238E27FC236}">
                <a16:creationId xmlns:a16="http://schemas.microsoft.com/office/drawing/2014/main" id="{3D74B1B4-4590-4C21-9C25-B9A27392FC14}"/>
              </a:ext>
            </a:extLst>
          </p:cNvPr>
          <p:cNvGraphicFramePr>
            <a:graphicFrameLocks noGrp="1"/>
          </p:cNvGraphicFramePr>
          <p:nvPr>
            <p:extLst>
              <p:ext uri="{D42A27DB-BD31-4B8C-83A1-F6EECF244321}">
                <p14:modId xmlns:p14="http://schemas.microsoft.com/office/powerpoint/2010/main" val="3776003775"/>
              </p:ext>
            </p:extLst>
          </p:nvPr>
        </p:nvGraphicFramePr>
        <p:xfrm>
          <a:off x="1327885" y="2418248"/>
          <a:ext cx="7285425" cy="2987306"/>
        </p:xfrm>
        <a:graphic>
          <a:graphicData uri="http://schemas.openxmlformats.org/drawingml/2006/table">
            <a:tbl>
              <a:tblPr firstRow="1" bandRow="1">
                <a:tableStyleId>{5C22544A-7EE6-4342-B048-85BDC9FD1C3A}</a:tableStyleId>
              </a:tblPr>
              <a:tblGrid>
                <a:gridCol w="649250">
                  <a:extLst>
                    <a:ext uri="{9D8B030D-6E8A-4147-A177-3AD203B41FA5}">
                      <a16:colId xmlns:a16="http://schemas.microsoft.com/office/drawing/2014/main" val="4121414491"/>
                    </a:ext>
                  </a:extLst>
                </a:gridCol>
                <a:gridCol w="2873537">
                  <a:extLst>
                    <a:ext uri="{9D8B030D-6E8A-4147-A177-3AD203B41FA5}">
                      <a16:colId xmlns:a16="http://schemas.microsoft.com/office/drawing/2014/main" val="325163630"/>
                    </a:ext>
                  </a:extLst>
                </a:gridCol>
                <a:gridCol w="1028474">
                  <a:extLst>
                    <a:ext uri="{9D8B030D-6E8A-4147-A177-3AD203B41FA5}">
                      <a16:colId xmlns:a16="http://schemas.microsoft.com/office/drawing/2014/main" val="2850079788"/>
                    </a:ext>
                  </a:extLst>
                </a:gridCol>
                <a:gridCol w="889714">
                  <a:extLst>
                    <a:ext uri="{9D8B030D-6E8A-4147-A177-3AD203B41FA5}">
                      <a16:colId xmlns:a16="http://schemas.microsoft.com/office/drawing/2014/main" val="2395658984"/>
                    </a:ext>
                  </a:extLst>
                </a:gridCol>
                <a:gridCol w="785585">
                  <a:extLst>
                    <a:ext uri="{9D8B030D-6E8A-4147-A177-3AD203B41FA5}">
                      <a16:colId xmlns:a16="http://schemas.microsoft.com/office/drawing/2014/main" val="3819130976"/>
                    </a:ext>
                  </a:extLst>
                </a:gridCol>
                <a:gridCol w="1058865">
                  <a:extLst>
                    <a:ext uri="{9D8B030D-6E8A-4147-A177-3AD203B41FA5}">
                      <a16:colId xmlns:a16="http://schemas.microsoft.com/office/drawing/2014/main" val="2084381961"/>
                    </a:ext>
                  </a:extLst>
                </a:gridCol>
              </a:tblGrid>
              <a:tr h="777538">
                <a:tc>
                  <a:txBody>
                    <a:bodyPr/>
                    <a:lstStyle/>
                    <a:p>
                      <a:pPr rtl="0" fontAlgn="ctr">
                        <a:spcBef>
                          <a:spcPts val="0"/>
                        </a:spcBef>
                        <a:spcAft>
                          <a:spcPts val="1000"/>
                        </a:spcAft>
                      </a:pPr>
                      <a:r>
                        <a:rPr lang="nl-NL" sz="1200" u="none" strike="noStrike">
                          <a:effectLst/>
                        </a:rPr>
                        <a:t>LPD</a:t>
                      </a:r>
                      <a:endParaRPr lang="nl-NL" sz="1200">
                        <a:effectLst/>
                      </a:endParaRPr>
                    </a:p>
                  </a:txBody>
                  <a:tcPr marL="68580" marR="68580" anchor="ctr"/>
                </a:tc>
                <a:tc>
                  <a:txBody>
                    <a:bodyPr/>
                    <a:lstStyle/>
                    <a:p>
                      <a:pPr rtl="0" fontAlgn="ctr">
                        <a:spcBef>
                          <a:spcPts val="0"/>
                        </a:spcBef>
                        <a:spcAft>
                          <a:spcPts val="1000"/>
                        </a:spcAft>
                      </a:pPr>
                      <a:r>
                        <a:rPr lang="nl-NL" sz="1200" u="none" strike="noStrike">
                          <a:effectLst/>
                        </a:rPr>
                        <a:t>Waarop word je beoordeeld?</a:t>
                      </a:r>
                      <a:endParaRPr lang="nl-NL" sz="1200">
                        <a:effectLst/>
                      </a:endParaRPr>
                    </a:p>
                  </a:txBody>
                  <a:tcPr marL="68580" marR="68580" anchor="ctr"/>
                </a:tc>
                <a:tc>
                  <a:txBody>
                    <a:bodyPr/>
                    <a:lstStyle/>
                    <a:p>
                      <a:pPr algn="ctr" rtl="0" fontAlgn="ctr">
                        <a:spcBef>
                          <a:spcPts val="0"/>
                        </a:spcBef>
                        <a:spcAft>
                          <a:spcPts val="1000"/>
                        </a:spcAft>
                      </a:pPr>
                      <a:r>
                        <a:rPr lang="nl-NL" sz="1200" u="none" strike="noStrike">
                          <a:effectLst/>
                        </a:rPr>
                        <a:t>Beginner</a:t>
                      </a:r>
                      <a:endParaRPr lang="nl-NL" sz="1200">
                        <a:effectLst/>
                      </a:endParaRPr>
                    </a:p>
                  </a:txBody>
                  <a:tcPr marL="68580" marR="68580" anchor="ctr"/>
                </a:tc>
                <a:tc>
                  <a:txBody>
                    <a:bodyPr/>
                    <a:lstStyle/>
                    <a:p>
                      <a:pPr algn="ctr" rtl="0" fontAlgn="ctr">
                        <a:spcBef>
                          <a:spcPts val="0"/>
                        </a:spcBef>
                        <a:spcAft>
                          <a:spcPts val="1000"/>
                        </a:spcAft>
                      </a:pPr>
                      <a:r>
                        <a:rPr lang="nl-NL" sz="1200" u="none" strike="noStrike">
                          <a:effectLst/>
                        </a:rPr>
                        <a:t>Groeiend</a:t>
                      </a:r>
                      <a:endParaRPr lang="nl-NL" sz="1200">
                        <a:effectLst/>
                      </a:endParaRPr>
                    </a:p>
                  </a:txBody>
                  <a:tcPr marL="68580" marR="68580" anchor="ctr"/>
                </a:tc>
                <a:tc>
                  <a:txBody>
                    <a:bodyPr/>
                    <a:lstStyle/>
                    <a:p>
                      <a:pPr lvl="0">
                        <a:spcBef>
                          <a:spcPts val="0"/>
                        </a:spcBef>
                        <a:spcAft>
                          <a:spcPts val="1000"/>
                        </a:spcAft>
                        <a:buNone/>
                      </a:pPr>
                      <a:r>
                        <a:rPr lang="nl-NL" sz="1200" b="1" u="none" strike="noStrike" kern="1200">
                          <a:solidFill>
                            <a:schemeClr val="lt1"/>
                          </a:solidFill>
                          <a:effectLst/>
                          <a:latin typeface="+mn-lt"/>
                          <a:ea typeface="+mn-ea"/>
                          <a:cs typeface="+mn-cs"/>
                        </a:rPr>
                        <a:t>Bereikt</a:t>
                      </a:r>
                    </a:p>
                  </a:txBody>
                  <a:tcPr marL="68580" marR="68580" anchor="ctr"/>
                </a:tc>
                <a:tc>
                  <a:txBody>
                    <a:bodyPr/>
                    <a:lstStyle/>
                    <a:p>
                      <a:pPr lvl="0">
                        <a:spcBef>
                          <a:spcPts val="0"/>
                        </a:spcBef>
                        <a:spcAft>
                          <a:spcPts val="1000"/>
                        </a:spcAft>
                        <a:buNone/>
                      </a:pPr>
                      <a:r>
                        <a:rPr lang="nl-NL" sz="1200" b="1" u="none" strike="noStrike" kern="1200">
                          <a:solidFill>
                            <a:schemeClr val="lt1"/>
                          </a:solidFill>
                          <a:effectLst/>
                          <a:latin typeface="+mn-lt"/>
                          <a:ea typeface="+mn-ea"/>
                          <a:cs typeface="+mn-cs"/>
                        </a:rPr>
                        <a:t>Uitstekend</a:t>
                      </a:r>
                      <a:endParaRPr lang="nl-NL"/>
                    </a:p>
                  </a:txBody>
                  <a:tcPr marL="68580" marR="68580" anchor="ctr"/>
                </a:tc>
                <a:extLst>
                  <a:ext uri="{0D108BD9-81ED-4DB2-BD59-A6C34878D82A}">
                    <a16:rowId xmlns:a16="http://schemas.microsoft.com/office/drawing/2014/main" val="2155533614"/>
                  </a:ext>
                </a:extLst>
              </a:tr>
              <a:tr h="1203928">
                <a:tc>
                  <a:txBody>
                    <a:bodyPr/>
                    <a:lstStyle/>
                    <a:p>
                      <a:pPr rtl="0" fontAlgn="t">
                        <a:spcBef>
                          <a:spcPts val="0"/>
                        </a:spcBef>
                        <a:spcAft>
                          <a:spcPts val="0"/>
                        </a:spcAft>
                      </a:pPr>
                      <a:r>
                        <a:rPr lang="nl-NL" sz="1400" u="none" strike="noStrike">
                          <a:effectLst/>
                        </a:rPr>
                        <a:t>14</a:t>
                      </a:r>
                      <a:endParaRPr lang="nl-NL" sz="1400">
                        <a:effectLst/>
                      </a:endParaRPr>
                    </a:p>
                  </a:txBody>
                  <a:tcPr marL="68580" marR="68580"/>
                </a:tc>
                <a:tc>
                  <a:txBody>
                    <a:bodyPr/>
                    <a:lstStyle/>
                    <a:p>
                      <a:pPr rtl="0" fontAlgn="t">
                        <a:spcBef>
                          <a:spcPts val="0"/>
                        </a:spcBef>
                        <a:spcAft>
                          <a:spcPts val="0"/>
                        </a:spcAft>
                      </a:pPr>
                      <a:r>
                        <a:rPr lang="nl-NL" sz="1400" u="none" strike="noStrike">
                          <a:effectLst/>
                        </a:rPr>
                        <a:t>Ik kan zelf na het lezen van een artikel omschrijven welke impact de snelle technologische ontwikkelingen en digitalisering hebben voor een onderneming.</a:t>
                      </a:r>
                      <a:endParaRPr lang="nl-NL" sz="1400">
                        <a:effectLst/>
                      </a:endParaRPr>
                    </a:p>
                  </a:txBody>
                  <a:tcPr marL="68580" marR="68580"/>
                </a:tc>
                <a:tc>
                  <a:txBody>
                    <a:bodyPr/>
                    <a:lstStyle/>
                    <a:p>
                      <a:pPr fontAlgn="ctr"/>
                      <a:br>
                        <a:rPr lang="nl-NL">
                          <a:effectLst/>
                        </a:rPr>
                      </a:br>
                      <a:endParaRPr lang="nl-NL">
                        <a:effectLst/>
                      </a:endParaRPr>
                    </a:p>
                  </a:txBody>
                  <a:tcPr marL="68580" marR="68580" anchor="ctr"/>
                </a:tc>
                <a:tc>
                  <a:txBody>
                    <a:bodyPr/>
                    <a:lstStyle/>
                    <a:p>
                      <a:pPr fontAlgn="ctr"/>
                      <a:br>
                        <a:rPr lang="nl-NL">
                          <a:effectLst/>
                        </a:rPr>
                      </a:br>
                      <a:endParaRPr lang="nl-NL">
                        <a:effectLst/>
                      </a:endParaRPr>
                    </a:p>
                  </a:txBody>
                  <a:tcPr marL="68580" marR="68580" anchor="ctr"/>
                </a:tc>
                <a:tc>
                  <a:txBody>
                    <a:bodyPr/>
                    <a:lstStyle/>
                    <a:p>
                      <a:pPr fontAlgn="t"/>
                      <a:br>
                        <a:rPr lang="nl-NL">
                          <a:effectLst/>
                        </a:rPr>
                      </a:br>
                      <a:endParaRPr lang="nl-NL">
                        <a:effectLst/>
                      </a:endParaRPr>
                    </a:p>
                  </a:txBody>
                  <a:tcPr marL="68580" marR="68580"/>
                </a:tc>
                <a:tc>
                  <a:txBody>
                    <a:bodyPr/>
                    <a:lstStyle/>
                    <a:p>
                      <a:pPr fontAlgn="t"/>
                      <a:br>
                        <a:rPr lang="nl-NL">
                          <a:effectLst/>
                        </a:rPr>
                      </a:br>
                      <a:endParaRPr lang="nl-NL">
                        <a:effectLst/>
                      </a:endParaRPr>
                    </a:p>
                  </a:txBody>
                  <a:tcPr marL="68580" marR="68580"/>
                </a:tc>
                <a:extLst>
                  <a:ext uri="{0D108BD9-81ED-4DB2-BD59-A6C34878D82A}">
                    <a16:rowId xmlns:a16="http://schemas.microsoft.com/office/drawing/2014/main" val="3695702976"/>
                  </a:ext>
                </a:extLst>
              </a:tr>
              <a:tr h="980051">
                <a:tc>
                  <a:txBody>
                    <a:bodyPr/>
                    <a:lstStyle/>
                    <a:p>
                      <a:pPr rtl="0" fontAlgn="ctr">
                        <a:spcBef>
                          <a:spcPts val="0"/>
                        </a:spcBef>
                        <a:spcAft>
                          <a:spcPts val="0"/>
                        </a:spcAft>
                      </a:pPr>
                      <a:r>
                        <a:rPr lang="nl-NL" sz="1400" u="none" strike="noStrike">
                          <a:effectLst/>
                        </a:rPr>
                        <a:t>25</a:t>
                      </a:r>
                    </a:p>
                  </a:txBody>
                  <a:tcPr marL="68580" marR="68580" anchor="ctr"/>
                </a:tc>
                <a:tc>
                  <a:txBody>
                    <a:bodyPr/>
                    <a:lstStyle/>
                    <a:p>
                      <a:pPr rtl="0" fontAlgn="ctr">
                        <a:spcBef>
                          <a:spcPts val="0"/>
                        </a:spcBef>
                        <a:spcAft>
                          <a:spcPts val="0"/>
                        </a:spcAft>
                      </a:pPr>
                      <a:r>
                        <a:rPr lang="nl-NL" sz="1400" u="none" strike="noStrike">
                          <a:effectLst/>
                        </a:rPr>
                        <a:t>Ik kan zelfstandig gericht zoeken in een online databank.</a:t>
                      </a:r>
                      <a:endParaRPr lang="nl-NL" sz="1400">
                        <a:effectLst/>
                      </a:endParaRPr>
                    </a:p>
                    <a:p>
                      <a:pPr fontAlgn="ctr"/>
                      <a:br>
                        <a:rPr lang="nl-NL">
                          <a:effectLst/>
                        </a:rPr>
                      </a:br>
                      <a:endParaRPr lang="nl-NL" sz="1400">
                        <a:effectLst/>
                      </a:endParaRPr>
                    </a:p>
                  </a:txBody>
                  <a:tcPr marL="68580" marR="68580" anchor="ctr"/>
                </a:tc>
                <a:tc>
                  <a:txBody>
                    <a:bodyPr/>
                    <a:lstStyle/>
                    <a:p>
                      <a:pPr fontAlgn="ctr"/>
                      <a:br>
                        <a:rPr lang="nl-NL">
                          <a:effectLst/>
                        </a:rPr>
                      </a:br>
                      <a:endParaRPr lang="nl-NL">
                        <a:effectLst/>
                      </a:endParaRPr>
                    </a:p>
                  </a:txBody>
                  <a:tcPr marL="68580" marR="68580" anchor="ctr"/>
                </a:tc>
                <a:tc>
                  <a:txBody>
                    <a:bodyPr/>
                    <a:lstStyle/>
                    <a:p>
                      <a:pPr fontAlgn="ctr"/>
                      <a:br>
                        <a:rPr lang="nl-NL">
                          <a:effectLst/>
                        </a:rPr>
                      </a:br>
                      <a:endParaRPr lang="nl-NL">
                        <a:effectLst/>
                      </a:endParaRPr>
                    </a:p>
                  </a:txBody>
                  <a:tcPr marL="68580" marR="68580" anchor="ctr"/>
                </a:tc>
                <a:tc>
                  <a:txBody>
                    <a:bodyPr/>
                    <a:lstStyle/>
                    <a:p>
                      <a:pPr fontAlgn="t"/>
                      <a:br>
                        <a:rPr lang="nl-NL">
                          <a:effectLst/>
                        </a:rPr>
                      </a:br>
                      <a:endParaRPr lang="nl-NL">
                        <a:effectLst/>
                      </a:endParaRPr>
                    </a:p>
                  </a:txBody>
                  <a:tcPr marL="68580" marR="68580"/>
                </a:tc>
                <a:tc>
                  <a:txBody>
                    <a:bodyPr/>
                    <a:lstStyle/>
                    <a:p>
                      <a:pPr fontAlgn="t"/>
                      <a:br>
                        <a:rPr lang="nl-NL">
                          <a:effectLst/>
                        </a:rPr>
                      </a:br>
                      <a:endParaRPr lang="nl-NL">
                        <a:effectLst/>
                      </a:endParaRPr>
                    </a:p>
                  </a:txBody>
                  <a:tcPr marL="68580" marR="68580"/>
                </a:tc>
                <a:extLst>
                  <a:ext uri="{0D108BD9-81ED-4DB2-BD59-A6C34878D82A}">
                    <a16:rowId xmlns:a16="http://schemas.microsoft.com/office/drawing/2014/main" val="117408219"/>
                  </a:ext>
                </a:extLst>
              </a:tr>
            </a:tbl>
          </a:graphicData>
        </a:graphic>
      </p:graphicFrame>
      <p:sp>
        <p:nvSpPr>
          <p:cNvPr id="10" name="Tekstvak 9">
            <a:extLst>
              <a:ext uri="{FF2B5EF4-FFF2-40B4-BE49-F238E27FC236}">
                <a16:creationId xmlns:a16="http://schemas.microsoft.com/office/drawing/2014/main" id="{E298DC54-34F4-4F82-81D0-37D96E750BF1}"/>
              </a:ext>
            </a:extLst>
          </p:cNvPr>
          <p:cNvSpPr txBox="1"/>
          <p:nvPr/>
        </p:nvSpPr>
        <p:spPr>
          <a:xfrm>
            <a:off x="1263462" y="1155886"/>
            <a:ext cx="684903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sz="2000" b="1">
                <a:latin typeface="Trebuchet MS"/>
                <a:ea typeface="+mj-ea"/>
                <a:cs typeface="Arial"/>
              </a:rPr>
              <a:t>Thema 2 – level 4 </a:t>
            </a:r>
            <a:br>
              <a:rPr lang="nl-BE" sz="2000" b="1">
                <a:latin typeface="Trebuchet MS"/>
                <a:ea typeface="+mj-ea"/>
                <a:cs typeface="Arial"/>
              </a:rPr>
            </a:br>
            <a:r>
              <a:rPr lang="nl-BE" sz="2000" b="1">
                <a:latin typeface="Trebuchet MS"/>
                <a:ea typeface="+mj-ea"/>
                <a:cs typeface="Arial"/>
              </a:rPr>
              <a:t>Hoe speelt een onderneming in op de maatschappelijke trends?</a:t>
            </a:r>
            <a:endParaRPr lang="nl-NL" sz="2000" b="1">
              <a:latin typeface="Trebuchet MS"/>
              <a:ea typeface="+mj-ea"/>
              <a:cs typeface="Arial"/>
            </a:endParaRPr>
          </a:p>
        </p:txBody>
      </p:sp>
    </p:spTree>
    <p:extLst>
      <p:ext uri="{BB962C8B-B14F-4D97-AF65-F5344CB8AC3E}">
        <p14:creationId xmlns:p14="http://schemas.microsoft.com/office/powerpoint/2010/main" val="2283608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D5BE2-5ECA-4683-ADB1-2349A510811F}"/>
              </a:ext>
            </a:extLst>
          </p:cNvPr>
          <p:cNvSpPr>
            <a:spLocks noGrp="1"/>
          </p:cNvSpPr>
          <p:nvPr>
            <p:ph type="title"/>
          </p:nvPr>
        </p:nvSpPr>
        <p:spPr/>
        <p:txBody>
          <a:bodyPr/>
          <a:lstStyle/>
          <a:p>
            <a:r>
              <a:rPr lang="nl-BE"/>
              <a:t>Voorbeeld B-stroom</a:t>
            </a:r>
            <a:endParaRPr lang="nl-NL"/>
          </a:p>
        </p:txBody>
      </p:sp>
      <p:sp>
        <p:nvSpPr>
          <p:cNvPr id="4" name="Tijdelijke aanduiding voor dianummer 3">
            <a:extLst>
              <a:ext uri="{FF2B5EF4-FFF2-40B4-BE49-F238E27FC236}">
                <a16:creationId xmlns:a16="http://schemas.microsoft.com/office/drawing/2014/main" id="{330A15B9-9AA9-468B-8914-C78EF5FCB488}"/>
              </a:ext>
            </a:extLst>
          </p:cNvPr>
          <p:cNvSpPr>
            <a:spLocks noGrp="1"/>
          </p:cNvSpPr>
          <p:nvPr>
            <p:ph type="sldNum" sz="quarter" idx="11"/>
          </p:nvPr>
        </p:nvSpPr>
        <p:spPr/>
        <p:txBody>
          <a:bodyPr/>
          <a:lstStyle/>
          <a:p>
            <a:fld id="{189E3A5C-986B-47BE-8F96-3787467B82A8}" type="slidenum">
              <a:rPr lang="nl-BE" smtClean="0">
                <a:solidFill>
                  <a:prstClr val="white"/>
                </a:solidFill>
              </a:rPr>
              <a:pPr/>
              <a:t>42</a:t>
            </a:fld>
            <a:endParaRPr lang="nl-BE">
              <a:solidFill>
                <a:prstClr val="white"/>
              </a:solidFill>
            </a:endParaRPr>
          </a:p>
        </p:txBody>
      </p:sp>
      <p:pic>
        <p:nvPicPr>
          <p:cNvPr id="8" name="Afbeelding 8" descr="Afbeelding met krant, schermafbeelding&#10;&#10;Automatisch gegenereerde beschrijving">
            <a:extLst>
              <a:ext uri="{FF2B5EF4-FFF2-40B4-BE49-F238E27FC236}">
                <a16:creationId xmlns:a16="http://schemas.microsoft.com/office/drawing/2014/main" id="{9DB97878-852A-4448-BE53-382E951E0EC9}"/>
              </a:ext>
            </a:extLst>
          </p:cNvPr>
          <p:cNvPicPr>
            <a:picLocks noGrp="1" noChangeAspect="1"/>
          </p:cNvPicPr>
          <p:nvPr>
            <p:ph idx="1"/>
          </p:nvPr>
        </p:nvPicPr>
        <p:blipFill>
          <a:blip r:embed="rId2"/>
          <a:stretch>
            <a:fillRect/>
          </a:stretch>
        </p:blipFill>
        <p:spPr>
          <a:xfrm>
            <a:off x="901479" y="1810588"/>
            <a:ext cx="7578308" cy="1848931"/>
          </a:xfrm>
        </p:spPr>
      </p:pic>
      <p:pic>
        <p:nvPicPr>
          <p:cNvPr id="9" name="Afbeelding 9" descr="Afbeelding met tekst&#10;&#10;Automatisch gegenereerde beschrijving">
            <a:extLst>
              <a:ext uri="{FF2B5EF4-FFF2-40B4-BE49-F238E27FC236}">
                <a16:creationId xmlns:a16="http://schemas.microsoft.com/office/drawing/2014/main" id="{5BAE0B14-F449-435D-9521-89A7D92CFB11}"/>
              </a:ext>
            </a:extLst>
          </p:cNvPr>
          <p:cNvPicPr>
            <a:picLocks noChangeAspect="1"/>
          </p:cNvPicPr>
          <p:nvPr/>
        </p:nvPicPr>
        <p:blipFill>
          <a:blip r:embed="rId3"/>
          <a:stretch>
            <a:fillRect/>
          </a:stretch>
        </p:blipFill>
        <p:spPr>
          <a:xfrm>
            <a:off x="895508" y="4178753"/>
            <a:ext cx="7589142" cy="937632"/>
          </a:xfrm>
          <a:prstGeom prst="rect">
            <a:avLst/>
          </a:prstGeom>
        </p:spPr>
      </p:pic>
      <p:graphicFrame>
        <p:nvGraphicFramePr>
          <p:cNvPr id="11" name="Tabel 11">
            <a:extLst>
              <a:ext uri="{FF2B5EF4-FFF2-40B4-BE49-F238E27FC236}">
                <a16:creationId xmlns:a16="http://schemas.microsoft.com/office/drawing/2014/main" id="{C0A2864B-EC79-452A-9A97-63F0A4F20B6C}"/>
              </a:ext>
            </a:extLst>
          </p:cNvPr>
          <p:cNvGraphicFramePr>
            <a:graphicFrameLocks noGrp="1"/>
          </p:cNvGraphicFramePr>
          <p:nvPr>
            <p:extLst>
              <p:ext uri="{D42A27DB-BD31-4B8C-83A1-F6EECF244321}">
                <p14:modId xmlns:p14="http://schemas.microsoft.com/office/powerpoint/2010/main" val="645032045"/>
              </p:ext>
            </p:extLst>
          </p:nvPr>
        </p:nvGraphicFramePr>
        <p:xfrm>
          <a:off x="2833884" y="1464173"/>
          <a:ext cx="5606611" cy="365760"/>
        </p:xfrm>
        <a:graphic>
          <a:graphicData uri="http://schemas.openxmlformats.org/drawingml/2006/table">
            <a:tbl>
              <a:tblPr firstRow="1" bandRow="1">
                <a:tableStyleId>{5C22544A-7EE6-4342-B048-85BDC9FD1C3A}</a:tableStyleId>
              </a:tblPr>
              <a:tblGrid>
                <a:gridCol w="1479815">
                  <a:extLst>
                    <a:ext uri="{9D8B030D-6E8A-4147-A177-3AD203B41FA5}">
                      <a16:colId xmlns:a16="http://schemas.microsoft.com/office/drawing/2014/main" val="2803402659"/>
                    </a:ext>
                  </a:extLst>
                </a:gridCol>
                <a:gridCol w="1348542">
                  <a:extLst>
                    <a:ext uri="{9D8B030D-6E8A-4147-A177-3AD203B41FA5}">
                      <a16:colId xmlns:a16="http://schemas.microsoft.com/office/drawing/2014/main" val="3352935901"/>
                    </a:ext>
                  </a:extLst>
                </a:gridCol>
                <a:gridCol w="1376601">
                  <a:extLst>
                    <a:ext uri="{9D8B030D-6E8A-4147-A177-3AD203B41FA5}">
                      <a16:colId xmlns:a16="http://schemas.microsoft.com/office/drawing/2014/main" val="1511886789"/>
                    </a:ext>
                  </a:extLst>
                </a:gridCol>
                <a:gridCol w="1401653">
                  <a:extLst>
                    <a:ext uri="{9D8B030D-6E8A-4147-A177-3AD203B41FA5}">
                      <a16:colId xmlns:a16="http://schemas.microsoft.com/office/drawing/2014/main" val="4227827156"/>
                    </a:ext>
                  </a:extLst>
                </a:gridCol>
              </a:tblGrid>
              <a:tr h="354235">
                <a:tc>
                  <a:txBody>
                    <a:bodyPr/>
                    <a:lstStyle/>
                    <a:p>
                      <a:r>
                        <a:rPr lang="nl-NL"/>
                        <a:t>Beginner</a:t>
                      </a:r>
                    </a:p>
                  </a:txBody>
                  <a:tcPr/>
                </a:tc>
                <a:tc>
                  <a:txBody>
                    <a:bodyPr/>
                    <a:lstStyle/>
                    <a:p>
                      <a:r>
                        <a:rPr lang="nl-NL"/>
                        <a:t>Groeiend</a:t>
                      </a:r>
                    </a:p>
                  </a:txBody>
                  <a:tcPr/>
                </a:tc>
                <a:tc>
                  <a:txBody>
                    <a:bodyPr/>
                    <a:lstStyle/>
                    <a:p>
                      <a:r>
                        <a:rPr lang="nl-NL"/>
                        <a:t>Bereikt</a:t>
                      </a:r>
                    </a:p>
                  </a:txBody>
                  <a:tcPr/>
                </a:tc>
                <a:tc>
                  <a:txBody>
                    <a:bodyPr/>
                    <a:lstStyle/>
                    <a:p>
                      <a:r>
                        <a:rPr lang="nl-NL"/>
                        <a:t>Uitstekend</a:t>
                      </a:r>
                    </a:p>
                  </a:txBody>
                  <a:tcPr/>
                </a:tc>
                <a:extLst>
                  <a:ext uri="{0D108BD9-81ED-4DB2-BD59-A6C34878D82A}">
                    <a16:rowId xmlns:a16="http://schemas.microsoft.com/office/drawing/2014/main" val="203525485"/>
                  </a:ext>
                </a:extLst>
              </a:tr>
            </a:tbl>
          </a:graphicData>
        </a:graphic>
      </p:graphicFrame>
    </p:spTree>
    <p:extLst>
      <p:ext uri="{BB962C8B-B14F-4D97-AF65-F5344CB8AC3E}">
        <p14:creationId xmlns:p14="http://schemas.microsoft.com/office/powerpoint/2010/main" val="1055080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374120-356B-48D7-B457-E1911B75B8C9}"/>
              </a:ext>
            </a:extLst>
          </p:cNvPr>
          <p:cNvSpPr>
            <a:spLocks noGrp="1"/>
          </p:cNvSpPr>
          <p:nvPr>
            <p:ph type="title"/>
          </p:nvPr>
        </p:nvSpPr>
        <p:spPr>
          <a:xfrm>
            <a:off x="1259632" y="274638"/>
            <a:ext cx="7427168" cy="1636058"/>
          </a:xfrm>
        </p:spPr>
        <p:txBody>
          <a:bodyPr>
            <a:normAutofit/>
          </a:bodyPr>
          <a:lstStyle/>
          <a:p>
            <a:r>
              <a:rPr lang="nl-BE" dirty="0">
                <a:latin typeface="Trebuchet MS"/>
                <a:cs typeface="Arial"/>
              </a:rPr>
              <a:t>Voorbeeld B-stroom</a:t>
            </a:r>
            <a:br>
              <a:rPr lang="nl-BE" dirty="0">
                <a:latin typeface="Trebuchet MS"/>
                <a:cs typeface="Arial"/>
              </a:rPr>
            </a:br>
            <a:r>
              <a:rPr lang="nl-BE" sz="2000" b="0" i="1" dirty="0">
                <a:latin typeface="Trebuchet MS"/>
                <a:cs typeface="Arial"/>
              </a:rPr>
              <a:t>LPD 15 De leerlingen lichten de opbrengsten en kosten toe van een eenvoudige onderneming en berekenen winst of verlies.</a:t>
            </a:r>
            <a:endParaRPr lang="nl-BE" sz="2000" i="1" dirty="0">
              <a:latin typeface="Trebuchet MS"/>
              <a:cs typeface="Arial"/>
            </a:endParaRPr>
          </a:p>
        </p:txBody>
      </p:sp>
      <p:sp>
        <p:nvSpPr>
          <p:cNvPr id="3" name="Tijdelijke aanduiding voor inhoud 2">
            <a:extLst>
              <a:ext uri="{FF2B5EF4-FFF2-40B4-BE49-F238E27FC236}">
                <a16:creationId xmlns:a16="http://schemas.microsoft.com/office/drawing/2014/main" id="{A9D67B71-D7A0-4997-BF3F-3B7CB4D5DB2E}"/>
              </a:ext>
            </a:extLst>
          </p:cNvPr>
          <p:cNvSpPr>
            <a:spLocks noGrp="1"/>
          </p:cNvSpPr>
          <p:nvPr>
            <p:ph idx="1"/>
          </p:nvPr>
        </p:nvSpPr>
        <p:spPr>
          <a:xfrm>
            <a:off x="856220" y="1958792"/>
            <a:ext cx="7427168" cy="4525963"/>
          </a:xfrm>
        </p:spPr>
        <p:txBody>
          <a:bodyPr vert="horz" lIns="91440" tIns="45720" rIns="91440" bIns="45720" rtlCol="0" anchor="t">
            <a:normAutofit/>
          </a:bodyPr>
          <a:lstStyle/>
          <a:p>
            <a:pPr marL="342265" indent="-342265"/>
            <a:r>
              <a:rPr lang="nl-BE">
                <a:ea typeface="+mn-lt"/>
                <a:cs typeface="+mn-lt"/>
              </a:rPr>
              <a:t>Op het einde van dit deel kun je:</a:t>
            </a:r>
            <a:endParaRPr lang="nl-BE"/>
          </a:p>
          <a:p>
            <a:pPr marL="742315" lvl="1" indent="-285115"/>
            <a:r>
              <a:rPr lang="nl-BE">
                <a:ea typeface="+mn-lt"/>
                <a:cs typeface="+mn-lt"/>
              </a:rPr>
              <a:t>de kosten en opbrengsten van een goed of dienst berekenen</a:t>
            </a:r>
            <a:endParaRPr lang="en-US">
              <a:ea typeface="+mn-lt"/>
              <a:cs typeface="+mn-lt"/>
            </a:endParaRPr>
          </a:p>
          <a:p>
            <a:pPr marL="742315" lvl="1" indent="-285115"/>
            <a:r>
              <a:rPr lang="nl-BE">
                <a:ea typeface="+mn-lt"/>
                <a:cs typeface="+mn-lt"/>
              </a:rPr>
              <a:t>bepalen of een onderneming winst of verlies maakt</a:t>
            </a:r>
            <a:endParaRPr lang="en-US">
              <a:ea typeface="+mn-lt"/>
              <a:cs typeface="+mn-lt"/>
            </a:endParaRPr>
          </a:p>
          <a:p>
            <a:pPr marL="742315" lvl="1" indent="-285115"/>
            <a:r>
              <a:rPr lang="nl-BE">
                <a:ea typeface="+mn-lt"/>
                <a:cs typeface="+mn-lt"/>
              </a:rPr>
              <a:t>….</a:t>
            </a:r>
            <a:endParaRPr lang="en-US">
              <a:ea typeface="+mn-lt"/>
              <a:cs typeface="+mn-lt"/>
            </a:endParaRPr>
          </a:p>
          <a:p>
            <a:pPr marL="342265" indent="-342265"/>
            <a:endParaRPr lang="nl-NL"/>
          </a:p>
        </p:txBody>
      </p:sp>
      <p:sp>
        <p:nvSpPr>
          <p:cNvPr id="4" name="Tijdelijke aanduiding voor dianummer 3">
            <a:extLst>
              <a:ext uri="{FF2B5EF4-FFF2-40B4-BE49-F238E27FC236}">
                <a16:creationId xmlns:a16="http://schemas.microsoft.com/office/drawing/2014/main" id="{774B657D-0314-4950-941F-34CB7A32AF97}"/>
              </a:ext>
            </a:extLst>
          </p:cNvPr>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a:solidFill>
                <a:prstClr val="white"/>
              </a:solidFill>
            </a:endParaRPr>
          </a:p>
        </p:txBody>
      </p:sp>
    </p:spTree>
    <p:extLst>
      <p:ext uri="{BB962C8B-B14F-4D97-AF65-F5344CB8AC3E}">
        <p14:creationId xmlns:p14="http://schemas.microsoft.com/office/powerpoint/2010/main" val="2655167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2" name="Afbeelding 1">
            <a:extLst>
              <a:ext uri="{FF2B5EF4-FFF2-40B4-BE49-F238E27FC236}">
                <a16:creationId xmlns:a16="http://schemas.microsoft.com/office/drawing/2014/main" id="{9EE778B2-C7CE-4409-86D5-A83399A713FF}"/>
              </a:ext>
            </a:extLst>
          </p:cNvPr>
          <p:cNvPicPr>
            <a:picLocks noChangeAspect="1"/>
          </p:cNvPicPr>
          <p:nvPr/>
        </p:nvPicPr>
        <p:blipFill>
          <a:blip r:embed="rId10"/>
          <a:stretch>
            <a:fillRect/>
          </a:stretch>
        </p:blipFill>
        <p:spPr>
          <a:xfrm>
            <a:off x="2699792" y="3575351"/>
            <a:ext cx="865707" cy="865707"/>
          </a:xfrm>
          <a:prstGeom prst="rect">
            <a:avLst/>
          </a:prstGeom>
        </p:spPr>
      </p:pic>
      <p:pic>
        <p:nvPicPr>
          <p:cNvPr id="3" name="Afbeelding 2">
            <a:extLst>
              <a:ext uri="{FF2B5EF4-FFF2-40B4-BE49-F238E27FC236}">
                <a16:creationId xmlns:a16="http://schemas.microsoft.com/office/drawing/2014/main" id="{764AB725-AC56-46D2-8EF5-E08CFBBCF4B3}"/>
              </a:ext>
            </a:extLst>
          </p:cNvPr>
          <p:cNvPicPr>
            <a:picLocks noChangeAspect="1"/>
          </p:cNvPicPr>
          <p:nvPr/>
        </p:nvPicPr>
        <p:blipFill>
          <a:blip r:embed="rId11"/>
          <a:stretch>
            <a:fillRect/>
          </a:stretch>
        </p:blipFill>
        <p:spPr>
          <a:xfrm>
            <a:off x="3356924" y="2996146"/>
            <a:ext cx="865707" cy="865707"/>
          </a:xfrm>
          <a:prstGeom prst="rect">
            <a:avLst/>
          </a:prstGeom>
        </p:spPr>
      </p:pic>
    </p:spTree>
    <p:extLst>
      <p:ext uri="{BB962C8B-B14F-4D97-AF65-F5344CB8AC3E}">
        <p14:creationId xmlns:p14="http://schemas.microsoft.com/office/powerpoint/2010/main" val="5351818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a:xfrm>
            <a:off x="1259632" y="274638"/>
            <a:ext cx="7779968" cy="1143000"/>
          </a:xfrm>
        </p:spPr>
        <p:txBody>
          <a:bodyPr>
            <a:normAutofit/>
          </a:bodyPr>
          <a:lstStyle/>
          <a:p>
            <a:pPr algn="l"/>
            <a:r>
              <a:rPr lang="nl-BE" b="1">
                <a:solidFill>
                  <a:srgbClr val="0070C0"/>
                </a:solidFill>
              </a:rPr>
              <a:t>3  </a:t>
            </a:r>
            <a:r>
              <a:rPr lang="nl-BE">
                <a:solidFill>
                  <a:srgbClr val="0070C0"/>
                </a:solidFill>
              </a:rPr>
              <a:t>Objectief en betrouwbaar</a:t>
            </a:r>
            <a:endParaRPr lang="nl-BE" b="1">
              <a:solidFill>
                <a:srgbClr val="0070C0"/>
              </a:solidFill>
            </a:endParaRPr>
          </a:p>
        </p:txBody>
      </p:sp>
      <p:pic>
        <p:nvPicPr>
          <p:cNvPr id="5" name="Afbeelding 4">
            <a:extLst>
              <a:ext uri="{FF2B5EF4-FFF2-40B4-BE49-F238E27FC236}">
                <a16:creationId xmlns:a16="http://schemas.microsoft.com/office/drawing/2014/main" id="{F50E8290-E8BA-493E-822F-8F4BD6A3DD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
        <p:nvSpPr>
          <p:cNvPr id="7" name="Tekstvak 6">
            <a:extLst>
              <a:ext uri="{FF2B5EF4-FFF2-40B4-BE49-F238E27FC236}">
                <a16:creationId xmlns:a16="http://schemas.microsoft.com/office/drawing/2014/main" id="{664709CD-9494-4B93-B8C0-4C01FC62CC2A}"/>
              </a:ext>
            </a:extLst>
          </p:cNvPr>
          <p:cNvSpPr txBox="1"/>
          <p:nvPr/>
        </p:nvSpPr>
        <p:spPr>
          <a:xfrm>
            <a:off x="1398151" y="2011781"/>
            <a:ext cx="7418799" cy="4154984"/>
          </a:xfrm>
          <a:prstGeom prst="rect">
            <a:avLst/>
          </a:prstGeom>
          <a:noFill/>
        </p:spPr>
        <p:txBody>
          <a:bodyPr wrap="square" rtlCol="0">
            <a:spAutoFit/>
          </a:bodyPr>
          <a:lstStyle/>
          <a:p>
            <a:pPr marL="342900" indent="-342900">
              <a:buFont typeface="Arial" panose="020B0604020202020204" pitchFamily="34" charset="0"/>
              <a:buChar char="•"/>
            </a:pPr>
            <a:r>
              <a:rPr lang="nl-BE" sz="2400" b="1">
                <a:solidFill>
                  <a:srgbClr val="00B050"/>
                </a:solidFill>
                <a:latin typeface="Trebuchet MS" panose="020B0603020202020204" pitchFamily="34" charset="0"/>
              </a:rPr>
              <a:t>De evaluatie is objectief en betrouwbaar</a:t>
            </a:r>
            <a:endParaRPr lang="nl-BE" sz="2400">
              <a:latin typeface="Trebuchet MS" panose="020B0603020202020204" pitchFamily="34" charset="0"/>
            </a:endParaRPr>
          </a:p>
          <a:p>
            <a:endParaRPr lang="nl-BE" sz="2400">
              <a:latin typeface="Trebuchet MS" panose="020B0603020202020204" pitchFamily="34" charset="0"/>
            </a:endParaRPr>
          </a:p>
          <a:p>
            <a:pPr marL="342900" indent="-342900">
              <a:buFont typeface="Arial" panose="020B0604020202020204" pitchFamily="34" charset="0"/>
              <a:buChar char="•"/>
            </a:pPr>
            <a:r>
              <a:rPr lang="nl-BE" sz="2400">
                <a:latin typeface="Trebuchet MS" panose="020B0603020202020204" pitchFamily="34" charset="0"/>
              </a:rPr>
              <a:t>De evaluatie is onafhankelijk van de </a:t>
            </a:r>
            <a:r>
              <a:rPr lang="nl-BE" sz="2400">
                <a:solidFill>
                  <a:srgbClr val="990099"/>
                </a:solidFill>
                <a:latin typeface="Trebuchet MS" panose="020B0603020202020204" pitchFamily="34" charset="0"/>
              </a:rPr>
              <a:t>evaluator</a:t>
            </a:r>
            <a:r>
              <a:rPr lang="nl-BE" sz="2400"/>
              <a:t>.</a:t>
            </a:r>
          </a:p>
          <a:p>
            <a:pPr marL="342900" indent="-342900">
              <a:buFont typeface="Arial" panose="020B0604020202020204" pitchFamily="34" charset="0"/>
              <a:buChar char="•"/>
            </a:pPr>
            <a:r>
              <a:rPr lang="nl-BE" sz="2400"/>
              <a:t>Tijdstip, duur, omgeving,… zouden weinig/geen </a:t>
            </a:r>
            <a:r>
              <a:rPr lang="nl-BE" sz="2400">
                <a:solidFill>
                  <a:srgbClr val="990099"/>
                </a:solidFill>
              </a:rPr>
              <a:t>invloed</a:t>
            </a:r>
            <a:r>
              <a:rPr lang="nl-BE" sz="2400"/>
              <a:t> mogen hebben</a:t>
            </a:r>
          </a:p>
          <a:p>
            <a:pPr marL="342900" indent="-342900">
              <a:buFont typeface="Arial" panose="020B0604020202020204" pitchFamily="34" charset="0"/>
              <a:buChar char="•"/>
            </a:pPr>
            <a:r>
              <a:rPr lang="nl-BE" sz="2400"/>
              <a:t>Scores zijn </a:t>
            </a:r>
            <a:r>
              <a:rPr lang="nl-BE" sz="2400">
                <a:solidFill>
                  <a:srgbClr val="990099"/>
                </a:solidFill>
              </a:rPr>
              <a:t>nauwkeurig</a:t>
            </a:r>
          </a:p>
          <a:p>
            <a:pPr marL="342900" indent="-342900">
              <a:buFont typeface="Arial" panose="020B0604020202020204" pitchFamily="34" charset="0"/>
              <a:buChar char="•"/>
            </a:pPr>
            <a:r>
              <a:rPr lang="nl-BE" sz="2400"/>
              <a:t>Geen meetfouten</a:t>
            </a:r>
          </a:p>
          <a:p>
            <a:pPr marL="342900" indent="-342900">
              <a:buFont typeface="Arial" panose="020B0604020202020204" pitchFamily="34" charset="0"/>
              <a:buChar char="•"/>
            </a:pPr>
            <a:endParaRPr lang="nl-BE" sz="2400">
              <a:latin typeface="Trebuchet MS" panose="020B0603020202020204" pitchFamily="34" charset="0"/>
            </a:endParaRPr>
          </a:p>
          <a:p>
            <a:r>
              <a:rPr lang="nl-BE" sz="2400"/>
              <a:t> </a:t>
            </a:r>
          </a:p>
          <a:p>
            <a:endParaRPr lang="nl-BE" sz="2400"/>
          </a:p>
          <a:p>
            <a:pPr marL="342900" indent="-342900">
              <a:buFont typeface="Arial" panose="020B0604020202020204" pitchFamily="34" charset="0"/>
              <a:buChar char="•"/>
            </a:pPr>
            <a:endParaRPr lang="nl-BE" sz="2400">
              <a:latin typeface="Trebuchet MS" panose="020B0603020202020204" pitchFamily="34" charset="0"/>
            </a:endParaRPr>
          </a:p>
        </p:txBody>
      </p:sp>
      <p:pic>
        <p:nvPicPr>
          <p:cNvPr id="10" name="Afbeelding 9">
            <a:extLst>
              <a:ext uri="{FF2B5EF4-FFF2-40B4-BE49-F238E27FC236}">
                <a16:creationId xmlns:a16="http://schemas.microsoft.com/office/drawing/2014/main" id="{218CD0AB-11A9-4D7E-97EC-F320B276815B}"/>
              </a:ext>
            </a:extLst>
          </p:cNvPr>
          <p:cNvPicPr>
            <a:picLocks noChangeAspect="1"/>
          </p:cNvPicPr>
          <p:nvPr/>
        </p:nvPicPr>
        <p:blipFill>
          <a:blip r:embed="rId4"/>
          <a:stretch>
            <a:fillRect/>
          </a:stretch>
        </p:blipFill>
        <p:spPr>
          <a:xfrm>
            <a:off x="219516" y="1490427"/>
            <a:ext cx="1178635" cy="1168204"/>
          </a:xfrm>
          <a:prstGeom prst="rect">
            <a:avLst/>
          </a:prstGeom>
        </p:spPr>
      </p:pic>
      <p:pic>
        <p:nvPicPr>
          <p:cNvPr id="10242" name="Picture 2" descr="Afbeeldingsresultaat voor criteria">
            <a:extLst>
              <a:ext uri="{FF2B5EF4-FFF2-40B4-BE49-F238E27FC236}">
                <a16:creationId xmlns:a16="http://schemas.microsoft.com/office/drawing/2014/main" id="{D32C21FB-6A32-4E73-8268-96C3A033A3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68" y="278131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3211B352-88BE-4133-B88F-1E96C75F0DCE}"/>
              </a:ext>
            </a:extLst>
          </p:cNvPr>
          <p:cNvPicPr>
            <a:picLocks noChangeAspect="1" noChangeArrowheads="1"/>
          </p:cNvPicPr>
          <p:nvPr/>
        </p:nvPicPr>
        <p:blipFill>
          <a:blip r:embed="rId6" cstate="email"/>
          <a:srcRect/>
          <a:stretch>
            <a:fillRect/>
          </a:stretch>
        </p:blipFill>
        <p:spPr bwMode="auto">
          <a:xfrm>
            <a:off x="6804248" y="3705587"/>
            <a:ext cx="2339752" cy="3152413"/>
          </a:xfrm>
          <a:prstGeom prst="rect">
            <a:avLst/>
          </a:prstGeom>
          <a:noFill/>
          <a:ln w="9525">
            <a:noFill/>
            <a:miter lim="800000"/>
            <a:headEnd/>
            <a:tailEnd/>
          </a:ln>
        </p:spPr>
      </p:pic>
    </p:spTree>
    <p:extLst>
      <p:ext uri="{BB962C8B-B14F-4D97-AF65-F5344CB8AC3E}">
        <p14:creationId xmlns:p14="http://schemas.microsoft.com/office/powerpoint/2010/main" val="170564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4EE9D8-17F2-4FD6-9805-D8CC61E5657B}"/>
              </a:ext>
            </a:extLst>
          </p:cNvPr>
          <p:cNvSpPr>
            <a:spLocks noGrp="1"/>
          </p:cNvSpPr>
          <p:nvPr>
            <p:ph type="title"/>
          </p:nvPr>
        </p:nvSpPr>
        <p:spPr/>
        <p:txBody>
          <a:bodyPr/>
          <a:lstStyle/>
          <a:p>
            <a:r>
              <a:rPr lang="nl-BE">
                <a:latin typeface="Trebuchet MS"/>
                <a:cs typeface="Arial"/>
              </a:rPr>
              <a:t>Voorbeeld LIFT</a:t>
            </a:r>
            <a:endParaRPr lang="nl-BE"/>
          </a:p>
        </p:txBody>
      </p:sp>
      <p:sp>
        <p:nvSpPr>
          <p:cNvPr id="4" name="Tijdelijke aanduiding voor dianummer 3">
            <a:extLst>
              <a:ext uri="{FF2B5EF4-FFF2-40B4-BE49-F238E27FC236}">
                <a16:creationId xmlns:a16="http://schemas.microsoft.com/office/drawing/2014/main" id="{677F8AA0-FFC5-4F87-B95F-79991EDD376C}"/>
              </a:ext>
            </a:extLst>
          </p:cNvPr>
          <p:cNvSpPr>
            <a:spLocks noGrp="1"/>
          </p:cNvSpPr>
          <p:nvPr>
            <p:ph type="sldNum" sz="quarter" idx="11"/>
          </p:nvPr>
        </p:nvSpPr>
        <p:spPr/>
        <p:txBody>
          <a:bodyPr/>
          <a:lstStyle/>
          <a:p>
            <a:fld id="{189E3A5C-986B-47BE-8F96-3787467B82A8}" type="slidenum">
              <a:rPr lang="nl-BE" smtClean="0">
                <a:solidFill>
                  <a:prstClr val="white"/>
                </a:solidFill>
              </a:rPr>
              <a:pPr/>
              <a:t>46</a:t>
            </a:fld>
            <a:endParaRPr lang="nl-BE">
              <a:solidFill>
                <a:prstClr val="white"/>
              </a:solidFill>
            </a:endParaRPr>
          </a:p>
        </p:txBody>
      </p:sp>
      <p:sp>
        <p:nvSpPr>
          <p:cNvPr id="3" name="Tekstvak 2">
            <a:extLst>
              <a:ext uri="{FF2B5EF4-FFF2-40B4-BE49-F238E27FC236}">
                <a16:creationId xmlns:a16="http://schemas.microsoft.com/office/drawing/2014/main" id="{73854DA6-55DC-4D01-9715-59F0D3609966}"/>
              </a:ext>
            </a:extLst>
          </p:cNvPr>
          <p:cNvSpPr txBox="1"/>
          <p:nvPr/>
        </p:nvSpPr>
        <p:spPr>
          <a:xfrm>
            <a:off x="1264024" y="1147483"/>
            <a:ext cx="73510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ea typeface="+mn-lt"/>
                <a:cs typeface="+mn-lt"/>
              </a:rPr>
              <a:t>CHECKLIST Thema 2 – Level 10</a:t>
            </a:r>
            <a:r>
              <a:rPr lang="nl-NL">
                <a:ea typeface="+mn-lt"/>
                <a:cs typeface="+mn-lt"/>
              </a:rPr>
              <a:t> </a:t>
            </a:r>
            <a:endParaRPr lang="nl-NL"/>
          </a:p>
          <a:p>
            <a:r>
              <a:rPr lang="nl-NL">
                <a:ea typeface="+mn-lt"/>
                <a:cs typeface="+mn-lt"/>
              </a:rPr>
              <a:t>Duid aan of je de onderstaande vaardigheden voldoende beheerst. </a:t>
            </a:r>
            <a:endParaRPr lang="nl-NL"/>
          </a:p>
        </p:txBody>
      </p:sp>
      <p:graphicFrame>
        <p:nvGraphicFramePr>
          <p:cNvPr id="8" name="Tabel 7">
            <a:extLst>
              <a:ext uri="{FF2B5EF4-FFF2-40B4-BE49-F238E27FC236}">
                <a16:creationId xmlns:a16="http://schemas.microsoft.com/office/drawing/2014/main" id="{571A4B7F-0248-43B1-909B-86BED102DD69}"/>
              </a:ext>
            </a:extLst>
          </p:cNvPr>
          <p:cNvGraphicFramePr>
            <a:graphicFrameLocks noGrp="1"/>
          </p:cNvGraphicFramePr>
          <p:nvPr>
            <p:extLst>
              <p:ext uri="{D42A27DB-BD31-4B8C-83A1-F6EECF244321}">
                <p14:modId xmlns:p14="http://schemas.microsoft.com/office/powerpoint/2010/main" val="1568459091"/>
              </p:ext>
            </p:extLst>
          </p:nvPr>
        </p:nvGraphicFramePr>
        <p:xfrm>
          <a:off x="1400212" y="1893046"/>
          <a:ext cx="6850886" cy="4087900"/>
        </p:xfrm>
        <a:graphic>
          <a:graphicData uri="http://schemas.openxmlformats.org/drawingml/2006/table">
            <a:tbl>
              <a:tblPr firstRow="1" firstCol="1" bandRow="1">
                <a:tableStyleId>{72833802-FEF1-4C79-8D5D-14CF1EAF98D9}</a:tableStyleId>
              </a:tblPr>
              <a:tblGrid>
                <a:gridCol w="3838644">
                  <a:extLst>
                    <a:ext uri="{9D8B030D-6E8A-4147-A177-3AD203B41FA5}">
                      <a16:colId xmlns:a16="http://schemas.microsoft.com/office/drawing/2014/main" val="626266455"/>
                    </a:ext>
                  </a:extLst>
                </a:gridCol>
                <a:gridCol w="613187">
                  <a:extLst>
                    <a:ext uri="{9D8B030D-6E8A-4147-A177-3AD203B41FA5}">
                      <a16:colId xmlns:a16="http://schemas.microsoft.com/office/drawing/2014/main" val="1080774955"/>
                    </a:ext>
                  </a:extLst>
                </a:gridCol>
                <a:gridCol w="652873">
                  <a:extLst>
                    <a:ext uri="{9D8B030D-6E8A-4147-A177-3AD203B41FA5}">
                      <a16:colId xmlns:a16="http://schemas.microsoft.com/office/drawing/2014/main" val="3779424853"/>
                    </a:ext>
                  </a:extLst>
                </a:gridCol>
                <a:gridCol w="1746182">
                  <a:extLst>
                    <a:ext uri="{9D8B030D-6E8A-4147-A177-3AD203B41FA5}">
                      <a16:colId xmlns:a16="http://schemas.microsoft.com/office/drawing/2014/main" val="1247905414"/>
                    </a:ext>
                  </a:extLst>
                </a:gridCol>
              </a:tblGrid>
              <a:tr h="717724">
                <a:tc>
                  <a:txBody>
                    <a:bodyPr/>
                    <a:lstStyle/>
                    <a:p>
                      <a:pPr>
                        <a:lnSpc>
                          <a:spcPct val="115000"/>
                        </a:lnSpc>
                        <a:spcBef>
                          <a:spcPts val="600"/>
                        </a:spcBef>
                        <a:spcAft>
                          <a:spcPts val="600"/>
                        </a:spcAft>
                      </a:pPr>
                      <a:r>
                        <a:rPr lang="nl-NL">
                          <a:effectLst/>
                        </a:rPr>
                        <a:t> </a:t>
                      </a:r>
                    </a:p>
                  </a:txBody>
                  <a:tcPr marL="68580" marR="68580" marT="0" marB="0"/>
                </a:tc>
                <a:tc>
                  <a:txBody>
                    <a:bodyPr/>
                    <a:lstStyle/>
                    <a:p>
                      <a:pPr algn="ctr">
                        <a:lnSpc>
                          <a:spcPct val="115000"/>
                        </a:lnSpc>
                        <a:spcBef>
                          <a:spcPts val="600"/>
                        </a:spcBef>
                        <a:spcAft>
                          <a:spcPts val="600"/>
                        </a:spcAft>
                      </a:pPr>
                      <a:r>
                        <a:rPr lang="nl-NL" sz="1200">
                          <a:effectLst/>
                        </a:rPr>
                        <a:t>JA</a:t>
                      </a:r>
                      <a:endParaRPr lang="nl-NL">
                        <a:effectLst/>
                      </a:endParaRPr>
                    </a:p>
                  </a:txBody>
                  <a:tcPr marL="68580" marR="68580" marT="0" marB="0"/>
                </a:tc>
                <a:tc>
                  <a:txBody>
                    <a:bodyPr/>
                    <a:lstStyle/>
                    <a:p>
                      <a:pPr algn="ctr">
                        <a:lnSpc>
                          <a:spcPct val="115000"/>
                        </a:lnSpc>
                        <a:spcBef>
                          <a:spcPts val="600"/>
                        </a:spcBef>
                        <a:spcAft>
                          <a:spcPts val="600"/>
                        </a:spcAft>
                      </a:pPr>
                      <a:r>
                        <a:rPr lang="nl-NL" sz="1200">
                          <a:effectLst/>
                        </a:rPr>
                        <a:t>KAN BETER</a:t>
                      </a:r>
                      <a:endParaRPr lang="nl-NL">
                        <a:effectLst/>
                      </a:endParaRPr>
                    </a:p>
                  </a:txBody>
                  <a:tcPr marL="68580" marR="68580" marT="0" marB="0"/>
                </a:tc>
                <a:tc>
                  <a:txBody>
                    <a:bodyPr/>
                    <a:lstStyle/>
                    <a:p>
                      <a:pPr algn="ctr">
                        <a:lnSpc>
                          <a:spcPct val="115000"/>
                        </a:lnSpc>
                        <a:spcBef>
                          <a:spcPts val="600"/>
                        </a:spcBef>
                        <a:spcAft>
                          <a:spcPts val="600"/>
                        </a:spcAft>
                      </a:pPr>
                      <a:r>
                        <a:rPr lang="nl-NL" sz="1200">
                          <a:effectLst/>
                        </a:rPr>
                        <a:t>EXTRA OEFENMATERIAAL</a:t>
                      </a:r>
                      <a:endParaRPr lang="nl-NL">
                        <a:effectLst/>
                      </a:endParaRPr>
                    </a:p>
                  </a:txBody>
                  <a:tcPr marL="68580" marR="68580" marT="0" marB="0"/>
                </a:tc>
                <a:extLst>
                  <a:ext uri="{0D108BD9-81ED-4DB2-BD59-A6C34878D82A}">
                    <a16:rowId xmlns:a16="http://schemas.microsoft.com/office/drawing/2014/main" val="623818207"/>
                  </a:ext>
                </a:extLst>
              </a:tr>
              <a:tr h="478482">
                <a:tc>
                  <a:txBody>
                    <a:bodyPr/>
                    <a:lstStyle/>
                    <a:p>
                      <a:pPr marL="291465" indent="-291465">
                        <a:lnSpc>
                          <a:spcPct val="115000"/>
                        </a:lnSpc>
                        <a:spcBef>
                          <a:spcPts val="600"/>
                        </a:spcBef>
                        <a:spcAft>
                          <a:spcPts val="600"/>
                        </a:spcAft>
                      </a:pPr>
                      <a:r>
                        <a:rPr lang="nl-NL" sz="1200">
                          <a:effectLst/>
                        </a:rPr>
                        <a:t>1	Ik kan de stappen in het aankoopproces toelichten.</a:t>
                      </a:r>
                      <a:endParaRPr lang="nl-NL">
                        <a:effectLst/>
                      </a:endParaRPr>
                    </a:p>
                  </a:txBody>
                  <a:tcPr marL="68580" marR="68580" marT="0" marB="0"/>
                </a:tc>
                <a:tc>
                  <a:txBody>
                    <a:bodyPr/>
                    <a:lstStyle/>
                    <a:p>
                      <a:pPr algn="ctr">
                        <a:lnSpc>
                          <a:spcPct val="115000"/>
                        </a:lnSpc>
                        <a:spcBef>
                          <a:spcPts val="600"/>
                        </a:spcBef>
                        <a:spcAft>
                          <a:spcPts val="600"/>
                        </a:spcAft>
                      </a:pPr>
                      <a:r>
                        <a:rPr lang="nl-NL">
                          <a:effectLst/>
                        </a:rPr>
                        <a:t>☐</a:t>
                      </a: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1858273578"/>
                  </a:ext>
                </a:extLst>
              </a:tr>
              <a:tr h="364062">
                <a:tc>
                  <a:txBody>
                    <a:bodyPr/>
                    <a:lstStyle/>
                    <a:p>
                      <a:pPr marL="291465" indent="-291465">
                        <a:lnSpc>
                          <a:spcPct val="115000"/>
                        </a:lnSpc>
                        <a:spcBef>
                          <a:spcPts val="600"/>
                        </a:spcBef>
                        <a:spcAft>
                          <a:spcPts val="600"/>
                        </a:spcAft>
                      </a:pPr>
                      <a:r>
                        <a:rPr lang="nl-NL" sz="1200">
                          <a:effectLst/>
                        </a:rPr>
                        <a:t>2	Ik kan een leveringsbon interpreteren.</a:t>
                      </a:r>
                      <a:endParaRPr lang="nl-NL">
                        <a:effectLst/>
                      </a:endParaRP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2713182592"/>
                  </a:ext>
                </a:extLst>
              </a:tr>
              <a:tr h="364062">
                <a:tc>
                  <a:txBody>
                    <a:bodyPr/>
                    <a:lstStyle/>
                    <a:p>
                      <a:pPr marL="291465" indent="-291465">
                        <a:lnSpc>
                          <a:spcPct val="115000"/>
                        </a:lnSpc>
                        <a:spcBef>
                          <a:spcPts val="600"/>
                        </a:spcBef>
                        <a:spcAft>
                          <a:spcPts val="600"/>
                        </a:spcAft>
                      </a:pPr>
                      <a:r>
                        <a:rPr lang="nl-NL" sz="1200">
                          <a:effectLst/>
                        </a:rPr>
                        <a:t>3	Ik kan een factuur lezen en begrijpen.</a:t>
                      </a:r>
                      <a:endParaRPr lang="nl-NL">
                        <a:effectLst/>
                      </a:endParaRP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632718989"/>
                  </a:ext>
                </a:extLst>
              </a:tr>
              <a:tr h="478482">
                <a:tc>
                  <a:txBody>
                    <a:bodyPr/>
                    <a:lstStyle/>
                    <a:p>
                      <a:pPr marL="291465" indent="-291465">
                        <a:lnSpc>
                          <a:spcPct val="115000"/>
                        </a:lnSpc>
                        <a:spcBef>
                          <a:spcPts val="600"/>
                        </a:spcBef>
                        <a:spcAft>
                          <a:spcPts val="600"/>
                        </a:spcAft>
                      </a:pPr>
                      <a:r>
                        <a:rPr lang="nl-NL" sz="1200">
                          <a:effectLst/>
                        </a:rPr>
                        <a:t>4	Ik kan de btw op een factuur berekenen. </a:t>
                      </a:r>
                      <a:endParaRPr lang="nl-NL">
                        <a:effectLst/>
                      </a:endParaRPr>
                    </a:p>
                  </a:txBody>
                  <a:tcPr marL="68580" marR="68580" marT="0" marB="0"/>
                </a:tc>
                <a:tc>
                  <a:txBody>
                    <a:bodyPr/>
                    <a:lstStyle/>
                    <a:p>
                      <a:pPr algn="ctr">
                        <a:lnSpc>
                          <a:spcPct val="115000"/>
                        </a:lnSpc>
                        <a:spcBef>
                          <a:spcPts val="600"/>
                        </a:spcBef>
                        <a:spcAft>
                          <a:spcPts val="600"/>
                        </a:spcAft>
                      </a:pPr>
                      <a:r>
                        <a:rPr lang="nl-NL">
                          <a:effectLst/>
                        </a:rPr>
                        <a:t>☐</a:t>
                      </a: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4077366973"/>
                  </a:ext>
                </a:extLst>
              </a:tr>
              <a:tr h="478482">
                <a:tc>
                  <a:txBody>
                    <a:bodyPr/>
                    <a:lstStyle/>
                    <a:p>
                      <a:pPr marL="291465" indent="-291465">
                        <a:lnSpc>
                          <a:spcPct val="115000"/>
                        </a:lnSpc>
                        <a:spcBef>
                          <a:spcPts val="600"/>
                        </a:spcBef>
                        <a:spcAft>
                          <a:spcPts val="600"/>
                        </a:spcAft>
                      </a:pPr>
                      <a:r>
                        <a:rPr lang="nl-NL" sz="1200">
                          <a:effectLst/>
                        </a:rPr>
                        <a:t>5	Ik kan het begrip leveringsbon toelichten. </a:t>
                      </a:r>
                      <a:endParaRPr lang="nl-NL">
                        <a:effectLst/>
                      </a:endParaRP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2666165060"/>
                  </a:ext>
                </a:extLst>
              </a:tr>
              <a:tr h="364062">
                <a:tc>
                  <a:txBody>
                    <a:bodyPr/>
                    <a:lstStyle/>
                    <a:p>
                      <a:pPr marL="291465" indent="-291465">
                        <a:lnSpc>
                          <a:spcPct val="115000"/>
                        </a:lnSpc>
                        <a:spcBef>
                          <a:spcPts val="600"/>
                        </a:spcBef>
                        <a:spcAft>
                          <a:spcPts val="600"/>
                        </a:spcAft>
                      </a:pPr>
                      <a:r>
                        <a:rPr lang="nl-NL" sz="1200">
                          <a:effectLst/>
                        </a:rPr>
                        <a:t>6	Ik kan het begrip factuur toelichten. </a:t>
                      </a:r>
                      <a:endParaRPr lang="nl-NL">
                        <a:effectLst/>
                      </a:endParaRPr>
                    </a:p>
                  </a:txBody>
                  <a:tcPr marL="68580" marR="68580" marT="0" marB="0"/>
                </a:tc>
                <a:tc>
                  <a:txBody>
                    <a:bodyPr/>
                    <a:lstStyle/>
                    <a:p>
                      <a:pPr algn="ctr">
                        <a:lnSpc>
                          <a:spcPct val="115000"/>
                        </a:lnSpc>
                        <a:spcBef>
                          <a:spcPts val="600"/>
                        </a:spcBef>
                        <a:spcAft>
                          <a:spcPts val="600"/>
                        </a:spcAft>
                      </a:pPr>
                      <a:r>
                        <a:rPr lang="en-US">
                          <a:effectLst/>
                        </a:rPr>
                        <a:t>☐</a:t>
                      </a:r>
                    </a:p>
                  </a:txBody>
                  <a:tcPr marL="68580" marR="68580" marT="0" marB="0"/>
                </a:tc>
                <a:tc>
                  <a:txBody>
                    <a:bodyPr/>
                    <a:lstStyle/>
                    <a:p>
                      <a:pPr algn="ctr">
                        <a:lnSpc>
                          <a:spcPct val="115000"/>
                        </a:lnSpc>
                        <a:spcBef>
                          <a:spcPts val="600"/>
                        </a:spcBef>
                        <a:spcAft>
                          <a:spcPts val="600"/>
                        </a:spcAft>
                      </a:pPr>
                      <a:r>
                        <a:rPr lang="nl-NL">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4027925847"/>
                  </a:ext>
                </a:extLst>
              </a:tr>
              <a:tr h="478482">
                <a:tc>
                  <a:txBody>
                    <a:bodyPr/>
                    <a:lstStyle/>
                    <a:p>
                      <a:pPr marL="291465" indent="-291465">
                        <a:lnSpc>
                          <a:spcPct val="115000"/>
                        </a:lnSpc>
                        <a:spcBef>
                          <a:spcPts val="600"/>
                        </a:spcBef>
                        <a:spcAft>
                          <a:spcPts val="600"/>
                        </a:spcAft>
                      </a:pPr>
                      <a:r>
                        <a:rPr lang="nl-NL" sz="1200">
                          <a:effectLst/>
                        </a:rPr>
                        <a:t>7	Ik kan het begrip maatstaf van heffing toelichten. </a:t>
                      </a:r>
                      <a:endParaRPr lang="nl-NL">
                        <a:effectLst/>
                      </a:endParaRPr>
                    </a:p>
                  </a:txBody>
                  <a:tcPr marL="68580" marR="68580" marT="0" marB="0"/>
                </a:tc>
                <a:tc>
                  <a:txBody>
                    <a:bodyPr/>
                    <a:lstStyle/>
                    <a:p>
                      <a:pPr algn="ctr">
                        <a:lnSpc>
                          <a:spcPct val="115000"/>
                        </a:lnSpc>
                        <a:spcBef>
                          <a:spcPts val="600"/>
                        </a:spcBef>
                        <a:spcAft>
                          <a:spcPts val="600"/>
                        </a:spcAft>
                      </a:pPr>
                      <a:r>
                        <a:rPr lang="en-US" sz="1200">
                          <a:effectLst/>
                        </a:rPr>
                        <a:t>☐</a:t>
                      </a:r>
                      <a:endParaRPr lang="en-US">
                        <a:effectLst/>
                      </a:endParaRPr>
                    </a:p>
                  </a:txBody>
                  <a:tcPr marL="68580" marR="68580" marT="0" marB="0"/>
                </a:tc>
                <a:tc>
                  <a:txBody>
                    <a:bodyPr/>
                    <a:lstStyle/>
                    <a:p>
                      <a:pPr algn="ctr">
                        <a:lnSpc>
                          <a:spcPct val="115000"/>
                        </a:lnSpc>
                        <a:spcBef>
                          <a:spcPts val="600"/>
                        </a:spcBef>
                        <a:spcAft>
                          <a:spcPts val="600"/>
                        </a:spcAft>
                      </a:pPr>
                      <a:r>
                        <a:rPr lang="nl-NL">
                          <a:effectLst/>
                        </a:rPr>
                        <a:t>☐</a:t>
                      </a: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990832145"/>
                  </a:ext>
                </a:extLst>
              </a:tr>
              <a:tr h="364062">
                <a:tc>
                  <a:txBody>
                    <a:bodyPr/>
                    <a:lstStyle/>
                    <a:p>
                      <a:pPr marL="291465" indent="-291465">
                        <a:lnSpc>
                          <a:spcPct val="115000"/>
                        </a:lnSpc>
                        <a:spcBef>
                          <a:spcPts val="600"/>
                        </a:spcBef>
                        <a:spcAft>
                          <a:spcPts val="600"/>
                        </a:spcAft>
                      </a:pPr>
                      <a:r>
                        <a:rPr lang="nl-NL" sz="1200">
                          <a:effectLst/>
                        </a:rPr>
                        <a:t>8	Ik kan het begrip btw toelichten. </a:t>
                      </a:r>
                      <a:endParaRPr lang="nl-NL">
                        <a:effectLst/>
                      </a:endParaRPr>
                    </a:p>
                  </a:txBody>
                  <a:tcPr marL="68580" marR="68580" marT="0" marB="0"/>
                </a:tc>
                <a:tc>
                  <a:txBody>
                    <a:bodyPr/>
                    <a:lstStyle/>
                    <a:p>
                      <a:pPr algn="ctr">
                        <a:lnSpc>
                          <a:spcPct val="115000"/>
                        </a:lnSpc>
                        <a:spcBef>
                          <a:spcPts val="600"/>
                        </a:spcBef>
                        <a:spcAft>
                          <a:spcPts val="600"/>
                        </a:spcAft>
                      </a:pPr>
                      <a:r>
                        <a:rPr lang="en-US" sz="1200">
                          <a:effectLst/>
                        </a:rPr>
                        <a:t>☐</a:t>
                      </a:r>
                      <a:endParaRPr lang="en-US">
                        <a:effectLst/>
                      </a:endParaRPr>
                    </a:p>
                  </a:txBody>
                  <a:tcPr marL="68580" marR="68580" marT="0" marB="0"/>
                </a:tc>
                <a:tc>
                  <a:txBody>
                    <a:bodyPr/>
                    <a:lstStyle/>
                    <a:p>
                      <a:pPr algn="ctr">
                        <a:lnSpc>
                          <a:spcPct val="115000"/>
                        </a:lnSpc>
                        <a:spcBef>
                          <a:spcPts val="600"/>
                        </a:spcBef>
                        <a:spcAft>
                          <a:spcPts val="600"/>
                        </a:spcAft>
                      </a:pPr>
                      <a:r>
                        <a:rPr lang="en-US" sz="1200">
                          <a:effectLst/>
                        </a:rPr>
                        <a:t>☐</a:t>
                      </a:r>
                      <a:endParaRPr lang="en-US">
                        <a:effectLst/>
                      </a:endParaRPr>
                    </a:p>
                  </a:txBody>
                  <a:tcPr marL="68580" marR="68580" marT="0" marB="0"/>
                </a:tc>
                <a:tc>
                  <a:txBody>
                    <a:bodyPr/>
                    <a:lstStyle/>
                    <a:p>
                      <a:pPr>
                        <a:lnSpc>
                          <a:spcPct val="115000"/>
                        </a:lnSpc>
                        <a:spcBef>
                          <a:spcPts val="600"/>
                        </a:spcBef>
                        <a:spcAft>
                          <a:spcPts val="600"/>
                        </a:spcAft>
                        <a:tabLst>
                          <a:tab pos="1188720" algn="r"/>
                        </a:tabLst>
                      </a:pPr>
                      <a:r>
                        <a:rPr lang="nl-NL" u="dotted">
                          <a:effectLst/>
                        </a:rPr>
                        <a:t>	</a:t>
                      </a:r>
                      <a:endParaRPr lang="nl-NL">
                        <a:effectLst/>
                      </a:endParaRPr>
                    </a:p>
                  </a:txBody>
                  <a:tcPr marL="68580" marR="68580" marT="0" marB="0"/>
                </a:tc>
                <a:extLst>
                  <a:ext uri="{0D108BD9-81ED-4DB2-BD59-A6C34878D82A}">
                    <a16:rowId xmlns:a16="http://schemas.microsoft.com/office/drawing/2014/main" val="714780530"/>
                  </a:ext>
                </a:extLst>
              </a:tr>
            </a:tbl>
          </a:graphicData>
        </a:graphic>
      </p:graphicFrame>
      <p:sp>
        <p:nvSpPr>
          <p:cNvPr id="9" name="Tekstvak 8">
            <a:extLst>
              <a:ext uri="{FF2B5EF4-FFF2-40B4-BE49-F238E27FC236}">
                <a16:creationId xmlns:a16="http://schemas.microsoft.com/office/drawing/2014/main" id="{96E78101-30DF-40D1-87CB-55E32CD56CEB}"/>
              </a:ext>
            </a:extLst>
          </p:cNvPr>
          <p:cNvSpPr txBox="1"/>
          <p:nvPr/>
        </p:nvSpPr>
        <p:spPr>
          <a:xfrm>
            <a:off x="2832847" y="35410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sp>
        <p:nvSpPr>
          <p:cNvPr id="5" name="Tekstvak 4">
            <a:extLst>
              <a:ext uri="{FF2B5EF4-FFF2-40B4-BE49-F238E27FC236}">
                <a16:creationId xmlns:a16="http://schemas.microsoft.com/office/drawing/2014/main" id="{567949D1-1A33-4504-8201-C8F07D5F4278}"/>
              </a:ext>
            </a:extLst>
          </p:cNvPr>
          <p:cNvSpPr txBox="1"/>
          <p:nvPr/>
        </p:nvSpPr>
        <p:spPr>
          <a:xfrm>
            <a:off x="3200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
        <p:nvSpPr>
          <p:cNvPr id="7" name="Ovaal 6">
            <a:extLst>
              <a:ext uri="{FF2B5EF4-FFF2-40B4-BE49-F238E27FC236}">
                <a16:creationId xmlns:a16="http://schemas.microsoft.com/office/drawing/2014/main" id="{1E001AD9-5DFE-4023-8CE8-E262CC720423}"/>
              </a:ext>
            </a:extLst>
          </p:cNvPr>
          <p:cNvSpPr/>
          <p:nvPr/>
        </p:nvSpPr>
        <p:spPr>
          <a:xfrm>
            <a:off x="3056816" y="3727500"/>
            <a:ext cx="774595" cy="4534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er: 5 punten 9">
            <a:extLst>
              <a:ext uri="{FF2B5EF4-FFF2-40B4-BE49-F238E27FC236}">
                <a16:creationId xmlns:a16="http://schemas.microsoft.com/office/drawing/2014/main" id="{3138E242-E0F4-4FC8-B19C-A9A9F04DBFDF}"/>
              </a:ext>
            </a:extLst>
          </p:cNvPr>
          <p:cNvSpPr/>
          <p:nvPr/>
        </p:nvSpPr>
        <p:spPr>
          <a:xfrm>
            <a:off x="781443" y="3728682"/>
            <a:ext cx="481761" cy="4534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59442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02893-3AD7-4DA3-88DD-D7213FE0EE44}"/>
              </a:ext>
            </a:extLst>
          </p:cNvPr>
          <p:cNvSpPr>
            <a:spLocks noGrp="1"/>
          </p:cNvSpPr>
          <p:nvPr>
            <p:ph type="title"/>
          </p:nvPr>
        </p:nvSpPr>
        <p:spPr>
          <a:xfrm>
            <a:off x="1259632" y="274638"/>
            <a:ext cx="7427168" cy="1349188"/>
          </a:xfrm>
        </p:spPr>
        <p:txBody>
          <a:bodyPr/>
          <a:lstStyle/>
          <a:p>
            <a:r>
              <a:rPr lang="nl-NL">
                <a:latin typeface="Trebuchet MS"/>
                <a:cs typeface="Arial"/>
              </a:rPr>
              <a:t>Voorbeeld B-stroom - korte versie</a:t>
            </a:r>
            <a:endParaRPr lang="nl-NL"/>
          </a:p>
        </p:txBody>
      </p:sp>
      <p:sp>
        <p:nvSpPr>
          <p:cNvPr id="4" name="Tijdelijke aanduiding voor dianummer 3">
            <a:extLst>
              <a:ext uri="{FF2B5EF4-FFF2-40B4-BE49-F238E27FC236}">
                <a16:creationId xmlns:a16="http://schemas.microsoft.com/office/drawing/2014/main" id="{389C706E-6EDD-4334-B35B-5312F215C9B1}"/>
              </a:ext>
            </a:extLst>
          </p:cNvPr>
          <p:cNvSpPr>
            <a:spLocks noGrp="1"/>
          </p:cNvSpPr>
          <p:nvPr>
            <p:ph type="sldNum" sz="quarter" idx="11"/>
          </p:nvPr>
        </p:nvSpPr>
        <p:spPr/>
        <p:txBody>
          <a:bodyPr/>
          <a:lstStyle/>
          <a:p>
            <a:fld id="{189E3A5C-986B-47BE-8F96-3787467B82A8}" type="slidenum">
              <a:rPr lang="nl-BE" smtClean="0">
                <a:solidFill>
                  <a:prstClr val="white"/>
                </a:solidFill>
              </a:rPr>
              <a:pPr/>
              <a:t>47</a:t>
            </a:fld>
            <a:endParaRPr lang="nl-BE">
              <a:solidFill>
                <a:prstClr val="white"/>
              </a:solidFill>
            </a:endParaRPr>
          </a:p>
        </p:txBody>
      </p:sp>
      <p:graphicFrame>
        <p:nvGraphicFramePr>
          <p:cNvPr id="7" name="Tabel 6">
            <a:extLst>
              <a:ext uri="{FF2B5EF4-FFF2-40B4-BE49-F238E27FC236}">
                <a16:creationId xmlns:a16="http://schemas.microsoft.com/office/drawing/2014/main" id="{4B4B1708-8AE5-40E1-A389-F0D51A10D7A7}"/>
              </a:ext>
            </a:extLst>
          </p:cNvPr>
          <p:cNvGraphicFramePr>
            <a:graphicFrameLocks noGrp="1"/>
          </p:cNvGraphicFramePr>
          <p:nvPr>
            <p:extLst>
              <p:ext uri="{D42A27DB-BD31-4B8C-83A1-F6EECF244321}">
                <p14:modId xmlns:p14="http://schemas.microsoft.com/office/powerpoint/2010/main" val="3811443581"/>
              </p:ext>
            </p:extLst>
          </p:nvPr>
        </p:nvGraphicFramePr>
        <p:xfrm>
          <a:off x="1290917" y="2339788"/>
          <a:ext cx="6977810" cy="3626319"/>
        </p:xfrm>
        <a:graphic>
          <a:graphicData uri="http://schemas.openxmlformats.org/drawingml/2006/table">
            <a:tbl>
              <a:tblPr firstRow="1" bandRow="1" bandCol="1">
                <a:tableStyleId>{35758FB7-9AC5-4552-8A53-C91805E547FA}</a:tableStyleId>
              </a:tblPr>
              <a:tblGrid>
                <a:gridCol w="4380347">
                  <a:extLst>
                    <a:ext uri="{9D8B030D-6E8A-4147-A177-3AD203B41FA5}">
                      <a16:colId xmlns:a16="http://schemas.microsoft.com/office/drawing/2014/main" val="660176986"/>
                    </a:ext>
                  </a:extLst>
                </a:gridCol>
                <a:gridCol w="1414004">
                  <a:extLst>
                    <a:ext uri="{9D8B030D-6E8A-4147-A177-3AD203B41FA5}">
                      <a16:colId xmlns:a16="http://schemas.microsoft.com/office/drawing/2014/main" val="381182413"/>
                    </a:ext>
                  </a:extLst>
                </a:gridCol>
                <a:gridCol w="1183459">
                  <a:extLst>
                    <a:ext uri="{9D8B030D-6E8A-4147-A177-3AD203B41FA5}">
                      <a16:colId xmlns:a16="http://schemas.microsoft.com/office/drawing/2014/main" val="3716147438"/>
                    </a:ext>
                  </a:extLst>
                </a:gridCol>
              </a:tblGrid>
              <a:tr h="1070428">
                <a:tc>
                  <a:txBody>
                    <a:bodyPr/>
                    <a:lstStyle/>
                    <a:p>
                      <a:pPr>
                        <a:spcAft>
                          <a:spcPts val="1000"/>
                        </a:spcAft>
                        <a:tabLst>
                          <a:tab pos="5490845" algn="r"/>
                        </a:tabLst>
                      </a:pPr>
                      <a:r>
                        <a:rPr lang="nl-NL">
                          <a:effectLst/>
                        </a:rPr>
                        <a:t>BEOORDELING</a:t>
                      </a:r>
                    </a:p>
                  </a:txBody>
                  <a:tcPr marL="68580" marR="68580" marT="0" marB="0" anchor="ctr"/>
                </a:tc>
                <a:tc>
                  <a:txBody>
                    <a:bodyPr/>
                    <a:lstStyle/>
                    <a:p>
                      <a:pPr algn="ctr">
                        <a:spcAft>
                          <a:spcPts val="1000"/>
                        </a:spcAft>
                        <a:tabLst>
                          <a:tab pos="5490845" algn="r"/>
                        </a:tabLst>
                      </a:pPr>
                      <a:endParaRPr lang="nl-NL">
                        <a:effectLst/>
                      </a:endParaRPr>
                    </a:p>
                  </a:txBody>
                  <a:tcPr marL="68580" marR="68580" marT="0" marB="0" anchor="ctr"/>
                </a:tc>
                <a:tc>
                  <a:txBody>
                    <a:bodyPr/>
                    <a:lstStyle/>
                    <a:p>
                      <a:pPr algn="ctr">
                        <a:spcAft>
                          <a:spcPts val="1000"/>
                        </a:spcAft>
                        <a:tabLst>
                          <a:tab pos="5490845" algn="r"/>
                        </a:tabLst>
                      </a:pPr>
                      <a:endParaRPr lang="nl-NL">
                        <a:effectLst/>
                      </a:endParaRPr>
                    </a:p>
                    <a:p>
                      <a:pPr lvl="0" algn="ctr">
                        <a:spcAft>
                          <a:spcPts val="1000"/>
                        </a:spcAft>
                        <a:buNone/>
                      </a:pPr>
                      <a:endParaRPr lang="nl-NL">
                        <a:effectLst/>
                      </a:endParaRPr>
                    </a:p>
                    <a:p>
                      <a:pPr lvl="0" algn="ctr">
                        <a:spcAft>
                          <a:spcPts val="1000"/>
                        </a:spcAft>
                        <a:buNone/>
                      </a:pPr>
                      <a:endParaRPr lang="nl-NL">
                        <a:effectLst/>
                      </a:endParaRPr>
                    </a:p>
                  </a:txBody>
                  <a:tcPr marL="68580" marR="68580" marT="0" marB="0" anchor="ctr"/>
                </a:tc>
                <a:extLst>
                  <a:ext uri="{0D108BD9-81ED-4DB2-BD59-A6C34878D82A}">
                    <a16:rowId xmlns:a16="http://schemas.microsoft.com/office/drawing/2014/main" val="1173541390"/>
                  </a:ext>
                </a:extLst>
              </a:tr>
              <a:tr h="639880">
                <a:tc>
                  <a:txBody>
                    <a:bodyPr/>
                    <a:lstStyle/>
                    <a:p>
                      <a:br>
                        <a:rPr lang="nl-NL" sz="1400">
                          <a:effectLst/>
                        </a:rPr>
                      </a:br>
                      <a:r>
                        <a:rPr lang="nl-NL" sz="1400">
                          <a:effectLst/>
                        </a:rPr>
                        <a:t>Ik kan de KLANTGEGEVENS invullen.</a:t>
                      </a:r>
                    </a:p>
                  </a:txBody>
                  <a:tcPr marL="68580" marR="68580" marT="0" marB="0">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extLst>
                  <a:ext uri="{0D108BD9-81ED-4DB2-BD59-A6C34878D82A}">
                    <a16:rowId xmlns:a16="http://schemas.microsoft.com/office/drawing/2014/main" val="3791452018"/>
                  </a:ext>
                </a:extLst>
              </a:tr>
              <a:tr h="1269599">
                <a:tc>
                  <a:txBody>
                    <a:bodyPr/>
                    <a:lstStyle/>
                    <a:p>
                      <a:r>
                        <a:rPr lang="nl-NL" sz="1400">
                          <a:effectLst/>
                        </a:rPr>
                        <a:t>Ik kan de GEGEVENS VAN DE FACTUUR invullen.</a:t>
                      </a:r>
                    </a:p>
                  </a:txBody>
                  <a:tcPr marL="68580" marR="68580" marT="0" marB="0" anchor="ctr">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extLst>
                  <a:ext uri="{0D108BD9-81ED-4DB2-BD59-A6C34878D82A}">
                    <a16:rowId xmlns:a16="http://schemas.microsoft.com/office/drawing/2014/main" val="998782741"/>
                  </a:ext>
                </a:extLst>
              </a:tr>
              <a:tr h="639880">
                <a:tc>
                  <a:txBody>
                    <a:bodyPr/>
                    <a:lstStyle/>
                    <a:p>
                      <a:r>
                        <a:rPr lang="nl-NL" sz="1400">
                          <a:effectLst/>
                        </a:rPr>
                        <a:t>Ik kan de BESTELDE ARTIKELEN berekenen.</a:t>
                      </a:r>
                    </a:p>
                  </a:txBody>
                  <a:tcPr marL="68580" marR="68580" marT="0" marB="0" anchor="ctr">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tc>
                  <a:txBody>
                    <a:bodyPr/>
                    <a:lstStyle/>
                    <a:p>
                      <a:pPr>
                        <a:spcAft>
                          <a:spcPts val="1000"/>
                        </a:spcAft>
                        <a:tabLst>
                          <a:tab pos="5490845" algn="r"/>
                        </a:tabLst>
                      </a:pPr>
                      <a:endParaRPr lang="nl-NL">
                        <a:effectLst/>
                      </a:endParaRPr>
                    </a:p>
                  </a:txBody>
                  <a:tcPr marL="68580" marR="68580" marT="0" marB="0" anchor="ctr">
                    <a:solidFill>
                      <a:srgbClr val="70BDD2"/>
                    </a:solidFill>
                  </a:tcPr>
                </a:tc>
                <a:extLst>
                  <a:ext uri="{0D108BD9-81ED-4DB2-BD59-A6C34878D82A}">
                    <a16:rowId xmlns:a16="http://schemas.microsoft.com/office/drawing/2014/main" val="3305316841"/>
                  </a:ext>
                </a:extLst>
              </a:tr>
            </a:tbl>
          </a:graphicData>
        </a:graphic>
      </p:graphicFrame>
      <p:sp>
        <p:nvSpPr>
          <p:cNvPr id="8" name="Tekstvak 7">
            <a:extLst>
              <a:ext uri="{FF2B5EF4-FFF2-40B4-BE49-F238E27FC236}">
                <a16:creationId xmlns:a16="http://schemas.microsoft.com/office/drawing/2014/main" id="{14C42174-9401-479B-A4C6-468103029A3D}"/>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a:p>
        </p:txBody>
      </p:sp>
      <p:sp>
        <p:nvSpPr>
          <p:cNvPr id="12" name="Tijdelijke aanduiding voor inhoud 11">
            <a:extLst>
              <a:ext uri="{FF2B5EF4-FFF2-40B4-BE49-F238E27FC236}">
                <a16:creationId xmlns:a16="http://schemas.microsoft.com/office/drawing/2014/main" id="{1D848054-5EF3-4121-B009-E985DB603EBD}"/>
              </a:ext>
            </a:extLst>
          </p:cNvPr>
          <p:cNvSpPr>
            <a:spLocks noGrp="1"/>
          </p:cNvSpPr>
          <p:nvPr>
            <p:ph idx="1"/>
          </p:nvPr>
        </p:nvSpPr>
        <p:spPr>
          <a:xfrm>
            <a:off x="1259632" y="1241616"/>
            <a:ext cx="7427168" cy="1540716"/>
          </a:xfrm>
        </p:spPr>
        <p:txBody>
          <a:bodyPr vert="horz" lIns="91440" tIns="45720" rIns="91440" bIns="45720" rtlCol="0" anchor="t">
            <a:normAutofit/>
          </a:bodyPr>
          <a:lstStyle/>
          <a:p>
            <a:pPr marL="0" indent="0">
              <a:buNone/>
            </a:pPr>
            <a:r>
              <a:rPr lang="nl-NL" sz="2000" i="1">
                <a:latin typeface="Trebuchet MS"/>
                <a:ea typeface="+mj-ea"/>
                <a:cs typeface="Arial"/>
              </a:rPr>
              <a:t>LPD 16 De leerlingen ontleden eenvoudige documenten van het aankoopproces en stellen documenten binnen het verkoopproces op met aandacht voor rekenvaardigheden.</a:t>
            </a:r>
            <a:endParaRPr lang="nl-NL" i="1">
              <a:ea typeface="+mj-ea"/>
            </a:endParaRPr>
          </a:p>
        </p:txBody>
      </p:sp>
      <p:pic>
        <p:nvPicPr>
          <p:cNvPr id="13" name="Afbeelding 13">
            <a:extLst>
              <a:ext uri="{FF2B5EF4-FFF2-40B4-BE49-F238E27FC236}">
                <a16:creationId xmlns:a16="http://schemas.microsoft.com/office/drawing/2014/main" id="{D2CFED61-DF73-45D9-8CC1-8B32F1A93D36}"/>
              </a:ext>
            </a:extLst>
          </p:cNvPr>
          <p:cNvPicPr>
            <a:picLocks noChangeAspect="1"/>
          </p:cNvPicPr>
          <p:nvPr/>
        </p:nvPicPr>
        <p:blipFill>
          <a:blip r:embed="rId2"/>
          <a:stretch>
            <a:fillRect/>
          </a:stretch>
        </p:blipFill>
        <p:spPr>
          <a:xfrm>
            <a:off x="5749177" y="2380461"/>
            <a:ext cx="1195668" cy="1002368"/>
          </a:xfrm>
          <a:prstGeom prst="rect">
            <a:avLst/>
          </a:prstGeom>
        </p:spPr>
      </p:pic>
      <p:pic>
        <p:nvPicPr>
          <p:cNvPr id="14" name="Afbeelding 13">
            <a:extLst>
              <a:ext uri="{FF2B5EF4-FFF2-40B4-BE49-F238E27FC236}">
                <a16:creationId xmlns:a16="http://schemas.microsoft.com/office/drawing/2014/main" id="{5C1F409E-AF3A-4659-8B1D-DBBCC6DDC8F3}"/>
              </a:ext>
            </a:extLst>
          </p:cNvPr>
          <p:cNvPicPr>
            <a:picLocks noChangeAspect="1"/>
          </p:cNvPicPr>
          <p:nvPr/>
        </p:nvPicPr>
        <p:blipFill>
          <a:blip r:embed="rId2"/>
          <a:stretch>
            <a:fillRect/>
          </a:stretch>
        </p:blipFill>
        <p:spPr>
          <a:xfrm rot="10800000">
            <a:off x="7023857" y="2380461"/>
            <a:ext cx="1195668" cy="1002368"/>
          </a:xfrm>
          <a:prstGeom prst="rect">
            <a:avLst/>
          </a:prstGeom>
        </p:spPr>
      </p:pic>
    </p:spTree>
    <p:extLst>
      <p:ext uri="{BB962C8B-B14F-4D97-AF65-F5344CB8AC3E}">
        <p14:creationId xmlns:p14="http://schemas.microsoft.com/office/powerpoint/2010/main" val="453191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FAF42D6-2F87-4E52-BAD2-C91821D81872}"/>
              </a:ext>
            </a:extLst>
          </p:cNvPr>
          <p:cNvSpPr>
            <a:spLocks noGrp="1"/>
          </p:cNvSpPr>
          <p:nvPr>
            <p:ph type="sldNum" sz="quarter" idx="11"/>
          </p:nvPr>
        </p:nvSpPr>
        <p:spPr/>
        <p:txBody>
          <a:bodyPr/>
          <a:lstStyle/>
          <a:p>
            <a:fld id="{189E3A5C-986B-47BE-8F96-3787467B82A8}" type="slidenum">
              <a:rPr lang="nl-BE" smtClean="0">
                <a:solidFill>
                  <a:prstClr val="white"/>
                </a:solidFill>
              </a:rPr>
              <a:pPr/>
              <a:t>48</a:t>
            </a:fld>
            <a:endParaRPr lang="nl-BE">
              <a:solidFill>
                <a:prstClr val="white"/>
              </a:solidFill>
            </a:endParaRPr>
          </a:p>
        </p:txBody>
      </p:sp>
      <p:graphicFrame>
        <p:nvGraphicFramePr>
          <p:cNvPr id="14" name="Tabel 13">
            <a:extLst>
              <a:ext uri="{FF2B5EF4-FFF2-40B4-BE49-F238E27FC236}">
                <a16:creationId xmlns:a16="http://schemas.microsoft.com/office/drawing/2014/main" id="{8ACB2AFD-6EE6-4587-A463-579111D9F500}"/>
              </a:ext>
            </a:extLst>
          </p:cNvPr>
          <p:cNvGraphicFramePr>
            <a:graphicFrameLocks noGrp="1"/>
          </p:cNvGraphicFramePr>
          <p:nvPr>
            <p:extLst>
              <p:ext uri="{D42A27DB-BD31-4B8C-83A1-F6EECF244321}">
                <p14:modId xmlns:p14="http://schemas.microsoft.com/office/powerpoint/2010/main" val="3226618916"/>
              </p:ext>
            </p:extLst>
          </p:nvPr>
        </p:nvGraphicFramePr>
        <p:xfrm>
          <a:off x="1246093" y="1317812"/>
          <a:ext cx="6977810" cy="4170381"/>
        </p:xfrm>
        <a:graphic>
          <a:graphicData uri="http://schemas.openxmlformats.org/drawingml/2006/table">
            <a:tbl>
              <a:tblPr firstRow="1" bandRow="1" bandCol="1">
                <a:tableStyleId>{5A111915-BE36-4E01-A7E5-04B1672EAD32}</a:tableStyleId>
              </a:tblPr>
              <a:tblGrid>
                <a:gridCol w="4380347">
                  <a:extLst>
                    <a:ext uri="{9D8B030D-6E8A-4147-A177-3AD203B41FA5}">
                      <a16:colId xmlns:a16="http://schemas.microsoft.com/office/drawing/2014/main" val="660176986"/>
                    </a:ext>
                  </a:extLst>
                </a:gridCol>
                <a:gridCol w="1414004">
                  <a:extLst>
                    <a:ext uri="{9D8B030D-6E8A-4147-A177-3AD203B41FA5}">
                      <a16:colId xmlns:a16="http://schemas.microsoft.com/office/drawing/2014/main" val="381182413"/>
                    </a:ext>
                  </a:extLst>
                </a:gridCol>
                <a:gridCol w="1183459">
                  <a:extLst>
                    <a:ext uri="{9D8B030D-6E8A-4147-A177-3AD203B41FA5}">
                      <a16:colId xmlns:a16="http://schemas.microsoft.com/office/drawing/2014/main" val="3716147438"/>
                    </a:ext>
                  </a:extLst>
                </a:gridCol>
              </a:tblGrid>
              <a:tr h="878541">
                <a:tc>
                  <a:txBody>
                    <a:bodyPr/>
                    <a:lstStyle/>
                    <a:p>
                      <a:pPr algn="l">
                        <a:spcAft>
                          <a:spcPts val="1000"/>
                        </a:spcAft>
                        <a:tabLst>
                          <a:tab pos="5490845" algn="r"/>
                        </a:tabLst>
                      </a:pPr>
                      <a:r>
                        <a:rPr lang="nl-NL">
                          <a:effectLst/>
                        </a:rPr>
                        <a:t>BEOORDELING</a:t>
                      </a:r>
                    </a:p>
                  </a:txBody>
                  <a:tcPr marL="68580" marR="68580" marT="0" marB="0" anchor="ctr">
                    <a:solidFill>
                      <a:srgbClr val="70BDD2"/>
                    </a:solidFill>
                  </a:tcPr>
                </a:tc>
                <a:tc>
                  <a:txBody>
                    <a:bodyPr/>
                    <a:lstStyle/>
                    <a:p>
                      <a:pPr algn="l">
                        <a:spcAft>
                          <a:spcPts val="1000"/>
                        </a:spcAft>
                        <a:tabLst>
                          <a:tab pos="5490845" algn="r"/>
                        </a:tabLst>
                      </a:pPr>
                      <a:endParaRPr lang="nl-NL">
                        <a:effectLst/>
                      </a:endParaRPr>
                    </a:p>
                  </a:txBody>
                  <a:tcPr marL="68580" marR="68580" marT="0" marB="0" anchor="ctr">
                    <a:solidFill>
                      <a:srgbClr val="70BDD2"/>
                    </a:solidFill>
                  </a:tcPr>
                </a:tc>
                <a:tc>
                  <a:txBody>
                    <a:bodyPr/>
                    <a:lstStyle/>
                    <a:p>
                      <a:pPr algn="l">
                        <a:spcAft>
                          <a:spcPts val="1000"/>
                        </a:spcAft>
                        <a:tabLst>
                          <a:tab pos="5490845" algn="r"/>
                        </a:tabLst>
                      </a:pPr>
                      <a:endParaRPr lang="nl-NL">
                        <a:effectLst/>
                      </a:endParaRPr>
                    </a:p>
                  </a:txBody>
                  <a:tcPr marL="68580" marR="68580" marT="0" marB="0" anchor="ctr">
                    <a:solidFill>
                      <a:srgbClr val="70BDD2"/>
                    </a:solidFill>
                  </a:tcPr>
                </a:tc>
                <a:extLst>
                  <a:ext uri="{0D108BD9-81ED-4DB2-BD59-A6C34878D82A}">
                    <a16:rowId xmlns:a16="http://schemas.microsoft.com/office/drawing/2014/main" val="1173541390"/>
                  </a:ext>
                </a:extLst>
              </a:tr>
              <a:tr h="365760">
                <a:tc>
                  <a:txBody>
                    <a:bodyPr/>
                    <a:lstStyle/>
                    <a:p>
                      <a:pPr algn="l"/>
                      <a:r>
                        <a:rPr lang="nl-NL" sz="1600">
                          <a:effectLst/>
                        </a:rPr>
                        <a:t>Facturatieadres (naam en adres klant)</a:t>
                      </a:r>
                    </a:p>
                  </a:txBody>
                  <a:tcPr marL="68580" marR="68580" marT="0" marB="0"/>
                </a:tc>
                <a:tc>
                  <a:txBody>
                    <a:bodyPr/>
                    <a:lstStyle/>
                    <a:p>
                      <a:pPr algn="l">
                        <a:spcAft>
                          <a:spcPts val="1000"/>
                        </a:spcAft>
                        <a:tabLst>
                          <a:tab pos="5490845" algn="r"/>
                        </a:tabLst>
                      </a:pPr>
                      <a:endParaRPr lang="nl-NL" sz="1600">
                        <a:effectLst/>
                      </a:endParaRPr>
                    </a:p>
                  </a:txBody>
                  <a:tcPr marL="68580" marR="68580" marT="0" marB="0" anchor="ctr"/>
                </a:tc>
                <a:tc>
                  <a:txBody>
                    <a:bodyPr/>
                    <a:lstStyle/>
                    <a:p>
                      <a:pPr algn="l">
                        <a:spcAft>
                          <a:spcPts val="1000"/>
                        </a:spcAft>
                        <a:tabLst>
                          <a:tab pos="5490845" algn="r"/>
                        </a:tabLst>
                      </a:pPr>
                      <a:endParaRPr lang="nl-NL" sz="1600">
                        <a:effectLst/>
                      </a:endParaRPr>
                    </a:p>
                  </a:txBody>
                  <a:tcPr marL="68580" marR="68580" marT="0" marB="0" anchor="ctr"/>
                </a:tc>
                <a:extLst>
                  <a:ext uri="{0D108BD9-81ED-4DB2-BD59-A6C34878D82A}">
                    <a16:rowId xmlns:a16="http://schemas.microsoft.com/office/drawing/2014/main" val="3791452018"/>
                  </a:ext>
                </a:extLst>
              </a:tr>
              <a:tr h="365760">
                <a:tc>
                  <a:txBody>
                    <a:bodyPr/>
                    <a:lstStyle/>
                    <a:p>
                      <a:pPr algn="l"/>
                      <a:r>
                        <a:rPr lang="nl-NL" sz="1600">
                          <a:effectLst/>
                        </a:rPr>
                        <a:t>Btw-nummer klant </a:t>
                      </a:r>
                    </a:p>
                  </a:txBody>
                  <a:tcPr marL="68580" marR="68580" marT="0" marB="0" anchor="ctr"/>
                </a:tc>
                <a:tc>
                  <a:txBody>
                    <a:bodyPr/>
                    <a:lstStyle/>
                    <a:p>
                      <a:pPr algn="l">
                        <a:spcAft>
                          <a:spcPts val="1000"/>
                        </a:spcAft>
                        <a:tabLst>
                          <a:tab pos="5490845" algn="r"/>
                        </a:tabLst>
                      </a:pPr>
                      <a:endParaRPr lang="nl-NL" sz="1600">
                        <a:effectLst/>
                      </a:endParaRPr>
                    </a:p>
                  </a:txBody>
                  <a:tcPr marL="68580" marR="68580" marT="0" marB="0" anchor="ctr"/>
                </a:tc>
                <a:tc>
                  <a:txBody>
                    <a:bodyPr/>
                    <a:lstStyle/>
                    <a:p>
                      <a:pPr algn="l">
                        <a:spcAft>
                          <a:spcPts val="1000"/>
                        </a:spcAft>
                        <a:tabLst>
                          <a:tab pos="5490845" algn="r"/>
                        </a:tabLst>
                      </a:pPr>
                      <a:endParaRPr lang="nl-NL" sz="1600">
                        <a:effectLst/>
                      </a:endParaRPr>
                    </a:p>
                  </a:txBody>
                  <a:tcPr marL="68580" marR="68580" marT="0" marB="0" anchor="ctr"/>
                </a:tc>
                <a:extLst>
                  <a:ext uri="{0D108BD9-81ED-4DB2-BD59-A6C34878D82A}">
                    <a16:rowId xmlns:a16="http://schemas.microsoft.com/office/drawing/2014/main" val="998782741"/>
                  </a:ext>
                </a:extLst>
              </a:tr>
              <a:tr h="365760">
                <a:tc>
                  <a:txBody>
                    <a:bodyPr/>
                    <a:lstStyle/>
                    <a:p>
                      <a:pPr algn="l"/>
                      <a:r>
                        <a:rPr lang="nl-NL" sz="1600">
                          <a:effectLst/>
                        </a:rPr>
                        <a:t>Factuurnummer</a:t>
                      </a:r>
                    </a:p>
                  </a:txBody>
                  <a:tcPr marL="68580" marR="68580" marT="0" marB="0" anchor="ctr"/>
                </a:tc>
                <a:tc>
                  <a:txBody>
                    <a:bodyPr/>
                    <a:lstStyle/>
                    <a:p>
                      <a:pPr algn="l">
                        <a:spcAft>
                          <a:spcPts val="1000"/>
                        </a:spcAft>
                        <a:tabLst>
                          <a:tab pos="5490845" algn="r"/>
                        </a:tabLst>
                      </a:pPr>
                      <a:endParaRPr lang="nl-NL" sz="1600">
                        <a:effectLst/>
                      </a:endParaRPr>
                    </a:p>
                  </a:txBody>
                  <a:tcPr marL="68580" marR="68580" marT="0" marB="0" anchor="ctr"/>
                </a:tc>
                <a:tc>
                  <a:txBody>
                    <a:bodyPr/>
                    <a:lstStyle/>
                    <a:p>
                      <a:pPr algn="l">
                        <a:spcAft>
                          <a:spcPts val="1000"/>
                        </a:spcAft>
                        <a:tabLst>
                          <a:tab pos="5490845" algn="r"/>
                        </a:tabLst>
                      </a:pPr>
                      <a:endParaRPr lang="nl-NL" sz="1600">
                        <a:effectLst/>
                      </a:endParaRPr>
                    </a:p>
                  </a:txBody>
                  <a:tcPr marL="68580" marR="68580" marT="0" marB="0" anchor="ctr"/>
                </a:tc>
                <a:extLst>
                  <a:ext uri="{0D108BD9-81ED-4DB2-BD59-A6C34878D82A}">
                    <a16:rowId xmlns:a16="http://schemas.microsoft.com/office/drawing/2014/main" val="3305316841"/>
                  </a:ext>
                </a:extLst>
              </a:tr>
              <a:tr h="365760">
                <a:tc>
                  <a:txBody>
                    <a:bodyPr/>
                    <a:lstStyle/>
                    <a:p>
                      <a:pPr lvl="0" algn="l">
                        <a:buNone/>
                      </a:pPr>
                      <a:r>
                        <a:rPr lang="nl-NL" sz="1600">
                          <a:effectLst/>
                        </a:rPr>
                        <a:t>Datum van de factuur</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3596913631"/>
                  </a:ext>
                </a:extLst>
              </a:tr>
              <a:tr h="365760">
                <a:tc>
                  <a:txBody>
                    <a:bodyPr/>
                    <a:lstStyle/>
                    <a:p>
                      <a:pPr lvl="0" algn="l">
                        <a:buNone/>
                      </a:pPr>
                      <a:r>
                        <a:rPr lang="nl-NL" sz="1600">
                          <a:effectLst/>
                        </a:rPr>
                        <a:t>Vervaldag van de factuur</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3014318519"/>
                  </a:ext>
                </a:extLst>
              </a:tr>
              <a:tr h="365760">
                <a:tc>
                  <a:txBody>
                    <a:bodyPr/>
                    <a:lstStyle/>
                    <a:p>
                      <a:pPr lvl="0" algn="l">
                        <a:buNone/>
                      </a:pPr>
                      <a:r>
                        <a:rPr lang="nl-NL" sz="1600">
                          <a:effectLst/>
                        </a:rPr>
                        <a:t>Klantnummer</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3237313918"/>
                  </a:ext>
                </a:extLst>
              </a:tr>
              <a:tr h="365760">
                <a:tc>
                  <a:txBody>
                    <a:bodyPr/>
                    <a:lstStyle/>
                    <a:p>
                      <a:pPr lvl="0" algn="l">
                        <a:buNone/>
                      </a:pPr>
                      <a:r>
                        <a:rPr lang="nl-NL" sz="1600">
                          <a:effectLst/>
                        </a:rPr>
                        <a:t>Omschrijving van de bestelling</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1399188799"/>
                  </a:ext>
                </a:extLst>
              </a:tr>
              <a:tr h="365760">
                <a:tc>
                  <a:txBody>
                    <a:bodyPr/>
                    <a:lstStyle/>
                    <a:p>
                      <a:pPr lvl="0" algn="l">
                        <a:buNone/>
                      </a:pPr>
                      <a:r>
                        <a:rPr lang="nl-NL" sz="1600">
                          <a:effectLst/>
                        </a:rPr>
                        <a:t>Btw-percentage en btw-bedrag</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103368011"/>
                  </a:ext>
                </a:extLst>
              </a:tr>
              <a:tr h="365760">
                <a:tc>
                  <a:txBody>
                    <a:bodyPr/>
                    <a:lstStyle/>
                    <a:p>
                      <a:pPr lvl="0" algn="l">
                        <a:buNone/>
                      </a:pPr>
                      <a:r>
                        <a:rPr lang="nl-NL" sz="1600">
                          <a:effectLst/>
                        </a:rPr>
                        <a:t>Totaalbedrag van de factuur</a:t>
                      </a: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tc>
                  <a:txBody>
                    <a:bodyPr/>
                    <a:lstStyle/>
                    <a:p>
                      <a:pPr lvl="0" algn="l">
                        <a:spcAft>
                          <a:spcPts val="1000"/>
                        </a:spcAft>
                        <a:buNone/>
                        <a:tabLst>
                          <a:tab pos="5490845" algn="r"/>
                        </a:tabLst>
                      </a:pPr>
                      <a:endParaRPr lang="nl-NL" sz="1600">
                        <a:effectLst/>
                      </a:endParaRPr>
                    </a:p>
                  </a:txBody>
                  <a:tcPr marL="68580" marR="68580" marT="0" marB="0" anchor="ctr"/>
                </a:tc>
                <a:extLst>
                  <a:ext uri="{0D108BD9-81ED-4DB2-BD59-A6C34878D82A}">
                    <a16:rowId xmlns:a16="http://schemas.microsoft.com/office/drawing/2014/main" val="3497537854"/>
                  </a:ext>
                </a:extLst>
              </a:tr>
            </a:tbl>
          </a:graphicData>
        </a:graphic>
      </p:graphicFrame>
      <p:sp>
        <p:nvSpPr>
          <p:cNvPr id="16" name="Titel 1">
            <a:extLst>
              <a:ext uri="{FF2B5EF4-FFF2-40B4-BE49-F238E27FC236}">
                <a16:creationId xmlns:a16="http://schemas.microsoft.com/office/drawing/2014/main" id="{36319647-4F36-49E0-B375-19C9E268B63E}"/>
              </a:ext>
            </a:extLst>
          </p:cNvPr>
          <p:cNvSpPr>
            <a:spLocks noGrp="1"/>
          </p:cNvSpPr>
          <p:nvPr>
            <p:ph type="title"/>
          </p:nvPr>
        </p:nvSpPr>
        <p:spPr>
          <a:xfrm>
            <a:off x="1187914" y="122238"/>
            <a:ext cx="7427168" cy="1349188"/>
          </a:xfrm>
        </p:spPr>
        <p:txBody>
          <a:bodyPr/>
          <a:lstStyle/>
          <a:p>
            <a:r>
              <a:rPr lang="nl-NL">
                <a:latin typeface="Trebuchet MS"/>
                <a:cs typeface="Arial"/>
              </a:rPr>
              <a:t>Voorbeeld B-stroom - gedetailleerd</a:t>
            </a:r>
            <a:endParaRPr lang="nl-NL"/>
          </a:p>
        </p:txBody>
      </p:sp>
      <p:pic>
        <p:nvPicPr>
          <p:cNvPr id="18" name="Afbeelding 13">
            <a:extLst>
              <a:ext uri="{FF2B5EF4-FFF2-40B4-BE49-F238E27FC236}">
                <a16:creationId xmlns:a16="http://schemas.microsoft.com/office/drawing/2014/main" id="{52871457-BF8D-4A4A-960C-D2505A1C970F}"/>
              </a:ext>
            </a:extLst>
          </p:cNvPr>
          <p:cNvPicPr>
            <a:picLocks noChangeAspect="1"/>
          </p:cNvPicPr>
          <p:nvPr/>
        </p:nvPicPr>
        <p:blipFill>
          <a:blip r:embed="rId2"/>
          <a:stretch>
            <a:fillRect/>
          </a:stretch>
        </p:blipFill>
        <p:spPr>
          <a:xfrm>
            <a:off x="5642927" y="1296239"/>
            <a:ext cx="1195668" cy="1002368"/>
          </a:xfrm>
          <a:prstGeom prst="rect">
            <a:avLst/>
          </a:prstGeom>
        </p:spPr>
      </p:pic>
      <p:pic>
        <p:nvPicPr>
          <p:cNvPr id="20" name="Afbeelding 19">
            <a:extLst>
              <a:ext uri="{FF2B5EF4-FFF2-40B4-BE49-F238E27FC236}">
                <a16:creationId xmlns:a16="http://schemas.microsoft.com/office/drawing/2014/main" id="{14D2419C-E349-4A6C-B19D-5C3B9C3F06E6}"/>
              </a:ext>
            </a:extLst>
          </p:cNvPr>
          <p:cNvPicPr>
            <a:picLocks noChangeAspect="1"/>
          </p:cNvPicPr>
          <p:nvPr/>
        </p:nvPicPr>
        <p:blipFill>
          <a:blip r:embed="rId2"/>
          <a:stretch>
            <a:fillRect/>
          </a:stretch>
        </p:blipFill>
        <p:spPr>
          <a:xfrm rot="10800000">
            <a:off x="7010629" y="1198873"/>
            <a:ext cx="1195668" cy="1002368"/>
          </a:xfrm>
          <a:prstGeom prst="rect">
            <a:avLst/>
          </a:prstGeom>
        </p:spPr>
      </p:pic>
    </p:spTree>
    <p:extLst>
      <p:ext uri="{BB962C8B-B14F-4D97-AF65-F5344CB8AC3E}">
        <p14:creationId xmlns:p14="http://schemas.microsoft.com/office/powerpoint/2010/main" val="2038719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2" name="Afbeelding 1">
            <a:extLst>
              <a:ext uri="{FF2B5EF4-FFF2-40B4-BE49-F238E27FC236}">
                <a16:creationId xmlns:a16="http://schemas.microsoft.com/office/drawing/2014/main" id="{3AAE1E9F-E1D1-4A56-9D5D-E86AA7DDA6FD}"/>
              </a:ext>
            </a:extLst>
          </p:cNvPr>
          <p:cNvPicPr>
            <a:picLocks noChangeAspect="1"/>
          </p:cNvPicPr>
          <p:nvPr/>
        </p:nvPicPr>
        <p:blipFill>
          <a:blip r:embed="rId11"/>
          <a:stretch>
            <a:fillRect/>
          </a:stretch>
        </p:blipFill>
        <p:spPr>
          <a:xfrm>
            <a:off x="4446206" y="2825657"/>
            <a:ext cx="804742" cy="871804"/>
          </a:xfrm>
          <a:prstGeom prst="rect">
            <a:avLst/>
          </a:prstGeom>
        </p:spPr>
      </p:pic>
    </p:spTree>
    <p:extLst>
      <p:ext uri="{BB962C8B-B14F-4D97-AF65-F5344CB8AC3E}">
        <p14:creationId xmlns:p14="http://schemas.microsoft.com/office/powerpoint/2010/main" val="4294477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a:t>Onderwijsspiegel (2)</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pic>
        <p:nvPicPr>
          <p:cNvPr id="3" name="Afbeelding 2">
            <a:extLst>
              <a:ext uri="{FF2B5EF4-FFF2-40B4-BE49-F238E27FC236}">
                <a16:creationId xmlns:a16="http://schemas.microsoft.com/office/drawing/2014/main" id="{B7B98366-B164-4B31-82C1-29582A0882AB}"/>
              </a:ext>
            </a:extLst>
          </p:cNvPr>
          <p:cNvPicPr>
            <a:picLocks noChangeAspect="1"/>
          </p:cNvPicPr>
          <p:nvPr/>
        </p:nvPicPr>
        <p:blipFill>
          <a:blip r:embed="rId3"/>
          <a:stretch>
            <a:fillRect/>
          </a:stretch>
        </p:blipFill>
        <p:spPr>
          <a:xfrm>
            <a:off x="195262" y="1306413"/>
            <a:ext cx="8753475" cy="4714875"/>
          </a:xfrm>
          <a:prstGeom prst="rect">
            <a:avLst/>
          </a:prstGeom>
        </p:spPr>
      </p:pic>
    </p:spTree>
    <p:extLst>
      <p:ext uri="{BB962C8B-B14F-4D97-AF65-F5344CB8AC3E}">
        <p14:creationId xmlns:p14="http://schemas.microsoft.com/office/powerpoint/2010/main" val="111041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13C87-20B4-4E66-AF4A-995C4D87F25D}"/>
              </a:ext>
            </a:extLst>
          </p:cNvPr>
          <p:cNvSpPr>
            <a:spLocks noGrp="1"/>
          </p:cNvSpPr>
          <p:nvPr>
            <p:ph type="title"/>
          </p:nvPr>
        </p:nvSpPr>
        <p:spPr/>
        <p:txBody>
          <a:bodyPr/>
          <a:lstStyle/>
          <a:p>
            <a:r>
              <a:rPr lang="nl-BE" b="1">
                <a:solidFill>
                  <a:srgbClr val="0070C0"/>
                </a:solidFill>
              </a:rPr>
              <a:t>4  Geïntegreerd in leerproces</a:t>
            </a:r>
            <a:endParaRPr lang="nl-BE"/>
          </a:p>
        </p:txBody>
      </p:sp>
      <p:pic>
        <p:nvPicPr>
          <p:cNvPr id="6" name="Afbeelding 5">
            <a:extLst>
              <a:ext uri="{FF2B5EF4-FFF2-40B4-BE49-F238E27FC236}">
                <a16:creationId xmlns:a16="http://schemas.microsoft.com/office/drawing/2014/main" id="{CEFA0EAE-EFC5-4BB4-81FF-0E1C02839285}"/>
              </a:ext>
            </a:extLst>
          </p:cNvPr>
          <p:cNvPicPr>
            <a:picLocks noChangeAspect="1"/>
          </p:cNvPicPr>
          <p:nvPr/>
        </p:nvPicPr>
        <p:blipFill>
          <a:blip r:embed="rId3"/>
          <a:stretch>
            <a:fillRect/>
          </a:stretch>
        </p:blipFill>
        <p:spPr>
          <a:xfrm>
            <a:off x="467366" y="1716547"/>
            <a:ext cx="1334706" cy="1322894"/>
          </a:xfrm>
          <a:prstGeom prst="rect">
            <a:avLst/>
          </a:prstGeom>
        </p:spPr>
      </p:pic>
      <p:sp>
        <p:nvSpPr>
          <p:cNvPr id="4" name="Tekstvak 3">
            <a:extLst>
              <a:ext uri="{FF2B5EF4-FFF2-40B4-BE49-F238E27FC236}">
                <a16:creationId xmlns:a16="http://schemas.microsoft.com/office/drawing/2014/main" id="{9779C760-FBAD-4D37-84FA-367BAFCB803A}"/>
              </a:ext>
            </a:extLst>
          </p:cNvPr>
          <p:cNvSpPr txBox="1"/>
          <p:nvPr/>
        </p:nvSpPr>
        <p:spPr>
          <a:xfrm>
            <a:off x="1887068" y="2093325"/>
            <a:ext cx="7003840" cy="2308324"/>
          </a:xfrm>
          <a:prstGeom prst="rect">
            <a:avLst/>
          </a:prstGeom>
          <a:noFill/>
        </p:spPr>
        <p:txBody>
          <a:bodyPr wrap="none" rtlCol="0">
            <a:spAutoFit/>
          </a:bodyPr>
          <a:lstStyle/>
          <a:p>
            <a:r>
              <a:rPr lang="nl-BE" sz="2400" b="1">
                <a:solidFill>
                  <a:srgbClr val="00B050"/>
                </a:solidFill>
                <a:latin typeface="Trebuchet MS" panose="020B0603020202020204" pitchFamily="34" charset="0"/>
              </a:rPr>
              <a:t>De evaluatie is geïntegreerd in het leerproces. </a:t>
            </a:r>
          </a:p>
          <a:p>
            <a:r>
              <a:rPr lang="nl-BE" sz="2400" b="1">
                <a:solidFill>
                  <a:srgbClr val="00B050"/>
                </a:solidFill>
                <a:latin typeface="Trebuchet MS" panose="020B0603020202020204" pitchFamily="34" charset="0"/>
              </a:rPr>
              <a:t>Er vindt consequent afstemming plaats tussen </a:t>
            </a:r>
          </a:p>
          <a:p>
            <a:r>
              <a:rPr lang="nl-BE" sz="2400" b="1">
                <a:solidFill>
                  <a:srgbClr val="00B050"/>
                </a:solidFill>
                <a:latin typeface="Trebuchet MS" panose="020B0603020202020204" pitchFamily="34" charset="0"/>
              </a:rPr>
              <a:t>de evaluatie en het gevalideerd doelenkader,</a:t>
            </a:r>
          </a:p>
          <a:p>
            <a:r>
              <a:rPr lang="nl-BE" sz="2400" b="1">
                <a:solidFill>
                  <a:srgbClr val="00B050"/>
                </a:solidFill>
                <a:latin typeface="Trebuchet MS" panose="020B0603020202020204" pitchFamily="34" charset="0"/>
              </a:rPr>
              <a:t>de beginsituatie, de leerdoelen en het </a:t>
            </a:r>
          </a:p>
          <a:p>
            <a:r>
              <a:rPr lang="nl-BE" sz="2400" b="1">
                <a:solidFill>
                  <a:srgbClr val="00B050"/>
                </a:solidFill>
                <a:latin typeface="Trebuchet MS" panose="020B0603020202020204" pitchFamily="34" charset="0"/>
              </a:rPr>
              <a:t>onderwijsleerproces.</a:t>
            </a:r>
          </a:p>
          <a:p>
            <a:r>
              <a:rPr lang="nl-BE" sz="2400" b="1">
                <a:solidFill>
                  <a:srgbClr val="00B050"/>
                </a:solidFill>
                <a:latin typeface="Trebuchet MS" panose="020B0603020202020204" pitchFamily="34" charset="0"/>
              </a:rPr>
              <a:t> </a:t>
            </a:r>
          </a:p>
        </p:txBody>
      </p:sp>
      <p:pic>
        <p:nvPicPr>
          <p:cNvPr id="7" name="Picture 2" descr="Afbeeldingsresultaat voor criteria">
            <a:extLst>
              <a:ext uri="{FF2B5EF4-FFF2-40B4-BE49-F238E27FC236}">
                <a16:creationId xmlns:a16="http://schemas.microsoft.com/office/drawing/2014/main" id="{045D6EAB-E183-42B3-AA86-5315BB2BA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24" y="4553865"/>
            <a:ext cx="945990" cy="94599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B486081-1FFC-4AAD-85BB-EEC98D19CD9D}"/>
              </a:ext>
            </a:extLst>
          </p:cNvPr>
          <p:cNvSpPr txBox="1"/>
          <p:nvPr/>
        </p:nvSpPr>
        <p:spPr>
          <a:xfrm>
            <a:off x="1887068" y="4331968"/>
            <a:ext cx="6889486" cy="1200329"/>
          </a:xfrm>
          <a:prstGeom prst="rect">
            <a:avLst/>
          </a:prstGeom>
          <a:noFill/>
        </p:spPr>
        <p:txBody>
          <a:bodyPr wrap="square" rtlCol="0">
            <a:spAutoFit/>
          </a:bodyPr>
          <a:lstStyle/>
          <a:p>
            <a:r>
              <a:rPr lang="nl-BE" sz="2400" b="1">
                <a:latin typeface="Trebuchet MS" panose="020B0603020202020204" pitchFamily="34" charset="0"/>
              </a:rPr>
              <a:t>Stem leerplandoelen, het lesgeven (werkvormen, media,..), feedback en evaluatie op elkaar af. </a:t>
            </a:r>
          </a:p>
        </p:txBody>
      </p:sp>
      <p:pic>
        <p:nvPicPr>
          <p:cNvPr id="9" name="Afbeelding 8">
            <a:extLst>
              <a:ext uri="{FF2B5EF4-FFF2-40B4-BE49-F238E27FC236}">
                <a16:creationId xmlns:a16="http://schemas.microsoft.com/office/drawing/2014/main" id="{9BF03485-ACD2-4E70-8A7F-072B896C4A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1148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84" descr="http://sargasso.nl/wp-content/uploads/2015/11/Schermafbeelding-2015-11-21-om-00.48.22.png"/>
          <p:cNvPicPr preferRelativeResize="0"/>
          <p:nvPr/>
        </p:nvPicPr>
        <p:blipFill rotWithShape="1">
          <a:blip r:embed="rId3">
            <a:alphaModFix/>
          </a:blip>
          <a:srcRect t="882"/>
          <a:stretch/>
        </p:blipFill>
        <p:spPr>
          <a:xfrm>
            <a:off x="897803" y="1196381"/>
            <a:ext cx="7348395" cy="4350282"/>
          </a:xfrm>
          <a:prstGeom prst="rect">
            <a:avLst/>
          </a:prstGeom>
          <a:noFill/>
          <a:ln>
            <a:noFill/>
          </a:ln>
        </p:spPr>
      </p:pic>
      <p:grpSp>
        <p:nvGrpSpPr>
          <p:cNvPr id="507" name="Google Shape;507;p84"/>
          <p:cNvGrpSpPr/>
          <p:nvPr/>
        </p:nvGrpSpPr>
        <p:grpSpPr>
          <a:xfrm>
            <a:off x="1827614" y="1063808"/>
            <a:ext cx="4893304" cy="4615428"/>
            <a:chOff x="2947823" y="774041"/>
            <a:chExt cx="5440307" cy="5338757"/>
          </a:xfrm>
        </p:grpSpPr>
        <p:sp>
          <p:nvSpPr>
            <p:cNvPr id="508" name="Google Shape;508;p84"/>
            <p:cNvSpPr/>
            <p:nvPr/>
          </p:nvSpPr>
          <p:spPr>
            <a:xfrm>
              <a:off x="3579560" y="1427503"/>
              <a:ext cx="4237103" cy="4237103"/>
            </a:xfrm>
            <a:prstGeom prst="blockArc">
              <a:avLst>
                <a:gd name="adj1" fmla="val 12990414"/>
                <a:gd name="adj2" fmla="val 16150125"/>
                <a:gd name="adj3" fmla="val 3904"/>
              </a:avLst>
            </a:prstGeom>
            <a:solidFill>
              <a:srgbClr val="00206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9" name="Google Shape;509;p84"/>
            <p:cNvSpPr/>
            <p:nvPr/>
          </p:nvSpPr>
          <p:spPr>
            <a:xfrm>
              <a:off x="3556196" y="1458461"/>
              <a:ext cx="4237103" cy="4237103"/>
            </a:xfrm>
            <a:prstGeom prst="blockArc">
              <a:avLst>
                <a:gd name="adj1" fmla="val 10080665"/>
                <a:gd name="adj2" fmla="val 13054604"/>
                <a:gd name="adj3" fmla="val 3904"/>
              </a:avLst>
            </a:prstGeom>
            <a:solidFill>
              <a:srgbClr val="BF50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0" name="Google Shape;510;p84"/>
            <p:cNvSpPr/>
            <p:nvPr/>
          </p:nvSpPr>
          <p:spPr>
            <a:xfrm>
              <a:off x="3549425" y="1427722"/>
              <a:ext cx="4237103" cy="4237103"/>
            </a:xfrm>
            <a:prstGeom prst="blockArc">
              <a:avLst>
                <a:gd name="adj1" fmla="val 6942857"/>
                <a:gd name="adj2" fmla="val 10028571"/>
                <a:gd name="adj3" fmla="val 3904"/>
              </a:avLst>
            </a:prstGeom>
            <a:solidFill>
              <a:srgbClr val="F7954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1" name="Google Shape;511;p84"/>
            <p:cNvSpPr/>
            <p:nvPr/>
          </p:nvSpPr>
          <p:spPr>
            <a:xfrm>
              <a:off x="3549425" y="1427722"/>
              <a:ext cx="4237103" cy="4237103"/>
            </a:xfrm>
            <a:prstGeom prst="blockArc">
              <a:avLst>
                <a:gd name="adj1" fmla="val 3857143"/>
                <a:gd name="adj2" fmla="val 6942857"/>
                <a:gd name="adj3" fmla="val 3904"/>
              </a:avLst>
            </a:prstGeom>
            <a:solidFill>
              <a:srgbClr val="49ACC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2" name="Google Shape;512;p84"/>
            <p:cNvSpPr/>
            <p:nvPr/>
          </p:nvSpPr>
          <p:spPr>
            <a:xfrm>
              <a:off x="3549425" y="1427722"/>
              <a:ext cx="4237103" cy="4237103"/>
            </a:xfrm>
            <a:prstGeom prst="blockArc">
              <a:avLst>
                <a:gd name="adj1" fmla="val 771429"/>
                <a:gd name="adj2" fmla="val 3857143"/>
                <a:gd name="adj3" fmla="val 3904"/>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3" name="Google Shape;513;p84"/>
            <p:cNvSpPr/>
            <p:nvPr/>
          </p:nvSpPr>
          <p:spPr>
            <a:xfrm>
              <a:off x="3546022" y="1442890"/>
              <a:ext cx="4237103" cy="4237103"/>
            </a:xfrm>
            <a:prstGeom prst="blockArc">
              <a:avLst>
                <a:gd name="adj1" fmla="val 19294775"/>
                <a:gd name="adj2" fmla="val 745701"/>
                <a:gd name="adj3" fmla="val 390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4" name="Google Shape;514;p84"/>
            <p:cNvSpPr/>
            <p:nvPr/>
          </p:nvSpPr>
          <p:spPr>
            <a:xfrm>
              <a:off x="3534061" y="1427665"/>
              <a:ext cx="4237103" cy="4237103"/>
            </a:xfrm>
            <a:prstGeom prst="blockArc">
              <a:avLst>
                <a:gd name="adj1" fmla="val 16225426"/>
                <a:gd name="adj2" fmla="val 19326818"/>
                <a:gd name="adj3" fmla="val 3904"/>
              </a:avLst>
            </a:prstGeom>
            <a:solidFill>
              <a:srgbClr val="C4BD9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5" name="Google Shape;515;p84"/>
            <p:cNvSpPr/>
            <p:nvPr/>
          </p:nvSpPr>
          <p:spPr>
            <a:xfrm>
              <a:off x="4820379" y="2698676"/>
              <a:ext cx="1695194" cy="1695194"/>
            </a:xfrm>
            <a:custGeom>
              <a:avLst/>
              <a:gdLst/>
              <a:ahLst/>
              <a:cxnLst/>
              <a:rect l="l" t="t" r="r" b="b"/>
              <a:pathLst>
                <a:path w="1695194" h="1695194" extrusionOk="0">
                  <a:moveTo>
                    <a:pt x="0" y="847597"/>
                  </a:moveTo>
                  <a:cubicBezTo>
                    <a:pt x="0" y="379482"/>
                    <a:pt x="379482" y="0"/>
                    <a:pt x="847597" y="0"/>
                  </a:cubicBezTo>
                  <a:cubicBezTo>
                    <a:pt x="1315712" y="0"/>
                    <a:pt x="1695194" y="379482"/>
                    <a:pt x="1695194" y="847597"/>
                  </a:cubicBezTo>
                  <a:cubicBezTo>
                    <a:pt x="1695194" y="1315712"/>
                    <a:pt x="1315712" y="1695194"/>
                    <a:pt x="847597" y="1695194"/>
                  </a:cubicBezTo>
                  <a:cubicBezTo>
                    <a:pt x="379482" y="1695194"/>
                    <a:pt x="0" y="1315712"/>
                    <a:pt x="0" y="847597"/>
                  </a:cubicBezTo>
                  <a:close/>
                </a:path>
              </a:pathLst>
            </a:custGeom>
            <a:noFill/>
            <a:ln>
              <a:noFill/>
            </a:ln>
          </p:spPr>
          <p:txBody>
            <a:bodyPr spcFirstLastPara="1" wrap="square" lIns="248100" tIns="248100" rIns="248100" bIns="248100" anchor="ctr" anchorCtr="0">
              <a:noAutofit/>
            </a:bodyPr>
            <a:lstStyle/>
            <a:p>
              <a:pPr marL="0" marR="0" lvl="0" indent="0" algn="ctr" rtl="0">
                <a:lnSpc>
                  <a:spcPct val="90000"/>
                </a:lnSpc>
                <a:spcBef>
                  <a:spcPts val="0"/>
                </a:spcBef>
                <a:spcAft>
                  <a:spcPts val="0"/>
                </a:spcAft>
                <a:buNone/>
              </a:pPr>
              <a:r>
                <a:rPr lang="nl-BE" sz="4875">
                  <a:solidFill>
                    <a:schemeClr val="lt1"/>
                  </a:solidFill>
                  <a:latin typeface="Calibri"/>
                  <a:ea typeface="Calibri"/>
                  <a:cs typeface="Calibri"/>
                  <a:sym typeface="Calibri"/>
                </a:rPr>
                <a:t> </a:t>
              </a:r>
              <a:endParaRPr/>
            </a:p>
          </p:txBody>
        </p:sp>
        <p:sp>
          <p:nvSpPr>
            <p:cNvPr id="516" name="Google Shape;516;p84"/>
            <p:cNvSpPr/>
            <p:nvPr/>
          </p:nvSpPr>
          <p:spPr>
            <a:xfrm>
              <a:off x="4972946" y="774041"/>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C4BD97"/>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Begin-</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situatie</a:t>
              </a:r>
              <a:endParaRPr sz="1200">
                <a:solidFill>
                  <a:schemeClr val="lt1"/>
                </a:solidFill>
                <a:latin typeface="Verdana"/>
                <a:ea typeface="Verdana"/>
                <a:cs typeface="Verdana"/>
                <a:sym typeface="Verdana"/>
              </a:endParaRPr>
            </a:p>
          </p:txBody>
        </p:sp>
        <p:sp>
          <p:nvSpPr>
            <p:cNvPr id="517" name="Google Shape;517;p84"/>
            <p:cNvSpPr/>
            <p:nvPr/>
          </p:nvSpPr>
          <p:spPr>
            <a:xfrm>
              <a:off x="6596973" y="1575581"/>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chemeClr val="accent3"/>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Doelstel-</a:t>
              </a:r>
              <a:endParaRPr sz="1200">
                <a:solidFill>
                  <a:schemeClr val="lt1"/>
                </a:solidFill>
                <a:latin typeface="Verdana"/>
                <a:ea typeface="Verdana"/>
                <a:cs typeface="Verdana"/>
                <a:sym typeface="Verdana"/>
              </a:endParaRPr>
            </a:p>
            <a:p>
              <a:pPr marL="0" marR="0" lvl="0" indent="0" algn="l" rtl="0">
                <a:lnSpc>
                  <a:spcPct val="90000"/>
                </a:lnSpc>
                <a:spcBef>
                  <a:spcPts val="0"/>
                </a:spcBef>
                <a:spcAft>
                  <a:spcPts val="0"/>
                </a:spcAft>
                <a:buNone/>
              </a:pPr>
              <a:r>
                <a:rPr lang="nl-BE" sz="1200">
                  <a:solidFill>
                    <a:schemeClr val="lt1"/>
                  </a:solidFill>
                  <a:latin typeface="Verdana"/>
                  <a:ea typeface="Verdana"/>
                  <a:cs typeface="Verdana"/>
                  <a:sym typeface="Verdana"/>
                </a:rPr>
                <a:t>    </a:t>
              </a:r>
              <a:r>
                <a:rPr lang="nl-BE" sz="1200" err="1">
                  <a:solidFill>
                    <a:schemeClr val="lt1"/>
                  </a:solidFill>
                  <a:latin typeface="Verdana"/>
                  <a:ea typeface="Verdana"/>
                  <a:cs typeface="Verdana"/>
                  <a:sym typeface="Verdana"/>
                </a:rPr>
                <a:t>lingen</a:t>
              </a:r>
              <a:endParaRPr sz="1200">
                <a:solidFill>
                  <a:schemeClr val="lt1"/>
                </a:solidFill>
                <a:latin typeface="Verdana"/>
                <a:ea typeface="Verdana"/>
                <a:cs typeface="Verdana"/>
                <a:sym typeface="Verdana"/>
              </a:endParaRPr>
            </a:p>
          </p:txBody>
        </p:sp>
        <p:sp>
          <p:nvSpPr>
            <p:cNvPr id="518" name="Google Shape;518;p84"/>
            <p:cNvSpPr/>
            <p:nvPr/>
          </p:nvSpPr>
          <p:spPr>
            <a:xfrm>
              <a:off x="6998069" y="3313464"/>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chemeClr val="accent4"/>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Leer-</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inhouden</a:t>
              </a:r>
              <a:endParaRPr sz="1200">
                <a:solidFill>
                  <a:schemeClr val="lt1"/>
                </a:solidFill>
                <a:latin typeface="Verdana"/>
                <a:ea typeface="Verdana"/>
                <a:cs typeface="Verdana"/>
                <a:sym typeface="Verdana"/>
              </a:endParaRPr>
            </a:p>
          </p:txBody>
        </p:sp>
        <p:sp>
          <p:nvSpPr>
            <p:cNvPr id="519" name="Google Shape;519;p84"/>
            <p:cNvSpPr/>
            <p:nvPr/>
          </p:nvSpPr>
          <p:spPr>
            <a:xfrm>
              <a:off x="5874210" y="4722737"/>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Werk-</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vormen</a:t>
              </a:r>
              <a:endParaRPr sz="1200">
                <a:solidFill>
                  <a:schemeClr val="lt1"/>
                </a:solidFill>
                <a:latin typeface="Verdana"/>
                <a:ea typeface="Verdana"/>
                <a:cs typeface="Verdana"/>
                <a:sym typeface="Verdana"/>
              </a:endParaRPr>
            </a:p>
          </p:txBody>
        </p:sp>
        <p:sp>
          <p:nvSpPr>
            <p:cNvPr id="520" name="Google Shape;520;p84"/>
            <p:cNvSpPr/>
            <p:nvPr/>
          </p:nvSpPr>
          <p:spPr>
            <a:xfrm>
              <a:off x="4071681" y="4722737"/>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Media</a:t>
              </a:r>
              <a:endParaRPr/>
            </a:p>
          </p:txBody>
        </p:sp>
        <p:sp>
          <p:nvSpPr>
            <p:cNvPr id="521" name="Google Shape;521;p84"/>
            <p:cNvSpPr/>
            <p:nvPr/>
          </p:nvSpPr>
          <p:spPr>
            <a:xfrm>
              <a:off x="2947823" y="3313464"/>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BF504D"/>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Leer-</a:t>
              </a:r>
              <a:endParaRPr sz="1200">
                <a:solidFill>
                  <a:schemeClr val="lt1"/>
                </a:solidFill>
                <a:latin typeface="Verdana"/>
                <a:ea typeface="Verdana"/>
                <a:cs typeface="Verdana"/>
                <a:sym typeface="Verdana"/>
              </a:endParaRPr>
            </a:p>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omgeving</a:t>
              </a:r>
              <a:endParaRPr sz="1200">
                <a:solidFill>
                  <a:schemeClr val="lt1"/>
                </a:solidFill>
                <a:latin typeface="Verdana"/>
                <a:ea typeface="Verdana"/>
                <a:cs typeface="Verdana"/>
                <a:sym typeface="Verdana"/>
              </a:endParaRPr>
            </a:p>
          </p:txBody>
        </p:sp>
        <p:sp>
          <p:nvSpPr>
            <p:cNvPr id="522" name="Google Shape;522;p84"/>
            <p:cNvSpPr/>
            <p:nvPr/>
          </p:nvSpPr>
          <p:spPr>
            <a:xfrm>
              <a:off x="3333456" y="1615255"/>
              <a:ext cx="1390061" cy="1390061"/>
            </a:xfrm>
            <a:custGeom>
              <a:avLst/>
              <a:gdLst/>
              <a:ahLst/>
              <a:cxnLst/>
              <a:rect l="l" t="t" r="r" b="b"/>
              <a:pathLst>
                <a:path w="1390061" h="1390061" extrusionOk="0">
                  <a:moveTo>
                    <a:pt x="0" y="695031"/>
                  </a:moveTo>
                  <a:cubicBezTo>
                    <a:pt x="0" y="311176"/>
                    <a:pt x="311176" y="0"/>
                    <a:pt x="695031" y="0"/>
                  </a:cubicBezTo>
                  <a:cubicBezTo>
                    <a:pt x="1078886" y="0"/>
                    <a:pt x="1390062" y="311176"/>
                    <a:pt x="1390062" y="695031"/>
                  </a:cubicBezTo>
                  <a:cubicBezTo>
                    <a:pt x="1390062" y="1078886"/>
                    <a:pt x="1078886" y="1390062"/>
                    <a:pt x="695031" y="1390062"/>
                  </a:cubicBezTo>
                  <a:cubicBezTo>
                    <a:pt x="311176" y="1390062"/>
                    <a:pt x="0" y="1078886"/>
                    <a:pt x="0" y="695031"/>
                  </a:cubicBezTo>
                  <a:close/>
                </a:path>
              </a:pathLst>
            </a:custGeom>
            <a:solidFill>
              <a:srgbClr val="17365D"/>
            </a:solidFill>
            <a:ln w="25400" cap="flat" cmpd="sng">
              <a:solidFill>
                <a:schemeClr val="lt1"/>
              </a:solidFill>
              <a:prstDash val="solid"/>
              <a:round/>
              <a:headEnd type="none" w="sm" len="sm"/>
              <a:tailEnd type="none" w="sm" len="sm"/>
            </a:ln>
          </p:spPr>
          <p:txBody>
            <a:bodyPr spcFirstLastPara="1" wrap="square" lIns="167900" tIns="167900" rIns="167900" bIns="167900" anchor="ctr" anchorCtr="0">
              <a:noAutofit/>
            </a:bodyPr>
            <a:lstStyle/>
            <a:p>
              <a:pPr marL="0" marR="0" lvl="0" indent="0" algn="ctr" rtl="0">
                <a:lnSpc>
                  <a:spcPct val="90000"/>
                </a:lnSpc>
                <a:spcBef>
                  <a:spcPts val="0"/>
                </a:spcBef>
                <a:spcAft>
                  <a:spcPts val="0"/>
                </a:spcAft>
                <a:buNone/>
              </a:pPr>
              <a:r>
                <a:rPr lang="nl-BE" sz="1200">
                  <a:solidFill>
                    <a:schemeClr val="lt1"/>
                  </a:solidFill>
                  <a:latin typeface="Verdana"/>
                  <a:ea typeface="Verdana"/>
                  <a:cs typeface="Verdana"/>
                  <a:sym typeface="Verdana"/>
                </a:rPr>
                <a:t>Feedback Evaluatie</a:t>
              </a:r>
              <a:endParaRPr/>
            </a:p>
          </p:txBody>
        </p:sp>
      </p:grpSp>
      <p:pic>
        <p:nvPicPr>
          <p:cNvPr id="523" name="Google Shape;523;p84"/>
          <p:cNvPicPr preferRelativeResize="0">
            <a:picLocks noGrp="1"/>
          </p:cNvPicPr>
          <p:nvPr>
            <p:ph idx="1"/>
          </p:nvPr>
        </p:nvPicPr>
        <p:blipFill rotWithShape="1">
          <a:blip r:embed="rId4">
            <a:alphaModFix/>
          </a:blip>
          <a:stretch/>
        </p:blipFill>
        <p:spPr>
          <a:xfrm>
            <a:off x="3275002" y="2665440"/>
            <a:ext cx="2063041" cy="1882873"/>
          </a:xfrm>
          <a:prstGeom prst="rect">
            <a:avLst/>
          </a:prstGeom>
          <a:noFill/>
          <a:ln>
            <a:noFill/>
          </a:ln>
        </p:spPr>
      </p:pic>
      <p:sp>
        <p:nvSpPr>
          <p:cNvPr id="524" name="Google Shape;524;p84"/>
          <p:cNvSpPr txBox="1"/>
          <p:nvPr/>
        </p:nvSpPr>
        <p:spPr>
          <a:xfrm>
            <a:off x="3649736" y="3232792"/>
            <a:ext cx="124906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l-BE" sz="2100" b="1">
                <a:solidFill>
                  <a:schemeClr val="lt1"/>
                </a:solidFill>
                <a:latin typeface="Calibri"/>
                <a:ea typeface="Calibri"/>
                <a:cs typeface="Calibri"/>
                <a:sym typeface="Calibri"/>
              </a:rPr>
              <a:t>LEERLING</a:t>
            </a:r>
            <a:endParaRPr/>
          </a:p>
        </p:txBody>
      </p:sp>
      <p:pic>
        <p:nvPicPr>
          <p:cNvPr id="21" name="Afbeelding 20">
            <a:extLst>
              <a:ext uri="{FF2B5EF4-FFF2-40B4-BE49-F238E27FC236}">
                <a16:creationId xmlns:a16="http://schemas.microsoft.com/office/drawing/2014/main" id="{616AA37F-816E-2549-921F-1471479A7A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091" t="18640" r="4182" b="25763"/>
          <a:stretch/>
        </p:blipFill>
        <p:spPr>
          <a:xfrm>
            <a:off x="8280000" y="93600"/>
            <a:ext cx="759600" cy="759600"/>
          </a:xfrm>
          <a:prstGeom prst="ellipse">
            <a:avLst/>
          </a:prstGeom>
          <a:ln w="25400">
            <a:solidFill>
              <a:sysClr val="window" lastClr="FFFFFF"/>
            </a:solidFill>
          </a:ln>
          <a:effectLst>
            <a:outerShdw blurRad="50800" dist="38100" dir="2700000" algn="tl" rotWithShape="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7813C-73C0-4635-8C15-53BFB3608653}"/>
              </a:ext>
            </a:extLst>
          </p:cNvPr>
          <p:cNvSpPr>
            <a:spLocks noGrp="1"/>
          </p:cNvSpPr>
          <p:nvPr>
            <p:ph type="title"/>
          </p:nvPr>
        </p:nvSpPr>
        <p:spPr/>
        <p:txBody>
          <a:bodyPr/>
          <a:lstStyle/>
          <a:p>
            <a:r>
              <a:rPr lang="nl-BE">
                <a:latin typeface="Trebuchet MS"/>
                <a:cs typeface="Arial"/>
              </a:rPr>
              <a:t>Voorbeeld B-stroom</a:t>
            </a:r>
            <a:endParaRPr lang="nl-BE"/>
          </a:p>
        </p:txBody>
      </p:sp>
      <p:sp>
        <p:nvSpPr>
          <p:cNvPr id="4" name="Tijdelijke aanduiding voor dianummer 3">
            <a:extLst>
              <a:ext uri="{FF2B5EF4-FFF2-40B4-BE49-F238E27FC236}">
                <a16:creationId xmlns:a16="http://schemas.microsoft.com/office/drawing/2014/main" id="{3D495511-FC32-4CDC-8822-A84DAA9586A8}"/>
              </a:ext>
            </a:extLst>
          </p:cNvPr>
          <p:cNvSpPr>
            <a:spLocks noGrp="1"/>
          </p:cNvSpPr>
          <p:nvPr>
            <p:ph type="sldNum" sz="quarter" idx="11"/>
          </p:nvPr>
        </p:nvSpPr>
        <p:spPr/>
        <p:txBody>
          <a:bodyPr/>
          <a:lstStyle/>
          <a:p>
            <a:fld id="{189E3A5C-986B-47BE-8F96-3787467B82A8}" type="slidenum">
              <a:rPr lang="nl-BE" smtClean="0">
                <a:solidFill>
                  <a:prstClr val="white"/>
                </a:solidFill>
              </a:rPr>
              <a:pPr/>
              <a:t>52</a:t>
            </a:fld>
            <a:endParaRPr lang="nl-BE">
              <a:solidFill>
                <a:prstClr val="white"/>
              </a:solidFill>
            </a:endParaRPr>
          </a:p>
        </p:txBody>
      </p:sp>
      <p:sp>
        <p:nvSpPr>
          <p:cNvPr id="3" name="Tekstvak 2">
            <a:extLst>
              <a:ext uri="{FF2B5EF4-FFF2-40B4-BE49-F238E27FC236}">
                <a16:creationId xmlns:a16="http://schemas.microsoft.com/office/drawing/2014/main" id="{30FFE3A1-CA0E-4C3E-8A0F-DB7C9EF669D9}"/>
              </a:ext>
            </a:extLst>
          </p:cNvPr>
          <p:cNvSpPr txBox="1"/>
          <p:nvPr/>
        </p:nvSpPr>
        <p:spPr>
          <a:xfrm>
            <a:off x="1299882" y="1102659"/>
            <a:ext cx="623047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ea typeface="+mn-lt"/>
                <a:cs typeface="+mn-lt"/>
              </a:rPr>
              <a:t>LPD 8 De leerlingen illustreren welke weg goederen of diensten afleggen vooraleer ze bij de</a:t>
            </a:r>
            <a:endParaRPr lang="nl-NL"/>
          </a:p>
          <a:p>
            <a:r>
              <a:rPr lang="nl-NL">
                <a:ea typeface="+mn-lt"/>
                <a:cs typeface="+mn-lt"/>
              </a:rPr>
              <a:t>consument komen.</a:t>
            </a:r>
            <a:endParaRPr lang="nl-NL"/>
          </a:p>
        </p:txBody>
      </p:sp>
      <p:sp>
        <p:nvSpPr>
          <p:cNvPr id="6" name="Tekstvak 5">
            <a:extLst>
              <a:ext uri="{FF2B5EF4-FFF2-40B4-BE49-F238E27FC236}">
                <a16:creationId xmlns:a16="http://schemas.microsoft.com/office/drawing/2014/main" id="{5B632BF3-9DA0-4885-8EE8-59E4E702D466}"/>
              </a:ext>
            </a:extLst>
          </p:cNvPr>
          <p:cNvSpPr txBox="1"/>
          <p:nvPr/>
        </p:nvSpPr>
        <p:spPr>
          <a:xfrm>
            <a:off x="1299882" y="2088776"/>
            <a:ext cx="39086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cap="small"/>
              <a:t>BEDRIJFSKOLOM 1: CHIPS</a:t>
            </a:r>
          </a:p>
          <a:p>
            <a:endParaRPr lang="nl-NL" b="1" cap="small"/>
          </a:p>
          <a:p>
            <a:endParaRPr lang="nl-NL" b="1" cap="small"/>
          </a:p>
          <a:p>
            <a:endParaRPr lang="nl-NL" b="1" cap="small"/>
          </a:p>
        </p:txBody>
      </p:sp>
      <p:pic>
        <p:nvPicPr>
          <p:cNvPr id="7" name="Afbeelding 7">
            <a:extLst>
              <a:ext uri="{FF2B5EF4-FFF2-40B4-BE49-F238E27FC236}">
                <a16:creationId xmlns:a16="http://schemas.microsoft.com/office/drawing/2014/main" id="{8009EDA3-A4F9-4787-BD6D-37A13725AF90}"/>
              </a:ext>
            </a:extLst>
          </p:cNvPr>
          <p:cNvPicPr>
            <a:picLocks noChangeAspect="1"/>
          </p:cNvPicPr>
          <p:nvPr/>
        </p:nvPicPr>
        <p:blipFill>
          <a:blip r:embed="rId3"/>
          <a:stretch>
            <a:fillRect/>
          </a:stretch>
        </p:blipFill>
        <p:spPr>
          <a:xfrm>
            <a:off x="1165412" y="2406882"/>
            <a:ext cx="6490447" cy="3702705"/>
          </a:xfrm>
          <a:prstGeom prst="rect">
            <a:avLst/>
          </a:prstGeom>
        </p:spPr>
      </p:pic>
      <p:pic>
        <p:nvPicPr>
          <p:cNvPr id="5" name="Afbeelding 7" descr="Afbeelding met binnen, tafel, gebouw, gevuld&#10;&#10;Automatisch gegenereerde beschrijving">
            <a:extLst>
              <a:ext uri="{FF2B5EF4-FFF2-40B4-BE49-F238E27FC236}">
                <a16:creationId xmlns:a16="http://schemas.microsoft.com/office/drawing/2014/main" id="{EA13DBCD-EBEC-44D6-B7C0-880EEEAAF216}"/>
              </a:ext>
            </a:extLst>
          </p:cNvPr>
          <p:cNvPicPr>
            <a:picLocks noChangeAspect="1"/>
          </p:cNvPicPr>
          <p:nvPr/>
        </p:nvPicPr>
        <p:blipFill>
          <a:blip r:embed="rId4"/>
          <a:stretch>
            <a:fillRect/>
          </a:stretch>
        </p:blipFill>
        <p:spPr>
          <a:xfrm>
            <a:off x="1478212" y="3037121"/>
            <a:ext cx="1769344" cy="1173300"/>
          </a:xfrm>
          <a:prstGeom prst="rect">
            <a:avLst/>
          </a:prstGeom>
        </p:spPr>
      </p:pic>
    </p:spTree>
    <p:extLst>
      <p:ext uri="{BB962C8B-B14F-4D97-AF65-F5344CB8AC3E}">
        <p14:creationId xmlns:p14="http://schemas.microsoft.com/office/powerpoint/2010/main" val="3661316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extLst>
              <p:ext uri="{D42A27DB-BD31-4B8C-83A1-F6EECF244321}">
                <p14:modId xmlns:p14="http://schemas.microsoft.com/office/powerpoint/2010/main" val="1058488127"/>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2" name="Afbeelding 1">
            <a:extLst>
              <a:ext uri="{FF2B5EF4-FFF2-40B4-BE49-F238E27FC236}">
                <a16:creationId xmlns:a16="http://schemas.microsoft.com/office/drawing/2014/main" id="{E7922EF2-53F3-417E-B58D-EEA6480AF95C}"/>
              </a:ext>
            </a:extLst>
          </p:cNvPr>
          <p:cNvPicPr>
            <a:picLocks noChangeAspect="1"/>
          </p:cNvPicPr>
          <p:nvPr/>
        </p:nvPicPr>
        <p:blipFill>
          <a:blip r:embed="rId12"/>
          <a:stretch>
            <a:fillRect/>
          </a:stretch>
        </p:blipFill>
        <p:spPr>
          <a:xfrm>
            <a:off x="5348855" y="2986230"/>
            <a:ext cx="804742" cy="883997"/>
          </a:xfrm>
          <a:prstGeom prst="rect">
            <a:avLst/>
          </a:prstGeom>
        </p:spPr>
      </p:pic>
    </p:spTree>
    <p:extLst>
      <p:ext uri="{BB962C8B-B14F-4D97-AF65-F5344CB8AC3E}">
        <p14:creationId xmlns:p14="http://schemas.microsoft.com/office/powerpoint/2010/main" val="33946295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b="1">
                <a:solidFill>
                  <a:srgbClr val="0070C0"/>
                </a:solidFill>
              </a:rPr>
              <a:t>4  Valide</a:t>
            </a:r>
            <a:br>
              <a:rPr lang="nl-BE" b="1">
                <a:solidFill>
                  <a:srgbClr val="0070C0"/>
                </a:solidFill>
              </a:rPr>
            </a:br>
            <a:r>
              <a:rPr lang="nl-BE" b="1">
                <a:solidFill>
                  <a:srgbClr val="0070C0"/>
                </a:solidFill>
              </a:rPr>
              <a:t>    </a:t>
            </a:r>
          </a:p>
        </p:txBody>
      </p:sp>
      <p:sp>
        <p:nvSpPr>
          <p:cNvPr id="6" name="Rechthoek 5">
            <a:extLst>
              <a:ext uri="{FF2B5EF4-FFF2-40B4-BE49-F238E27FC236}">
                <a16:creationId xmlns:a16="http://schemas.microsoft.com/office/drawing/2014/main" id="{C508EC33-529B-430C-B3EC-1FA7B2CDB862}"/>
              </a:ext>
            </a:extLst>
          </p:cNvPr>
          <p:cNvSpPr/>
          <p:nvPr/>
        </p:nvSpPr>
        <p:spPr>
          <a:xfrm>
            <a:off x="611560" y="1340768"/>
            <a:ext cx="8229600" cy="1046440"/>
          </a:xfrm>
          <a:prstGeom prst="rect">
            <a:avLst/>
          </a:prstGeom>
        </p:spPr>
        <p:txBody>
          <a:bodyPr wrap="square">
            <a:spAutoFit/>
          </a:bodyPr>
          <a:lstStyle/>
          <a:p>
            <a:pPr marL="457200" indent="-457200">
              <a:buFont typeface="Arial" panose="020B0604020202020204" pitchFamily="34" charset="0"/>
              <a:buChar char="•"/>
            </a:pPr>
            <a:endParaRPr lang="nl-BE" sz="3400"/>
          </a:p>
          <a:p>
            <a:pPr marL="685800" lvl="2" indent="0">
              <a:buNone/>
            </a:pPr>
            <a:endParaRPr lang="nl-BE" sz="2800"/>
          </a:p>
        </p:txBody>
      </p:sp>
      <p:sp>
        <p:nvSpPr>
          <p:cNvPr id="3" name="Rechthoek 2">
            <a:extLst>
              <a:ext uri="{FF2B5EF4-FFF2-40B4-BE49-F238E27FC236}">
                <a16:creationId xmlns:a16="http://schemas.microsoft.com/office/drawing/2014/main" id="{6FCC890E-F8AD-437F-905D-A8689CBD424A}"/>
              </a:ext>
            </a:extLst>
          </p:cNvPr>
          <p:cNvSpPr/>
          <p:nvPr/>
        </p:nvSpPr>
        <p:spPr>
          <a:xfrm>
            <a:off x="2349155" y="1799054"/>
            <a:ext cx="6606608" cy="837858"/>
          </a:xfrm>
          <a:prstGeom prst="rect">
            <a:avLst/>
          </a:prstGeom>
        </p:spPr>
        <p:txBody>
          <a:bodyPr wrap="square">
            <a:spAutoFit/>
          </a:bodyPr>
          <a:lstStyle/>
          <a:p>
            <a:pPr>
              <a:lnSpc>
                <a:spcPct val="120000"/>
              </a:lnSpc>
            </a:pPr>
            <a:r>
              <a:rPr lang="nl-BE" sz="2400" b="1">
                <a:solidFill>
                  <a:srgbClr val="00B050"/>
                </a:solidFill>
                <a:latin typeface="Trebuchet MS" panose="020B0603020202020204" pitchFamily="34" charset="0"/>
              </a:rPr>
              <a:t>De evaluatie is valide.</a:t>
            </a:r>
            <a:r>
              <a:rPr lang="nl-BE"/>
              <a:t> </a:t>
            </a:r>
            <a:endParaRPr lang="nl-BE" b="1">
              <a:solidFill>
                <a:srgbClr val="FF6600"/>
              </a:solidFill>
            </a:endParaRPr>
          </a:p>
          <a:p>
            <a:pPr>
              <a:lnSpc>
                <a:spcPct val="120000"/>
              </a:lnSpc>
            </a:pPr>
            <a:endParaRPr lang="nl-BE">
              <a:solidFill>
                <a:srgbClr val="FF6600"/>
              </a:solidFill>
            </a:endParaRPr>
          </a:p>
        </p:txBody>
      </p:sp>
      <p:pic>
        <p:nvPicPr>
          <p:cNvPr id="7" name="Afbeelding 6">
            <a:extLst>
              <a:ext uri="{FF2B5EF4-FFF2-40B4-BE49-F238E27FC236}">
                <a16:creationId xmlns:a16="http://schemas.microsoft.com/office/drawing/2014/main" id="{DEA5FC18-CD99-4694-9794-FB8C9E49D3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801F1CF6-9BAD-4168-881E-80143BD3EF70}"/>
              </a:ext>
            </a:extLst>
          </p:cNvPr>
          <p:cNvPicPr>
            <a:picLocks noChangeAspect="1"/>
          </p:cNvPicPr>
          <p:nvPr/>
        </p:nvPicPr>
        <p:blipFill>
          <a:blip r:embed="rId4"/>
          <a:stretch>
            <a:fillRect/>
          </a:stretch>
        </p:blipFill>
        <p:spPr>
          <a:xfrm>
            <a:off x="579984" y="1296443"/>
            <a:ext cx="1478722" cy="1465635"/>
          </a:xfrm>
          <a:prstGeom prst="rect">
            <a:avLst/>
          </a:prstGeom>
        </p:spPr>
      </p:pic>
      <p:pic>
        <p:nvPicPr>
          <p:cNvPr id="5" name="Afbeelding 4">
            <a:extLst>
              <a:ext uri="{FF2B5EF4-FFF2-40B4-BE49-F238E27FC236}">
                <a16:creationId xmlns:a16="http://schemas.microsoft.com/office/drawing/2014/main" id="{622D1D69-47B2-4C00-8FE3-3A0EED0F12CA}"/>
              </a:ext>
            </a:extLst>
          </p:cNvPr>
          <p:cNvPicPr>
            <a:picLocks noChangeAspect="1"/>
          </p:cNvPicPr>
          <p:nvPr/>
        </p:nvPicPr>
        <p:blipFill>
          <a:blip r:embed="rId5"/>
          <a:stretch>
            <a:fillRect/>
          </a:stretch>
        </p:blipFill>
        <p:spPr>
          <a:xfrm>
            <a:off x="713693" y="3140968"/>
            <a:ext cx="1194373" cy="1186718"/>
          </a:xfrm>
          <a:prstGeom prst="rect">
            <a:avLst/>
          </a:prstGeom>
        </p:spPr>
      </p:pic>
      <p:sp>
        <p:nvSpPr>
          <p:cNvPr id="9" name="Tekstvak 8">
            <a:extLst>
              <a:ext uri="{FF2B5EF4-FFF2-40B4-BE49-F238E27FC236}">
                <a16:creationId xmlns:a16="http://schemas.microsoft.com/office/drawing/2014/main" id="{94C11E79-0720-43C9-A455-E5E7011C0972}"/>
              </a:ext>
            </a:extLst>
          </p:cNvPr>
          <p:cNvSpPr txBox="1"/>
          <p:nvPr/>
        </p:nvSpPr>
        <p:spPr>
          <a:xfrm>
            <a:off x="2324322" y="3286186"/>
            <a:ext cx="6631441" cy="1569660"/>
          </a:xfrm>
          <a:prstGeom prst="rect">
            <a:avLst/>
          </a:prstGeom>
          <a:noFill/>
        </p:spPr>
        <p:txBody>
          <a:bodyPr wrap="square" rtlCol="0">
            <a:spAutoFit/>
          </a:bodyPr>
          <a:lstStyle/>
          <a:p>
            <a:pPr marL="342900" indent="-342900">
              <a:buFont typeface="Arial" panose="020B0604020202020204" pitchFamily="34" charset="0"/>
              <a:buChar char="•"/>
            </a:pPr>
            <a:r>
              <a:rPr lang="nl-BE" sz="2400" b="1">
                <a:latin typeface="Trebuchet MS" panose="020B0603020202020204" pitchFamily="34" charset="0"/>
              </a:rPr>
              <a:t>Je evalueert wat je moet evalueren</a:t>
            </a:r>
          </a:p>
          <a:p>
            <a:pPr marL="342900" indent="-342900">
              <a:buFont typeface="Arial" panose="020B0604020202020204" pitchFamily="34" charset="0"/>
              <a:buChar char="•"/>
            </a:pPr>
            <a:r>
              <a:rPr lang="nl-BE" sz="2400" b="1">
                <a:latin typeface="Trebuchet MS" panose="020B0603020202020204" pitchFamily="34" charset="0"/>
              </a:rPr>
              <a:t>De evaluatie vormt een evenwichtige weerspiegeling van de leerinhouden</a:t>
            </a:r>
          </a:p>
          <a:p>
            <a:pPr marL="342900" indent="-342900">
              <a:buFont typeface="Arial" panose="020B0604020202020204" pitchFamily="34" charset="0"/>
              <a:buChar char="•"/>
            </a:pPr>
            <a:r>
              <a:rPr lang="nl-BE" sz="2400" b="1">
                <a:latin typeface="Trebuchet MS" panose="020B0603020202020204" pitchFamily="34" charset="0"/>
              </a:rPr>
              <a:t>Je respecteert het beheersingsniveau</a:t>
            </a:r>
          </a:p>
        </p:txBody>
      </p:sp>
    </p:spTree>
    <p:extLst>
      <p:ext uri="{BB962C8B-B14F-4D97-AF65-F5344CB8AC3E}">
        <p14:creationId xmlns:p14="http://schemas.microsoft.com/office/powerpoint/2010/main" val="181218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9E5BB81-DD36-4761-92A9-F044CFBE4913}"/>
              </a:ext>
            </a:extLst>
          </p:cNvPr>
          <p:cNvSpPr>
            <a:spLocks noGrp="1"/>
          </p:cNvSpPr>
          <p:nvPr>
            <p:ph type="title"/>
          </p:nvPr>
        </p:nvSpPr>
        <p:spPr/>
        <p:txBody>
          <a:bodyPr>
            <a:normAutofit/>
          </a:bodyPr>
          <a:lstStyle/>
          <a:p>
            <a:pPr algn="l"/>
            <a:r>
              <a:rPr lang="nl-BE" b="1" dirty="0">
                <a:solidFill>
                  <a:srgbClr val="0070C0"/>
                </a:solidFill>
              </a:rPr>
              <a:t>4  Validiteit</a:t>
            </a:r>
            <a:br>
              <a:rPr lang="nl-BE" b="1" dirty="0">
                <a:solidFill>
                  <a:srgbClr val="0070C0"/>
                </a:solidFill>
              </a:rPr>
            </a:br>
            <a:endParaRPr lang="nl-BE" b="1" dirty="0">
              <a:solidFill>
                <a:srgbClr val="00B050"/>
              </a:solidFill>
            </a:endParaRPr>
          </a:p>
        </p:txBody>
      </p:sp>
      <p:sp>
        <p:nvSpPr>
          <p:cNvPr id="3" name="Tekstvak 2">
            <a:extLst>
              <a:ext uri="{FF2B5EF4-FFF2-40B4-BE49-F238E27FC236}">
                <a16:creationId xmlns:a16="http://schemas.microsoft.com/office/drawing/2014/main" id="{95229D86-AFEB-416E-9AD6-7D26EC81952D}"/>
              </a:ext>
            </a:extLst>
          </p:cNvPr>
          <p:cNvSpPr txBox="1"/>
          <p:nvPr/>
        </p:nvSpPr>
        <p:spPr>
          <a:xfrm>
            <a:off x="409273" y="1844824"/>
            <a:ext cx="8421333" cy="1754326"/>
          </a:xfrm>
          <a:prstGeom prst="rect">
            <a:avLst/>
          </a:prstGeom>
          <a:noFill/>
        </p:spPr>
        <p:txBody>
          <a:bodyPr wrap="square" rtlCol="0">
            <a:spAutoFit/>
          </a:bodyPr>
          <a:lstStyle/>
          <a:p>
            <a:r>
              <a:rPr lang="nl-BE" sz="3600" dirty="0"/>
              <a:t>Respecteer het handelingswerkwoord van het leerplandoel</a:t>
            </a:r>
          </a:p>
          <a:p>
            <a:endParaRPr lang="nl-BE" sz="3600" dirty="0"/>
          </a:p>
        </p:txBody>
      </p:sp>
      <p:pic>
        <p:nvPicPr>
          <p:cNvPr id="5" name="Afbeelding 4">
            <a:extLst>
              <a:ext uri="{FF2B5EF4-FFF2-40B4-BE49-F238E27FC236}">
                <a16:creationId xmlns:a16="http://schemas.microsoft.com/office/drawing/2014/main" id="{C7C2E66D-3366-482C-B76E-C45E32E309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2660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EA338D4C-B7D7-41E5-AC4C-C0AB39A666EE}"/>
              </a:ext>
            </a:extLst>
          </p:cNvPr>
          <p:cNvSpPr>
            <a:spLocks noGrp="1"/>
          </p:cNvSpPr>
          <p:nvPr>
            <p:ph type="sldNum" sz="quarter" idx="11"/>
          </p:nvPr>
        </p:nvSpPr>
        <p:spPr/>
        <p:txBody>
          <a:bodyPr/>
          <a:lstStyle/>
          <a:p>
            <a:fld id="{189E3A5C-986B-47BE-8F96-3787467B82A8}" type="slidenum">
              <a:rPr lang="nl-BE" smtClean="0">
                <a:solidFill>
                  <a:prstClr val="white"/>
                </a:solidFill>
              </a:rPr>
              <a:pPr/>
              <a:t>56</a:t>
            </a:fld>
            <a:endParaRPr lang="nl-BE">
              <a:solidFill>
                <a:prstClr val="white"/>
              </a:solidFill>
            </a:endParaRPr>
          </a:p>
        </p:txBody>
      </p:sp>
      <p:pic>
        <p:nvPicPr>
          <p:cNvPr id="5" name="Afbeelding 4">
            <a:extLst>
              <a:ext uri="{FF2B5EF4-FFF2-40B4-BE49-F238E27FC236}">
                <a16:creationId xmlns:a16="http://schemas.microsoft.com/office/drawing/2014/main" id="{8E6E557D-613B-4213-850E-7EA5AC43B3D0}"/>
              </a:ext>
            </a:extLst>
          </p:cNvPr>
          <p:cNvPicPr>
            <a:picLocks noChangeAspect="1"/>
          </p:cNvPicPr>
          <p:nvPr/>
        </p:nvPicPr>
        <p:blipFill>
          <a:blip r:embed="rId2"/>
          <a:stretch>
            <a:fillRect/>
          </a:stretch>
        </p:blipFill>
        <p:spPr>
          <a:xfrm>
            <a:off x="251521" y="1916832"/>
            <a:ext cx="8712968" cy="1080120"/>
          </a:xfrm>
          <a:prstGeom prst="rect">
            <a:avLst/>
          </a:prstGeom>
        </p:spPr>
      </p:pic>
      <p:pic>
        <p:nvPicPr>
          <p:cNvPr id="6" name="Afbeelding 5">
            <a:extLst>
              <a:ext uri="{FF2B5EF4-FFF2-40B4-BE49-F238E27FC236}">
                <a16:creationId xmlns:a16="http://schemas.microsoft.com/office/drawing/2014/main" id="{4DD3ABF8-33F2-46B3-91B3-703669F2AC22}"/>
              </a:ext>
            </a:extLst>
          </p:cNvPr>
          <p:cNvPicPr>
            <a:picLocks noChangeAspect="1"/>
          </p:cNvPicPr>
          <p:nvPr/>
        </p:nvPicPr>
        <p:blipFill>
          <a:blip r:embed="rId3"/>
          <a:stretch>
            <a:fillRect/>
          </a:stretch>
        </p:blipFill>
        <p:spPr>
          <a:xfrm>
            <a:off x="336605" y="3861049"/>
            <a:ext cx="8627884" cy="916016"/>
          </a:xfrm>
          <a:prstGeom prst="rect">
            <a:avLst/>
          </a:prstGeom>
        </p:spPr>
      </p:pic>
      <p:sp>
        <p:nvSpPr>
          <p:cNvPr id="2" name="Ovaal 1">
            <a:extLst>
              <a:ext uri="{FF2B5EF4-FFF2-40B4-BE49-F238E27FC236}">
                <a16:creationId xmlns:a16="http://schemas.microsoft.com/office/drawing/2014/main" id="{F456F6EA-9DBC-4B16-9034-F0D4AC030B86}"/>
              </a:ext>
            </a:extLst>
          </p:cNvPr>
          <p:cNvSpPr/>
          <p:nvPr/>
        </p:nvSpPr>
        <p:spPr>
          <a:xfrm>
            <a:off x="2051720" y="1916832"/>
            <a:ext cx="936104" cy="576064"/>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82215A9F-8FD1-4B87-A5E4-9627DB8FE9AF}"/>
              </a:ext>
            </a:extLst>
          </p:cNvPr>
          <p:cNvSpPr/>
          <p:nvPr/>
        </p:nvSpPr>
        <p:spPr>
          <a:xfrm>
            <a:off x="2204120" y="3861049"/>
            <a:ext cx="1143744" cy="576064"/>
          </a:xfrm>
          <a:prstGeom prst="ellipse">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04BFFA8A-7071-47E2-9166-64151FAD228E}"/>
              </a:ext>
            </a:extLst>
          </p:cNvPr>
          <p:cNvSpPr/>
          <p:nvPr/>
        </p:nvSpPr>
        <p:spPr>
          <a:xfrm>
            <a:off x="336605" y="2304288"/>
            <a:ext cx="614371"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811F6179-C4DB-487F-B063-FED53F3803C4}"/>
              </a:ext>
            </a:extLst>
          </p:cNvPr>
          <p:cNvSpPr/>
          <p:nvPr/>
        </p:nvSpPr>
        <p:spPr>
          <a:xfrm>
            <a:off x="479198" y="4201001"/>
            <a:ext cx="614371"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550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3BF2C-483C-4CD3-8D79-5FDC2F50FB5A}"/>
              </a:ext>
            </a:extLst>
          </p:cNvPr>
          <p:cNvSpPr>
            <a:spLocks noGrp="1"/>
          </p:cNvSpPr>
          <p:nvPr>
            <p:ph type="title"/>
          </p:nvPr>
        </p:nvSpPr>
        <p:spPr/>
        <p:txBody>
          <a:bodyPr/>
          <a:lstStyle/>
          <a:p>
            <a:r>
              <a:rPr lang="nl-NL">
                <a:latin typeface="Trebuchet MS"/>
                <a:cs typeface="Arial"/>
              </a:rPr>
              <a:t>Voorbeeld LIFT</a:t>
            </a:r>
            <a:endParaRPr lang="nl-NL"/>
          </a:p>
        </p:txBody>
      </p:sp>
      <p:sp>
        <p:nvSpPr>
          <p:cNvPr id="3" name="Tijdelijke aanduiding voor inhoud 2">
            <a:extLst>
              <a:ext uri="{FF2B5EF4-FFF2-40B4-BE49-F238E27FC236}">
                <a16:creationId xmlns:a16="http://schemas.microsoft.com/office/drawing/2014/main" id="{AFB5C19A-D4FE-4966-986E-64E0EDDEACCD}"/>
              </a:ext>
            </a:extLst>
          </p:cNvPr>
          <p:cNvSpPr>
            <a:spLocks noGrp="1"/>
          </p:cNvSpPr>
          <p:nvPr>
            <p:ph idx="1"/>
          </p:nvPr>
        </p:nvSpPr>
        <p:spPr/>
        <p:txBody>
          <a:bodyPr vert="horz" lIns="91440" tIns="45720" rIns="91440" bIns="45720" rtlCol="0" anchor="t">
            <a:normAutofit/>
          </a:bodyPr>
          <a:lstStyle/>
          <a:p>
            <a:pPr marL="0" indent="0">
              <a:buNone/>
            </a:pPr>
            <a:r>
              <a:rPr lang="nl-NL">
                <a:ea typeface="+mn-lt"/>
                <a:cs typeface="+mn-lt"/>
              </a:rPr>
              <a:t>Thema 2 – Level 2 pagina 27: herkomst van fruit</a:t>
            </a:r>
            <a:endParaRPr lang="nl-NL"/>
          </a:p>
          <a:p>
            <a:pPr marL="342265" indent="-342265"/>
            <a:endParaRPr lang="nl-NL"/>
          </a:p>
        </p:txBody>
      </p:sp>
      <p:sp>
        <p:nvSpPr>
          <p:cNvPr id="4" name="Tijdelijke aanduiding voor dianummer 3">
            <a:extLst>
              <a:ext uri="{FF2B5EF4-FFF2-40B4-BE49-F238E27FC236}">
                <a16:creationId xmlns:a16="http://schemas.microsoft.com/office/drawing/2014/main" id="{95C7DC01-522A-454F-A4C2-02AA01E5873B}"/>
              </a:ext>
            </a:extLst>
          </p:cNvPr>
          <p:cNvSpPr>
            <a:spLocks noGrp="1"/>
          </p:cNvSpPr>
          <p:nvPr>
            <p:ph type="sldNum" sz="quarter" idx="11"/>
          </p:nvPr>
        </p:nvSpPr>
        <p:spPr/>
        <p:txBody>
          <a:bodyPr/>
          <a:lstStyle/>
          <a:p>
            <a:fld id="{189E3A5C-986B-47BE-8F96-3787467B82A8}" type="slidenum">
              <a:rPr lang="nl-BE" smtClean="0">
                <a:solidFill>
                  <a:prstClr val="white"/>
                </a:solidFill>
              </a:rPr>
              <a:pPr/>
              <a:t>57</a:t>
            </a:fld>
            <a:endParaRPr lang="nl-BE">
              <a:solidFill>
                <a:prstClr val="white"/>
              </a:solidFill>
            </a:endParaRPr>
          </a:p>
        </p:txBody>
      </p:sp>
      <p:pic>
        <p:nvPicPr>
          <p:cNvPr id="5" name="Afbeelding 5">
            <a:extLst>
              <a:ext uri="{FF2B5EF4-FFF2-40B4-BE49-F238E27FC236}">
                <a16:creationId xmlns:a16="http://schemas.microsoft.com/office/drawing/2014/main" id="{0462AEDA-2BF1-48FD-9F1A-2A1ADBCB3F25}"/>
              </a:ext>
            </a:extLst>
          </p:cNvPr>
          <p:cNvPicPr>
            <a:picLocks noChangeAspect="1"/>
          </p:cNvPicPr>
          <p:nvPr/>
        </p:nvPicPr>
        <p:blipFill>
          <a:blip r:embed="rId2"/>
          <a:stretch>
            <a:fillRect/>
          </a:stretch>
        </p:blipFill>
        <p:spPr>
          <a:xfrm>
            <a:off x="1065540" y="2824466"/>
            <a:ext cx="7598587" cy="2918844"/>
          </a:xfrm>
          <a:prstGeom prst="rect">
            <a:avLst/>
          </a:prstGeom>
        </p:spPr>
      </p:pic>
    </p:spTree>
    <p:extLst>
      <p:ext uri="{BB962C8B-B14F-4D97-AF65-F5344CB8AC3E}">
        <p14:creationId xmlns:p14="http://schemas.microsoft.com/office/powerpoint/2010/main" val="1005305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D184-E054-412E-B3C1-76A270A2C15F}"/>
              </a:ext>
            </a:extLst>
          </p:cNvPr>
          <p:cNvSpPr>
            <a:spLocks noGrp="1"/>
          </p:cNvSpPr>
          <p:nvPr>
            <p:ph type="title"/>
          </p:nvPr>
        </p:nvSpPr>
        <p:spPr/>
        <p:txBody>
          <a:bodyPr/>
          <a:lstStyle/>
          <a:p>
            <a:endParaRPr lang="nl-NL"/>
          </a:p>
        </p:txBody>
      </p:sp>
      <p:pic>
        <p:nvPicPr>
          <p:cNvPr id="5" name="Afbeelding 5" descr="Afbeelding met persoon, foto, person, vrouw&#10;&#10;Automatisch gegenereerde beschrijving">
            <a:extLst>
              <a:ext uri="{FF2B5EF4-FFF2-40B4-BE49-F238E27FC236}">
                <a16:creationId xmlns:a16="http://schemas.microsoft.com/office/drawing/2014/main" id="{BFDF7966-A693-4D5E-AFD1-E68869A668EE}"/>
              </a:ext>
            </a:extLst>
          </p:cNvPr>
          <p:cNvPicPr>
            <a:picLocks noGrp="1" noChangeAspect="1"/>
          </p:cNvPicPr>
          <p:nvPr>
            <p:ph idx="1"/>
          </p:nvPr>
        </p:nvPicPr>
        <p:blipFill>
          <a:blip r:embed="rId2"/>
          <a:stretch>
            <a:fillRect/>
          </a:stretch>
        </p:blipFill>
        <p:spPr>
          <a:xfrm>
            <a:off x="1262937" y="277682"/>
            <a:ext cx="7497313" cy="5413913"/>
          </a:xfrm>
        </p:spPr>
      </p:pic>
      <p:sp>
        <p:nvSpPr>
          <p:cNvPr id="4" name="Tijdelijke aanduiding voor dianummer 3">
            <a:extLst>
              <a:ext uri="{FF2B5EF4-FFF2-40B4-BE49-F238E27FC236}">
                <a16:creationId xmlns:a16="http://schemas.microsoft.com/office/drawing/2014/main" id="{644ACEE1-BF58-46BC-B422-DB79EB656AD7}"/>
              </a:ext>
            </a:extLst>
          </p:cNvPr>
          <p:cNvSpPr>
            <a:spLocks noGrp="1"/>
          </p:cNvSpPr>
          <p:nvPr>
            <p:ph type="sldNum" sz="quarter" idx="11"/>
          </p:nvPr>
        </p:nvSpPr>
        <p:spPr/>
        <p:txBody>
          <a:bodyPr/>
          <a:lstStyle/>
          <a:p>
            <a:fld id="{189E3A5C-986B-47BE-8F96-3787467B82A8}" type="slidenum">
              <a:rPr lang="nl-BE" smtClean="0">
                <a:solidFill>
                  <a:prstClr val="white"/>
                </a:solidFill>
              </a:rPr>
              <a:pPr/>
              <a:t>58</a:t>
            </a:fld>
            <a:endParaRPr lang="nl-BE">
              <a:solidFill>
                <a:prstClr val="white"/>
              </a:solidFill>
            </a:endParaRPr>
          </a:p>
        </p:txBody>
      </p:sp>
    </p:spTree>
    <p:extLst>
      <p:ext uri="{BB962C8B-B14F-4D97-AF65-F5344CB8AC3E}">
        <p14:creationId xmlns:p14="http://schemas.microsoft.com/office/powerpoint/2010/main" val="482604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pic>
        <p:nvPicPr>
          <p:cNvPr id="2" name="Afbeelding 1">
            <a:extLst>
              <a:ext uri="{FF2B5EF4-FFF2-40B4-BE49-F238E27FC236}">
                <a16:creationId xmlns:a16="http://schemas.microsoft.com/office/drawing/2014/main" id="{BD3619AE-5F24-4273-9030-8DA59E078451}"/>
              </a:ext>
            </a:extLst>
          </p:cNvPr>
          <p:cNvPicPr>
            <a:picLocks noChangeAspect="1"/>
          </p:cNvPicPr>
          <p:nvPr/>
        </p:nvPicPr>
        <p:blipFill>
          <a:blip r:embed="rId13"/>
          <a:stretch>
            <a:fillRect/>
          </a:stretch>
        </p:blipFill>
        <p:spPr>
          <a:xfrm>
            <a:off x="5980471" y="3733962"/>
            <a:ext cx="865707" cy="944962"/>
          </a:xfrm>
          <a:prstGeom prst="rect">
            <a:avLst/>
          </a:prstGeom>
        </p:spPr>
      </p:pic>
    </p:spTree>
    <p:extLst>
      <p:ext uri="{BB962C8B-B14F-4D97-AF65-F5344CB8AC3E}">
        <p14:creationId xmlns:p14="http://schemas.microsoft.com/office/powerpoint/2010/main" val="4221558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a:t>Onderwijsspiegel (3)</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a:solidFill>
                <a:prstClr val="white"/>
              </a:solidFill>
            </a:endParaRPr>
          </a:p>
        </p:txBody>
      </p:sp>
      <p:pic>
        <p:nvPicPr>
          <p:cNvPr id="7" name="Afbeelding 6">
            <a:extLst>
              <a:ext uri="{FF2B5EF4-FFF2-40B4-BE49-F238E27FC236}">
                <a16:creationId xmlns:a16="http://schemas.microsoft.com/office/drawing/2014/main" id="{051804BA-8024-4B03-8693-91C383A28F4E}"/>
              </a:ext>
            </a:extLst>
          </p:cNvPr>
          <p:cNvPicPr>
            <a:picLocks noChangeAspect="1"/>
          </p:cNvPicPr>
          <p:nvPr/>
        </p:nvPicPr>
        <p:blipFill>
          <a:blip r:embed="rId3"/>
          <a:stretch>
            <a:fillRect/>
          </a:stretch>
        </p:blipFill>
        <p:spPr>
          <a:xfrm>
            <a:off x="733425" y="1556792"/>
            <a:ext cx="7677150" cy="762000"/>
          </a:xfrm>
          <a:prstGeom prst="rect">
            <a:avLst/>
          </a:prstGeom>
        </p:spPr>
      </p:pic>
      <p:sp>
        <p:nvSpPr>
          <p:cNvPr id="8" name="Tijdelijke aanduiding voor inhoud 2">
            <a:extLst>
              <a:ext uri="{FF2B5EF4-FFF2-40B4-BE49-F238E27FC236}">
                <a16:creationId xmlns:a16="http://schemas.microsoft.com/office/drawing/2014/main" id="{287DB88A-3FDD-4B39-A78A-4AD6E2FA5F07}"/>
              </a:ext>
            </a:extLst>
          </p:cNvPr>
          <p:cNvSpPr>
            <a:spLocks noGrp="1"/>
          </p:cNvSpPr>
          <p:nvPr>
            <p:ph idx="1"/>
          </p:nvPr>
        </p:nvSpPr>
        <p:spPr>
          <a:xfrm>
            <a:off x="755576" y="2457946"/>
            <a:ext cx="7427168" cy="3668221"/>
          </a:xfrm>
        </p:spPr>
        <p:txBody>
          <a:bodyPr>
            <a:normAutofit fontScale="92500" lnSpcReduction="10000"/>
          </a:bodyPr>
          <a:lstStyle/>
          <a:p>
            <a:r>
              <a:rPr lang="nl-BE" sz="2800"/>
              <a:t>De leerplandoelen zijn slechts in beperkte mate de vertrekbasis</a:t>
            </a:r>
          </a:p>
          <a:p>
            <a:r>
              <a:rPr lang="nl-BE" sz="2800"/>
              <a:t>Te weinig ontwikkelingsgericht</a:t>
            </a:r>
          </a:p>
          <a:p>
            <a:r>
              <a:rPr lang="nl-BE" sz="2800"/>
              <a:t>Zetten te weinig aan tot zelfreflectie en zelfsturing van het onderwijsleerproces</a:t>
            </a:r>
          </a:p>
          <a:p>
            <a:r>
              <a:rPr lang="nl-BE" sz="2800"/>
              <a:t>Commentaar op rapporten is veelal persoonsgericht</a:t>
            </a:r>
          </a:p>
          <a:p>
            <a:r>
              <a:rPr lang="nl-BE" sz="2800"/>
              <a:t>Feedback is onvoldoende ingebed in het onderwijsleerproces</a:t>
            </a:r>
          </a:p>
        </p:txBody>
      </p:sp>
    </p:spTree>
    <p:extLst>
      <p:ext uri="{BB962C8B-B14F-4D97-AF65-F5344CB8AC3E}">
        <p14:creationId xmlns:p14="http://schemas.microsoft.com/office/powerpoint/2010/main" val="382467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BA5532-25ED-4BAC-9219-68CB9120CA15}"/>
              </a:ext>
            </a:extLst>
          </p:cNvPr>
          <p:cNvSpPr>
            <a:spLocks noGrp="1"/>
          </p:cNvSpPr>
          <p:nvPr>
            <p:ph type="title"/>
          </p:nvPr>
        </p:nvSpPr>
        <p:spPr/>
        <p:txBody>
          <a:bodyPr>
            <a:normAutofit/>
          </a:bodyPr>
          <a:lstStyle/>
          <a:p>
            <a:pPr algn="l"/>
            <a:r>
              <a:rPr lang="nl-BE" b="1">
                <a:solidFill>
                  <a:srgbClr val="0070C0"/>
                </a:solidFill>
              </a:rPr>
              <a:t>6 </a:t>
            </a:r>
            <a:r>
              <a:rPr lang="nl-BE" b="1">
                <a:solidFill>
                  <a:srgbClr val="0070C0"/>
                </a:solidFill>
                <a:hlinkClick r:id="rId3" action="ppaction://hlinkfile"/>
              </a:rPr>
              <a:t>Breed evalueren</a:t>
            </a:r>
            <a:br>
              <a:rPr lang="nl-BE" b="1">
                <a:solidFill>
                  <a:srgbClr val="0070C0"/>
                </a:solidFill>
              </a:rPr>
            </a:br>
            <a:r>
              <a:rPr lang="nl-BE" b="1">
                <a:solidFill>
                  <a:srgbClr val="0070C0"/>
                </a:solidFill>
              </a:rPr>
              <a:t>    </a:t>
            </a:r>
          </a:p>
        </p:txBody>
      </p:sp>
      <p:sp>
        <p:nvSpPr>
          <p:cNvPr id="6" name="Rechthoek 5">
            <a:extLst>
              <a:ext uri="{FF2B5EF4-FFF2-40B4-BE49-F238E27FC236}">
                <a16:creationId xmlns:a16="http://schemas.microsoft.com/office/drawing/2014/main" id="{C508EC33-529B-430C-B3EC-1FA7B2CDB862}"/>
              </a:ext>
            </a:extLst>
          </p:cNvPr>
          <p:cNvSpPr/>
          <p:nvPr/>
        </p:nvSpPr>
        <p:spPr>
          <a:xfrm>
            <a:off x="611560" y="1340768"/>
            <a:ext cx="8229600" cy="1046440"/>
          </a:xfrm>
          <a:prstGeom prst="rect">
            <a:avLst/>
          </a:prstGeom>
        </p:spPr>
        <p:txBody>
          <a:bodyPr wrap="square">
            <a:spAutoFit/>
          </a:bodyPr>
          <a:lstStyle/>
          <a:p>
            <a:pPr marL="457200" indent="-457200">
              <a:buFont typeface="Arial" panose="020B0604020202020204" pitchFamily="34" charset="0"/>
              <a:buChar char="•"/>
            </a:pPr>
            <a:endParaRPr lang="nl-BE" sz="3400"/>
          </a:p>
          <a:p>
            <a:pPr marL="685800" lvl="2" indent="0">
              <a:buNone/>
            </a:pPr>
            <a:endParaRPr lang="nl-BE" sz="2800"/>
          </a:p>
        </p:txBody>
      </p:sp>
      <p:sp>
        <p:nvSpPr>
          <p:cNvPr id="3" name="Rechthoek 2">
            <a:extLst>
              <a:ext uri="{FF2B5EF4-FFF2-40B4-BE49-F238E27FC236}">
                <a16:creationId xmlns:a16="http://schemas.microsoft.com/office/drawing/2014/main" id="{6FCC890E-F8AD-437F-905D-A8689CBD424A}"/>
              </a:ext>
            </a:extLst>
          </p:cNvPr>
          <p:cNvSpPr/>
          <p:nvPr/>
        </p:nvSpPr>
        <p:spPr>
          <a:xfrm>
            <a:off x="2349155" y="1317127"/>
            <a:ext cx="6606608" cy="2276521"/>
          </a:xfrm>
          <a:prstGeom prst="rect">
            <a:avLst/>
          </a:prstGeom>
        </p:spPr>
        <p:txBody>
          <a:bodyPr wrap="square">
            <a:spAutoFit/>
          </a:bodyPr>
          <a:lstStyle/>
          <a:p>
            <a:pPr>
              <a:lnSpc>
                <a:spcPct val="120000"/>
              </a:lnSpc>
            </a:pPr>
            <a:r>
              <a:rPr lang="nl-BE" sz="2400" b="1">
                <a:solidFill>
                  <a:srgbClr val="00B050"/>
                </a:solidFill>
                <a:latin typeface="Trebuchet MS" panose="020B0603020202020204" pitchFamily="34" charset="0"/>
              </a:rPr>
              <a:t>De evaluatie is breed: je brengt op een rijke, gevarieerde manier het leerproces in kaart. </a:t>
            </a:r>
          </a:p>
          <a:p>
            <a:pPr>
              <a:lnSpc>
                <a:spcPct val="120000"/>
              </a:lnSpc>
            </a:pPr>
            <a:endParaRPr lang="nl-BE" sz="2400" b="1">
              <a:solidFill>
                <a:srgbClr val="00B050"/>
              </a:solidFill>
              <a:latin typeface="Trebuchet MS" panose="020B0603020202020204" pitchFamily="34" charset="0"/>
            </a:endParaRPr>
          </a:p>
          <a:p>
            <a:pPr>
              <a:lnSpc>
                <a:spcPct val="120000"/>
              </a:lnSpc>
            </a:pPr>
            <a:r>
              <a:rPr lang="nl-BE" sz="2400" b="1">
                <a:solidFill>
                  <a:srgbClr val="00B050"/>
                </a:solidFill>
                <a:latin typeface="Trebuchet MS" panose="020B0603020202020204" pitchFamily="34" charset="0"/>
              </a:rPr>
              <a:t> </a:t>
            </a:r>
            <a:endParaRPr lang="nl-BE">
              <a:solidFill>
                <a:srgbClr val="FF6600"/>
              </a:solidFill>
            </a:endParaRPr>
          </a:p>
        </p:txBody>
      </p:sp>
      <p:pic>
        <p:nvPicPr>
          <p:cNvPr id="7" name="Afbeelding 6">
            <a:extLst>
              <a:ext uri="{FF2B5EF4-FFF2-40B4-BE49-F238E27FC236}">
                <a16:creationId xmlns:a16="http://schemas.microsoft.com/office/drawing/2014/main" id="{DEA5FC18-CD99-4694-9794-FB8C9E49D3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460432" y="93600"/>
            <a:ext cx="579168" cy="579168"/>
          </a:xfrm>
          <a:prstGeom prst="ellipse">
            <a:avLst/>
          </a:prstGeom>
          <a:ln w="25400">
            <a:solidFill>
              <a:schemeClr val="bg1"/>
            </a:solidFill>
          </a:ln>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801F1CF6-9BAD-4168-881E-80143BD3EF70}"/>
              </a:ext>
            </a:extLst>
          </p:cNvPr>
          <p:cNvPicPr>
            <a:picLocks noChangeAspect="1"/>
          </p:cNvPicPr>
          <p:nvPr/>
        </p:nvPicPr>
        <p:blipFill>
          <a:blip r:embed="rId5"/>
          <a:stretch>
            <a:fillRect/>
          </a:stretch>
        </p:blipFill>
        <p:spPr>
          <a:xfrm>
            <a:off x="579984" y="1296443"/>
            <a:ext cx="1478722" cy="1465635"/>
          </a:xfrm>
          <a:prstGeom prst="rect">
            <a:avLst/>
          </a:prstGeom>
        </p:spPr>
      </p:pic>
      <p:pic>
        <p:nvPicPr>
          <p:cNvPr id="4" name="Afbeelding 3">
            <a:extLst>
              <a:ext uri="{FF2B5EF4-FFF2-40B4-BE49-F238E27FC236}">
                <a16:creationId xmlns:a16="http://schemas.microsoft.com/office/drawing/2014/main" id="{D3B066AE-D9D7-4FD4-AC23-BE32A03AC070}"/>
              </a:ext>
            </a:extLst>
          </p:cNvPr>
          <p:cNvPicPr>
            <a:picLocks noChangeAspect="1"/>
          </p:cNvPicPr>
          <p:nvPr/>
        </p:nvPicPr>
        <p:blipFill>
          <a:blip r:embed="rId6"/>
          <a:stretch>
            <a:fillRect/>
          </a:stretch>
        </p:blipFill>
        <p:spPr>
          <a:xfrm>
            <a:off x="0" y="2712735"/>
            <a:ext cx="9144000" cy="4297680"/>
          </a:xfrm>
          <a:prstGeom prst="rect">
            <a:avLst/>
          </a:prstGeom>
        </p:spPr>
      </p:pic>
    </p:spTree>
    <p:extLst>
      <p:ext uri="{BB962C8B-B14F-4D97-AF65-F5344CB8AC3E}">
        <p14:creationId xmlns:p14="http://schemas.microsoft.com/office/powerpoint/2010/main" val="586878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F88DB-7BF3-4836-B963-EE67BA20374A}"/>
              </a:ext>
            </a:extLst>
          </p:cNvPr>
          <p:cNvSpPr>
            <a:spLocks noGrp="1"/>
          </p:cNvSpPr>
          <p:nvPr>
            <p:ph type="title"/>
          </p:nvPr>
        </p:nvSpPr>
        <p:spPr/>
        <p:txBody>
          <a:bodyPr/>
          <a:lstStyle/>
          <a:p>
            <a:pPr algn="l"/>
            <a:r>
              <a:rPr lang="nl-BE" b="1">
                <a:solidFill>
                  <a:srgbClr val="0070C0"/>
                </a:solidFill>
              </a:rPr>
              <a:t>6  Breed evalueren</a:t>
            </a:r>
          </a:p>
        </p:txBody>
      </p:sp>
      <p:sp>
        <p:nvSpPr>
          <p:cNvPr id="3" name="Tijdelijke aanduiding voor inhoud 2">
            <a:extLst>
              <a:ext uri="{FF2B5EF4-FFF2-40B4-BE49-F238E27FC236}">
                <a16:creationId xmlns:a16="http://schemas.microsoft.com/office/drawing/2014/main" id="{7B9ACEBF-E348-44CE-8F97-A209F7089CAF}"/>
              </a:ext>
            </a:extLst>
          </p:cNvPr>
          <p:cNvSpPr>
            <a:spLocks noGrp="1"/>
          </p:cNvSpPr>
          <p:nvPr>
            <p:ph idx="1"/>
          </p:nvPr>
        </p:nvSpPr>
        <p:spPr>
          <a:xfrm>
            <a:off x="1115616" y="1600204"/>
            <a:ext cx="7571184" cy="4525963"/>
          </a:xfrm>
        </p:spPr>
        <p:txBody>
          <a:bodyPr>
            <a:normAutofit/>
          </a:bodyPr>
          <a:lstStyle/>
          <a:p>
            <a:pPr marL="0" indent="0">
              <a:buNone/>
            </a:pPr>
            <a:r>
              <a:rPr lang="nl-BE" sz="2800"/>
              <a:t>Je doet dit op verschillende manieren</a:t>
            </a:r>
          </a:p>
          <a:p>
            <a:pPr marL="365760" lvl="0" indent="-256032">
              <a:spcBef>
                <a:spcPts val="400"/>
              </a:spcBef>
              <a:buClr>
                <a:srgbClr val="2DA2BF"/>
              </a:buClr>
              <a:buSzPct val="68000"/>
              <a:buFont typeface="Wingdings 3"/>
              <a:buChar char=""/>
              <a:defRPr/>
            </a:pPr>
            <a:r>
              <a:rPr lang="nl-BE" sz="2600">
                <a:solidFill>
                  <a:srgbClr val="990599"/>
                </a:solidFill>
              </a:rPr>
              <a:t>Productopdracht, reflectieopdracht, taak ….</a:t>
            </a:r>
          </a:p>
          <a:p>
            <a:pPr marL="365760" lvl="0" indent="-256032">
              <a:spcBef>
                <a:spcPts val="400"/>
              </a:spcBef>
              <a:buClr>
                <a:srgbClr val="2DA2BF"/>
              </a:buClr>
              <a:buSzPct val="68000"/>
              <a:buFont typeface="Wingdings 3"/>
              <a:buChar char=""/>
              <a:defRPr/>
            </a:pPr>
            <a:r>
              <a:rPr lang="nl-BE" sz="2600">
                <a:solidFill>
                  <a:srgbClr val="990599"/>
                </a:solidFill>
              </a:rPr>
              <a:t>Cases</a:t>
            </a:r>
          </a:p>
          <a:p>
            <a:pPr marL="365760" lvl="0" indent="-256032">
              <a:spcBef>
                <a:spcPts val="400"/>
              </a:spcBef>
              <a:buClr>
                <a:srgbClr val="2DA2BF"/>
              </a:buClr>
              <a:buSzPct val="68000"/>
              <a:buFont typeface="Wingdings 3"/>
              <a:buChar char=""/>
              <a:defRPr/>
            </a:pPr>
            <a:r>
              <a:rPr lang="nl-BE" sz="2600">
                <a:solidFill>
                  <a:srgbClr val="990599"/>
                </a:solidFill>
              </a:rPr>
              <a:t>Portfolio</a:t>
            </a:r>
          </a:p>
          <a:p>
            <a:pPr marL="365760" lvl="0" indent="-256032">
              <a:spcBef>
                <a:spcPts val="400"/>
              </a:spcBef>
              <a:buClr>
                <a:srgbClr val="2DA2BF"/>
              </a:buClr>
              <a:buSzPct val="68000"/>
              <a:buFont typeface="Wingdings 3"/>
              <a:buChar char=""/>
              <a:defRPr/>
            </a:pPr>
            <a:r>
              <a:rPr lang="nl-BE" sz="2600">
                <a:solidFill>
                  <a:srgbClr val="990599"/>
                </a:solidFill>
              </a:rPr>
              <a:t>Observatie</a:t>
            </a:r>
          </a:p>
          <a:p>
            <a:pPr marL="365760" lvl="0" indent="-256032">
              <a:spcBef>
                <a:spcPts val="400"/>
              </a:spcBef>
              <a:buClr>
                <a:srgbClr val="2DA2BF"/>
              </a:buClr>
              <a:buSzPct val="68000"/>
              <a:buFont typeface="Wingdings 3"/>
              <a:buChar char=""/>
              <a:defRPr/>
            </a:pPr>
            <a:r>
              <a:rPr lang="nl-BE" sz="2600">
                <a:solidFill>
                  <a:srgbClr val="990599"/>
                </a:solidFill>
              </a:rPr>
              <a:t>Presentatie</a:t>
            </a:r>
          </a:p>
          <a:p>
            <a:pPr marL="365760" lvl="0" indent="-256032">
              <a:spcBef>
                <a:spcPts val="400"/>
              </a:spcBef>
              <a:buClr>
                <a:srgbClr val="2DA2BF"/>
              </a:buClr>
              <a:buSzPct val="68000"/>
              <a:buFont typeface="Wingdings 3"/>
              <a:buChar char=""/>
              <a:defRPr/>
            </a:pPr>
            <a:r>
              <a:rPr lang="nl-BE" sz="2600">
                <a:solidFill>
                  <a:srgbClr val="990599"/>
                </a:solidFill>
              </a:rPr>
              <a:t>Project</a:t>
            </a:r>
          </a:p>
          <a:p>
            <a:pPr marL="365760" lvl="0" indent="-256032">
              <a:spcBef>
                <a:spcPts val="400"/>
              </a:spcBef>
              <a:buClr>
                <a:srgbClr val="2DA2BF"/>
              </a:buClr>
              <a:buSzPct val="68000"/>
              <a:buFont typeface="Wingdings 3"/>
              <a:buChar char=""/>
              <a:defRPr/>
            </a:pPr>
            <a:r>
              <a:rPr lang="nl-BE" sz="2600">
                <a:solidFill>
                  <a:srgbClr val="990599"/>
                </a:solidFill>
              </a:rPr>
              <a:t>Zelfevaluatie, peerevaluatie…..</a:t>
            </a:r>
          </a:p>
          <a:p>
            <a:endParaRPr lang="nl-BE"/>
          </a:p>
        </p:txBody>
      </p:sp>
      <p:pic>
        <p:nvPicPr>
          <p:cNvPr id="4" name="Afbeelding 3">
            <a:extLst>
              <a:ext uri="{FF2B5EF4-FFF2-40B4-BE49-F238E27FC236}">
                <a16:creationId xmlns:a16="http://schemas.microsoft.com/office/drawing/2014/main" id="{8432877D-41F8-479B-9FA5-74944BFD75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B038F129-F365-4296-B127-EE422B977391}"/>
              </a:ext>
            </a:extLst>
          </p:cNvPr>
          <p:cNvPicPr>
            <a:picLocks noChangeAspect="1"/>
          </p:cNvPicPr>
          <p:nvPr/>
        </p:nvPicPr>
        <p:blipFill>
          <a:blip r:embed="rId4"/>
          <a:stretch>
            <a:fillRect/>
          </a:stretch>
        </p:blipFill>
        <p:spPr>
          <a:xfrm>
            <a:off x="35743" y="1613847"/>
            <a:ext cx="937793" cy="931782"/>
          </a:xfrm>
          <a:prstGeom prst="rect">
            <a:avLst/>
          </a:prstGeom>
        </p:spPr>
      </p:pic>
    </p:spTree>
    <p:extLst>
      <p:ext uri="{BB962C8B-B14F-4D97-AF65-F5344CB8AC3E}">
        <p14:creationId xmlns:p14="http://schemas.microsoft.com/office/powerpoint/2010/main" val="1327093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F88DB-7BF3-4836-B963-EE67BA20374A}"/>
              </a:ext>
            </a:extLst>
          </p:cNvPr>
          <p:cNvSpPr>
            <a:spLocks noGrp="1"/>
          </p:cNvSpPr>
          <p:nvPr>
            <p:ph type="title"/>
          </p:nvPr>
        </p:nvSpPr>
        <p:spPr/>
        <p:txBody>
          <a:bodyPr/>
          <a:lstStyle/>
          <a:p>
            <a:pPr algn="l"/>
            <a:r>
              <a:rPr lang="nl-BE" b="1">
                <a:solidFill>
                  <a:srgbClr val="0070C0"/>
                </a:solidFill>
              </a:rPr>
              <a:t>6 Breed evalueren</a:t>
            </a:r>
          </a:p>
        </p:txBody>
      </p:sp>
      <p:sp>
        <p:nvSpPr>
          <p:cNvPr id="3" name="Tijdelijke aanduiding voor inhoud 2">
            <a:extLst>
              <a:ext uri="{FF2B5EF4-FFF2-40B4-BE49-F238E27FC236}">
                <a16:creationId xmlns:a16="http://schemas.microsoft.com/office/drawing/2014/main" id="{7B9ACEBF-E348-44CE-8F97-A209F7089CAF}"/>
              </a:ext>
            </a:extLst>
          </p:cNvPr>
          <p:cNvSpPr>
            <a:spLocks noGrp="1"/>
          </p:cNvSpPr>
          <p:nvPr>
            <p:ph idx="1"/>
          </p:nvPr>
        </p:nvSpPr>
        <p:spPr>
          <a:xfrm>
            <a:off x="858416" y="1621700"/>
            <a:ext cx="7427168" cy="4525963"/>
          </a:xfrm>
        </p:spPr>
        <p:txBody>
          <a:bodyPr>
            <a:normAutofit fontScale="92500" lnSpcReduction="20000"/>
          </a:bodyPr>
          <a:lstStyle/>
          <a:p>
            <a:endParaRPr lang="nl-BE"/>
          </a:p>
          <a:p>
            <a:endParaRPr lang="nl-BE"/>
          </a:p>
          <a:p>
            <a:r>
              <a:rPr lang="nl-BE" b="1"/>
              <a:t>Vanuit verschillende invalshoeken</a:t>
            </a:r>
          </a:p>
          <a:p>
            <a:pPr marL="400041" lvl="1" indent="0">
              <a:buNone/>
            </a:pPr>
            <a:r>
              <a:rPr lang="nl-BE"/>
              <a:t>Wie? Zelf-, peer-, co-,….</a:t>
            </a:r>
          </a:p>
          <a:p>
            <a:r>
              <a:rPr lang="nl-BE" b="1"/>
              <a:t>In verschillende contexten </a:t>
            </a:r>
          </a:p>
          <a:p>
            <a:r>
              <a:rPr lang="nl-BE" b="1"/>
              <a:t>Aandacht voor de leerling in zijn geheel? </a:t>
            </a:r>
          </a:p>
          <a:p>
            <a:pPr marL="400041" lvl="1" indent="0">
              <a:buNone/>
            </a:pPr>
            <a:r>
              <a:rPr lang="nl-BE"/>
              <a:t>Verschillende talenten?</a:t>
            </a:r>
          </a:p>
          <a:p>
            <a:r>
              <a:rPr lang="nl-BE" b="1"/>
              <a:t>Aandacht voor groei? </a:t>
            </a:r>
          </a:p>
          <a:p>
            <a:pPr marL="0" indent="0">
              <a:buNone/>
            </a:pPr>
            <a:r>
              <a:rPr lang="nl-BE"/>
              <a:t>   </a:t>
            </a:r>
          </a:p>
          <a:p>
            <a:pPr marL="0" indent="0">
              <a:buNone/>
            </a:pPr>
            <a:endParaRPr lang="nl-BE"/>
          </a:p>
          <a:p>
            <a:endParaRPr lang="nl-BE"/>
          </a:p>
        </p:txBody>
      </p:sp>
      <p:pic>
        <p:nvPicPr>
          <p:cNvPr id="4" name="Afbeelding 3">
            <a:extLst>
              <a:ext uri="{FF2B5EF4-FFF2-40B4-BE49-F238E27FC236}">
                <a16:creationId xmlns:a16="http://schemas.microsoft.com/office/drawing/2014/main" id="{1C08AD93-2B1E-4056-BEC7-15193BDAF810}"/>
              </a:ext>
            </a:extLst>
          </p:cNvPr>
          <p:cNvPicPr>
            <a:picLocks noChangeAspect="1"/>
          </p:cNvPicPr>
          <p:nvPr/>
        </p:nvPicPr>
        <p:blipFill>
          <a:blip r:embed="rId3"/>
          <a:stretch>
            <a:fillRect/>
          </a:stretch>
        </p:blipFill>
        <p:spPr>
          <a:xfrm>
            <a:off x="7601166" y="2761025"/>
            <a:ext cx="1542834" cy="3764319"/>
          </a:xfrm>
          <a:prstGeom prst="rect">
            <a:avLst/>
          </a:prstGeom>
        </p:spPr>
      </p:pic>
      <p:pic>
        <p:nvPicPr>
          <p:cNvPr id="5" name="Afbeelding 4">
            <a:extLst>
              <a:ext uri="{FF2B5EF4-FFF2-40B4-BE49-F238E27FC236}">
                <a16:creationId xmlns:a16="http://schemas.microsoft.com/office/drawing/2014/main" id="{29EACE68-0233-44AC-9B79-19D66A1ADF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91908AEC-4D7E-43FD-A246-6BB6EEF6480E}"/>
              </a:ext>
            </a:extLst>
          </p:cNvPr>
          <p:cNvPicPr>
            <a:picLocks noChangeAspect="1"/>
          </p:cNvPicPr>
          <p:nvPr/>
        </p:nvPicPr>
        <p:blipFill>
          <a:blip r:embed="rId5"/>
          <a:stretch>
            <a:fillRect/>
          </a:stretch>
        </p:blipFill>
        <p:spPr>
          <a:xfrm>
            <a:off x="611560" y="1200346"/>
            <a:ext cx="1294009" cy="1285715"/>
          </a:xfrm>
          <a:prstGeom prst="rect">
            <a:avLst/>
          </a:prstGeom>
        </p:spPr>
      </p:pic>
    </p:spTree>
    <p:extLst>
      <p:ext uri="{BB962C8B-B14F-4D97-AF65-F5344CB8AC3E}">
        <p14:creationId xmlns:p14="http://schemas.microsoft.com/office/powerpoint/2010/main" val="2962715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C1C29B7-EFBC-4B2D-A4EA-BF89749094ED}"/>
              </a:ext>
            </a:extLst>
          </p:cNvPr>
          <p:cNvSpPr>
            <a:spLocks noGrp="1"/>
          </p:cNvSpPr>
          <p:nvPr>
            <p:ph type="sldNum" sz="quarter" idx="11"/>
          </p:nvPr>
        </p:nvSpPr>
        <p:spPr/>
        <p:txBody>
          <a:bodyPr/>
          <a:lstStyle/>
          <a:p>
            <a:fld id="{189E3A5C-986B-47BE-8F96-3787467B82A8}" type="slidenum">
              <a:rPr lang="nl-BE" smtClean="0">
                <a:solidFill>
                  <a:prstClr val="white"/>
                </a:solidFill>
              </a:rPr>
              <a:pPr/>
              <a:t>63</a:t>
            </a:fld>
            <a:endParaRPr lang="nl-BE">
              <a:solidFill>
                <a:prstClr val="white"/>
              </a:solidFill>
            </a:endParaRPr>
          </a:p>
        </p:txBody>
      </p:sp>
      <p:sp>
        <p:nvSpPr>
          <p:cNvPr id="3" name="Titel 2">
            <a:extLst>
              <a:ext uri="{FF2B5EF4-FFF2-40B4-BE49-F238E27FC236}">
                <a16:creationId xmlns:a16="http://schemas.microsoft.com/office/drawing/2014/main" id="{3006758E-2C91-4399-BE70-64ED0763E768}"/>
              </a:ext>
            </a:extLst>
          </p:cNvPr>
          <p:cNvSpPr>
            <a:spLocks noGrp="1"/>
          </p:cNvSpPr>
          <p:nvPr>
            <p:ph type="title"/>
          </p:nvPr>
        </p:nvSpPr>
        <p:spPr/>
        <p:txBody>
          <a:bodyPr/>
          <a:lstStyle/>
          <a:p>
            <a:r>
              <a:rPr lang="nl-BE"/>
              <a:t>Voorbeeld LIFT</a:t>
            </a:r>
          </a:p>
        </p:txBody>
      </p:sp>
      <p:sp>
        <p:nvSpPr>
          <p:cNvPr id="6" name="Ovaal 5">
            <a:extLst>
              <a:ext uri="{FF2B5EF4-FFF2-40B4-BE49-F238E27FC236}">
                <a16:creationId xmlns:a16="http://schemas.microsoft.com/office/drawing/2014/main" id="{AA2029E0-917F-4B4C-9F5A-338472212480}"/>
              </a:ext>
            </a:extLst>
          </p:cNvPr>
          <p:cNvSpPr/>
          <p:nvPr/>
        </p:nvSpPr>
        <p:spPr>
          <a:xfrm>
            <a:off x="3311865" y="2962352"/>
            <a:ext cx="1445280" cy="46286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4" name="Afbeelding 5" descr="Afbeelding met tekst&#10;&#10;Automatisch gegenereerde beschrijving">
            <a:extLst>
              <a:ext uri="{FF2B5EF4-FFF2-40B4-BE49-F238E27FC236}">
                <a16:creationId xmlns:a16="http://schemas.microsoft.com/office/drawing/2014/main" id="{0BEAF225-C98F-4ED3-9373-A1CD45C97F6A}"/>
              </a:ext>
            </a:extLst>
          </p:cNvPr>
          <p:cNvPicPr>
            <a:picLocks noChangeAspect="1"/>
          </p:cNvPicPr>
          <p:nvPr/>
        </p:nvPicPr>
        <p:blipFill>
          <a:blip r:embed="rId2"/>
          <a:stretch>
            <a:fillRect/>
          </a:stretch>
        </p:blipFill>
        <p:spPr>
          <a:xfrm>
            <a:off x="351958" y="1080642"/>
            <a:ext cx="8298871" cy="3100627"/>
          </a:xfrm>
          <a:prstGeom prst="rect">
            <a:avLst/>
          </a:prstGeom>
        </p:spPr>
      </p:pic>
      <p:sp>
        <p:nvSpPr>
          <p:cNvPr id="7" name="Ovaal 6">
            <a:extLst>
              <a:ext uri="{FF2B5EF4-FFF2-40B4-BE49-F238E27FC236}">
                <a16:creationId xmlns:a16="http://schemas.microsoft.com/office/drawing/2014/main" id="{B06806F8-B4B4-4940-9698-2030C8D69295}"/>
              </a:ext>
            </a:extLst>
          </p:cNvPr>
          <p:cNvSpPr/>
          <p:nvPr/>
        </p:nvSpPr>
        <p:spPr>
          <a:xfrm>
            <a:off x="3407510" y="2840730"/>
            <a:ext cx="1095768" cy="34951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pic>
        <p:nvPicPr>
          <p:cNvPr id="5" name="Afbeelding 5" descr="Afbeelding met tekst&#10;&#10;Automatisch gegenereerde beschrijving">
            <a:extLst>
              <a:ext uri="{FF2B5EF4-FFF2-40B4-BE49-F238E27FC236}">
                <a16:creationId xmlns:a16="http://schemas.microsoft.com/office/drawing/2014/main" id="{56E00A11-39E7-4936-A226-A6E720A59FAA}"/>
              </a:ext>
            </a:extLst>
          </p:cNvPr>
          <p:cNvPicPr>
            <a:picLocks noGrp="1" noChangeAspect="1"/>
          </p:cNvPicPr>
          <p:nvPr>
            <p:ph idx="1"/>
          </p:nvPr>
        </p:nvPicPr>
        <p:blipFill rotWithShape="1">
          <a:blip r:embed="rId3"/>
          <a:srcRect t="23795"/>
          <a:stretch/>
        </p:blipFill>
        <p:spPr>
          <a:xfrm>
            <a:off x="5592516" y="3425220"/>
            <a:ext cx="2978707" cy="2657176"/>
          </a:xfrm>
        </p:spPr>
      </p:pic>
    </p:spTree>
    <p:extLst>
      <p:ext uri="{BB962C8B-B14F-4D97-AF65-F5344CB8AC3E}">
        <p14:creationId xmlns:p14="http://schemas.microsoft.com/office/powerpoint/2010/main" val="34247017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pic>
        <p:nvPicPr>
          <p:cNvPr id="17" name="Afbeelding 16">
            <a:extLst>
              <a:ext uri="{FF2B5EF4-FFF2-40B4-BE49-F238E27FC236}">
                <a16:creationId xmlns:a16="http://schemas.microsoft.com/office/drawing/2014/main" id="{D56CDE23-99AB-4500-A92E-1950EF83E31C}"/>
              </a:ext>
            </a:extLst>
          </p:cNvPr>
          <p:cNvPicPr>
            <a:picLocks noChangeAspect="1"/>
          </p:cNvPicPr>
          <p:nvPr/>
        </p:nvPicPr>
        <p:blipFill>
          <a:blip r:embed="rId13"/>
          <a:stretch>
            <a:fillRect/>
          </a:stretch>
        </p:blipFill>
        <p:spPr>
          <a:xfrm>
            <a:off x="5989336" y="3583300"/>
            <a:ext cx="864098" cy="946039"/>
          </a:xfrm>
          <a:prstGeom prst="rect">
            <a:avLst/>
          </a:prstGeom>
        </p:spPr>
      </p:pic>
      <p:pic>
        <p:nvPicPr>
          <p:cNvPr id="2" name="Afbeelding 1">
            <a:extLst>
              <a:ext uri="{FF2B5EF4-FFF2-40B4-BE49-F238E27FC236}">
                <a16:creationId xmlns:a16="http://schemas.microsoft.com/office/drawing/2014/main" id="{D6EF8E21-317A-4861-9267-188748556507}"/>
              </a:ext>
            </a:extLst>
          </p:cNvPr>
          <p:cNvPicPr>
            <a:picLocks noChangeAspect="1"/>
          </p:cNvPicPr>
          <p:nvPr/>
        </p:nvPicPr>
        <p:blipFill>
          <a:blip r:embed="rId14"/>
          <a:stretch>
            <a:fillRect/>
          </a:stretch>
        </p:blipFill>
        <p:spPr>
          <a:xfrm>
            <a:off x="6151431" y="5000420"/>
            <a:ext cx="859611" cy="944962"/>
          </a:xfrm>
          <a:prstGeom prst="rect">
            <a:avLst/>
          </a:prstGeom>
        </p:spPr>
      </p:pic>
    </p:spTree>
    <p:extLst>
      <p:ext uri="{BB962C8B-B14F-4D97-AF65-F5344CB8AC3E}">
        <p14:creationId xmlns:p14="http://schemas.microsoft.com/office/powerpoint/2010/main" val="10731027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29812-1023-4907-94B2-F411C6021708}"/>
              </a:ext>
            </a:extLst>
          </p:cNvPr>
          <p:cNvSpPr>
            <a:spLocks noGrp="1"/>
          </p:cNvSpPr>
          <p:nvPr>
            <p:ph type="title"/>
          </p:nvPr>
        </p:nvSpPr>
        <p:spPr/>
        <p:txBody>
          <a:bodyPr/>
          <a:lstStyle/>
          <a:p>
            <a:r>
              <a:rPr lang="nl-BE" kern="0">
                <a:solidFill>
                  <a:srgbClr val="0070C0"/>
                </a:solidFill>
              </a:rPr>
              <a:t>7 Formatieve evaluatie</a:t>
            </a:r>
            <a:endParaRPr lang="nl-BE"/>
          </a:p>
        </p:txBody>
      </p:sp>
      <p:sp>
        <p:nvSpPr>
          <p:cNvPr id="3" name="Tijdelijke aanduiding voor inhoud 2">
            <a:extLst>
              <a:ext uri="{FF2B5EF4-FFF2-40B4-BE49-F238E27FC236}">
                <a16:creationId xmlns:a16="http://schemas.microsoft.com/office/drawing/2014/main" id="{5F13D77A-849E-4249-8078-70834EB88467}"/>
              </a:ext>
            </a:extLst>
          </p:cNvPr>
          <p:cNvSpPr>
            <a:spLocks noGrp="1"/>
          </p:cNvSpPr>
          <p:nvPr>
            <p:ph idx="1"/>
          </p:nvPr>
        </p:nvSpPr>
        <p:spPr>
          <a:xfrm>
            <a:off x="1259632" y="1196752"/>
            <a:ext cx="7884368" cy="4929415"/>
          </a:xfrm>
        </p:spPr>
        <p:txBody>
          <a:bodyPr>
            <a:normAutofit fontScale="92500" lnSpcReduction="10000"/>
          </a:bodyPr>
          <a:lstStyle/>
          <a:p>
            <a:r>
              <a:rPr lang="nl-BE"/>
              <a:t>Check-in (</a:t>
            </a:r>
            <a:r>
              <a:rPr lang="nl-BE">
                <a:hlinkClick r:id="rId3" action="ppaction://hlinksldjump"/>
              </a:rPr>
              <a:t>entry cards</a:t>
            </a:r>
            <a:r>
              <a:rPr lang="nl-BE"/>
              <a:t>, </a:t>
            </a:r>
            <a:r>
              <a:rPr lang="nl-BE" err="1"/>
              <a:t>Kahoot</a:t>
            </a:r>
            <a:r>
              <a:rPr lang="nl-BE"/>
              <a:t>,  </a:t>
            </a:r>
            <a:r>
              <a:rPr lang="nl-BE" err="1"/>
              <a:t>Mentimeter</a:t>
            </a:r>
            <a:r>
              <a:rPr lang="nl-BE"/>
              <a:t>, Poll </a:t>
            </a:r>
            <a:r>
              <a:rPr lang="nl-BE" err="1"/>
              <a:t>Everywhere</a:t>
            </a:r>
            <a:r>
              <a:rPr lang="nl-BE"/>
              <a:t> …) </a:t>
            </a:r>
            <a:r>
              <a:rPr lang="nl-BE">
                <a:sym typeface="Wingdings" panose="05000000000000000000" pitchFamily="2" charset="2"/>
              </a:rPr>
              <a:t> beginsituatie</a:t>
            </a:r>
            <a:endParaRPr lang="nl-BE"/>
          </a:p>
          <a:p>
            <a:r>
              <a:rPr lang="nl-BE" err="1"/>
              <a:t>Feedup</a:t>
            </a:r>
            <a:r>
              <a:rPr lang="nl-BE"/>
              <a:t> ( </a:t>
            </a:r>
            <a:r>
              <a:rPr lang="nl-BE" err="1">
                <a:hlinkClick r:id="rId4" action="ppaction://hlinksldjump"/>
              </a:rPr>
              <a:t>rubric</a:t>
            </a:r>
            <a:r>
              <a:rPr lang="nl-BE">
                <a:hlinkClick r:id="rId4" action="ppaction://hlinksldjump"/>
              </a:rPr>
              <a:t> </a:t>
            </a:r>
            <a:r>
              <a:rPr lang="nl-BE" err="1">
                <a:hlinkClick r:id="rId4" action="ppaction://hlinksldjump"/>
              </a:rPr>
              <a:t>for</a:t>
            </a:r>
            <a:r>
              <a:rPr lang="nl-BE">
                <a:hlinkClick r:id="rId4" action="ppaction://hlinksldjump"/>
              </a:rPr>
              <a:t> </a:t>
            </a:r>
            <a:r>
              <a:rPr lang="nl-BE" err="1">
                <a:hlinkClick r:id="rId4" action="ppaction://hlinksldjump"/>
              </a:rPr>
              <a:t>one</a:t>
            </a:r>
            <a:r>
              <a:rPr lang="nl-BE">
                <a:hlinkClick r:id="rId4" action="ppaction://hlinksldjump"/>
              </a:rPr>
              <a:t> </a:t>
            </a:r>
            <a:r>
              <a:rPr lang="nl-BE"/>
              <a:t>…)</a:t>
            </a:r>
          </a:p>
          <a:p>
            <a:r>
              <a:rPr lang="nl-BE"/>
              <a:t>Show </a:t>
            </a:r>
            <a:r>
              <a:rPr lang="nl-BE" err="1"/>
              <a:t>what</a:t>
            </a:r>
            <a:r>
              <a:rPr lang="nl-BE"/>
              <a:t> </a:t>
            </a:r>
            <a:r>
              <a:rPr lang="nl-BE" err="1"/>
              <a:t>you</a:t>
            </a:r>
            <a:r>
              <a:rPr lang="nl-BE"/>
              <a:t> </a:t>
            </a:r>
            <a:r>
              <a:rPr lang="nl-BE" err="1"/>
              <a:t>know</a:t>
            </a:r>
            <a:r>
              <a:rPr lang="nl-BE"/>
              <a:t> </a:t>
            </a:r>
            <a:r>
              <a:rPr lang="nl-BE">
                <a:hlinkClick r:id="rId5" action="ppaction://hlinksldjump"/>
              </a:rPr>
              <a:t>bordje</a:t>
            </a:r>
            <a:endParaRPr lang="nl-BE"/>
          </a:p>
          <a:p>
            <a:r>
              <a:rPr lang="nl-BE"/>
              <a:t>Portfolio</a:t>
            </a:r>
          </a:p>
          <a:p>
            <a:r>
              <a:rPr lang="nl-BE">
                <a:hlinkClick r:id="rId6" action="ppaction://hlinksldjump"/>
              </a:rPr>
              <a:t>Exit–ticket</a:t>
            </a:r>
            <a:endParaRPr lang="nl-BE"/>
          </a:p>
          <a:p>
            <a:r>
              <a:rPr lang="nl-BE" err="1">
                <a:hlinkClick r:id="rId7" action="ppaction://hlinksldjump"/>
              </a:rPr>
              <a:t>Plickers</a:t>
            </a:r>
            <a:endParaRPr lang="nl-BE"/>
          </a:p>
          <a:p>
            <a:r>
              <a:rPr lang="nl-BE" b="1" err="1">
                <a:hlinkClick r:id="rId8" action="ppaction://hlinksldjump"/>
              </a:rPr>
              <a:t>Feedforward</a:t>
            </a:r>
            <a:endParaRPr lang="nl-BE" b="1"/>
          </a:p>
          <a:p>
            <a:r>
              <a:rPr lang="nl-BE" b="1" err="1">
                <a:hlinkClick r:id="rId9" action="ppaction://hlinksldjump"/>
              </a:rPr>
              <a:t>Toolbox</a:t>
            </a:r>
            <a:r>
              <a:rPr lang="nl-BE" b="1">
                <a:hlinkClick r:id="rId9" action="ppaction://hlinksldjump"/>
              </a:rPr>
              <a:t> </a:t>
            </a:r>
            <a:r>
              <a:rPr lang="nl-BE" b="1" err="1">
                <a:hlinkClick r:id="rId9" action="ppaction://hlinksldjump"/>
              </a:rPr>
              <a:t>KdG</a:t>
            </a:r>
            <a:r>
              <a:rPr lang="nl-BE" b="1">
                <a:hlinkClick r:id="rId9" action="ppaction://hlinksldjump"/>
              </a:rPr>
              <a:t> </a:t>
            </a:r>
            <a:r>
              <a:rPr lang="nl-BE" b="1"/>
              <a:t>(</a:t>
            </a:r>
            <a:r>
              <a:rPr lang="nl-BE" b="1">
                <a:hlinkClick r:id="rId10"/>
              </a:rPr>
              <a:t>link</a:t>
            </a:r>
            <a:r>
              <a:rPr lang="nl-BE" b="1"/>
              <a:t>)</a:t>
            </a:r>
          </a:p>
          <a:p>
            <a:pPr marL="0" indent="0">
              <a:buNone/>
            </a:pPr>
            <a:endParaRPr lang="nl-BE" b="1">
              <a:solidFill>
                <a:srgbClr val="990099"/>
              </a:solidFill>
            </a:endParaRPr>
          </a:p>
          <a:p>
            <a:endParaRPr lang="nl-BE"/>
          </a:p>
        </p:txBody>
      </p:sp>
      <p:sp>
        <p:nvSpPr>
          <p:cNvPr id="4" name="Actieknop: Vooruit of Volgende 3">
            <a:hlinkClick r:id="rId11" action="ppaction://hlinksldjump" highlightClick="1"/>
            <a:extLst>
              <a:ext uri="{FF2B5EF4-FFF2-40B4-BE49-F238E27FC236}">
                <a16:creationId xmlns:a16="http://schemas.microsoft.com/office/drawing/2014/main" id="{385CA50C-37A1-4259-890C-FC5FCE1B68D5}"/>
              </a:ext>
            </a:extLst>
          </p:cNvPr>
          <p:cNvSpPr/>
          <p:nvPr/>
        </p:nvSpPr>
        <p:spPr>
          <a:xfrm>
            <a:off x="7596336" y="5373216"/>
            <a:ext cx="1042416" cy="104241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7481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B1D1C13-DF59-4257-9178-837B9BDB378B}"/>
              </a:ext>
            </a:extLst>
          </p:cNvPr>
          <p:cNvPicPr>
            <a:picLocks noChangeAspect="1"/>
          </p:cNvPicPr>
          <p:nvPr/>
        </p:nvPicPr>
        <p:blipFill>
          <a:blip r:embed="rId4"/>
          <a:stretch>
            <a:fillRect/>
          </a:stretch>
        </p:blipFill>
        <p:spPr>
          <a:xfrm>
            <a:off x="1190625" y="980728"/>
            <a:ext cx="6762750" cy="4457700"/>
          </a:xfrm>
          <a:prstGeom prst="rect">
            <a:avLst/>
          </a:prstGeom>
        </p:spPr>
      </p:pic>
    </p:spTree>
    <p:extLst>
      <p:ext uri="{BB962C8B-B14F-4D97-AF65-F5344CB8AC3E}">
        <p14:creationId xmlns:p14="http://schemas.microsoft.com/office/powerpoint/2010/main" val="3467691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FACCC6D4-2642-4F23-9BED-CBBAF70D3790}"/>
              </a:ext>
            </a:extLst>
          </p:cNvPr>
          <p:cNvPicPr>
            <a:picLocks noChangeAspect="1"/>
          </p:cNvPicPr>
          <p:nvPr/>
        </p:nvPicPr>
        <p:blipFill>
          <a:blip r:embed="rId4"/>
          <a:stretch>
            <a:fillRect/>
          </a:stretch>
        </p:blipFill>
        <p:spPr>
          <a:xfrm>
            <a:off x="1632932" y="1412776"/>
            <a:ext cx="5099308" cy="4176464"/>
          </a:xfrm>
          <a:prstGeom prst="rect">
            <a:avLst/>
          </a:prstGeom>
        </p:spPr>
      </p:pic>
    </p:spTree>
    <p:extLst>
      <p:ext uri="{BB962C8B-B14F-4D97-AF65-F5344CB8AC3E}">
        <p14:creationId xmlns:p14="http://schemas.microsoft.com/office/powerpoint/2010/main" val="2327428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2">
            <a:extLst>
              <a:ext uri="{FF2B5EF4-FFF2-40B4-BE49-F238E27FC236}">
                <a16:creationId xmlns:a16="http://schemas.microsoft.com/office/drawing/2014/main" id="{1961F611-F13E-417D-B970-26EFE82206AD}"/>
              </a:ext>
            </a:extLst>
          </p:cNvPr>
          <p:cNvPicPr>
            <a:picLocks noChangeAspect="1"/>
          </p:cNvPicPr>
          <p:nvPr/>
        </p:nvPicPr>
        <p:blipFill>
          <a:blip r:embed="rId4"/>
          <a:stretch>
            <a:fillRect/>
          </a:stretch>
        </p:blipFill>
        <p:spPr>
          <a:xfrm>
            <a:off x="1619672" y="476672"/>
            <a:ext cx="5328592" cy="5328592"/>
          </a:xfrm>
          <a:prstGeom prst="rect">
            <a:avLst/>
          </a:prstGeom>
        </p:spPr>
      </p:pic>
    </p:spTree>
    <p:extLst>
      <p:ext uri="{BB962C8B-B14F-4D97-AF65-F5344CB8AC3E}">
        <p14:creationId xmlns:p14="http://schemas.microsoft.com/office/powerpoint/2010/main" val="1636982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Plickers, una herramienta de evaluación para el aula - DidacTICando">
            <a:extLst>
              <a:ext uri="{FF2B5EF4-FFF2-40B4-BE49-F238E27FC236}">
                <a16:creationId xmlns:a16="http://schemas.microsoft.com/office/drawing/2014/main" id="{48163085-AE38-4B5B-A712-43D89F004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57313"/>
            <a:ext cx="6096000"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0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a:t>Onderwijsspiegel (4)</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7</a:t>
            </a:fld>
            <a:endParaRPr lang="nl-BE">
              <a:solidFill>
                <a:prstClr val="white"/>
              </a:solidFill>
            </a:endParaRPr>
          </a:p>
        </p:txBody>
      </p:sp>
      <p:pic>
        <p:nvPicPr>
          <p:cNvPr id="5" name="Afbeelding 4">
            <a:extLst>
              <a:ext uri="{FF2B5EF4-FFF2-40B4-BE49-F238E27FC236}">
                <a16:creationId xmlns:a16="http://schemas.microsoft.com/office/drawing/2014/main" id="{47F0D834-3BFB-41C3-8D9C-279B7957D1F5}"/>
              </a:ext>
            </a:extLst>
          </p:cNvPr>
          <p:cNvPicPr>
            <a:picLocks noChangeAspect="1"/>
          </p:cNvPicPr>
          <p:nvPr/>
        </p:nvPicPr>
        <p:blipFill>
          <a:blip r:embed="rId3"/>
          <a:stretch>
            <a:fillRect/>
          </a:stretch>
        </p:blipFill>
        <p:spPr>
          <a:xfrm>
            <a:off x="952500" y="1417638"/>
            <a:ext cx="7734300" cy="781050"/>
          </a:xfrm>
          <a:prstGeom prst="rect">
            <a:avLst/>
          </a:prstGeom>
        </p:spPr>
      </p:pic>
      <p:sp>
        <p:nvSpPr>
          <p:cNvPr id="8" name="Tijdelijke aanduiding voor inhoud 2">
            <a:extLst>
              <a:ext uri="{FF2B5EF4-FFF2-40B4-BE49-F238E27FC236}">
                <a16:creationId xmlns:a16="http://schemas.microsoft.com/office/drawing/2014/main" id="{1602DA9A-494F-4F52-A1C5-5C1A189D9B70}"/>
              </a:ext>
            </a:extLst>
          </p:cNvPr>
          <p:cNvSpPr>
            <a:spLocks noGrp="1"/>
          </p:cNvSpPr>
          <p:nvPr>
            <p:ph idx="1"/>
          </p:nvPr>
        </p:nvSpPr>
        <p:spPr>
          <a:xfrm>
            <a:off x="827584" y="2198688"/>
            <a:ext cx="7427168" cy="3927479"/>
          </a:xfrm>
        </p:spPr>
        <p:txBody>
          <a:bodyPr>
            <a:normAutofit/>
          </a:bodyPr>
          <a:lstStyle/>
          <a:p>
            <a:r>
              <a:rPr lang="nl-BE" sz="2800"/>
              <a:t>Evaluatie is beperkt representatief voor het leerplan en het aanbod</a:t>
            </a:r>
          </a:p>
          <a:p>
            <a:r>
              <a:rPr lang="nl-BE" sz="2800"/>
              <a:t>Vooral het product wordt geëvalueerd</a:t>
            </a:r>
          </a:p>
          <a:p>
            <a:r>
              <a:rPr lang="nl-BE" sz="2800"/>
              <a:t>Weinig variatie in evaluatievormen</a:t>
            </a:r>
          </a:p>
          <a:p>
            <a:r>
              <a:rPr lang="nl-BE" sz="2800"/>
              <a:t>Evaluatie is te weinig afgestemd op de leerlingen en hun leefwereld</a:t>
            </a:r>
          </a:p>
          <a:p>
            <a:endParaRPr lang="nl-BE" sz="2800"/>
          </a:p>
        </p:txBody>
      </p:sp>
    </p:spTree>
    <p:extLst>
      <p:ext uri="{BB962C8B-B14F-4D97-AF65-F5344CB8AC3E}">
        <p14:creationId xmlns:p14="http://schemas.microsoft.com/office/powerpoint/2010/main" val="268258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ctieknop: Terug 6">
            <a:hlinkClick r:id="rId3" action="ppaction://hlinksldjump" highlightClick="1"/>
            <a:extLst>
              <a:ext uri="{FF2B5EF4-FFF2-40B4-BE49-F238E27FC236}">
                <a16:creationId xmlns:a16="http://schemas.microsoft.com/office/drawing/2014/main" id="{04EEB5FB-CAB8-4F9D-AD28-1F1516B2D646}"/>
              </a:ext>
            </a:extLst>
          </p:cNvPr>
          <p:cNvSpPr/>
          <p:nvPr/>
        </p:nvSpPr>
        <p:spPr>
          <a:xfrm>
            <a:off x="7599133" y="5661248"/>
            <a:ext cx="789291" cy="72008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18F53239-35CD-417B-80C3-F238F3B59A27}"/>
              </a:ext>
            </a:extLst>
          </p:cNvPr>
          <p:cNvPicPr>
            <a:picLocks noChangeAspect="1"/>
          </p:cNvPicPr>
          <p:nvPr/>
        </p:nvPicPr>
        <p:blipFill>
          <a:blip r:embed="rId4"/>
          <a:stretch>
            <a:fillRect/>
          </a:stretch>
        </p:blipFill>
        <p:spPr>
          <a:xfrm>
            <a:off x="1885950" y="1062037"/>
            <a:ext cx="5372100" cy="4733925"/>
          </a:xfrm>
          <a:prstGeom prst="rect">
            <a:avLst/>
          </a:prstGeom>
        </p:spPr>
      </p:pic>
    </p:spTree>
    <p:extLst>
      <p:ext uri="{BB962C8B-B14F-4D97-AF65-F5344CB8AC3E}">
        <p14:creationId xmlns:p14="http://schemas.microsoft.com/office/powerpoint/2010/main" val="4163182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385D2-8ADC-465D-852B-0812BD8E930C}"/>
              </a:ext>
            </a:extLst>
          </p:cNvPr>
          <p:cNvSpPr>
            <a:spLocks noGrp="1"/>
          </p:cNvSpPr>
          <p:nvPr>
            <p:ph type="title"/>
          </p:nvPr>
        </p:nvSpPr>
        <p:spPr/>
        <p:txBody>
          <a:bodyPr/>
          <a:lstStyle/>
          <a:p>
            <a:endParaRPr lang="nl-NL"/>
          </a:p>
        </p:txBody>
      </p:sp>
      <p:pic>
        <p:nvPicPr>
          <p:cNvPr id="4" name="Afbeelding 4">
            <a:extLst>
              <a:ext uri="{FF2B5EF4-FFF2-40B4-BE49-F238E27FC236}">
                <a16:creationId xmlns:a16="http://schemas.microsoft.com/office/drawing/2014/main" id="{E549F215-88C3-4949-8FAF-F740C2ECE997}"/>
              </a:ext>
            </a:extLst>
          </p:cNvPr>
          <p:cNvPicPr>
            <a:picLocks noGrp="1" noChangeAspect="1"/>
          </p:cNvPicPr>
          <p:nvPr>
            <p:ph idx="1"/>
          </p:nvPr>
        </p:nvPicPr>
        <p:blipFill>
          <a:blip r:embed="rId2"/>
          <a:stretch>
            <a:fillRect/>
          </a:stretch>
        </p:blipFill>
        <p:spPr>
          <a:xfrm>
            <a:off x="1708520" y="1600204"/>
            <a:ext cx="6529391" cy="4525963"/>
          </a:xfrm>
        </p:spPr>
      </p:pic>
    </p:spTree>
    <p:extLst>
      <p:ext uri="{BB962C8B-B14F-4D97-AF65-F5344CB8AC3E}">
        <p14:creationId xmlns:p14="http://schemas.microsoft.com/office/powerpoint/2010/main" val="191022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BF208-7232-4F93-8809-ABCFA94EDD9D}"/>
              </a:ext>
            </a:extLst>
          </p:cNvPr>
          <p:cNvSpPr>
            <a:spLocks noGrp="1"/>
          </p:cNvSpPr>
          <p:nvPr>
            <p:ph type="title"/>
          </p:nvPr>
        </p:nvSpPr>
        <p:spPr/>
        <p:txBody>
          <a:bodyPr/>
          <a:lstStyle/>
          <a:p>
            <a:endParaRPr lang="nl-NL"/>
          </a:p>
        </p:txBody>
      </p:sp>
      <p:pic>
        <p:nvPicPr>
          <p:cNvPr id="4" name="Afbeelding 4" descr="Afbeelding met tekst&#10;&#10;Automatisch gegenereerde beschrijving">
            <a:extLst>
              <a:ext uri="{FF2B5EF4-FFF2-40B4-BE49-F238E27FC236}">
                <a16:creationId xmlns:a16="http://schemas.microsoft.com/office/drawing/2014/main" id="{A79094B8-A17A-46CB-A861-36F69C71EC8C}"/>
              </a:ext>
            </a:extLst>
          </p:cNvPr>
          <p:cNvPicPr>
            <a:picLocks noGrp="1" noChangeAspect="1"/>
          </p:cNvPicPr>
          <p:nvPr>
            <p:ph idx="1"/>
          </p:nvPr>
        </p:nvPicPr>
        <p:blipFill>
          <a:blip r:embed="rId2"/>
          <a:stretch>
            <a:fillRect/>
          </a:stretch>
        </p:blipFill>
        <p:spPr>
          <a:xfrm>
            <a:off x="1385505" y="270820"/>
            <a:ext cx="7301315" cy="5045508"/>
          </a:xfrm>
        </p:spPr>
      </p:pic>
    </p:spTree>
    <p:extLst>
      <p:ext uri="{BB962C8B-B14F-4D97-AF65-F5344CB8AC3E}">
        <p14:creationId xmlns:p14="http://schemas.microsoft.com/office/powerpoint/2010/main" val="26896664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eknop: Terug 4">
            <a:hlinkClick r:id="rId2" action="ppaction://hlinksldjump" highlightClick="1"/>
            <a:extLst>
              <a:ext uri="{FF2B5EF4-FFF2-40B4-BE49-F238E27FC236}">
                <a16:creationId xmlns:a16="http://schemas.microsoft.com/office/drawing/2014/main" id="{472EC137-2305-44C2-AD60-B496C4B7127B}"/>
              </a:ext>
            </a:extLst>
          </p:cNvPr>
          <p:cNvSpPr/>
          <p:nvPr/>
        </p:nvSpPr>
        <p:spPr>
          <a:xfrm>
            <a:off x="7524328" y="5585604"/>
            <a:ext cx="864096" cy="86773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5">
            <a:extLst>
              <a:ext uri="{FF2B5EF4-FFF2-40B4-BE49-F238E27FC236}">
                <a16:creationId xmlns:a16="http://schemas.microsoft.com/office/drawing/2014/main" id="{0845F6FF-3FDE-4FE3-AEBB-7F25A37E4BF6}"/>
              </a:ext>
            </a:extLst>
          </p:cNvPr>
          <p:cNvPicPr>
            <a:picLocks noChangeAspect="1"/>
          </p:cNvPicPr>
          <p:nvPr/>
        </p:nvPicPr>
        <p:blipFill>
          <a:blip r:embed="rId3"/>
          <a:stretch>
            <a:fillRect/>
          </a:stretch>
        </p:blipFill>
        <p:spPr>
          <a:xfrm>
            <a:off x="717178" y="1577731"/>
            <a:ext cx="7906869" cy="4930704"/>
          </a:xfrm>
          <a:prstGeom prst="rect">
            <a:avLst/>
          </a:prstGeom>
        </p:spPr>
      </p:pic>
      <p:sp>
        <p:nvSpPr>
          <p:cNvPr id="7" name="Titel 2">
            <a:extLst>
              <a:ext uri="{FF2B5EF4-FFF2-40B4-BE49-F238E27FC236}">
                <a16:creationId xmlns:a16="http://schemas.microsoft.com/office/drawing/2014/main" id="{AA00F29D-0F74-4D24-B941-8536654F1A82}"/>
              </a:ext>
            </a:extLst>
          </p:cNvPr>
          <p:cNvSpPr>
            <a:spLocks noGrp="1"/>
          </p:cNvSpPr>
          <p:nvPr>
            <p:ph type="title"/>
          </p:nvPr>
        </p:nvSpPr>
        <p:spPr>
          <a:xfrm>
            <a:off x="1116196" y="176026"/>
            <a:ext cx="7427169" cy="1143000"/>
          </a:xfrm>
        </p:spPr>
        <p:txBody>
          <a:bodyPr/>
          <a:lstStyle/>
          <a:p>
            <a:r>
              <a:rPr lang="nl-BE">
                <a:latin typeface="Trebuchet MS"/>
                <a:cs typeface="Arial"/>
              </a:rPr>
              <a:t>Voorbeeld LIFT - thema 2 – level 5</a:t>
            </a:r>
            <a:endParaRPr lang="nl-BE"/>
          </a:p>
        </p:txBody>
      </p:sp>
    </p:spTree>
    <p:extLst>
      <p:ext uri="{BB962C8B-B14F-4D97-AF65-F5344CB8AC3E}">
        <p14:creationId xmlns:p14="http://schemas.microsoft.com/office/powerpoint/2010/main" val="1406373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32BE83E-3562-4505-BD48-ECA2AD6BE010}"/>
              </a:ext>
            </a:extLst>
          </p:cNvPr>
          <p:cNvPicPr>
            <a:picLocks noChangeAspect="1"/>
          </p:cNvPicPr>
          <p:nvPr/>
        </p:nvPicPr>
        <p:blipFill>
          <a:blip r:embed="rId2"/>
          <a:stretch>
            <a:fillRect/>
          </a:stretch>
        </p:blipFill>
        <p:spPr>
          <a:xfrm>
            <a:off x="0" y="1213682"/>
            <a:ext cx="9144000" cy="5661891"/>
          </a:xfrm>
          <a:prstGeom prst="rect">
            <a:avLst/>
          </a:prstGeom>
        </p:spPr>
      </p:pic>
      <p:sp>
        <p:nvSpPr>
          <p:cNvPr id="5" name="Actieknop: Terug 4">
            <a:hlinkClick r:id="rId3" action="ppaction://hlinksldjump" highlightClick="1"/>
            <a:extLst>
              <a:ext uri="{FF2B5EF4-FFF2-40B4-BE49-F238E27FC236}">
                <a16:creationId xmlns:a16="http://schemas.microsoft.com/office/drawing/2014/main" id="{B1E4063B-ABB2-44AD-9D31-E13D981833AF}"/>
              </a:ext>
            </a:extLst>
          </p:cNvPr>
          <p:cNvSpPr/>
          <p:nvPr/>
        </p:nvSpPr>
        <p:spPr>
          <a:xfrm>
            <a:off x="7668344" y="188640"/>
            <a:ext cx="1008112" cy="86409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30414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8B159-03EA-496A-BD1E-198441186401}"/>
              </a:ext>
            </a:extLst>
          </p:cNvPr>
          <p:cNvSpPr>
            <a:spLocks noGrp="1"/>
          </p:cNvSpPr>
          <p:nvPr>
            <p:ph type="title"/>
          </p:nvPr>
        </p:nvSpPr>
        <p:spPr/>
        <p:txBody>
          <a:bodyPr/>
          <a:lstStyle/>
          <a:p>
            <a:r>
              <a:rPr lang="nl-BE">
                <a:latin typeface="Trebuchet MS"/>
                <a:cs typeface="Arial"/>
              </a:rPr>
              <a:t>Voorbeeld LIFT - thema 2 – level 5</a:t>
            </a:r>
            <a:endParaRPr lang="nl-NL"/>
          </a:p>
        </p:txBody>
      </p:sp>
      <p:sp>
        <p:nvSpPr>
          <p:cNvPr id="3" name="Tijdelijke aanduiding voor inhoud 2">
            <a:extLst>
              <a:ext uri="{FF2B5EF4-FFF2-40B4-BE49-F238E27FC236}">
                <a16:creationId xmlns:a16="http://schemas.microsoft.com/office/drawing/2014/main" id="{25BE42F2-89F8-46F2-A8EB-70982E07D1E8}"/>
              </a:ext>
            </a:extLst>
          </p:cNvPr>
          <p:cNvSpPr>
            <a:spLocks noGrp="1"/>
          </p:cNvSpPr>
          <p:nvPr>
            <p:ph idx="1"/>
          </p:nvPr>
        </p:nvSpPr>
        <p:spPr/>
        <p:txBody>
          <a:bodyPr vert="horz" lIns="91440" tIns="45720" rIns="91440" bIns="45720" rtlCol="0" anchor="t">
            <a:normAutofit fontScale="92500"/>
          </a:bodyPr>
          <a:lstStyle/>
          <a:p>
            <a:pPr marL="342265" indent="-342265"/>
            <a:r>
              <a:rPr lang="nl-BE"/>
              <a:t>Kwartet</a:t>
            </a:r>
            <a:endParaRPr lang="nl-NL"/>
          </a:p>
          <a:p>
            <a:pPr marL="342265" indent="-342265"/>
            <a:endParaRPr lang="nl-BE">
              <a:cs typeface="Arial"/>
            </a:endParaRPr>
          </a:p>
          <a:p>
            <a:pPr marL="342265" indent="-342265"/>
            <a:endParaRPr lang="nl-BE">
              <a:cs typeface="Arial"/>
            </a:endParaRPr>
          </a:p>
          <a:p>
            <a:pPr marL="342265" indent="-342265"/>
            <a:endParaRPr lang="nl-BE">
              <a:cs typeface="Arial"/>
            </a:endParaRPr>
          </a:p>
          <a:p>
            <a:pPr marL="342265" indent="-342265"/>
            <a:endParaRPr lang="nl-BE">
              <a:cs typeface="Arial"/>
            </a:endParaRPr>
          </a:p>
          <a:p>
            <a:pPr marL="342265" indent="-342265"/>
            <a:r>
              <a:rPr lang="nl-BE">
                <a:cs typeface="Arial"/>
              </a:rPr>
              <a:t>Leerplandoel 10: De leerlingen situeren een verkooppunt binnen winkelvormen (en de branches in de detailhandel)</a:t>
            </a:r>
            <a:endParaRPr lang="nl-BE"/>
          </a:p>
          <a:p>
            <a:pPr marL="342265" indent="-342265"/>
            <a:endParaRPr lang="nl-BE"/>
          </a:p>
          <a:p>
            <a:pPr marL="342265" indent="-342265"/>
            <a:endParaRPr lang="nl-BE"/>
          </a:p>
          <a:p>
            <a:pPr marL="0" indent="0">
              <a:buNone/>
            </a:pPr>
            <a:endParaRPr lang="nl-BE"/>
          </a:p>
          <a:p>
            <a:pPr marL="342265" indent="-342265"/>
            <a:endParaRPr lang="nl-BE"/>
          </a:p>
        </p:txBody>
      </p:sp>
      <p:pic>
        <p:nvPicPr>
          <p:cNvPr id="6" name="Afbeelding 6" descr="Afbeelding met tafel&#10;&#10;Automatisch gegenereerde beschrijving">
            <a:extLst>
              <a:ext uri="{FF2B5EF4-FFF2-40B4-BE49-F238E27FC236}">
                <a16:creationId xmlns:a16="http://schemas.microsoft.com/office/drawing/2014/main" id="{237EFD18-62A0-49FC-84A8-0EF8A218AF48}"/>
              </a:ext>
            </a:extLst>
          </p:cNvPr>
          <p:cNvPicPr>
            <a:picLocks noChangeAspect="1"/>
          </p:cNvPicPr>
          <p:nvPr/>
        </p:nvPicPr>
        <p:blipFill>
          <a:blip r:embed="rId2"/>
          <a:stretch>
            <a:fillRect/>
          </a:stretch>
        </p:blipFill>
        <p:spPr>
          <a:xfrm>
            <a:off x="-1889" y="2248835"/>
            <a:ext cx="9062761" cy="2058049"/>
          </a:xfrm>
          <a:prstGeom prst="rect">
            <a:avLst/>
          </a:prstGeom>
        </p:spPr>
      </p:pic>
    </p:spTree>
    <p:extLst>
      <p:ext uri="{BB962C8B-B14F-4D97-AF65-F5344CB8AC3E}">
        <p14:creationId xmlns:p14="http://schemas.microsoft.com/office/powerpoint/2010/main" val="16886292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56007-EEA7-4633-A8D7-336FA641BD49}"/>
              </a:ext>
            </a:extLst>
          </p:cNvPr>
          <p:cNvSpPr>
            <a:spLocks noGrp="1"/>
          </p:cNvSpPr>
          <p:nvPr>
            <p:ph type="title"/>
          </p:nvPr>
        </p:nvSpPr>
        <p:spPr/>
        <p:txBody>
          <a:bodyPr/>
          <a:lstStyle/>
          <a:p>
            <a:r>
              <a:rPr lang="nl-BE">
                <a:latin typeface="Trebuchet MS"/>
                <a:cs typeface="Arial"/>
              </a:rPr>
              <a:t>Voorbeeld Kahoot - thema 2 – level 3</a:t>
            </a:r>
            <a:endParaRPr lang="nl-NL">
              <a:latin typeface="Trebuchet MS"/>
              <a:cs typeface="Arial"/>
            </a:endParaRPr>
          </a:p>
        </p:txBody>
      </p:sp>
      <p:pic>
        <p:nvPicPr>
          <p:cNvPr id="5" name="Afbeelding 5">
            <a:extLst>
              <a:ext uri="{FF2B5EF4-FFF2-40B4-BE49-F238E27FC236}">
                <a16:creationId xmlns:a16="http://schemas.microsoft.com/office/drawing/2014/main" id="{FC03EFB2-5FA1-484A-8B58-0579E82155B1}"/>
              </a:ext>
            </a:extLst>
          </p:cNvPr>
          <p:cNvPicPr>
            <a:picLocks noGrp="1" noChangeAspect="1"/>
          </p:cNvPicPr>
          <p:nvPr>
            <p:ph idx="1"/>
          </p:nvPr>
        </p:nvPicPr>
        <p:blipFill>
          <a:blip r:embed="rId3"/>
          <a:stretch>
            <a:fillRect/>
          </a:stretch>
        </p:blipFill>
        <p:spPr>
          <a:xfrm>
            <a:off x="619359" y="1594305"/>
            <a:ext cx="8180203" cy="3497454"/>
          </a:xfrm>
        </p:spPr>
      </p:pic>
      <p:sp>
        <p:nvSpPr>
          <p:cNvPr id="4" name="Tijdelijke aanduiding voor dianummer 3">
            <a:extLst>
              <a:ext uri="{FF2B5EF4-FFF2-40B4-BE49-F238E27FC236}">
                <a16:creationId xmlns:a16="http://schemas.microsoft.com/office/drawing/2014/main" id="{69647EAF-4077-4245-A9CE-94D538E65E72}"/>
              </a:ext>
            </a:extLst>
          </p:cNvPr>
          <p:cNvSpPr>
            <a:spLocks noGrp="1"/>
          </p:cNvSpPr>
          <p:nvPr>
            <p:ph type="sldNum" sz="quarter" idx="11"/>
          </p:nvPr>
        </p:nvSpPr>
        <p:spPr/>
        <p:txBody>
          <a:bodyPr/>
          <a:lstStyle/>
          <a:p>
            <a:fld id="{189E3A5C-986B-47BE-8F96-3787467B82A8}" type="slidenum">
              <a:rPr lang="nl-BE" smtClean="0">
                <a:solidFill>
                  <a:prstClr val="white"/>
                </a:solidFill>
              </a:rPr>
              <a:pPr/>
              <a:t>76</a:t>
            </a:fld>
            <a:endParaRPr lang="nl-BE">
              <a:solidFill>
                <a:prstClr val="white"/>
              </a:solidFill>
            </a:endParaRPr>
          </a:p>
        </p:txBody>
      </p:sp>
    </p:spTree>
    <p:extLst>
      <p:ext uri="{BB962C8B-B14F-4D97-AF65-F5344CB8AC3E}">
        <p14:creationId xmlns:p14="http://schemas.microsoft.com/office/powerpoint/2010/main" val="3867203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33FF2-EFDC-4419-8502-903FCB79C0B3}"/>
              </a:ext>
            </a:extLst>
          </p:cNvPr>
          <p:cNvSpPr>
            <a:spLocks noGrp="1"/>
          </p:cNvSpPr>
          <p:nvPr>
            <p:ph type="title"/>
          </p:nvPr>
        </p:nvSpPr>
        <p:spPr/>
        <p:txBody>
          <a:bodyPr>
            <a:noAutofit/>
          </a:bodyPr>
          <a:lstStyle/>
          <a:p>
            <a:pPr algn="l"/>
            <a:r>
              <a:rPr lang="nl-BE" sz="3200" b="1">
                <a:solidFill>
                  <a:srgbClr val="0070C0"/>
                </a:solidFill>
              </a:rPr>
              <a:t>7. Effectieve feedback die het leren</a:t>
            </a:r>
            <a:br>
              <a:rPr lang="nl-BE" sz="3200" b="1">
                <a:solidFill>
                  <a:srgbClr val="0070C0"/>
                </a:solidFill>
              </a:rPr>
            </a:br>
            <a:r>
              <a:rPr lang="nl-BE" sz="3200" b="1">
                <a:solidFill>
                  <a:srgbClr val="0070C0"/>
                </a:solidFill>
              </a:rPr>
              <a:t>    bevordert</a:t>
            </a:r>
          </a:p>
        </p:txBody>
      </p:sp>
      <p:pic>
        <p:nvPicPr>
          <p:cNvPr id="2050" name="Picture 2" descr="Afbeeldingsresultaat voor feedforward">
            <a:extLst>
              <a:ext uri="{FF2B5EF4-FFF2-40B4-BE49-F238E27FC236}">
                <a16:creationId xmlns:a16="http://schemas.microsoft.com/office/drawing/2014/main" id="{B74ACB0B-9612-4CE4-A78B-A068A49141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03648" y="2181366"/>
            <a:ext cx="6698955" cy="434397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0B4ADA2-58EC-452F-855E-531A1137BE3B}"/>
              </a:ext>
            </a:extLst>
          </p:cNvPr>
          <p:cNvSpPr txBox="1"/>
          <p:nvPr/>
        </p:nvSpPr>
        <p:spPr>
          <a:xfrm>
            <a:off x="539552" y="1485978"/>
            <a:ext cx="7043738" cy="507831"/>
          </a:xfrm>
          <a:prstGeom prst="rect">
            <a:avLst/>
          </a:prstGeom>
          <a:noFill/>
        </p:spPr>
        <p:txBody>
          <a:bodyPr wrap="square" rtlCol="0">
            <a:spAutoFit/>
          </a:bodyPr>
          <a:lstStyle/>
          <a:p>
            <a:pPr lvl="1" algn="ctr"/>
            <a:r>
              <a:rPr lang="nl-BE" sz="2700" b="1">
                <a:solidFill>
                  <a:schemeClr val="tx2"/>
                </a:solidFill>
              </a:rPr>
              <a:t>            Ontwikkelingsgerichte feedback</a:t>
            </a:r>
          </a:p>
        </p:txBody>
      </p:sp>
      <p:pic>
        <p:nvPicPr>
          <p:cNvPr id="5" name="Afbeelding 4">
            <a:extLst>
              <a:ext uri="{FF2B5EF4-FFF2-40B4-BE49-F238E27FC236}">
                <a16:creationId xmlns:a16="http://schemas.microsoft.com/office/drawing/2014/main" id="{6F462025-DF88-4E2B-855A-7130EAE121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540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A830EAC5-0C9B-4DB8-86DA-AC752469ACB5}"/>
              </a:ext>
            </a:extLst>
          </p:cNvPr>
          <p:cNvSpPr>
            <a:spLocks noGrp="1"/>
          </p:cNvSpPr>
          <p:nvPr>
            <p:ph type="title"/>
          </p:nvPr>
        </p:nvSpPr>
        <p:spPr/>
        <p:txBody>
          <a:bodyPr>
            <a:noAutofit/>
          </a:bodyPr>
          <a:lstStyle/>
          <a:p>
            <a:pPr algn="l"/>
            <a:r>
              <a:rPr lang="nl-BE" sz="3200" b="1">
                <a:solidFill>
                  <a:srgbClr val="0070C0"/>
                </a:solidFill>
              </a:rPr>
              <a:t>7 Effectieve feedback die het leren</a:t>
            </a:r>
            <a:br>
              <a:rPr lang="nl-BE" sz="3200" b="1">
                <a:solidFill>
                  <a:srgbClr val="0070C0"/>
                </a:solidFill>
              </a:rPr>
            </a:br>
            <a:r>
              <a:rPr lang="nl-BE" sz="3200" b="1">
                <a:solidFill>
                  <a:srgbClr val="0070C0"/>
                </a:solidFill>
              </a:rPr>
              <a:t>    bevordert</a:t>
            </a:r>
          </a:p>
        </p:txBody>
      </p:sp>
      <p:graphicFrame>
        <p:nvGraphicFramePr>
          <p:cNvPr id="9" name="Tijdelijke aanduiding voor inhoud 8">
            <a:extLst>
              <a:ext uri="{FF2B5EF4-FFF2-40B4-BE49-F238E27FC236}">
                <a16:creationId xmlns:a16="http://schemas.microsoft.com/office/drawing/2014/main" id="{584765DB-7101-4FF7-8EA7-1CF6F1C9719C}"/>
              </a:ext>
            </a:extLst>
          </p:cNvPr>
          <p:cNvGraphicFramePr>
            <a:graphicFrameLocks noGrp="1"/>
          </p:cNvGraphicFramePr>
          <p:nvPr>
            <p:ph idx="1"/>
            <p:extLst>
              <p:ext uri="{D42A27DB-BD31-4B8C-83A1-F6EECF244321}">
                <p14:modId xmlns:p14="http://schemas.microsoft.com/office/powerpoint/2010/main" val="2110161032"/>
              </p:ext>
            </p:extLst>
          </p:nvPr>
        </p:nvGraphicFramePr>
        <p:xfrm>
          <a:off x="1258888" y="1600200"/>
          <a:ext cx="742791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EE7A776A-2061-434D-BE9D-0D1F53119AA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1749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4FBBB-E1EC-4015-A32E-0CD420364B69}"/>
              </a:ext>
            </a:extLst>
          </p:cNvPr>
          <p:cNvSpPr>
            <a:spLocks noGrp="1"/>
          </p:cNvSpPr>
          <p:nvPr>
            <p:ph type="title"/>
          </p:nvPr>
        </p:nvSpPr>
        <p:spPr/>
        <p:txBody>
          <a:bodyPr/>
          <a:lstStyle/>
          <a:p>
            <a:pPr algn="l"/>
            <a:r>
              <a:rPr lang="nl-BE" sz="2700" b="1">
                <a:solidFill>
                  <a:srgbClr val="0070C0"/>
                </a:solidFill>
              </a:rPr>
              <a:t>Formatief evalueren: leren zichtbaar maken en evaluatiecriteria</a:t>
            </a:r>
            <a:endParaRPr lang="nl-BE" b="1"/>
          </a:p>
        </p:txBody>
      </p:sp>
      <p:pic>
        <p:nvPicPr>
          <p:cNvPr id="9" name="Afbeelding 8">
            <a:extLst>
              <a:ext uri="{FF2B5EF4-FFF2-40B4-BE49-F238E27FC236}">
                <a16:creationId xmlns:a16="http://schemas.microsoft.com/office/drawing/2014/main" id="{068FAC9A-BEB5-4457-9D91-E29F08CB5E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13" name="Afbeelding 12">
            <a:extLst>
              <a:ext uri="{FF2B5EF4-FFF2-40B4-BE49-F238E27FC236}">
                <a16:creationId xmlns:a16="http://schemas.microsoft.com/office/drawing/2014/main" id="{739E04F8-B4EE-4B44-AC96-AEEC66002904}"/>
              </a:ext>
            </a:extLst>
          </p:cNvPr>
          <p:cNvPicPr>
            <a:picLocks noChangeAspect="1"/>
          </p:cNvPicPr>
          <p:nvPr/>
        </p:nvPicPr>
        <p:blipFill>
          <a:blip r:embed="rId4"/>
          <a:stretch>
            <a:fillRect/>
          </a:stretch>
        </p:blipFill>
        <p:spPr>
          <a:xfrm>
            <a:off x="4762" y="2019300"/>
            <a:ext cx="9134475" cy="2819400"/>
          </a:xfrm>
          <a:prstGeom prst="rect">
            <a:avLst/>
          </a:prstGeom>
        </p:spPr>
      </p:pic>
    </p:spTree>
    <p:extLst>
      <p:ext uri="{BB962C8B-B14F-4D97-AF65-F5344CB8AC3E}">
        <p14:creationId xmlns:p14="http://schemas.microsoft.com/office/powerpoint/2010/main" val="898788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21F82-F97D-4798-989E-7ED84BA310D1}"/>
              </a:ext>
            </a:extLst>
          </p:cNvPr>
          <p:cNvSpPr>
            <a:spLocks noGrp="1"/>
          </p:cNvSpPr>
          <p:nvPr>
            <p:ph type="title"/>
          </p:nvPr>
        </p:nvSpPr>
        <p:spPr/>
        <p:txBody>
          <a:bodyPr/>
          <a:lstStyle/>
          <a:p>
            <a:r>
              <a:rPr lang="nl-BE"/>
              <a:t>Onderwijsspiegel (5)</a:t>
            </a:r>
          </a:p>
        </p:txBody>
      </p:sp>
      <p:sp>
        <p:nvSpPr>
          <p:cNvPr id="4" name="Tijdelijke aanduiding voor dianummer 3">
            <a:extLst>
              <a:ext uri="{FF2B5EF4-FFF2-40B4-BE49-F238E27FC236}">
                <a16:creationId xmlns:a16="http://schemas.microsoft.com/office/drawing/2014/main" id="{EA458ABB-28AB-454F-B704-FC20EF9698E0}"/>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a:solidFill>
                <a:prstClr val="white"/>
              </a:solidFill>
            </a:endParaRPr>
          </a:p>
        </p:txBody>
      </p:sp>
      <p:pic>
        <p:nvPicPr>
          <p:cNvPr id="6" name="Afbeelding 5">
            <a:extLst>
              <a:ext uri="{FF2B5EF4-FFF2-40B4-BE49-F238E27FC236}">
                <a16:creationId xmlns:a16="http://schemas.microsoft.com/office/drawing/2014/main" id="{07E963BA-CABD-472B-8FEB-E12DB0D1544B}"/>
              </a:ext>
            </a:extLst>
          </p:cNvPr>
          <p:cNvPicPr>
            <a:picLocks noChangeAspect="1"/>
          </p:cNvPicPr>
          <p:nvPr/>
        </p:nvPicPr>
        <p:blipFill>
          <a:blip r:embed="rId3"/>
          <a:stretch>
            <a:fillRect/>
          </a:stretch>
        </p:blipFill>
        <p:spPr>
          <a:xfrm>
            <a:off x="899592" y="1417638"/>
            <a:ext cx="7600950" cy="771525"/>
          </a:xfrm>
          <a:prstGeom prst="rect">
            <a:avLst/>
          </a:prstGeom>
        </p:spPr>
      </p:pic>
      <p:sp>
        <p:nvSpPr>
          <p:cNvPr id="8" name="Tijdelijke aanduiding voor inhoud 2">
            <a:extLst>
              <a:ext uri="{FF2B5EF4-FFF2-40B4-BE49-F238E27FC236}">
                <a16:creationId xmlns:a16="http://schemas.microsoft.com/office/drawing/2014/main" id="{C685A49F-BD0A-4C23-9C8A-8061A9886008}"/>
              </a:ext>
            </a:extLst>
          </p:cNvPr>
          <p:cNvSpPr>
            <a:spLocks noGrp="1"/>
          </p:cNvSpPr>
          <p:nvPr>
            <p:ph idx="1"/>
          </p:nvPr>
        </p:nvSpPr>
        <p:spPr>
          <a:xfrm>
            <a:off x="1115616" y="2420888"/>
            <a:ext cx="7427168" cy="3565529"/>
          </a:xfrm>
        </p:spPr>
        <p:txBody>
          <a:bodyPr>
            <a:normAutofit/>
          </a:bodyPr>
          <a:lstStyle/>
          <a:p>
            <a:pPr marL="0" indent="0">
              <a:buNone/>
            </a:pPr>
            <a:r>
              <a:rPr lang="nl-BE" sz="2800"/>
              <a:t>Er wordt nog te weinig ingezet op het vergroten van de leereffecten bij leerlingen.</a:t>
            </a:r>
          </a:p>
        </p:txBody>
      </p:sp>
    </p:spTree>
    <p:extLst>
      <p:ext uri="{BB962C8B-B14F-4D97-AF65-F5344CB8AC3E}">
        <p14:creationId xmlns:p14="http://schemas.microsoft.com/office/powerpoint/2010/main" val="13605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3C4D5-A296-4D44-9D1F-EBD62FECC23E}"/>
              </a:ext>
            </a:extLst>
          </p:cNvPr>
          <p:cNvSpPr>
            <a:spLocks noGrp="1"/>
          </p:cNvSpPr>
          <p:nvPr>
            <p:ph type="title"/>
          </p:nvPr>
        </p:nvSpPr>
        <p:spPr/>
        <p:txBody>
          <a:bodyPr/>
          <a:lstStyle/>
          <a:p>
            <a:r>
              <a:rPr lang="nl-BE" err="1"/>
              <a:t>Rubrics</a:t>
            </a:r>
            <a:endParaRPr lang="nl-BE"/>
          </a:p>
        </p:txBody>
      </p:sp>
      <p:sp>
        <p:nvSpPr>
          <p:cNvPr id="3" name="Tijdelijke aanduiding voor inhoud 2">
            <a:extLst>
              <a:ext uri="{FF2B5EF4-FFF2-40B4-BE49-F238E27FC236}">
                <a16:creationId xmlns:a16="http://schemas.microsoft.com/office/drawing/2014/main" id="{1F61F802-8077-475B-9259-2646280B8F45}"/>
              </a:ext>
            </a:extLst>
          </p:cNvPr>
          <p:cNvSpPr>
            <a:spLocks noGrp="1"/>
          </p:cNvSpPr>
          <p:nvPr>
            <p:ph idx="1"/>
          </p:nvPr>
        </p:nvSpPr>
        <p:spPr/>
        <p:txBody>
          <a:bodyPr/>
          <a:lstStyle/>
          <a:p>
            <a:r>
              <a:rPr lang="nl-BE" dirty="0">
                <a:hlinkClick r:id="rId3" action="ppaction://hlinkfile"/>
              </a:rPr>
              <a:t>Procedurele doelen</a:t>
            </a:r>
            <a:r>
              <a:rPr lang="nl-BE" dirty="0"/>
              <a:t> </a:t>
            </a:r>
            <a:r>
              <a:rPr lang="nl-BE" dirty="0">
                <a:sym typeface="Wingdings" panose="05000000000000000000" pitchFamily="2" charset="2"/>
                <a:hlinkClick r:id="rId4" action="ppaction://hlinksldjump"/>
              </a:rPr>
              <a:t></a:t>
            </a:r>
            <a:endParaRPr lang="nl-BE" dirty="0"/>
          </a:p>
          <a:p>
            <a:r>
              <a:rPr lang="nl-BE" dirty="0">
                <a:hlinkClick r:id="rId5"/>
              </a:rPr>
              <a:t>Inhoudelijke doelen</a:t>
            </a:r>
            <a:r>
              <a:rPr lang="nl-BE" dirty="0"/>
              <a:t> </a:t>
            </a:r>
            <a:r>
              <a:rPr lang="nl-BE" dirty="0">
                <a:sym typeface="Wingdings" panose="05000000000000000000" pitchFamily="2" charset="2"/>
                <a:hlinkClick r:id="rId6" action="ppaction://hlinksldjump"/>
              </a:rPr>
              <a:t></a:t>
            </a:r>
            <a:endParaRPr lang="nl-BE" dirty="0"/>
          </a:p>
        </p:txBody>
      </p:sp>
      <p:sp>
        <p:nvSpPr>
          <p:cNvPr id="4" name="Tijdelijke aanduiding voor dianummer 3">
            <a:extLst>
              <a:ext uri="{FF2B5EF4-FFF2-40B4-BE49-F238E27FC236}">
                <a16:creationId xmlns:a16="http://schemas.microsoft.com/office/drawing/2014/main" id="{3DFA97B0-19C7-404E-9B09-D464F45BCB66}"/>
              </a:ext>
            </a:extLst>
          </p:cNvPr>
          <p:cNvSpPr>
            <a:spLocks noGrp="1"/>
          </p:cNvSpPr>
          <p:nvPr>
            <p:ph type="sldNum" sz="quarter" idx="11"/>
          </p:nvPr>
        </p:nvSpPr>
        <p:spPr/>
        <p:txBody>
          <a:bodyPr/>
          <a:lstStyle/>
          <a:p>
            <a:fld id="{189E3A5C-986B-47BE-8F96-3787467B82A8}" type="slidenum">
              <a:rPr lang="nl-BE" smtClean="0">
                <a:solidFill>
                  <a:prstClr val="white"/>
                </a:solidFill>
              </a:rPr>
              <a:pPr/>
              <a:t>80</a:t>
            </a:fld>
            <a:endParaRPr lang="nl-BE">
              <a:solidFill>
                <a:prstClr val="white"/>
              </a:solidFill>
            </a:endParaRPr>
          </a:p>
        </p:txBody>
      </p:sp>
      <p:sp>
        <p:nvSpPr>
          <p:cNvPr id="5" name="Actieknop: Vooruit of Volgende 4">
            <a:hlinkClick r:id="rId7" action="ppaction://hlinksldjump" highlightClick="1"/>
            <a:extLst>
              <a:ext uri="{FF2B5EF4-FFF2-40B4-BE49-F238E27FC236}">
                <a16:creationId xmlns:a16="http://schemas.microsoft.com/office/drawing/2014/main" id="{2ECF5B5D-BA75-4FB2-A614-DDEA08874BF9}"/>
              </a:ext>
            </a:extLst>
          </p:cNvPr>
          <p:cNvSpPr/>
          <p:nvPr/>
        </p:nvSpPr>
        <p:spPr>
          <a:xfrm>
            <a:off x="7596336" y="5661248"/>
            <a:ext cx="864096" cy="7681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25196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5E278-A485-45C1-B5F6-ACB6B3D82A36}"/>
              </a:ext>
            </a:extLst>
          </p:cNvPr>
          <p:cNvSpPr>
            <a:spLocks noGrp="1"/>
          </p:cNvSpPr>
          <p:nvPr>
            <p:ph type="title"/>
          </p:nvPr>
        </p:nvSpPr>
        <p:spPr>
          <a:xfrm>
            <a:off x="1259632" y="274638"/>
            <a:ext cx="7884368" cy="1143000"/>
          </a:xfrm>
        </p:spPr>
        <p:txBody>
          <a:bodyPr/>
          <a:lstStyle/>
          <a:p>
            <a:r>
              <a:rPr lang="nl-BE"/>
              <a:t>Voorbeeld </a:t>
            </a:r>
            <a:r>
              <a:rPr lang="nl-BE" err="1"/>
              <a:t>rubric</a:t>
            </a:r>
            <a:r>
              <a:rPr lang="nl-BE"/>
              <a:t> – procedurele doelen</a:t>
            </a:r>
          </a:p>
        </p:txBody>
      </p:sp>
      <p:sp>
        <p:nvSpPr>
          <p:cNvPr id="4" name="Tijdelijke aanduiding voor dianummer 3">
            <a:extLst>
              <a:ext uri="{FF2B5EF4-FFF2-40B4-BE49-F238E27FC236}">
                <a16:creationId xmlns:a16="http://schemas.microsoft.com/office/drawing/2014/main" id="{4442FAAB-E58A-47C1-B4E0-9DBEA71AB4A2}"/>
              </a:ext>
            </a:extLst>
          </p:cNvPr>
          <p:cNvSpPr>
            <a:spLocks noGrp="1"/>
          </p:cNvSpPr>
          <p:nvPr>
            <p:ph type="sldNum" sz="quarter" idx="11"/>
          </p:nvPr>
        </p:nvSpPr>
        <p:spPr/>
        <p:txBody>
          <a:bodyPr/>
          <a:lstStyle/>
          <a:p>
            <a:fld id="{189E3A5C-986B-47BE-8F96-3787467B82A8}" type="slidenum">
              <a:rPr lang="nl-BE" smtClean="0">
                <a:solidFill>
                  <a:prstClr val="white"/>
                </a:solidFill>
              </a:rPr>
              <a:pPr/>
              <a:t>81</a:t>
            </a:fld>
            <a:endParaRPr lang="nl-BE">
              <a:solidFill>
                <a:prstClr val="white"/>
              </a:solidFill>
            </a:endParaRPr>
          </a:p>
        </p:txBody>
      </p:sp>
      <p:pic>
        <p:nvPicPr>
          <p:cNvPr id="5" name="Afbeelding 4">
            <a:extLst>
              <a:ext uri="{FF2B5EF4-FFF2-40B4-BE49-F238E27FC236}">
                <a16:creationId xmlns:a16="http://schemas.microsoft.com/office/drawing/2014/main" id="{F28CD459-A880-490F-A000-F413331D44DC}"/>
              </a:ext>
            </a:extLst>
          </p:cNvPr>
          <p:cNvPicPr>
            <a:picLocks noChangeAspect="1"/>
          </p:cNvPicPr>
          <p:nvPr/>
        </p:nvPicPr>
        <p:blipFill>
          <a:blip r:embed="rId2"/>
          <a:stretch>
            <a:fillRect/>
          </a:stretch>
        </p:blipFill>
        <p:spPr>
          <a:xfrm>
            <a:off x="76200" y="2243137"/>
            <a:ext cx="8991600" cy="2371725"/>
          </a:xfrm>
          <a:prstGeom prst="rect">
            <a:avLst/>
          </a:prstGeom>
        </p:spPr>
      </p:pic>
      <p:sp>
        <p:nvSpPr>
          <p:cNvPr id="6" name="Actieknop: Terug 5">
            <a:hlinkClick r:id="rId3" action="ppaction://hlinksldjump" highlightClick="1"/>
            <a:extLst>
              <a:ext uri="{FF2B5EF4-FFF2-40B4-BE49-F238E27FC236}">
                <a16:creationId xmlns:a16="http://schemas.microsoft.com/office/drawing/2014/main" id="{7DD1FF87-0CA8-4262-A797-BC960B1C52C9}"/>
              </a:ext>
            </a:extLst>
          </p:cNvPr>
          <p:cNvSpPr/>
          <p:nvPr/>
        </p:nvSpPr>
        <p:spPr>
          <a:xfrm>
            <a:off x="7668344" y="5589240"/>
            <a:ext cx="648072" cy="64807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55539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C9F85-C797-4C58-980C-CE3342969F47}"/>
              </a:ext>
            </a:extLst>
          </p:cNvPr>
          <p:cNvSpPr>
            <a:spLocks noGrp="1"/>
          </p:cNvSpPr>
          <p:nvPr>
            <p:ph type="title"/>
          </p:nvPr>
        </p:nvSpPr>
        <p:spPr/>
        <p:txBody>
          <a:bodyPr/>
          <a:lstStyle/>
          <a:p>
            <a:r>
              <a:rPr lang="nl-BE"/>
              <a:t>Voorbeeld </a:t>
            </a:r>
            <a:r>
              <a:rPr lang="nl-BE" err="1"/>
              <a:t>rubric</a:t>
            </a:r>
            <a:r>
              <a:rPr lang="nl-BE"/>
              <a:t> – inhoudelijke doelen</a:t>
            </a:r>
          </a:p>
        </p:txBody>
      </p:sp>
      <p:sp>
        <p:nvSpPr>
          <p:cNvPr id="4" name="Tijdelijke aanduiding voor dianummer 3">
            <a:extLst>
              <a:ext uri="{FF2B5EF4-FFF2-40B4-BE49-F238E27FC236}">
                <a16:creationId xmlns:a16="http://schemas.microsoft.com/office/drawing/2014/main" id="{C78162F6-2119-48E7-A19B-12873C41DF4D}"/>
              </a:ext>
            </a:extLst>
          </p:cNvPr>
          <p:cNvSpPr>
            <a:spLocks noGrp="1"/>
          </p:cNvSpPr>
          <p:nvPr>
            <p:ph type="sldNum" sz="quarter" idx="11"/>
          </p:nvPr>
        </p:nvSpPr>
        <p:spPr/>
        <p:txBody>
          <a:bodyPr/>
          <a:lstStyle/>
          <a:p>
            <a:fld id="{189E3A5C-986B-47BE-8F96-3787467B82A8}" type="slidenum">
              <a:rPr lang="nl-BE" smtClean="0">
                <a:solidFill>
                  <a:prstClr val="white"/>
                </a:solidFill>
              </a:rPr>
              <a:pPr/>
              <a:t>82</a:t>
            </a:fld>
            <a:endParaRPr lang="nl-BE">
              <a:solidFill>
                <a:prstClr val="white"/>
              </a:solidFill>
            </a:endParaRPr>
          </a:p>
        </p:txBody>
      </p:sp>
      <p:sp>
        <p:nvSpPr>
          <p:cNvPr id="7" name="Actieknop: Terug 6">
            <a:hlinkClick r:id="rId2" action="ppaction://hlinksldjump" highlightClick="1"/>
            <a:extLst>
              <a:ext uri="{FF2B5EF4-FFF2-40B4-BE49-F238E27FC236}">
                <a16:creationId xmlns:a16="http://schemas.microsoft.com/office/drawing/2014/main" id="{869A190D-8B79-4A57-BC75-9D75841CD6CB}"/>
              </a:ext>
            </a:extLst>
          </p:cNvPr>
          <p:cNvSpPr/>
          <p:nvPr/>
        </p:nvSpPr>
        <p:spPr>
          <a:xfrm>
            <a:off x="7668344" y="5589240"/>
            <a:ext cx="648072" cy="64807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Afbeelding 7" descr="Afbeelding met tafel&#10;&#10;Automatisch gegenereerde beschrijving">
            <a:extLst>
              <a:ext uri="{FF2B5EF4-FFF2-40B4-BE49-F238E27FC236}">
                <a16:creationId xmlns:a16="http://schemas.microsoft.com/office/drawing/2014/main" id="{6B264659-7229-4BE6-8D50-63CBB95BDF87}"/>
              </a:ext>
            </a:extLst>
          </p:cNvPr>
          <p:cNvPicPr>
            <a:picLocks noChangeAspect="1"/>
          </p:cNvPicPr>
          <p:nvPr/>
        </p:nvPicPr>
        <p:blipFill>
          <a:blip r:embed="rId3"/>
          <a:stretch>
            <a:fillRect/>
          </a:stretch>
        </p:blipFill>
        <p:spPr>
          <a:xfrm>
            <a:off x="111467" y="1709889"/>
            <a:ext cx="8647124" cy="3334312"/>
          </a:xfrm>
          <a:prstGeom prst="rect">
            <a:avLst/>
          </a:prstGeom>
        </p:spPr>
      </p:pic>
    </p:spTree>
    <p:extLst>
      <p:ext uri="{BB962C8B-B14F-4D97-AF65-F5344CB8AC3E}">
        <p14:creationId xmlns:p14="http://schemas.microsoft.com/office/powerpoint/2010/main" val="21666342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20A277-218C-4E4C-9136-709EC36D27A1}"/>
              </a:ext>
            </a:extLst>
          </p:cNvPr>
          <p:cNvSpPr>
            <a:spLocks noGrp="1"/>
          </p:cNvSpPr>
          <p:nvPr>
            <p:ph type="title"/>
          </p:nvPr>
        </p:nvSpPr>
        <p:spPr>
          <a:xfrm>
            <a:off x="1259632" y="93600"/>
            <a:ext cx="7427168" cy="1143000"/>
          </a:xfrm>
        </p:spPr>
        <p:txBody>
          <a:bodyPr>
            <a:normAutofit/>
          </a:bodyPr>
          <a:lstStyle/>
          <a:p>
            <a:r>
              <a:rPr lang="nl-BE" sz="3600">
                <a:solidFill>
                  <a:srgbClr val="FF6600"/>
                </a:solidFill>
              </a:rPr>
              <a:t>Kwaliteitseisen voor evaluatie </a:t>
            </a:r>
            <a:endParaRPr lang="nl-BE" sz="3600"/>
          </a:p>
        </p:txBody>
      </p:sp>
      <p:graphicFrame>
        <p:nvGraphicFramePr>
          <p:cNvPr id="5" name="Tijdelijke aanduiding voor inhoud 4">
            <a:extLst>
              <a:ext uri="{FF2B5EF4-FFF2-40B4-BE49-F238E27FC236}">
                <a16:creationId xmlns:a16="http://schemas.microsoft.com/office/drawing/2014/main" id="{07F3C4B7-DA91-4F94-8EAF-3C83F05400F2}"/>
              </a:ext>
            </a:extLst>
          </p:cNvPr>
          <p:cNvGraphicFramePr>
            <a:graphicFrameLocks noGrp="1"/>
          </p:cNvGraphicFramePr>
          <p:nvPr>
            <p:ph idx="1"/>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Afbeeldingsresultaat voor AFVINK PNG">
            <a:extLst>
              <a:ext uri="{FF2B5EF4-FFF2-40B4-BE49-F238E27FC236}">
                <a16:creationId xmlns:a16="http://schemas.microsoft.com/office/drawing/2014/main" id="{89833B39-FEB7-4E22-9531-566C84A8E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9" y="463513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6C79E8E-50EE-462B-AA08-0C17DDCC54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7091" t="18640" r="4182" b="25763"/>
          <a:stretch/>
        </p:blipFill>
        <p:spPr>
          <a:xfrm>
            <a:off x="8512512" y="93600"/>
            <a:ext cx="527088" cy="527088"/>
          </a:xfrm>
          <a:prstGeom prst="ellipse">
            <a:avLst/>
          </a:prstGeom>
          <a:ln w="25400">
            <a:solidFill>
              <a:schemeClr val="bg1"/>
            </a:solidFill>
          </a:ln>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608C1F5A-EE57-4C96-91DE-D47E07DC18E3}"/>
              </a:ext>
            </a:extLst>
          </p:cNvPr>
          <p:cNvPicPr>
            <a:picLocks noChangeAspect="1"/>
          </p:cNvPicPr>
          <p:nvPr/>
        </p:nvPicPr>
        <p:blipFill>
          <a:blip r:embed="rId10"/>
          <a:stretch>
            <a:fillRect/>
          </a:stretch>
        </p:blipFill>
        <p:spPr>
          <a:xfrm>
            <a:off x="2609879" y="3709788"/>
            <a:ext cx="864095" cy="871608"/>
          </a:xfrm>
          <a:prstGeom prst="rect">
            <a:avLst/>
          </a:prstGeom>
        </p:spPr>
      </p:pic>
      <p:pic>
        <p:nvPicPr>
          <p:cNvPr id="8" name="Afbeelding 7">
            <a:extLst>
              <a:ext uri="{FF2B5EF4-FFF2-40B4-BE49-F238E27FC236}">
                <a16:creationId xmlns:a16="http://schemas.microsoft.com/office/drawing/2014/main" id="{44A713F2-96E3-4C43-B085-B9BBBED5AA2B}"/>
              </a:ext>
            </a:extLst>
          </p:cNvPr>
          <p:cNvPicPr>
            <a:picLocks noChangeAspect="1"/>
          </p:cNvPicPr>
          <p:nvPr/>
        </p:nvPicPr>
        <p:blipFill>
          <a:blip r:embed="rId10"/>
          <a:stretch>
            <a:fillRect/>
          </a:stretch>
        </p:blipFill>
        <p:spPr>
          <a:xfrm>
            <a:off x="3326161" y="2998619"/>
            <a:ext cx="806134" cy="871608"/>
          </a:xfrm>
          <a:prstGeom prst="rect">
            <a:avLst/>
          </a:prstGeom>
        </p:spPr>
      </p:pic>
      <p:pic>
        <p:nvPicPr>
          <p:cNvPr id="9" name="Afbeelding 8">
            <a:extLst>
              <a:ext uri="{FF2B5EF4-FFF2-40B4-BE49-F238E27FC236}">
                <a16:creationId xmlns:a16="http://schemas.microsoft.com/office/drawing/2014/main" id="{E3E2D9A2-C589-4DEF-94B4-A30764D7EEB1}"/>
              </a:ext>
            </a:extLst>
          </p:cNvPr>
          <p:cNvPicPr>
            <a:picLocks noChangeAspect="1"/>
          </p:cNvPicPr>
          <p:nvPr/>
        </p:nvPicPr>
        <p:blipFill>
          <a:blip r:embed="rId11"/>
          <a:stretch>
            <a:fillRect/>
          </a:stretch>
        </p:blipFill>
        <p:spPr>
          <a:xfrm>
            <a:off x="4313102" y="2700722"/>
            <a:ext cx="806134" cy="882578"/>
          </a:xfrm>
          <a:prstGeom prst="rect">
            <a:avLst/>
          </a:prstGeom>
        </p:spPr>
      </p:pic>
      <p:pic>
        <p:nvPicPr>
          <p:cNvPr id="10" name="Afbeelding 9">
            <a:extLst>
              <a:ext uri="{FF2B5EF4-FFF2-40B4-BE49-F238E27FC236}">
                <a16:creationId xmlns:a16="http://schemas.microsoft.com/office/drawing/2014/main" id="{552A137F-24D8-4CA1-8E55-BB4465A5EB09}"/>
              </a:ext>
            </a:extLst>
          </p:cNvPr>
          <p:cNvPicPr>
            <a:picLocks noChangeAspect="1"/>
          </p:cNvPicPr>
          <p:nvPr/>
        </p:nvPicPr>
        <p:blipFill>
          <a:blip r:embed="rId12"/>
          <a:stretch>
            <a:fillRect/>
          </a:stretch>
        </p:blipFill>
        <p:spPr>
          <a:xfrm>
            <a:off x="5287336" y="2999904"/>
            <a:ext cx="864095" cy="946035"/>
          </a:xfrm>
          <a:prstGeom prst="rect">
            <a:avLst/>
          </a:prstGeom>
        </p:spPr>
      </p:pic>
      <p:pic>
        <p:nvPicPr>
          <p:cNvPr id="17" name="Afbeelding 16">
            <a:extLst>
              <a:ext uri="{FF2B5EF4-FFF2-40B4-BE49-F238E27FC236}">
                <a16:creationId xmlns:a16="http://schemas.microsoft.com/office/drawing/2014/main" id="{D56CDE23-99AB-4500-A92E-1950EF83E31C}"/>
              </a:ext>
            </a:extLst>
          </p:cNvPr>
          <p:cNvPicPr>
            <a:picLocks noChangeAspect="1"/>
          </p:cNvPicPr>
          <p:nvPr/>
        </p:nvPicPr>
        <p:blipFill>
          <a:blip r:embed="rId13"/>
          <a:stretch>
            <a:fillRect/>
          </a:stretch>
        </p:blipFill>
        <p:spPr>
          <a:xfrm>
            <a:off x="5887482" y="3672572"/>
            <a:ext cx="864098" cy="946039"/>
          </a:xfrm>
          <a:prstGeom prst="rect">
            <a:avLst/>
          </a:prstGeom>
        </p:spPr>
      </p:pic>
      <p:pic>
        <p:nvPicPr>
          <p:cNvPr id="19" name="Afbeelding 18">
            <a:extLst>
              <a:ext uri="{FF2B5EF4-FFF2-40B4-BE49-F238E27FC236}">
                <a16:creationId xmlns:a16="http://schemas.microsoft.com/office/drawing/2014/main" id="{4C0BB391-138D-4061-843B-211CD7BBC216}"/>
              </a:ext>
            </a:extLst>
          </p:cNvPr>
          <p:cNvPicPr>
            <a:picLocks noChangeAspect="1"/>
          </p:cNvPicPr>
          <p:nvPr/>
        </p:nvPicPr>
        <p:blipFill>
          <a:blip r:embed="rId13"/>
          <a:stretch>
            <a:fillRect/>
          </a:stretch>
        </p:blipFill>
        <p:spPr>
          <a:xfrm>
            <a:off x="6004391" y="4594164"/>
            <a:ext cx="864098" cy="946039"/>
          </a:xfrm>
          <a:prstGeom prst="rect">
            <a:avLst/>
          </a:prstGeom>
        </p:spPr>
      </p:pic>
    </p:spTree>
    <p:extLst>
      <p:ext uri="{BB962C8B-B14F-4D97-AF65-F5344CB8AC3E}">
        <p14:creationId xmlns:p14="http://schemas.microsoft.com/office/powerpoint/2010/main" val="2666393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B1E59-1800-4744-B0EE-14DE9CAA8C86}"/>
              </a:ext>
            </a:extLst>
          </p:cNvPr>
          <p:cNvSpPr>
            <a:spLocks noGrp="1"/>
          </p:cNvSpPr>
          <p:nvPr>
            <p:ph type="title"/>
          </p:nvPr>
        </p:nvSpPr>
        <p:spPr/>
        <p:txBody>
          <a:bodyPr>
            <a:normAutofit/>
          </a:bodyPr>
          <a:lstStyle/>
          <a:p>
            <a:pPr algn="l"/>
            <a:r>
              <a:rPr lang="nl-BE" b="1">
                <a:solidFill>
                  <a:srgbClr val="FF6600"/>
                </a:solidFill>
              </a:rPr>
              <a:t>En dan nog dit…</a:t>
            </a:r>
          </a:p>
        </p:txBody>
      </p:sp>
      <p:pic>
        <p:nvPicPr>
          <p:cNvPr id="5" name="Tijdelijke aanduiding voor inhoud 4">
            <a:extLst>
              <a:ext uri="{FF2B5EF4-FFF2-40B4-BE49-F238E27FC236}">
                <a16:creationId xmlns:a16="http://schemas.microsoft.com/office/drawing/2014/main" id="{F600142A-2AD0-4E65-98C8-CF23DA1ACB1A}"/>
              </a:ext>
            </a:extLst>
          </p:cNvPr>
          <p:cNvPicPr>
            <a:picLocks noGrp="1" noChangeAspect="1"/>
          </p:cNvPicPr>
          <p:nvPr>
            <p:ph idx="1"/>
          </p:nvPr>
        </p:nvPicPr>
        <p:blipFill>
          <a:blip r:embed="rId3"/>
          <a:stretch>
            <a:fillRect/>
          </a:stretch>
        </p:blipFill>
        <p:spPr>
          <a:xfrm>
            <a:off x="1230928" y="2420888"/>
            <a:ext cx="4820326" cy="3384376"/>
          </a:xfrm>
          <a:prstGeom prst="rect">
            <a:avLst/>
          </a:prstGeom>
        </p:spPr>
      </p:pic>
      <p:pic>
        <p:nvPicPr>
          <p:cNvPr id="6" name="Afbeelding 5">
            <a:extLst>
              <a:ext uri="{FF2B5EF4-FFF2-40B4-BE49-F238E27FC236}">
                <a16:creationId xmlns:a16="http://schemas.microsoft.com/office/drawing/2014/main" id="{9DA330D5-0AE3-4236-9DB4-C0A4C85ED8F1}"/>
              </a:ext>
            </a:extLst>
          </p:cNvPr>
          <p:cNvPicPr>
            <a:picLocks noChangeAspect="1"/>
          </p:cNvPicPr>
          <p:nvPr/>
        </p:nvPicPr>
        <p:blipFill>
          <a:blip r:embed="rId4"/>
          <a:stretch>
            <a:fillRect/>
          </a:stretch>
        </p:blipFill>
        <p:spPr>
          <a:xfrm>
            <a:off x="5735113" y="846138"/>
            <a:ext cx="2951687" cy="2271415"/>
          </a:xfrm>
          <a:prstGeom prst="rect">
            <a:avLst/>
          </a:prstGeom>
        </p:spPr>
      </p:pic>
    </p:spTree>
    <p:extLst>
      <p:ext uri="{BB962C8B-B14F-4D97-AF65-F5344CB8AC3E}">
        <p14:creationId xmlns:p14="http://schemas.microsoft.com/office/powerpoint/2010/main" val="467106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EB1D1-8D3E-438D-85FD-92A6D642065B}"/>
              </a:ext>
            </a:extLst>
          </p:cNvPr>
          <p:cNvSpPr>
            <a:spLocks noGrp="1"/>
          </p:cNvSpPr>
          <p:nvPr>
            <p:ph type="title"/>
          </p:nvPr>
        </p:nvSpPr>
        <p:spPr/>
        <p:txBody>
          <a:bodyPr/>
          <a:lstStyle/>
          <a:p>
            <a:r>
              <a:rPr lang="nl-BE"/>
              <a:t>Tenslotte</a:t>
            </a:r>
          </a:p>
        </p:txBody>
      </p:sp>
      <p:sp>
        <p:nvSpPr>
          <p:cNvPr id="3" name="Tijdelijke aanduiding voor inhoud 2">
            <a:extLst>
              <a:ext uri="{FF2B5EF4-FFF2-40B4-BE49-F238E27FC236}">
                <a16:creationId xmlns:a16="http://schemas.microsoft.com/office/drawing/2014/main" id="{007C570D-9EDF-44A0-9DB9-8AFC4268A418}"/>
              </a:ext>
            </a:extLst>
          </p:cNvPr>
          <p:cNvSpPr>
            <a:spLocks noGrp="1"/>
          </p:cNvSpPr>
          <p:nvPr>
            <p:ph idx="1"/>
          </p:nvPr>
        </p:nvSpPr>
        <p:spPr/>
        <p:txBody>
          <a:bodyPr/>
          <a:lstStyle/>
          <a:p>
            <a:r>
              <a:rPr lang="nl-BE"/>
              <a:t>Smartschool </a:t>
            </a:r>
            <a:r>
              <a:rPr lang="nl-BE">
                <a:sym typeface="Wingdings" panose="05000000000000000000" pitchFamily="2" charset="2"/>
              </a:rPr>
              <a:t> delen van materiaal – inlogcode aanvragen bij je pedagogisch begeleider</a:t>
            </a:r>
            <a:endParaRPr lang="nl-BE"/>
          </a:p>
          <a:p>
            <a:r>
              <a:rPr lang="nl-BE"/>
              <a:t>Afstandsleren</a:t>
            </a:r>
          </a:p>
        </p:txBody>
      </p:sp>
      <p:sp>
        <p:nvSpPr>
          <p:cNvPr id="4" name="Tijdelijke aanduiding voor dianummer 3">
            <a:extLst>
              <a:ext uri="{FF2B5EF4-FFF2-40B4-BE49-F238E27FC236}">
                <a16:creationId xmlns:a16="http://schemas.microsoft.com/office/drawing/2014/main" id="{B798416D-3A18-4B68-A632-8FB46F35D64B}"/>
              </a:ext>
            </a:extLst>
          </p:cNvPr>
          <p:cNvSpPr>
            <a:spLocks noGrp="1"/>
          </p:cNvSpPr>
          <p:nvPr>
            <p:ph type="sldNum" sz="quarter" idx="11"/>
          </p:nvPr>
        </p:nvSpPr>
        <p:spPr/>
        <p:txBody>
          <a:bodyPr/>
          <a:lstStyle/>
          <a:p>
            <a:fld id="{189E3A5C-986B-47BE-8F96-3787467B82A8}" type="slidenum">
              <a:rPr lang="nl-BE" smtClean="0">
                <a:solidFill>
                  <a:prstClr val="white"/>
                </a:solidFill>
              </a:rPr>
              <a:pPr/>
              <a:t>85</a:t>
            </a:fld>
            <a:endParaRPr lang="nl-BE">
              <a:solidFill>
                <a:prstClr val="white"/>
              </a:solidFill>
            </a:endParaRPr>
          </a:p>
        </p:txBody>
      </p:sp>
    </p:spTree>
    <p:extLst>
      <p:ext uri="{BB962C8B-B14F-4D97-AF65-F5344CB8AC3E}">
        <p14:creationId xmlns:p14="http://schemas.microsoft.com/office/powerpoint/2010/main" val="42885733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a:hlinkClick r:id="rId3"/>
              </a:rPr>
              <a:t>Smartschool</a:t>
            </a:r>
            <a:r>
              <a:rPr lang="nl-BE"/>
              <a:t> (1)</a:t>
            </a:r>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86</a:t>
            </a:fld>
            <a:endParaRPr lang="nl-BE">
              <a:solidFill>
                <a:prstClr val="white"/>
              </a:solidFill>
            </a:endParaRPr>
          </a:p>
        </p:txBody>
      </p:sp>
      <p:pic>
        <p:nvPicPr>
          <p:cNvPr id="3" name="Afbeelding 5">
            <a:extLst>
              <a:ext uri="{FF2B5EF4-FFF2-40B4-BE49-F238E27FC236}">
                <a16:creationId xmlns:a16="http://schemas.microsoft.com/office/drawing/2014/main" id="{30DF824A-4143-4B08-8362-651C227B0DBA}"/>
              </a:ext>
            </a:extLst>
          </p:cNvPr>
          <p:cNvPicPr>
            <a:picLocks noChangeAspect="1"/>
          </p:cNvPicPr>
          <p:nvPr/>
        </p:nvPicPr>
        <p:blipFill>
          <a:blip r:embed="rId4"/>
          <a:stretch>
            <a:fillRect/>
          </a:stretch>
        </p:blipFill>
        <p:spPr>
          <a:xfrm>
            <a:off x="2671410" y="1056679"/>
            <a:ext cx="4245156" cy="5292527"/>
          </a:xfrm>
          <a:prstGeom prst="rect">
            <a:avLst/>
          </a:prstGeom>
        </p:spPr>
      </p:pic>
    </p:spTree>
    <p:extLst>
      <p:ext uri="{BB962C8B-B14F-4D97-AF65-F5344CB8AC3E}">
        <p14:creationId xmlns:p14="http://schemas.microsoft.com/office/powerpoint/2010/main" val="3996802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a:hlinkClick r:id="rId3"/>
              </a:rPr>
              <a:t>Smartschool</a:t>
            </a:r>
            <a:r>
              <a:rPr lang="nl-BE"/>
              <a:t> (2)</a:t>
            </a:r>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87</a:t>
            </a:fld>
            <a:endParaRPr lang="nl-BE">
              <a:solidFill>
                <a:prstClr val="white"/>
              </a:solidFill>
            </a:endParaRPr>
          </a:p>
        </p:txBody>
      </p:sp>
      <p:pic>
        <p:nvPicPr>
          <p:cNvPr id="5" name="Afbeelding 5" descr="Afbeelding met tekst&#10;&#10;Automatisch gegenereerde beschrijving">
            <a:extLst>
              <a:ext uri="{FF2B5EF4-FFF2-40B4-BE49-F238E27FC236}">
                <a16:creationId xmlns:a16="http://schemas.microsoft.com/office/drawing/2014/main" id="{6A240BA0-0861-420D-98D6-E352841F0B36}"/>
              </a:ext>
            </a:extLst>
          </p:cNvPr>
          <p:cNvPicPr>
            <a:picLocks noChangeAspect="1"/>
          </p:cNvPicPr>
          <p:nvPr/>
        </p:nvPicPr>
        <p:blipFill>
          <a:blip r:embed="rId4"/>
          <a:stretch>
            <a:fillRect/>
          </a:stretch>
        </p:blipFill>
        <p:spPr>
          <a:xfrm>
            <a:off x="1802351" y="1194839"/>
            <a:ext cx="5737670" cy="4619463"/>
          </a:xfrm>
          <a:prstGeom prst="rect">
            <a:avLst/>
          </a:prstGeom>
        </p:spPr>
      </p:pic>
    </p:spTree>
    <p:extLst>
      <p:ext uri="{BB962C8B-B14F-4D97-AF65-F5344CB8AC3E}">
        <p14:creationId xmlns:p14="http://schemas.microsoft.com/office/powerpoint/2010/main" val="37321714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918F5-539D-424D-A0D2-BC4BB1288DD1}"/>
              </a:ext>
            </a:extLst>
          </p:cNvPr>
          <p:cNvSpPr>
            <a:spLocks noGrp="1"/>
          </p:cNvSpPr>
          <p:nvPr>
            <p:ph type="title"/>
          </p:nvPr>
        </p:nvSpPr>
        <p:spPr/>
        <p:txBody>
          <a:bodyPr/>
          <a:lstStyle/>
          <a:p>
            <a:r>
              <a:rPr lang="nl-BE">
                <a:latin typeface="Trebuchet MS"/>
                <a:cs typeface="Arial"/>
              </a:rPr>
              <a:t>Afstandsleren – B-stroom</a:t>
            </a:r>
            <a:endParaRPr lang="nl-BE"/>
          </a:p>
        </p:txBody>
      </p:sp>
      <p:sp>
        <p:nvSpPr>
          <p:cNvPr id="4" name="Tijdelijke aanduiding voor dianummer 3">
            <a:extLst>
              <a:ext uri="{FF2B5EF4-FFF2-40B4-BE49-F238E27FC236}">
                <a16:creationId xmlns:a16="http://schemas.microsoft.com/office/drawing/2014/main" id="{65BCDDD6-2CFB-4680-8674-21BF1B5E6758}"/>
              </a:ext>
            </a:extLst>
          </p:cNvPr>
          <p:cNvSpPr>
            <a:spLocks noGrp="1"/>
          </p:cNvSpPr>
          <p:nvPr>
            <p:ph type="sldNum" sz="quarter" idx="11"/>
          </p:nvPr>
        </p:nvSpPr>
        <p:spPr/>
        <p:txBody>
          <a:bodyPr/>
          <a:lstStyle/>
          <a:p>
            <a:fld id="{189E3A5C-986B-47BE-8F96-3787467B82A8}" type="slidenum">
              <a:rPr lang="nl-BE" smtClean="0">
                <a:solidFill>
                  <a:prstClr val="white"/>
                </a:solidFill>
              </a:rPr>
              <a:pPr/>
              <a:t>88</a:t>
            </a:fld>
            <a:endParaRPr lang="nl-BE">
              <a:solidFill>
                <a:prstClr val="white"/>
              </a:solidFill>
            </a:endParaRPr>
          </a:p>
        </p:txBody>
      </p:sp>
      <p:pic>
        <p:nvPicPr>
          <p:cNvPr id="3" name="Afbeelding 5" descr="Afbeelding met tekst&#10;&#10;Automatisch gegenereerde beschrijving">
            <a:extLst>
              <a:ext uri="{FF2B5EF4-FFF2-40B4-BE49-F238E27FC236}">
                <a16:creationId xmlns:a16="http://schemas.microsoft.com/office/drawing/2014/main" id="{A8AB9DEF-900C-411C-8028-87164369D54E}"/>
              </a:ext>
            </a:extLst>
          </p:cNvPr>
          <p:cNvPicPr>
            <a:picLocks noChangeAspect="1"/>
          </p:cNvPicPr>
          <p:nvPr/>
        </p:nvPicPr>
        <p:blipFill>
          <a:blip r:embed="rId2"/>
          <a:stretch>
            <a:fillRect/>
          </a:stretch>
        </p:blipFill>
        <p:spPr>
          <a:xfrm>
            <a:off x="451534" y="1712139"/>
            <a:ext cx="8250380" cy="3981606"/>
          </a:xfrm>
          <a:prstGeom prst="rect">
            <a:avLst/>
          </a:prstGeom>
        </p:spPr>
      </p:pic>
    </p:spTree>
    <p:extLst>
      <p:ext uri="{BB962C8B-B14F-4D97-AF65-F5344CB8AC3E}">
        <p14:creationId xmlns:p14="http://schemas.microsoft.com/office/powerpoint/2010/main" val="24936413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C9ADB201-00A6-4DE0-AD79-C35D93E07D11}"/>
              </a:ext>
            </a:extLst>
          </p:cNvPr>
          <p:cNvSpPr>
            <a:spLocks noGrp="1"/>
          </p:cNvSpPr>
          <p:nvPr>
            <p:ph type="title"/>
          </p:nvPr>
        </p:nvSpPr>
        <p:spPr/>
        <p:txBody>
          <a:bodyPr/>
          <a:lstStyle/>
          <a:p>
            <a:endParaRPr lang="nl-BE"/>
          </a:p>
        </p:txBody>
      </p:sp>
      <p:pic>
        <p:nvPicPr>
          <p:cNvPr id="2" name="Afbeelding 2" descr="Afbeelding met tekst&#10;&#10;Automatisch gegenereerde beschrijving">
            <a:extLst>
              <a:ext uri="{FF2B5EF4-FFF2-40B4-BE49-F238E27FC236}">
                <a16:creationId xmlns:a16="http://schemas.microsoft.com/office/drawing/2014/main" id="{01286AB8-C022-4E6A-B08D-39B881715046}"/>
              </a:ext>
            </a:extLst>
          </p:cNvPr>
          <p:cNvPicPr>
            <a:picLocks noGrp="1" noChangeAspect="1"/>
          </p:cNvPicPr>
          <p:nvPr>
            <p:ph sz="half" idx="1"/>
          </p:nvPr>
        </p:nvPicPr>
        <p:blipFill>
          <a:blip r:embed="rId2"/>
          <a:stretch>
            <a:fillRect/>
          </a:stretch>
        </p:blipFill>
        <p:spPr>
          <a:xfrm>
            <a:off x="2578" y="240199"/>
            <a:ext cx="8907506" cy="6112419"/>
          </a:xfrm>
        </p:spPr>
      </p:pic>
      <p:sp>
        <p:nvSpPr>
          <p:cNvPr id="10" name="Tijdelijke aanduiding voor inhoud 9">
            <a:extLst>
              <a:ext uri="{FF2B5EF4-FFF2-40B4-BE49-F238E27FC236}">
                <a16:creationId xmlns:a16="http://schemas.microsoft.com/office/drawing/2014/main" id="{BC9E3C40-7A74-4347-A70D-30A86B0F3A5D}"/>
              </a:ext>
            </a:extLst>
          </p:cNvPr>
          <p:cNvSpPr>
            <a:spLocks noGrp="1"/>
          </p:cNvSpPr>
          <p:nvPr>
            <p:ph sz="half" idx="2"/>
          </p:nvPr>
        </p:nvSpPr>
        <p:spPr/>
        <p:txBody>
          <a:bodyPr/>
          <a:lstStyle/>
          <a:p>
            <a:endParaRPr lang="nl-BE"/>
          </a:p>
        </p:txBody>
      </p:sp>
      <p:sp>
        <p:nvSpPr>
          <p:cNvPr id="4" name="Tijdelijke aanduiding voor dianummer 3">
            <a:extLst>
              <a:ext uri="{FF2B5EF4-FFF2-40B4-BE49-F238E27FC236}">
                <a16:creationId xmlns:a16="http://schemas.microsoft.com/office/drawing/2014/main" id="{3065A5DC-3DE5-4BDA-BFB7-BDFFD106CBA0}"/>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89</a:t>
            </a:fld>
            <a:endParaRPr lang="nl-BE">
              <a:solidFill>
                <a:prstClr val="white"/>
              </a:solidFill>
            </a:endParaRPr>
          </a:p>
        </p:txBody>
      </p:sp>
    </p:spTree>
    <p:extLst>
      <p:ext uri="{BB962C8B-B14F-4D97-AF65-F5344CB8AC3E}">
        <p14:creationId xmlns:p14="http://schemas.microsoft.com/office/powerpoint/2010/main" val="709029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604457-E4C7-CF40-8B85-47A967904897}"/>
              </a:ext>
            </a:extLst>
          </p:cNvPr>
          <p:cNvPicPr>
            <a:picLocks noChangeAspect="1"/>
          </p:cNvPicPr>
          <p:nvPr/>
        </p:nvPicPr>
        <p:blipFill rotWithShape="1">
          <a:blip r:embed="rId3">
            <a:extLst>
              <a:ext uri="{28A0092B-C50C-407E-A947-70E740481C1C}">
                <a14:useLocalDpi xmlns:a14="http://schemas.microsoft.com/office/drawing/2010/main" val="0"/>
              </a:ext>
            </a:extLst>
          </a:blip>
          <a:srcRect l="4182" t="18293" r="67091" b="25763"/>
          <a:stretch/>
        </p:blipFill>
        <p:spPr>
          <a:xfrm>
            <a:off x="3056652" y="1694807"/>
            <a:ext cx="2626822" cy="2676698"/>
          </a:xfrm>
          <a:prstGeom prst="ellipse">
            <a:avLst/>
          </a:prstGeom>
          <a:solidFill>
            <a:schemeClr val="bg1"/>
          </a:solidFill>
          <a:ln w="25400">
            <a:solidFill>
              <a:schemeClr val="bg1"/>
            </a:solidFill>
          </a:ln>
        </p:spPr>
      </p:pic>
      <p:pic>
        <p:nvPicPr>
          <p:cNvPr id="4" name="Afbeelding 3">
            <a:extLst>
              <a:ext uri="{FF2B5EF4-FFF2-40B4-BE49-F238E27FC236}">
                <a16:creationId xmlns:a16="http://schemas.microsoft.com/office/drawing/2014/main" id="{837CF1A8-64A2-7A4B-9DAA-F48FBF29CB77}"/>
              </a:ext>
            </a:extLst>
          </p:cNvPr>
          <p:cNvPicPr>
            <a:picLocks noChangeAspect="1"/>
          </p:cNvPicPr>
          <p:nvPr/>
        </p:nvPicPr>
        <p:blipFill rotWithShape="1">
          <a:blip r:embed="rId3">
            <a:extLst>
              <a:ext uri="{28A0092B-C50C-407E-A947-70E740481C1C}">
                <a14:useLocalDpi xmlns:a14="http://schemas.microsoft.com/office/drawing/2010/main" val="0"/>
              </a:ext>
            </a:extLst>
          </a:blip>
          <a:srcRect l="67091" t="18640" r="4182" b="25763"/>
          <a:stretch/>
        </p:blipFill>
        <p:spPr>
          <a:xfrm>
            <a:off x="5972549" y="1644931"/>
            <a:ext cx="2626822" cy="2660072"/>
          </a:xfrm>
          <a:prstGeom prst="ellipse">
            <a:avLst/>
          </a:prstGeom>
          <a:ln w="25400">
            <a:solidFill>
              <a:schemeClr val="bg1"/>
            </a:solidFill>
          </a:ln>
        </p:spPr>
      </p:pic>
      <p:pic>
        <p:nvPicPr>
          <p:cNvPr id="5" name="Afbeelding 4">
            <a:extLst>
              <a:ext uri="{FF2B5EF4-FFF2-40B4-BE49-F238E27FC236}">
                <a16:creationId xmlns:a16="http://schemas.microsoft.com/office/drawing/2014/main" id="{C55B68D1-2629-6F43-94AE-08C12D2D6FCF}"/>
              </a:ext>
            </a:extLst>
          </p:cNvPr>
          <p:cNvPicPr>
            <a:picLocks noChangeAspect="1"/>
          </p:cNvPicPr>
          <p:nvPr/>
        </p:nvPicPr>
        <p:blipFill rotWithShape="1">
          <a:blip r:embed="rId3">
            <a:extLst>
              <a:ext uri="{28A0092B-C50C-407E-A947-70E740481C1C}">
                <a14:useLocalDpi xmlns:a14="http://schemas.microsoft.com/office/drawing/2010/main" val="0"/>
              </a:ext>
            </a:extLst>
          </a:blip>
          <a:srcRect l="35273" t="18293" r="35637" b="26111"/>
          <a:stretch/>
        </p:blipFill>
        <p:spPr>
          <a:xfrm>
            <a:off x="107504" y="1645425"/>
            <a:ext cx="2660073" cy="2660074"/>
          </a:xfrm>
          <a:prstGeom prst="ellipse">
            <a:avLst/>
          </a:prstGeom>
          <a:ln w="25400">
            <a:solidFill>
              <a:schemeClr val="bg1"/>
            </a:solidFill>
          </a:ln>
        </p:spPr>
      </p:pic>
      <p:sp>
        <p:nvSpPr>
          <p:cNvPr id="6" name="Rechthoek 5">
            <a:extLst>
              <a:ext uri="{FF2B5EF4-FFF2-40B4-BE49-F238E27FC236}">
                <a16:creationId xmlns:a16="http://schemas.microsoft.com/office/drawing/2014/main" id="{71E3AE2B-3693-FD46-9D4B-17B322F447E9}"/>
              </a:ext>
            </a:extLst>
          </p:cNvPr>
          <p:cNvSpPr/>
          <p:nvPr/>
        </p:nvSpPr>
        <p:spPr>
          <a:xfrm>
            <a:off x="3258589" y="4821875"/>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a:solidFill>
                  <a:schemeClr val="tx1"/>
                </a:solidFill>
              </a:rPr>
              <a:t>WHAT?</a:t>
            </a:r>
          </a:p>
        </p:txBody>
      </p:sp>
      <p:sp>
        <p:nvSpPr>
          <p:cNvPr id="7" name="Rechthoek 6">
            <a:extLst>
              <a:ext uri="{FF2B5EF4-FFF2-40B4-BE49-F238E27FC236}">
                <a16:creationId xmlns:a16="http://schemas.microsoft.com/office/drawing/2014/main" id="{DE85B6D6-1866-034A-9FC3-73DEED111768}"/>
              </a:ext>
            </a:extLst>
          </p:cNvPr>
          <p:cNvSpPr/>
          <p:nvPr/>
        </p:nvSpPr>
        <p:spPr>
          <a:xfrm>
            <a:off x="393825" y="4821876"/>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a:solidFill>
                  <a:schemeClr val="tx1"/>
                </a:solidFill>
              </a:rPr>
              <a:t>WHY?</a:t>
            </a:r>
          </a:p>
        </p:txBody>
      </p:sp>
      <p:sp>
        <p:nvSpPr>
          <p:cNvPr id="8" name="Rechthoek 7">
            <a:extLst>
              <a:ext uri="{FF2B5EF4-FFF2-40B4-BE49-F238E27FC236}">
                <a16:creationId xmlns:a16="http://schemas.microsoft.com/office/drawing/2014/main" id="{4351BD4B-1071-314D-997C-559E25E5593E}"/>
              </a:ext>
            </a:extLst>
          </p:cNvPr>
          <p:cNvSpPr/>
          <p:nvPr/>
        </p:nvSpPr>
        <p:spPr>
          <a:xfrm>
            <a:off x="6123032" y="4797152"/>
            <a:ext cx="2626822" cy="81464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b="1">
                <a:solidFill>
                  <a:schemeClr val="tx1"/>
                </a:solidFill>
              </a:rPr>
              <a:t>HOW?</a:t>
            </a:r>
          </a:p>
        </p:txBody>
      </p:sp>
    </p:spTree>
    <p:extLst>
      <p:ext uri="{BB962C8B-B14F-4D97-AF65-F5344CB8AC3E}">
        <p14:creationId xmlns:p14="http://schemas.microsoft.com/office/powerpoint/2010/main" val="18132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E5C42-7FD9-4DAB-9E5A-E38BC11781BC}"/>
              </a:ext>
            </a:extLst>
          </p:cNvPr>
          <p:cNvSpPr>
            <a:spLocks noGrp="1"/>
          </p:cNvSpPr>
          <p:nvPr>
            <p:ph type="title"/>
          </p:nvPr>
        </p:nvSpPr>
        <p:spPr/>
        <p:txBody>
          <a:bodyPr/>
          <a:lstStyle/>
          <a:p>
            <a:r>
              <a:rPr lang="nl-BE"/>
              <a:t>En nu naar de </a:t>
            </a:r>
            <a:r>
              <a:rPr lang="nl-BE" err="1"/>
              <a:t>breakoutrooms</a:t>
            </a:r>
            <a:endParaRPr lang="nl-BE"/>
          </a:p>
        </p:txBody>
      </p:sp>
      <p:sp>
        <p:nvSpPr>
          <p:cNvPr id="4" name="Tijdelijke aanduiding voor dianummer 3">
            <a:extLst>
              <a:ext uri="{FF2B5EF4-FFF2-40B4-BE49-F238E27FC236}">
                <a16:creationId xmlns:a16="http://schemas.microsoft.com/office/drawing/2014/main" id="{BED16208-4E4B-4AFB-9497-934CE96CC862}"/>
              </a:ext>
            </a:extLst>
          </p:cNvPr>
          <p:cNvSpPr>
            <a:spLocks noGrp="1"/>
          </p:cNvSpPr>
          <p:nvPr>
            <p:ph type="sldNum" sz="quarter" idx="11"/>
          </p:nvPr>
        </p:nvSpPr>
        <p:spPr/>
        <p:txBody>
          <a:bodyPr/>
          <a:lstStyle/>
          <a:p>
            <a:fld id="{189E3A5C-986B-47BE-8F96-3787467B82A8}" type="slidenum">
              <a:rPr lang="nl-BE" smtClean="0">
                <a:solidFill>
                  <a:prstClr val="white"/>
                </a:solidFill>
              </a:rPr>
              <a:pPr/>
              <a:t>90</a:t>
            </a:fld>
            <a:endParaRPr lang="nl-BE">
              <a:solidFill>
                <a:prstClr val="white"/>
              </a:solidFill>
            </a:endParaRPr>
          </a:p>
        </p:txBody>
      </p:sp>
      <p:pic>
        <p:nvPicPr>
          <p:cNvPr id="5" name="Afbeelding 4">
            <a:extLst>
              <a:ext uri="{FF2B5EF4-FFF2-40B4-BE49-F238E27FC236}">
                <a16:creationId xmlns:a16="http://schemas.microsoft.com/office/drawing/2014/main" id="{B5F0DA8A-C199-42D0-8624-AE7EF26568A0}"/>
              </a:ext>
            </a:extLst>
          </p:cNvPr>
          <p:cNvPicPr>
            <a:picLocks noChangeAspect="1"/>
          </p:cNvPicPr>
          <p:nvPr/>
        </p:nvPicPr>
        <p:blipFill>
          <a:blip r:embed="rId2"/>
          <a:stretch>
            <a:fillRect/>
          </a:stretch>
        </p:blipFill>
        <p:spPr>
          <a:xfrm>
            <a:off x="1524000" y="1757362"/>
            <a:ext cx="6096000" cy="3343275"/>
          </a:xfrm>
          <a:prstGeom prst="rect">
            <a:avLst/>
          </a:prstGeom>
        </p:spPr>
      </p:pic>
    </p:spTree>
    <p:extLst>
      <p:ext uri="{BB962C8B-B14F-4D97-AF65-F5344CB8AC3E}">
        <p14:creationId xmlns:p14="http://schemas.microsoft.com/office/powerpoint/2010/main" val="3568793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11B40-1268-455C-8576-EFED4C719A95}"/>
              </a:ext>
            </a:extLst>
          </p:cNvPr>
          <p:cNvSpPr>
            <a:spLocks noGrp="1"/>
          </p:cNvSpPr>
          <p:nvPr>
            <p:ph type="title"/>
          </p:nvPr>
        </p:nvSpPr>
        <p:spPr/>
        <p:txBody>
          <a:bodyPr/>
          <a:lstStyle/>
          <a:p>
            <a:r>
              <a:rPr lang="nl-NL">
                <a:latin typeface="Trebuchet MS"/>
                <a:cs typeface="Arial"/>
              </a:rPr>
              <a:t>Alles eventjes op een rijtje, ...</a:t>
            </a:r>
          </a:p>
        </p:txBody>
      </p:sp>
      <p:sp>
        <p:nvSpPr>
          <p:cNvPr id="3" name="Tijdelijke aanduiding voor inhoud 2">
            <a:extLst>
              <a:ext uri="{FF2B5EF4-FFF2-40B4-BE49-F238E27FC236}">
                <a16:creationId xmlns:a16="http://schemas.microsoft.com/office/drawing/2014/main" id="{FA82FC11-5904-408D-A0AA-800F0F41B073}"/>
              </a:ext>
            </a:extLst>
          </p:cNvPr>
          <p:cNvSpPr>
            <a:spLocks noGrp="1"/>
          </p:cNvSpPr>
          <p:nvPr>
            <p:ph sz="half" idx="1"/>
          </p:nvPr>
        </p:nvSpPr>
        <p:spPr/>
        <p:txBody>
          <a:bodyPr vert="horz" lIns="91440" tIns="45720" rIns="91440" bIns="45720" rtlCol="0" anchor="t">
            <a:normAutofit/>
          </a:bodyPr>
          <a:lstStyle/>
          <a:p>
            <a:pPr marL="342265" indent="-342265"/>
            <a:endParaRPr lang="nl-NL">
              <a:solidFill>
                <a:srgbClr val="000000"/>
              </a:solidFill>
              <a:latin typeface="Trebuchet MS"/>
              <a:cs typeface="Arial"/>
            </a:endParaRPr>
          </a:p>
        </p:txBody>
      </p:sp>
      <p:sp>
        <p:nvSpPr>
          <p:cNvPr id="6" name="Tijdelijke aanduiding voor inhoud 5">
            <a:extLst>
              <a:ext uri="{FF2B5EF4-FFF2-40B4-BE49-F238E27FC236}">
                <a16:creationId xmlns:a16="http://schemas.microsoft.com/office/drawing/2014/main" id="{1AC5D3C3-075A-497B-A02F-84CA0F7B3585}"/>
              </a:ext>
            </a:extLst>
          </p:cNvPr>
          <p:cNvSpPr>
            <a:spLocks noGrp="1"/>
          </p:cNvSpPr>
          <p:nvPr>
            <p:ph sz="half" idx="2"/>
          </p:nvPr>
        </p:nvSpPr>
        <p:spPr/>
        <p:txBody>
          <a:bodyPr vert="horz" lIns="91440" tIns="45720" rIns="91440" bIns="45720" rtlCol="0" anchor="t">
            <a:normAutofit/>
          </a:bodyPr>
          <a:lstStyle/>
          <a:p>
            <a:pPr marL="342265" indent="-342265"/>
            <a:r>
              <a:rPr lang="nl-NL">
                <a:hlinkClick r:id="rId2"/>
              </a:rPr>
              <a:t>Filmpje 1</a:t>
            </a:r>
            <a:endParaRPr lang="nl-NL"/>
          </a:p>
          <a:p>
            <a:pPr marL="342265" indent="-342265"/>
            <a:endParaRPr lang="nl-NL">
              <a:latin typeface="Trebuchet MS"/>
            </a:endParaRPr>
          </a:p>
          <a:p>
            <a:pPr marL="342265" indent="-342265"/>
            <a:r>
              <a:rPr lang="nl-NL">
                <a:hlinkClick r:id="rId3"/>
              </a:rPr>
              <a:t>Filmpje 2</a:t>
            </a:r>
            <a:endParaRPr lang="nl-NL"/>
          </a:p>
          <a:p>
            <a:pPr marL="342265" indent="-342265"/>
            <a:endParaRPr lang="nl-NL"/>
          </a:p>
        </p:txBody>
      </p:sp>
      <p:sp>
        <p:nvSpPr>
          <p:cNvPr id="4" name="Tijdelijke aanduiding voor dianummer 3">
            <a:extLst>
              <a:ext uri="{FF2B5EF4-FFF2-40B4-BE49-F238E27FC236}">
                <a16:creationId xmlns:a16="http://schemas.microsoft.com/office/drawing/2014/main" id="{C41FD262-19DE-424B-A047-F112AEBD019A}"/>
              </a:ext>
            </a:extLst>
          </p:cNvPr>
          <p:cNvSpPr>
            <a:spLocks noGrp="1"/>
          </p:cNvSpPr>
          <p:nvPr>
            <p:ph type="sldNum" sz="quarter" idx="4294967295"/>
          </p:nvPr>
        </p:nvSpPr>
        <p:spPr>
          <a:xfrm>
            <a:off x="7081838" y="6429375"/>
            <a:ext cx="2062162" cy="428625"/>
          </a:xfrm>
        </p:spPr>
        <p:txBody>
          <a:bodyPr/>
          <a:lstStyle/>
          <a:p>
            <a:fld id="{189E3A5C-986B-47BE-8F96-3787467B82A8}" type="slidenum">
              <a:rPr lang="nl-BE" smtClean="0">
                <a:solidFill>
                  <a:prstClr val="white"/>
                </a:solidFill>
              </a:rPr>
              <a:pPr/>
              <a:t>91</a:t>
            </a:fld>
            <a:endParaRPr lang="nl-BE">
              <a:solidFill>
                <a:prstClr val="white"/>
              </a:solidFill>
            </a:endParaRPr>
          </a:p>
        </p:txBody>
      </p:sp>
      <p:pic>
        <p:nvPicPr>
          <p:cNvPr id="5" name="Afbeelding 5" descr="Afbeelding met persoon, vrouw, binnen, bril&#10;&#10;Automatisch gegenereerde beschrijving">
            <a:extLst>
              <a:ext uri="{FF2B5EF4-FFF2-40B4-BE49-F238E27FC236}">
                <a16:creationId xmlns:a16="http://schemas.microsoft.com/office/drawing/2014/main" id="{BB4D0EFB-EC97-4E9E-A17C-8A0265A37022}"/>
              </a:ext>
            </a:extLst>
          </p:cNvPr>
          <p:cNvPicPr>
            <a:picLocks noChangeAspect="1"/>
          </p:cNvPicPr>
          <p:nvPr/>
        </p:nvPicPr>
        <p:blipFill>
          <a:blip r:embed="rId4"/>
          <a:stretch>
            <a:fillRect/>
          </a:stretch>
        </p:blipFill>
        <p:spPr>
          <a:xfrm>
            <a:off x="640460" y="1601621"/>
            <a:ext cx="4188480" cy="2436189"/>
          </a:xfrm>
          <a:prstGeom prst="rect">
            <a:avLst/>
          </a:prstGeom>
        </p:spPr>
      </p:pic>
    </p:spTree>
    <p:extLst>
      <p:ext uri="{BB962C8B-B14F-4D97-AF65-F5344CB8AC3E}">
        <p14:creationId xmlns:p14="http://schemas.microsoft.com/office/powerpoint/2010/main" val="2371880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28BD-C02D-4D8C-A619-24B0B6C5A8E0}"/>
              </a:ext>
            </a:extLst>
          </p:cNvPr>
          <p:cNvSpPr>
            <a:spLocks noGrp="1"/>
          </p:cNvSpPr>
          <p:nvPr>
            <p:ph type="title"/>
          </p:nvPr>
        </p:nvSpPr>
        <p:spPr/>
        <p:txBody>
          <a:bodyPr/>
          <a:lstStyle/>
          <a:p>
            <a:r>
              <a:rPr lang="nl-NL">
                <a:latin typeface="Trebuchet MS"/>
                <a:cs typeface="Arial"/>
              </a:rPr>
              <a:t>Pedagogisch begeleiders</a:t>
            </a:r>
            <a:endParaRPr lang="nl-NL"/>
          </a:p>
        </p:txBody>
      </p:sp>
      <p:sp>
        <p:nvSpPr>
          <p:cNvPr id="7" name="Content Placeholder 6">
            <a:extLst>
              <a:ext uri="{FF2B5EF4-FFF2-40B4-BE49-F238E27FC236}">
                <a16:creationId xmlns:a16="http://schemas.microsoft.com/office/drawing/2014/main" id="{D344CBAF-5617-4591-9A54-CDF745EDCF9A}"/>
              </a:ext>
            </a:extLst>
          </p:cNvPr>
          <p:cNvSpPr>
            <a:spLocks noGrp="1"/>
          </p:cNvSpPr>
          <p:nvPr>
            <p:ph idx="1"/>
          </p:nvPr>
        </p:nvSpPr>
        <p:spPr>
          <a:xfrm>
            <a:off x="88294" y="1600204"/>
            <a:ext cx="8834663" cy="4525963"/>
          </a:xfrm>
        </p:spPr>
        <p:txBody>
          <a:bodyPr vert="horz" lIns="91440" tIns="45720" rIns="91440" bIns="45720" rtlCol="0" anchor="t">
            <a:normAutofit/>
          </a:bodyPr>
          <a:lstStyle/>
          <a:p>
            <a:pPr marL="0" indent="0">
              <a:buNone/>
            </a:pPr>
            <a:r>
              <a:rPr lang="nl-NL" sz="2800">
                <a:ea typeface="+mn-lt"/>
                <a:cs typeface="+mn-lt"/>
              </a:rPr>
              <a:t>•</a:t>
            </a:r>
            <a:r>
              <a:rPr lang="nl-NL" sz="2800">
                <a:ea typeface="+mn-lt"/>
                <a:cs typeface="+mn-lt"/>
                <a:hlinkClick r:id="rId2"/>
              </a:rPr>
              <a:t>anne-lise</a:t>
            </a:r>
            <a:r>
              <a:rPr lang="nl-NL" sz="2800" dirty="0">
                <a:ea typeface="+mn-lt"/>
                <a:cs typeface="+mn-lt"/>
                <a:hlinkClick r:id="rId2"/>
              </a:rPr>
              <a:t>.cuypers@katholiekonderwijs.vlaanderen</a:t>
            </a:r>
            <a:endParaRPr lang="nl-NL" sz="2800" dirty="0"/>
          </a:p>
          <a:p>
            <a:pPr marL="0" indent="0">
              <a:buNone/>
            </a:pPr>
            <a:r>
              <a:rPr lang="nl-NL" sz="2800" dirty="0">
                <a:ea typeface="+mn-lt"/>
                <a:cs typeface="+mn-lt"/>
              </a:rPr>
              <a:t>•</a:t>
            </a:r>
            <a:r>
              <a:rPr lang="nl-NL" sz="2800" dirty="0">
                <a:ea typeface="+mn-lt"/>
                <a:cs typeface="+mn-lt"/>
                <a:hlinkClick r:id="rId3"/>
              </a:rPr>
              <a:t>daisy.desmet@katholiekonderwijs.vlaanderen</a:t>
            </a:r>
            <a:endParaRPr lang="nl-NL" sz="2800" dirty="0"/>
          </a:p>
          <a:p>
            <a:pPr marL="0" indent="0">
              <a:buNone/>
            </a:pPr>
            <a:r>
              <a:rPr lang="nl-NL" sz="2800" dirty="0">
                <a:ea typeface="+mn-lt"/>
                <a:cs typeface="+mn-lt"/>
              </a:rPr>
              <a:t>•</a:t>
            </a:r>
            <a:r>
              <a:rPr lang="nl-NL" sz="2800" u="sng" dirty="0">
                <a:ea typeface="+mn-lt"/>
                <a:cs typeface="+mn-lt"/>
                <a:hlinkClick r:id="rId4"/>
              </a:rPr>
              <a:t>johan.fouquaert@katholiekonderwijs.vlaanderen</a:t>
            </a:r>
            <a:endParaRPr lang="nl-NL" sz="2800" dirty="0"/>
          </a:p>
          <a:p>
            <a:pPr marL="0" indent="0">
              <a:buNone/>
            </a:pPr>
            <a:r>
              <a:rPr lang="nl-NL" sz="2800" dirty="0">
                <a:ea typeface="+mn-lt"/>
                <a:cs typeface="+mn-lt"/>
              </a:rPr>
              <a:t>•</a:t>
            </a:r>
            <a:r>
              <a:rPr lang="nl-NL" sz="2800" u="sng" dirty="0">
                <a:ea typeface="+mn-lt"/>
                <a:cs typeface="+mn-lt"/>
                <a:hlinkClick r:id="rId5"/>
              </a:rPr>
              <a:t>katrien.pil@katholiekonderwijs.vlaanderen</a:t>
            </a:r>
            <a:endParaRPr lang="nl-NL" sz="2800" dirty="0"/>
          </a:p>
          <a:p>
            <a:pPr marL="0" indent="0">
              <a:buNone/>
            </a:pPr>
            <a:r>
              <a:rPr lang="nl-NL" sz="2800" dirty="0">
                <a:ea typeface="+mn-lt"/>
                <a:cs typeface="+mn-lt"/>
              </a:rPr>
              <a:t>•</a:t>
            </a:r>
            <a:r>
              <a:rPr lang="nl-NL" sz="2800" u="sng" dirty="0">
                <a:ea typeface="+mn-lt"/>
                <a:cs typeface="+mn-lt"/>
                <a:hlinkClick r:id="rId6"/>
              </a:rPr>
              <a:t>sofie.vandereecken@katholiekonderwijs.vlaanderen</a:t>
            </a:r>
            <a:r>
              <a:rPr lang="nl-NL" sz="2800" dirty="0">
                <a:ea typeface="+mn-lt"/>
                <a:cs typeface="+mn-lt"/>
              </a:rPr>
              <a:t> </a:t>
            </a:r>
            <a:endParaRPr lang="nl-NL" sz="2800" dirty="0">
              <a:ea typeface="+mn-lt"/>
            </a:endParaRPr>
          </a:p>
          <a:p>
            <a:pPr marL="0" indent="0">
              <a:buNone/>
            </a:pPr>
            <a:r>
              <a:rPr lang="nl-NL" sz="2800" dirty="0">
                <a:ea typeface="+mn-lt"/>
                <a:cs typeface="+mn-lt"/>
              </a:rPr>
              <a:t>•</a:t>
            </a:r>
            <a:r>
              <a:rPr lang="nl-NL" sz="2800" u="sng" dirty="0">
                <a:ea typeface="+mn-lt"/>
                <a:cs typeface="+mn-lt"/>
                <a:hlinkClick r:id="rId7"/>
              </a:rPr>
              <a:t>sonja.depot@katholiekonderwijs.vlaanderen</a:t>
            </a:r>
            <a:r>
              <a:rPr lang="nl-NL" sz="2800" dirty="0">
                <a:ea typeface="+mn-lt"/>
                <a:cs typeface="+mn-lt"/>
              </a:rPr>
              <a:t> </a:t>
            </a:r>
            <a:endParaRPr lang="nl-NL" sz="2800" dirty="0"/>
          </a:p>
          <a:p>
            <a:pPr marL="342265" indent="-342265"/>
            <a:endParaRPr lang="nl-NL" sz="2800" dirty="0"/>
          </a:p>
        </p:txBody>
      </p:sp>
    </p:spTree>
    <p:extLst>
      <p:ext uri="{BB962C8B-B14F-4D97-AF65-F5344CB8AC3E}">
        <p14:creationId xmlns:p14="http://schemas.microsoft.com/office/powerpoint/2010/main" val="2633281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2B896-748C-49F1-B7E5-34FF73E6A453}"/>
              </a:ext>
            </a:extLst>
          </p:cNvPr>
          <p:cNvSpPr>
            <a:spLocks noGrp="1"/>
          </p:cNvSpPr>
          <p:nvPr>
            <p:ph type="title"/>
          </p:nvPr>
        </p:nvSpPr>
        <p:spPr/>
        <p:txBody>
          <a:bodyPr/>
          <a:lstStyle/>
          <a:p>
            <a:endParaRPr lang="nl-NL"/>
          </a:p>
        </p:txBody>
      </p:sp>
      <p:pic>
        <p:nvPicPr>
          <p:cNvPr id="5" name="Afbeelding 5" descr="Afbeelding met pijl&#10;&#10;Automatisch gegenereerde beschrijving">
            <a:extLst>
              <a:ext uri="{FF2B5EF4-FFF2-40B4-BE49-F238E27FC236}">
                <a16:creationId xmlns:a16="http://schemas.microsoft.com/office/drawing/2014/main" id="{55F0AA1F-7B02-4CD8-8832-B1B501326EA2}"/>
              </a:ext>
            </a:extLst>
          </p:cNvPr>
          <p:cNvPicPr>
            <a:picLocks noGrp="1" noChangeAspect="1"/>
          </p:cNvPicPr>
          <p:nvPr>
            <p:ph idx="1"/>
          </p:nvPr>
        </p:nvPicPr>
        <p:blipFill>
          <a:blip r:embed="rId2"/>
          <a:stretch>
            <a:fillRect/>
          </a:stretch>
        </p:blipFill>
        <p:spPr>
          <a:xfrm>
            <a:off x="1023474" y="1972666"/>
            <a:ext cx="6388076" cy="2911980"/>
          </a:xfrm>
        </p:spPr>
      </p:pic>
      <p:sp>
        <p:nvSpPr>
          <p:cNvPr id="4" name="Tijdelijke aanduiding voor dianummer 3">
            <a:extLst>
              <a:ext uri="{FF2B5EF4-FFF2-40B4-BE49-F238E27FC236}">
                <a16:creationId xmlns:a16="http://schemas.microsoft.com/office/drawing/2014/main" id="{28C23002-8C9A-42C8-96CF-1288E506537C}"/>
              </a:ext>
            </a:extLst>
          </p:cNvPr>
          <p:cNvSpPr>
            <a:spLocks noGrp="1"/>
          </p:cNvSpPr>
          <p:nvPr>
            <p:ph type="sldNum" sz="quarter" idx="11"/>
          </p:nvPr>
        </p:nvSpPr>
        <p:spPr/>
        <p:txBody>
          <a:bodyPr/>
          <a:lstStyle/>
          <a:p>
            <a:fld id="{189E3A5C-986B-47BE-8F96-3787467B82A8}" type="slidenum">
              <a:rPr lang="nl-BE" smtClean="0">
                <a:solidFill>
                  <a:prstClr val="white"/>
                </a:solidFill>
              </a:rPr>
              <a:pPr/>
              <a:t>93</a:t>
            </a:fld>
            <a:endParaRPr lang="nl-BE">
              <a:solidFill>
                <a:prstClr val="white"/>
              </a:solidFill>
            </a:endParaRPr>
          </a:p>
        </p:txBody>
      </p:sp>
    </p:spTree>
    <p:extLst>
      <p:ext uri="{BB962C8B-B14F-4D97-AF65-F5344CB8AC3E}">
        <p14:creationId xmlns:p14="http://schemas.microsoft.com/office/powerpoint/2010/main" val="401627723"/>
      </p:ext>
    </p:extLst>
  </p:cSld>
  <p:clrMapOvr>
    <a:masterClrMapping/>
  </p:clrMapOvr>
</p:sld>
</file>

<file path=ppt/theme/theme1.xml><?xml version="1.0" encoding="utf-8"?>
<a:theme xmlns:a="http://schemas.openxmlformats.org/drawingml/2006/main" name="Powerpoint VSKO 2.0">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FD1C66B4-41F7-49B9-958F-85084E8AE502}" vid="{4B46FB9A-A436-4E35-B795-9DD2A15B5684}"/>
    </a:ext>
  </a:extLst>
</a:theme>
</file>

<file path=ppt/theme/theme2.xml><?xml version="1.0" encoding="utf-8"?>
<a:theme xmlns:a="http://schemas.openxmlformats.org/drawingml/2006/main" name="11_kathondvla_09-2018">
  <a:themeElements>
    <a:clrScheme name="VVKSO">
      <a:dk1>
        <a:sysClr val="windowText" lastClr="000000"/>
      </a:dk1>
      <a:lt1>
        <a:sysClr val="window" lastClr="FFFFFF"/>
      </a:lt1>
      <a:dk2>
        <a:srgbClr val="F18E00"/>
      </a:dk2>
      <a:lt2>
        <a:srgbClr val="F1DE00"/>
      </a:lt2>
      <a:accent1>
        <a:srgbClr val="F13D00"/>
      </a:accent1>
      <a:accent2>
        <a:srgbClr val="FFBA58"/>
      </a:accent2>
      <a:accent3>
        <a:srgbClr val="787878"/>
      </a:accent3>
      <a:accent4>
        <a:srgbClr val="F62610"/>
      </a:accent4>
      <a:accent5>
        <a:srgbClr val="4BACC6"/>
      </a:accent5>
      <a:accent6>
        <a:srgbClr val="00B050"/>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8180DADE-7A43-4642-A18A-FF1CFC4CD93F}" vid="{AA803AD8-722A-BC40-BA19-9F45FE760F9B}"/>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Verslag" ma:contentTypeID="0x0101007F1106B4048A33429D3D45F7911B487E005D1CD9E9F0F38F4B83A5450889574CA8" ma:contentTypeVersion="1" ma:contentTypeDescription="Een nieuw document maken." ma:contentTypeScope="" ma:versionID="8f6da714ad45d4d0cf103fa43b9f6e39">
  <xsd:schema xmlns:xsd="http://www.w3.org/2001/XMLSchema" xmlns:xs="http://www.w3.org/2001/XMLSchema" xmlns:p="http://schemas.microsoft.com/office/2006/metadata/properties" targetNamespace="http://schemas.microsoft.com/office/2006/metadata/properties" ma:root="true" ma:fieldsID="dbc789f091008d2c8ab47eeeb29c2ff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eur"/>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44900684-5160-4c4d-8029-43da39098b3f" ContentTypeId="0x0101007F1106B4048A33429D3D45F7911B487E"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622F7-E5C1-474F-9A27-A7EB9247C136}">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4FD9BC-B4D5-4260-93F5-F407E2D4E4C5}">
  <ds:schemaRefs>
    <ds:schemaRef ds:uri="Microsoft.SharePoint.Taxonomy.ContentTypeSync"/>
  </ds:schemaRefs>
</ds:datastoreItem>
</file>

<file path=customXml/itemProps3.xml><?xml version="1.0" encoding="utf-8"?>
<ds:datastoreItem xmlns:ds="http://schemas.openxmlformats.org/officeDocument/2006/customXml" ds:itemID="{2FFB4934-5792-4B28-B894-79BE5EEFAA3E}">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491BF5E3-3310-4B3D-8F2D-95B296FD03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PB SO</Template>
  <TotalTime>27</TotalTime>
  <Words>5446</Words>
  <Application>Microsoft Office PowerPoint</Application>
  <PresentationFormat>Diavoorstelling (4:3)</PresentationFormat>
  <Paragraphs>960</Paragraphs>
  <Slides>93</Slides>
  <Notes>66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93</vt:i4>
      </vt:variant>
    </vt:vector>
  </HeadingPairs>
  <TitlesOfParts>
    <vt:vector size="103" baseType="lpstr">
      <vt:lpstr>Arial</vt:lpstr>
      <vt:lpstr>Calibri</vt:lpstr>
      <vt:lpstr>Courier New</vt:lpstr>
      <vt:lpstr>Noto Sans Symbols</vt:lpstr>
      <vt:lpstr>Roboto Slab</vt:lpstr>
      <vt:lpstr>Trebuchet MS</vt:lpstr>
      <vt:lpstr>Verdana</vt:lpstr>
      <vt:lpstr>Wingdings 3</vt:lpstr>
      <vt:lpstr>Powerpoint VSKO 2.0</vt:lpstr>
      <vt:lpstr>11_kathondvla_09-2018</vt:lpstr>
      <vt:lpstr>Basisoptie Economie en organisatie</vt:lpstr>
      <vt:lpstr>Praktische afspraken</vt:lpstr>
      <vt:lpstr>PowerPoint-presentatie</vt:lpstr>
      <vt:lpstr>Onderwijsspiegel (1)</vt:lpstr>
      <vt:lpstr>Onderwijsspiegel (2)</vt:lpstr>
      <vt:lpstr>Onderwijsspiegel (3)</vt:lpstr>
      <vt:lpstr>Onderwijsspiegel (4)</vt:lpstr>
      <vt:lpstr>Onderwijsspiegel (5)</vt:lpstr>
      <vt:lpstr>PowerPoint-presentatie</vt:lpstr>
      <vt:lpstr>PowerPoint-presentatie</vt:lpstr>
      <vt:lpstr>Waarom evalueer ik?</vt:lpstr>
      <vt:lpstr>PowerPoint-presentatie</vt:lpstr>
      <vt:lpstr>Wat zegt de wetenschap ?</vt:lpstr>
      <vt:lpstr>PowerPoint-presentatie</vt:lpstr>
      <vt:lpstr>Elementen van evaluatie</vt:lpstr>
      <vt:lpstr>Besluit</vt:lpstr>
      <vt:lpstr>PowerPoint-presentatie</vt:lpstr>
      <vt:lpstr>Wat moet je evalueren? </vt:lpstr>
      <vt:lpstr>PowerPoint-presentatie</vt:lpstr>
      <vt:lpstr>Handelingswerkwoord illustreren</vt:lpstr>
      <vt:lpstr>Handelingswerkwoord beoordelen</vt:lpstr>
      <vt:lpstr>PowerPoint-presentatie</vt:lpstr>
      <vt:lpstr>PowerPoint-presentatie</vt:lpstr>
      <vt:lpstr>Evalueren van / om het leren</vt:lpstr>
      <vt:lpstr>PowerPoint-presentatie</vt:lpstr>
      <vt:lpstr>Evaluatie behoort tot de autonomie van de school</vt:lpstr>
      <vt:lpstr>Evaluatie: welke keuzes kunnen gemaakt worden?</vt:lpstr>
      <vt:lpstr>Visie basisoptie</vt:lpstr>
      <vt:lpstr>Aftoetsen van evaluatiekeuzes aan kwaliteitsverwachting</vt:lpstr>
      <vt:lpstr>Referentiekader onderwijskwaliteit</vt:lpstr>
      <vt:lpstr>Toezichtkader evaluatie</vt:lpstr>
      <vt:lpstr>Kwaliteitseisen voor evaluatie </vt:lpstr>
      <vt:lpstr>Kwaliteitseisen voor evaluatie </vt:lpstr>
      <vt:lpstr>1 Representatief</vt:lpstr>
      <vt:lpstr>Doelstelling</vt:lpstr>
      <vt:lpstr>Voorbeeld LIFT</vt:lpstr>
      <vt:lpstr>Kwaliteitseisen voor evaluatie </vt:lpstr>
      <vt:lpstr>2  Transparant</vt:lpstr>
      <vt:lpstr>Voorbeeld B-stroom</vt:lpstr>
      <vt:lpstr>Toepassing van de marketingmix - vestigingsplaats</vt:lpstr>
      <vt:lpstr>Voorbeeld B-stroom</vt:lpstr>
      <vt:lpstr>Voorbeeld B-stroom</vt:lpstr>
      <vt:lpstr>Voorbeeld B-stroom LPD 15 De leerlingen lichten de opbrengsten en kosten toe van een eenvoudige onderneming en berekenen winst of verlies.</vt:lpstr>
      <vt:lpstr>Kwaliteitseisen voor evaluatie </vt:lpstr>
      <vt:lpstr>3  Objectief en betrouwbaar</vt:lpstr>
      <vt:lpstr>Voorbeeld LIFT</vt:lpstr>
      <vt:lpstr>Voorbeeld B-stroom - korte versie</vt:lpstr>
      <vt:lpstr>Voorbeeld B-stroom - gedetailleerd</vt:lpstr>
      <vt:lpstr>Kwaliteitseisen voor evaluatie </vt:lpstr>
      <vt:lpstr>4  Geïntegreerd in leerproces</vt:lpstr>
      <vt:lpstr>PowerPoint-presentatie</vt:lpstr>
      <vt:lpstr>Voorbeeld B-stroom</vt:lpstr>
      <vt:lpstr>Kwaliteitseisen voor evaluatie </vt:lpstr>
      <vt:lpstr>4  Valide     </vt:lpstr>
      <vt:lpstr>4  Validiteit </vt:lpstr>
      <vt:lpstr>PowerPoint-presentatie</vt:lpstr>
      <vt:lpstr>Voorbeeld LIFT</vt:lpstr>
      <vt:lpstr>PowerPoint-presentatie</vt:lpstr>
      <vt:lpstr>Kwaliteitseisen voor evaluatie </vt:lpstr>
      <vt:lpstr>6 Breed evalueren     </vt:lpstr>
      <vt:lpstr>6  Breed evalueren</vt:lpstr>
      <vt:lpstr>6 Breed evalueren</vt:lpstr>
      <vt:lpstr>Voorbeeld LIFT</vt:lpstr>
      <vt:lpstr>Kwaliteitseisen voor evaluatie </vt:lpstr>
      <vt:lpstr>7 Formatieve evaluatie</vt:lpstr>
      <vt:lpstr>PowerPoint-presentatie</vt:lpstr>
      <vt:lpstr>PowerPoint-presentatie</vt:lpstr>
      <vt:lpstr>PowerPoint-presentatie</vt:lpstr>
      <vt:lpstr>PowerPoint-presentatie</vt:lpstr>
      <vt:lpstr>PowerPoint-presentatie</vt:lpstr>
      <vt:lpstr>PowerPoint-presentatie</vt:lpstr>
      <vt:lpstr>PowerPoint-presentatie</vt:lpstr>
      <vt:lpstr>Voorbeeld LIFT - thema 2 – level 5</vt:lpstr>
      <vt:lpstr>PowerPoint-presentatie</vt:lpstr>
      <vt:lpstr>Voorbeeld LIFT - thema 2 – level 5</vt:lpstr>
      <vt:lpstr>Voorbeeld Kahoot - thema 2 – level 3</vt:lpstr>
      <vt:lpstr>7. Effectieve feedback die het leren     bevordert</vt:lpstr>
      <vt:lpstr>7 Effectieve feedback die het leren     bevordert</vt:lpstr>
      <vt:lpstr>Formatief evalueren: leren zichtbaar maken en evaluatiecriteria</vt:lpstr>
      <vt:lpstr>Rubrics</vt:lpstr>
      <vt:lpstr>Voorbeeld rubric – procedurele doelen</vt:lpstr>
      <vt:lpstr>Voorbeeld rubric – inhoudelijke doelen</vt:lpstr>
      <vt:lpstr>Kwaliteitseisen voor evaluatie </vt:lpstr>
      <vt:lpstr>En dan nog dit…</vt:lpstr>
      <vt:lpstr>Tenslotte</vt:lpstr>
      <vt:lpstr>Smartschool (1)</vt:lpstr>
      <vt:lpstr>Smartschool (2)</vt:lpstr>
      <vt:lpstr>Afstandsleren – B-stroom</vt:lpstr>
      <vt:lpstr>PowerPoint-presentatie</vt:lpstr>
      <vt:lpstr>En nu naar de breakoutrooms</vt:lpstr>
      <vt:lpstr>Alles eventjes op een rijtje, ...</vt:lpstr>
      <vt:lpstr>Pedagogisch begeleiders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Voorbeeld van Vlaanderenbrede analyse van doorlichtingsverslagen</dc:title>
  <dc:creator>tine van severen</dc:creator>
  <cp:lastModifiedBy>Anne-Lise Cuypers</cp:lastModifiedBy>
  <cp:revision>29</cp:revision>
  <dcterms:created xsi:type="dcterms:W3CDTF">2015-11-01T09:30:34Z</dcterms:created>
  <dcterms:modified xsi:type="dcterms:W3CDTF">2022-06-07T09:43:18Z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0x0101007F1106B4048A33429D3D45F7911B487E005D1CD9E9F0F38F4B83A5450889574CA8</vt:lpwstr>
  </property>
</Properties>
</file>