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6299955" w14:textId="77777777" w:rsidR="00C10894" w:rsidRDefault="00C10894" w:rsidP="00C806A9">
      <w:r>
        <w:rPr>
          <w:noProof/>
          <w:lang w:eastAsia="nl-BE"/>
        </w:rPr>
        <mc:AlternateContent>
          <mc:Choice Requires="wps">
            <w:drawing>
              <wp:anchor distT="0" distB="0" distL="114300" distR="114300" simplePos="0" relativeHeight="251658242" behindDoc="0" locked="0" layoutInCell="1" allowOverlap="1" wp14:anchorId="5F42F939" wp14:editId="6194C710">
                <wp:simplePos x="0" y="0"/>
                <wp:positionH relativeFrom="page">
                  <wp:posOffset>4000500</wp:posOffset>
                </wp:positionH>
                <wp:positionV relativeFrom="paragraph">
                  <wp:posOffset>-310515</wp:posOffset>
                </wp:positionV>
                <wp:extent cx="3552825" cy="676275"/>
                <wp:effectExtent l="0" t="0" r="9525" b="9525"/>
                <wp:wrapNone/>
                <wp:docPr id="12" name="Text Box 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552825" cy="676275"/>
                        </a:xfrm>
                        <a:prstGeom prst="rect">
                          <a:avLst/>
                        </a:prstGeom>
                        <a:solidFill>
                          <a:srgbClr val="EC7D23"/>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1E6118" w14:textId="5DDA6EBA" w:rsidR="00060480" w:rsidRPr="008659D9" w:rsidRDefault="00060480" w:rsidP="00C10894">
                            <w:pPr>
                              <w:jc w:val="center"/>
                              <w:rPr>
                                <w:rFonts w:ascii="Trebuchet MS" w:hAnsi="Trebuchet MS"/>
                                <w:b/>
                                <w:color w:val="FFFFFF" w:themeColor="background1"/>
                                <w:sz w:val="32"/>
                              </w:rPr>
                            </w:pPr>
                            <w:r w:rsidRPr="008659D9">
                              <w:rPr>
                                <w:rFonts w:ascii="Trebuchet MS" w:hAnsi="Trebuchet MS"/>
                                <w:b/>
                                <w:color w:val="FFFFFF" w:themeColor="background1"/>
                                <w:sz w:val="32"/>
                              </w:rPr>
                              <w:t xml:space="preserve">LEERPLAN </w:t>
                            </w:r>
                            <w:r w:rsidR="005B6B0B">
                              <w:rPr>
                                <w:rFonts w:ascii="Trebuchet MS" w:hAnsi="Trebuchet MS"/>
                                <w:b/>
                                <w:color w:val="FFFFFF" w:themeColor="background1"/>
                                <w:sz w:val="32"/>
                              </w:rPr>
                              <w:br/>
                            </w:r>
                            <w:r w:rsidRPr="008659D9">
                              <w:rPr>
                                <w:rFonts w:ascii="Trebuchet MS" w:hAnsi="Trebuchet MS"/>
                                <w:b/>
                                <w:color w:val="FFFFFF" w:themeColor="background1"/>
                                <w:sz w:val="32"/>
                              </w:rPr>
                              <w:t>SECUNDAIR ONDERWIJS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page">
                  <wp14:pctHeight>0</wp14:pctHeight>
                </wp14:sizeRelV>
              </wp:anchor>
            </w:drawing>
          </mc:Choice>
          <mc:Fallback>
            <w:pict>
              <v:shapetype w14:anchorId="5F42F939" id="_x0000_t202" coordsize="21600,21600" o:spt="202" path="m,l,21600r21600,l21600,xe">
                <v:stroke joinstyle="miter"/>
                <v:path gradientshapeok="t" o:connecttype="rect"/>
              </v:shapetype>
              <v:shape id="Text Box 12" o:spid="_x0000_s1026" type="#_x0000_t202" style="position:absolute;margin-left:315pt;margin-top:-24.45pt;width:279.75pt;height:53.2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NgQ/hwIAAH8FAAAOAAAAZHJzL2Uyb0RvYy54bWysVN1P2zAQf5+0/8Hy+0gbKGURKerKmCZV&#10;gFYmnl3Hbi0cn2e7Tcpfv7OTtsD2wrQX5y73u++Py6u21mQrnFdgSjo8GVAiDIdKmVVJfz7cfLqg&#10;xAdmKqbBiJLuhKdXk48fLhtbiBzWoCvhCBoxvmhsSdch2CLLPF+LmvkTsMKgUIKrWUDWrbLKsQat&#10;1zrLB4PzrAFXWQdceI9/rzshnST7Ugoe7qT0IhBdUowtpNeldxnfbHLJipVjdq14Hwb7hyhqpgw6&#10;PZi6ZoGRjVN/mKoVd+BBhhMOdQZSKi5SDpjNcPAmm8WaWZFyweJ4eyiT/39m+e12Ye8dCe0XaLGB&#10;KQlv58CfPNYma6wvekysqS88omOirXR1/GIKBBWxtrtDPUUbCMefp6NRfpGPKOEoOx+f5+NRLHh2&#10;1LbOh28CahKJkjrsV4qAbec+dNA9JDrzoFV1o7ROjFstZ9qRLcPefp2Nr/PT3vormDakQe+no0Gy&#10;bCDqd6a1iXZEGpPe3zHFRIWdFhGjzQ8hiapSpsl5HFBxcM84FyYMe/8JHVESXb1Hsccfo3qPcpcH&#10;aiTPYMJBuVYGXNfZ12FXT/uQZYfvO+67vGMJQrtssVqRXEK1w1Fx0G2Rt/xGYdvmzId75nBtcAjw&#10;FIQ7fKQGrDr0FCVrcM9/+x/xOM0opaTBNSyp/7VhTlCivxuc88/Ds7O4t4k5G41zZNxLyfKlxGzq&#10;GeA0DPHoWJ7IiA96T0oH9SNejGn0iiJmOPouadiTs9AdB7w4XEynCYSbalmYm4Xl+w2JQ/nQPjJn&#10;+8kNOPO3sF9YVrwZ4A4bG2NgugkgVZruY1X7wuOWp/3oL1I8Iy/5hDrezclvAAAA//8DAFBLAwQU&#10;AAYACAAAACEAOtLmdOMAAAALAQAADwAAAGRycy9kb3ducmV2LnhtbEyPQU+DQBSE7yb+h80z8WLa&#10;pdUiRZamITGeNLbloLdXeALKviXsUtBf7/akx8lMZr5JNpNuxYl62xhWsJgHIIgLUzZcKcgPj7MI&#10;hHXIJbaGScE3WdiklxcJxqUZeUenvauEL2Ebo4LauS6W0hY1abRz0xF778P0Gp2XfSXLHkdfrlu5&#10;DIJQamzYL9TYUVZT8bUftIK3m+ftlP+8fGZDpsfXXOsnfF8qdX01bR9AOJrcXxjO+B4dUs90NAOX&#10;VrQKwtvAf3EKZnfRGsQ5sYjWKxBHBav7EGSayP8f0l8AAAD//wMAUEsBAi0AFAAGAAgAAAAhALaD&#10;OJL+AAAA4QEAABMAAAAAAAAAAAAAAAAAAAAAAFtDb250ZW50X1R5cGVzXS54bWxQSwECLQAUAAYA&#10;CAAAACEAOP0h/9YAAACUAQAACwAAAAAAAAAAAAAAAAAvAQAAX3JlbHMvLnJlbHNQSwECLQAUAAYA&#10;CAAAACEARzYEP4cCAAB/BQAADgAAAAAAAAAAAAAAAAAuAgAAZHJzL2Uyb0RvYy54bWxQSwECLQAU&#10;AAYACAAAACEAOtLmdOMAAAALAQAADwAAAAAAAAAAAAAAAADhBAAAZHJzL2Rvd25yZXYueG1sUEsF&#10;BgAAAAAEAAQA8wAAAPEFAAAAAA==&#10;" fillcolor="#ec7d23" stroked="f" strokeweight=".5pt">
                <v:textbox>
                  <w:txbxContent>
                    <w:p w14:paraId="451E6118" w14:textId="5DDA6EBA" w:rsidR="00060480" w:rsidRPr="008659D9" w:rsidRDefault="00060480" w:rsidP="00C10894">
                      <w:pPr>
                        <w:jc w:val="center"/>
                        <w:rPr>
                          <w:rFonts w:ascii="Trebuchet MS" w:hAnsi="Trebuchet MS"/>
                          <w:b/>
                          <w:color w:val="FFFFFF" w:themeColor="background1"/>
                          <w:sz w:val="32"/>
                        </w:rPr>
                      </w:pPr>
                      <w:r w:rsidRPr="008659D9">
                        <w:rPr>
                          <w:rFonts w:ascii="Trebuchet MS" w:hAnsi="Trebuchet MS"/>
                          <w:b/>
                          <w:color w:val="FFFFFF" w:themeColor="background1"/>
                          <w:sz w:val="32"/>
                        </w:rPr>
                        <w:t xml:space="preserve">LEERPLAN </w:t>
                      </w:r>
                      <w:r w:rsidR="005B6B0B">
                        <w:rPr>
                          <w:rFonts w:ascii="Trebuchet MS" w:hAnsi="Trebuchet MS"/>
                          <w:b/>
                          <w:color w:val="FFFFFF" w:themeColor="background1"/>
                          <w:sz w:val="32"/>
                        </w:rPr>
                        <w:br/>
                      </w:r>
                      <w:r w:rsidRPr="008659D9">
                        <w:rPr>
                          <w:rFonts w:ascii="Trebuchet MS" w:hAnsi="Trebuchet MS"/>
                          <w:b/>
                          <w:color w:val="FFFFFF" w:themeColor="background1"/>
                          <w:sz w:val="32"/>
                        </w:rPr>
                        <w:t>SECUNDAIR ONDERWIJS</w:t>
                      </w:r>
                    </w:p>
                  </w:txbxContent>
                </v:textbox>
                <w10:wrap anchorx="page"/>
              </v:shape>
            </w:pict>
          </mc:Fallback>
        </mc:AlternateContent>
      </w:r>
      <w:r w:rsidRPr="004B4775">
        <w:rPr>
          <w:noProof/>
          <w:color w:val="A8AF37"/>
          <w:lang w:eastAsia="nl-BE"/>
        </w:rPr>
        <mc:AlternateContent>
          <mc:Choice Requires="wps">
            <w:drawing>
              <wp:anchor distT="0" distB="0" distL="114300" distR="114300" simplePos="0" relativeHeight="251658240" behindDoc="1" locked="0" layoutInCell="1" allowOverlap="1" wp14:anchorId="27DE0B58" wp14:editId="0F1F2167">
                <wp:simplePos x="0" y="0"/>
                <wp:positionH relativeFrom="page">
                  <wp:align>right</wp:align>
                </wp:positionH>
                <wp:positionV relativeFrom="paragraph">
                  <wp:posOffset>-720725</wp:posOffset>
                </wp:positionV>
                <wp:extent cx="3581400" cy="10668000"/>
                <wp:effectExtent l="0" t="0" r="0" b="0"/>
                <wp:wrapNone/>
                <wp:docPr id="9" name="Rectangle 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581400" cy="10668000"/>
                        </a:xfrm>
                        <a:prstGeom prst="rect">
                          <a:avLst/>
                        </a:prstGeom>
                        <a:solidFill>
                          <a:srgbClr val="EC7D2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page">
                  <wp14:pctHeight>0</wp14:pctHeight>
                </wp14:sizeRelV>
              </wp:anchor>
            </w:drawing>
          </mc:Choice>
          <mc:Fallback>
            <w:pict>
              <v:rect w14:anchorId="09794E71" id="Rectangle 9" o:spid="_x0000_s1026" style="position:absolute;margin-left:230.8pt;margin-top:-56.75pt;width:282pt;height:840pt;z-index:-251658240;visibility:visible;mso-wrap-style:square;mso-width-percent:0;mso-height-percent:0;mso-wrap-distance-left:9pt;mso-wrap-distance-top:0;mso-wrap-distance-right:9pt;mso-wrap-distance-bottom:0;mso-position-horizontal:right;mso-position-horizontal-relative:page;mso-position-vertical:absolute;mso-position-vertical-relative:text;mso-width-percent: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8BssiAIAAHoFAAAOAAAAZHJzL2Uyb0RvYy54bWysVEtv2zAMvg/YfxB0X2yn6WNGnSJI1mFA&#10;0BZrh54VWYqNyaImKXGyXz9KfjRoix2GXQRR/PjxIZLXN4dGkb2wrgZd0GySUiI0h7LW24L+eLr9&#10;dEWJ80yXTIEWBT0KR2/mHz9ctyYXU6hAlcISJNEub01BK+9NniSOV6JhbgJGaFRKsA3zKNptUlrW&#10;InujkmmaXiQt2NJY4MI5fF11SjqP/FIK7u+ldMITVVCMzcfTxnMTzmR+zfKtZaaqeR8G+4coGlZr&#10;dDpSrZhnZGfrN1RNzS04kH7CoUlAypqLmANmk6WvsnmsmBExFyyOM2OZ3P+j5Xf7R/NgQ+jOrIH/&#10;dFiRpDUuHzVBcD3mIG0TsBg4OcQqHscqioMnHB/Pzq+yWYrF5qjL0ouLqxSlQMvywd5Y578KaEi4&#10;FNTiP8Xysf3a+Q46QGJooOrytlYqCna7WSpL9gz/9MvycjU969ndKUzpANYQzDrG8BJT67KJefmj&#10;EgGn9HchSV1i/NMYSexAMfphnAvts05VsVJ07s8xtSG30SJmGgkDs0T/I3dPELr7LXcXZY8PpiI2&#10;8Gic/i2wzni0iJ5B+9G4qTXY9wgUZtV77vBDkbrShCptoDw+WGKhGx9n+G2N/7Zmzj8wi/OCn407&#10;wN/jIRW0BYX+RkkF9vd77wGPbYxaSlqcv4K6XztmBSXqm8YG/5zNZmFgozA7v5yiYE81m1ON3jVL&#10;wHbIcNsYHq8B79VwlRaaZ1wVi+AVVUxz9F1Q7u0gLH23F3DZcLFYRBgOqWF+rR8ND+ShqqEvnw7P&#10;zJq+eT02/h0Ms8ryVz3cYYOlhsXOg6xjg7/Uta83DnhsnH4ZhQ1yKkfUy8qc/wEAAP//AwBQSwME&#10;FAAGAAgAAAAhAEgDHU/eAAAACgEAAA8AAABkcnMvZG93bnJldi54bWxMj81OwzAQhO9IvIO1SNxa&#10;J4UYlMapKgQPQFMO3NzY+Sn2OthuG3h6lhMcd2Y0+021mZ1lZxPi6FFCvsyAGWy9HrGXsG9eFo/A&#10;YlKolfVoJHyZCJv6+qpSpfYXfDXnXeoZlWAslYQhpankPLaDcSou/WSQvM4HpxKdoec6qAuVO8tX&#10;WSa4UyPSh0FN5mkw7cfu5CSk921o7HHuXQyrh+75s3nrxLeUtzfzdg0smTn9heEXn9ChJqaDP6GO&#10;zEqgIUnCIs/vCmDkF+KepAMFCyEK4HXF/0+ofwAAAP//AwBQSwECLQAUAAYACAAAACEAtoM4kv4A&#10;AADhAQAAEwAAAAAAAAAAAAAAAAAAAAAAW0NvbnRlbnRfVHlwZXNdLnhtbFBLAQItABQABgAIAAAA&#10;IQA4/SH/1gAAAJQBAAALAAAAAAAAAAAAAAAAAC8BAABfcmVscy8ucmVsc1BLAQItABQABgAIAAAA&#10;IQD48BssiAIAAHoFAAAOAAAAAAAAAAAAAAAAAC4CAABkcnMvZTJvRG9jLnhtbFBLAQItABQABgAI&#10;AAAAIQBIAx1P3gAAAAoBAAAPAAAAAAAAAAAAAAAAAOIEAABkcnMvZG93bnJldi54bWxQSwUGAAAA&#10;AAQABADzAAAA7QUAAAAA&#10;" fillcolor="#ec7d23" stroked="f" strokeweight="1pt">
                <w10:wrap anchorx="page"/>
              </v:rect>
            </w:pict>
          </mc:Fallback>
        </mc:AlternateContent>
      </w:r>
    </w:p>
    <w:p w14:paraId="34EC4CFD" w14:textId="77777777" w:rsidR="00C10894" w:rsidRPr="00C10894" w:rsidRDefault="00C10894" w:rsidP="00C10894"/>
    <w:p w14:paraId="68524A2B" w14:textId="77777777" w:rsidR="00C10894" w:rsidRPr="00C10894" w:rsidRDefault="00C10894" w:rsidP="00C10894"/>
    <w:p w14:paraId="37F43FAB" w14:textId="77777777" w:rsidR="00C10894" w:rsidRPr="00C10894" w:rsidRDefault="00C10894" w:rsidP="00C10894"/>
    <w:p w14:paraId="303B5A1D" w14:textId="77777777" w:rsidR="00C10894" w:rsidRPr="00C10894" w:rsidRDefault="00F138DE" w:rsidP="00F138DE">
      <w:pPr>
        <w:tabs>
          <w:tab w:val="left" w:pos="7800"/>
        </w:tabs>
      </w:pPr>
      <w:r>
        <w:tab/>
      </w:r>
    </w:p>
    <w:p w14:paraId="6FFCDFF3" w14:textId="77777777" w:rsidR="00C10894" w:rsidRDefault="00C10894" w:rsidP="00C10894"/>
    <w:p w14:paraId="5328702D" w14:textId="77777777" w:rsidR="00C10894" w:rsidRDefault="00C10894" w:rsidP="00C10894"/>
    <w:p w14:paraId="516454C6" w14:textId="77777777" w:rsidR="00C10894" w:rsidRDefault="00C10894" w:rsidP="00C10894"/>
    <w:p w14:paraId="11151563" w14:textId="77777777" w:rsidR="00C10894" w:rsidRDefault="00C10894" w:rsidP="00C10894"/>
    <w:p w14:paraId="70E22831" w14:textId="77777777" w:rsidR="00C10894" w:rsidRDefault="00C10894" w:rsidP="00C10894"/>
    <w:p w14:paraId="2F2CC69B" w14:textId="77777777" w:rsidR="00C10894" w:rsidRDefault="00C10894" w:rsidP="00C10894"/>
    <w:p w14:paraId="63CBE3E0" w14:textId="77777777" w:rsidR="00C10894" w:rsidRDefault="00C10894" w:rsidP="00C10894"/>
    <w:p w14:paraId="1FF1F1BA" w14:textId="77777777" w:rsidR="00C10894" w:rsidRDefault="00C10894" w:rsidP="00C10894"/>
    <w:p w14:paraId="1FD32EE2" w14:textId="77777777" w:rsidR="00C10894" w:rsidRDefault="001543A2" w:rsidP="00C10894">
      <w:r>
        <w:rPr>
          <w:rFonts w:ascii="Arial" w:hAnsi="Arial" w:cs="Arial"/>
          <w:noProof/>
          <w:lang w:eastAsia="nl-BE"/>
        </w:rPr>
        <mc:AlternateContent>
          <mc:Choice Requires="wps">
            <w:drawing>
              <wp:anchor distT="0" distB="0" distL="114300" distR="114300" simplePos="0" relativeHeight="251658241" behindDoc="1" locked="0" layoutInCell="1" allowOverlap="1" wp14:anchorId="414D204B" wp14:editId="38F91B36">
                <wp:simplePos x="0" y="0"/>
                <wp:positionH relativeFrom="page">
                  <wp:align>right</wp:align>
                </wp:positionH>
                <wp:positionV relativeFrom="page">
                  <wp:posOffset>4438650</wp:posOffset>
                </wp:positionV>
                <wp:extent cx="5940000" cy="1857375"/>
                <wp:effectExtent l="0" t="0" r="3810" b="9525"/>
                <wp:wrapSquare wrapText="bothSides"/>
                <wp:docPr id="10" name="Rectangle: Rounded Corners 1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940000" cy="1857375"/>
                        </a:xfrm>
                        <a:prstGeom prst="roundRect">
                          <a:avLst>
                            <a:gd name="adj" fmla="val 50000"/>
                          </a:avLst>
                        </a:prstGeom>
                        <a:solidFill>
                          <a:srgbClr val="EC7D23"/>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7378E75E" w14:textId="36C87F86" w:rsidR="00060480" w:rsidRPr="00D83AE8" w:rsidRDefault="00B32D40" w:rsidP="00555049">
                            <w:pPr>
                              <w:pStyle w:val="Leerplannaam"/>
                            </w:pPr>
                            <w:bookmarkStart w:id="0" w:name="Vaknaam"/>
                            <w:r>
                              <w:t>Maatschappelijke vorming</w:t>
                            </w:r>
                          </w:p>
                          <w:bookmarkEnd w:id="0"/>
                          <w:p w14:paraId="0050F3A5" w14:textId="237A4E6A" w:rsidR="00060480" w:rsidRPr="00D83AE8" w:rsidRDefault="009A4D47" w:rsidP="00C10894">
                            <w:pPr>
                              <w:spacing w:after="0"/>
                              <w:rPr>
                                <w:rFonts w:ascii="Trebuchet MS" w:hAnsi="Trebuchet MS"/>
                                <w:color w:val="FFFFFF" w:themeColor="background1"/>
                                <w:sz w:val="36"/>
                                <w:szCs w:val="20"/>
                              </w:rPr>
                            </w:pPr>
                            <w:r>
                              <w:rPr>
                                <w:rFonts w:ascii="Trebuchet MS" w:hAnsi="Trebuchet MS"/>
                                <w:color w:val="FFFFFF" w:themeColor="background1"/>
                                <w:sz w:val="36"/>
                                <w:szCs w:val="20"/>
                              </w:rPr>
                              <w:t>1st</w:t>
                            </w:r>
                            <w:r w:rsidR="00060480" w:rsidRPr="00D83AE8">
                              <w:rPr>
                                <w:rFonts w:ascii="Trebuchet MS" w:hAnsi="Trebuchet MS"/>
                                <w:color w:val="FFFFFF" w:themeColor="background1"/>
                                <w:sz w:val="36"/>
                                <w:szCs w:val="20"/>
                              </w:rPr>
                              <w:t>e graad</w:t>
                            </w:r>
                            <w:r w:rsidR="0062682C" w:rsidRPr="00D83AE8">
                              <w:rPr>
                                <w:rFonts w:ascii="Trebuchet MS" w:hAnsi="Trebuchet MS"/>
                                <w:color w:val="FFFFFF" w:themeColor="background1"/>
                                <w:sz w:val="36"/>
                                <w:szCs w:val="20"/>
                              </w:rPr>
                              <w:t xml:space="preserve"> </w:t>
                            </w:r>
                            <w:r w:rsidR="00D86BC6">
                              <w:rPr>
                                <w:rFonts w:ascii="Trebuchet MS" w:hAnsi="Trebuchet MS"/>
                                <w:color w:val="FFFFFF" w:themeColor="background1"/>
                                <w:sz w:val="36"/>
                                <w:szCs w:val="20"/>
                              </w:rPr>
                              <w:t>B</w:t>
                            </w:r>
                            <w:r w:rsidR="00F21638">
                              <w:rPr>
                                <w:rFonts w:ascii="Trebuchet MS" w:hAnsi="Trebuchet MS"/>
                                <w:color w:val="FFFFFF" w:themeColor="background1"/>
                                <w:sz w:val="36"/>
                                <w:szCs w:val="20"/>
                              </w:rPr>
                              <w:t>-</w:t>
                            </w:r>
                            <w:r>
                              <w:rPr>
                                <w:rFonts w:ascii="Trebuchet MS" w:hAnsi="Trebuchet MS"/>
                                <w:color w:val="FFFFFF" w:themeColor="background1"/>
                                <w:sz w:val="36"/>
                                <w:szCs w:val="20"/>
                              </w:rPr>
                              <w:t>stroom</w:t>
                            </w:r>
                          </w:p>
                          <w:p w14:paraId="3C9FA309" w14:textId="54C7E652" w:rsidR="00060480" w:rsidRPr="00D83AE8" w:rsidRDefault="00B32D40" w:rsidP="00C10894">
                            <w:pPr>
                              <w:spacing w:after="0"/>
                              <w:rPr>
                                <w:rFonts w:ascii="Trebuchet MS" w:hAnsi="Trebuchet MS"/>
                                <w:color w:val="FFFFFF" w:themeColor="background1"/>
                                <w:sz w:val="36"/>
                                <w:szCs w:val="20"/>
                              </w:rPr>
                            </w:pPr>
                            <w:r>
                              <w:rPr>
                                <w:rFonts w:ascii="Trebuchet MS" w:hAnsi="Trebuchet MS"/>
                                <w:color w:val="FFFFFF" w:themeColor="background1"/>
                                <w:sz w:val="36"/>
                                <w:szCs w:val="20"/>
                              </w:rPr>
                              <w:t>I-MaVo-b</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14D204B" id="Rectangle: Rounded Corners 10" o:spid="_x0000_s1027" style="position:absolute;margin-left:416.5pt;margin-top:349.5pt;width:467.7pt;height:146.25pt;z-index:-251658239;visibility:visible;mso-wrap-style:square;mso-width-percent:0;mso-height-percent:0;mso-wrap-distance-left:9pt;mso-wrap-distance-top:0;mso-wrap-distance-right:9pt;mso-wrap-distance-bottom:0;mso-position-horizontal:right;mso-position-horizontal-relative:page;mso-position-vertical:absolute;mso-position-vertical-relative:page;mso-width-percent:0;mso-height-percent:0;mso-width-relative:margin;mso-height-relative:margin;v-text-anchor:middle" arcsize=".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rcRXrQIAALwFAAAOAAAAZHJzL2Uyb0RvYy54bWysVMFu2zAMvQ/YPwi6r07SZGmNOkWQrsOA&#10;YC3aDj0rshR7k0RNUmJnXz9KdtxgLXYY5oNgiuQj+UTy6rrViuyF8zWYgo7PRpQIw6Gszbag355u&#10;P1xQ4gMzJVNgREEPwtPrxft3V43NxQQqUKVwBEGMzxtb0CoEm2eZ55XQzJ+BFQaVEpxmAUW3zUrH&#10;GkTXKpuMRh+zBlxpHXDhPd7edEq6SPhSCh7upPQiEFVQzC2k06VzE89sccXyrWO2qnmfBvuHLDSr&#10;DQYdoG5YYGTn6ldQuuYOPMhwxkFnIGXNRaoBqxmP/qjmsWJWpFqQHG8Hmvz/g+Vf94/23sXUvV0D&#10;/+GRkayxPh80UfC9TSudjraYOGkTi4eBRdEGwvFydjkd4UcJR934YjY/n88izxnLj+7W+fBZgCbx&#10;p6AOdqZ8wLdKFLL92ofEZUkM09g0rPxOidQKX2bPFJkl+A6xN0bsI2YqBVRd3tZKJcFtNyvlCLoW&#10;9NNqfjM579Pxp2bKRGMD0a3DjjeJiq76xEM4KBHtlHkQktQl1jtJWaeOFUMcxrkwYdypKlaKLvxp&#10;6oNHoiYBRmSJ8QfsHiBOw2vsLsvePrqK1PCD8+hviXXOg0eKDCYMzro24N4CUFhVH7mzP5LUURNZ&#10;Cu2mRW7w9aNlvNlAebh3xEE3gN7y2xqffs18uGcO3xXbBbdIuMNDKmgKCv0fJRW4X2/dR3scBNRS&#10;0uAEF9T/3DEnKFFfDI7I5Xg6jSOfhOlsPkHBnWo2pxqz0yvABhnjvrI8/Ub7oI6/0oF+xmWzjFFR&#10;xQzH2AXlwR2FVeg2C64rLpbLZIZjbllYm0fLI3jkOXbqU/vMnO37P+DofIXjtLM8NXXH8Ytt9DSw&#10;3AWQdYjKF157AVdEaqV+ncUddConq5elu/gNAAD//wMAUEsDBBQABgAIAAAAIQCopjYY3QAAAAgB&#10;AAAPAAAAZHJzL2Rvd25yZXYueG1sTI/NTsMwEITvSLyDtUhcKuoEaMAhTlUh9QSXlD6Aa5s4wj+R&#10;7TZpn57lRG+zmtHsN816dpacdExD8BzKZQFEexnU4HsO+6/twyuQlIVXwgavOZx1gnV7e9OIWoXJ&#10;d/q0yz3BEp9qwcHkPNaUJmm0E2kZRu3R+w7RiYxn7KmKYsJyZ+ljUVTUicHjByNG/W60/NkdHYfO&#10;hovspnK/WcgzW8zmpfr8iJzf382bNyBZz/k/DH/4iA4tMh3C0atELAcckjlUjKFAmz2tnoEcULBy&#10;BbRt6PWA9hcAAP//AwBQSwECLQAUAAYACAAAACEAtoM4kv4AAADhAQAAEwAAAAAAAAAAAAAAAAAA&#10;AAAAW0NvbnRlbnRfVHlwZXNdLnhtbFBLAQItABQABgAIAAAAIQA4/SH/1gAAAJQBAAALAAAAAAAA&#10;AAAAAAAAAC8BAABfcmVscy8ucmVsc1BLAQItABQABgAIAAAAIQCmrcRXrQIAALwFAAAOAAAAAAAA&#10;AAAAAAAAAC4CAABkcnMvZTJvRG9jLnhtbFBLAQItABQABgAIAAAAIQCopjYY3QAAAAgBAAAPAAAA&#10;AAAAAAAAAAAAAAcFAABkcnMvZG93bnJldi54bWxQSwUGAAAAAAQABADzAAAAEQYAAAAA&#10;" fillcolor="#ec7d23" stroked="f" strokeweight="1pt">
                <v:stroke joinstyle="miter"/>
                <v:textbox>
                  <w:txbxContent>
                    <w:p w14:paraId="7378E75E" w14:textId="36C87F86" w:rsidR="00060480" w:rsidRPr="00D83AE8" w:rsidRDefault="00B32D40" w:rsidP="00555049">
                      <w:pPr>
                        <w:pStyle w:val="Leerplannaam"/>
                      </w:pPr>
                      <w:bookmarkStart w:id="1" w:name="Vaknaam"/>
                      <w:r>
                        <w:t>Maatschappelijke vorming</w:t>
                      </w:r>
                    </w:p>
                    <w:bookmarkEnd w:id="1"/>
                    <w:p w14:paraId="0050F3A5" w14:textId="237A4E6A" w:rsidR="00060480" w:rsidRPr="00D83AE8" w:rsidRDefault="009A4D47" w:rsidP="00C10894">
                      <w:pPr>
                        <w:spacing w:after="0"/>
                        <w:rPr>
                          <w:rFonts w:ascii="Trebuchet MS" w:hAnsi="Trebuchet MS"/>
                          <w:color w:val="FFFFFF" w:themeColor="background1"/>
                          <w:sz w:val="36"/>
                          <w:szCs w:val="20"/>
                        </w:rPr>
                      </w:pPr>
                      <w:r>
                        <w:rPr>
                          <w:rFonts w:ascii="Trebuchet MS" w:hAnsi="Trebuchet MS"/>
                          <w:color w:val="FFFFFF" w:themeColor="background1"/>
                          <w:sz w:val="36"/>
                          <w:szCs w:val="20"/>
                        </w:rPr>
                        <w:t>1st</w:t>
                      </w:r>
                      <w:r w:rsidR="00060480" w:rsidRPr="00D83AE8">
                        <w:rPr>
                          <w:rFonts w:ascii="Trebuchet MS" w:hAnsi="Trebuchet MS"/>
                          <w:color w:val="FFFFFF" w:themeColor="background1"/>
                          <w:sz w:val="36"/>
                          <w:szCs w:val="20"/>
                        </w:rPr>
                        <w:t>e graad</w:t>
                      </w:r>
                      <w:r w:rsidR="0062682C" w:rsidRPr="00D83AE8">
                        <w:rPr>
                          <w:rFonts w:ascii="Trebuchet MS" w:hAnsi="Trebuchet MS"/>
                          <w:color w:val="FFFFFF" w:themeColor="background1"/>
                          <w:sz w:val="36"/>
                          <w:szCs w:val="20"/>
                        </w:rPr>
                        <w:t xml:space="preserve"> </w:t>
                      </w:r>
                      <w:r w:rsidR="00D86BC6">
                        <w:rPr>
                          <w:rFonts w:ascii="Trebuchet MS" w:hAnsi="Trebuchet MS"/>
                          <w:color w:val="FFFFFF" w:themeColor="background1"/>
                          <w:sz w:val="36"/>
                          <w:szCs w:val="20"/>
                        </w:rPr>
                        <w:t>B</w:t>
                      </w:r>
                      <w:r w:rsidR="00F21638">
                        <w:rPr>
                          <w:rFonts w:ascii="Trebuchet MS" w:hAnsi="Trebuchet MS"/>
                          <w:color w:val="FFFFFF" w:themeColor="background1"/>
                          <w:sz w:val="36"/>
                          <w:szCs w:val="20"/>
                        </w:rPr>
                        <w:t>-</w:t>
                      </w:r>
                      <w:r>
                        <w:rPr>
                          <w:rFonts w:ascii="Trebuchet MS" w:hAnsi="Trebuchet MS"/>
                          <w:color w:val="FFFFFF" w:themeColor="background1"/>
                          <w:sz w:val="36"/>
                          <w:szCs w:val="20"/>
                        </w:rPr>
                        <w:t>stroom</w:t>
                      </w:r>
                    </w:p>
                    <w:p w14:paraId="3C9FA309" w14:textId="54C7E652" w:rsidR="00060480" w:rsidRPr="00D83AE8" w:rsidRDefault="00B32D40" w:rsidP="00C10894">
                      <w:pPr>
                        <w:spacing w:after="0"/>
                        <w:rPr>
                          <w:rFonts w:ascii="Trebuchet MS" w:hAnsi="Trebuchet MS"/>
                          <w:color w:val="FFFFFF" w:themeColor="background1"/>
                          <w:sz w:val="36"/>
                          <w:szCs w:val="20"/>
                        </w:rPr>
                      </w:pPr>
                      <w:r>
                        <w:rPr>
                          <w:rFonts w:ascii="Trebuchet MS" w:hAnsi="Trebuchet MS"/>
                          <w:color w:val="FFFFFF" w:themeColor="background1"/>
                          <w:sz w:val="36"/>
                          <w:szCs w:val="20"/>
                        </w:rPr>
                        <w:t>I-MaVo-b</w:t>
                      </w:r>
                    </w:p>
                  </w:txbxContent>
                </v:textbox>
                <w10:wrap type="square" anchorx="page" anchory="page"/>
              </v:roundrect>
            </w:pict>
          </mc:Fallback>
        </mc:AlternateContent>
      </w:r>
    </w:p>
    <w:p w14:paraId="03BA646E" w14:textId="77777777" w:rsidR="00C10894" w:rsidRDefault="00C10894" w:rsidP="00C10894"/>
    <w:p w14:paraId="20AB78A6" w14:textId="77777777" w:rsidR="00C10894" w:rsidRDefault="00C10894" w:rsidP="00C10894"/>
    <w:p w14:paraId="6D4043FB" w14:textId="77777777" w:rsidR="00C10894" w:rsidRDefault="00C10894" w:rsidP="00C10894"/>
    <w:p w14:paraId="557CDF8E" w14:textId="77777777" w:rsidR="00C10894" w:rsidRDefault="00C10894" w:rsidP="00C10894"/>
    <w:p w14:paraId="32992FAA" w14:textId="77777777" w:rsidR="00C10894" w:rsidRDefault="00C10894" w:rsidP="00C10894"/>
    <w:p w14:paraId="39C667DF" w14:textId="77777777" w:rsidR="00C10894" w:rsidRDefault="00C10894" w:rsidP="00C10894"/>
    <w:p w14:paraId="0B8BAB0F" w14:textId="77777777" w:rsidR="00C10894" w:rsidRDefault="00C10894" w:rsidP="00C10894"/>
    <w:p w14:paraId="082E1826" w14:textId="77777777" w:rsidR="00C10894" w:rsidRDefault="00C10894" w:rsidP="00C10894"/>
    <w:p w14:paraId="6B611808" w14:textId="77777777" w:rsidR="00C10894" w:rsidRDefault="00C10894" w:rsidP="00C10894"/>
    <w:p w14:paraId="06E3EDE2" w14:textId="77777777" w:rsidR="00C10894" w:rsidRPr="001A2840" w:rsidRDefault="00C10894" w:rsidP="00C10894">
      <w:pPr>
        <w:rPr>
          <w:rFonts w:ascii="Arial" w:hAnsi="Arial" w:cs="Arial"/>
        </w:rPr>
      </w:pPr>
    </w:p>
    <w:p w14:paraId="7129BE0E" w14:textId="77777777" w:rsidR="00C10894" w:rsidRPr="001A2840" w:rsidRDefault="00C10894" w:rsidP="00C10894">
      <w:pPr>
        <w:jc w:val="both"/>
      </w:pPr>
      <w:r>
        <w:rPr>
          <w:rFonts w:ascii="Arial" w:hAnsi="Arial" w:cs="Arial"/>
          <w:noProof/>
          <w:lang w:eastAsia="nl-BE"/>
        </w:rPr>
        <mc:AlternateContent>
          <mc:Choice Requires="wps">
            <w:drawing>
              <wp:anchor distT="0" distB="0" distL="114300" distR="114300" simplePos="0" relativeHeight="251658243" behindDoc="0" locked="0" layoutInCell="1" allowOverlap="1" wp14:anchorId="1D62AD6A" wp14:editId="2423538B">
                <wp:simplePos x="0" y="0"/>
                <wp:positionH relativeFrom="column">
                  <wp:posOffset>3300095</wp:posOffset>
                </wp:positionH>
                <wp:positionV relativeFrom="paragraph">
                  <wp:posOffset>133350</wp:posOffset>
                </wp:positionV>
                <wp:extent cx="2971800" cy="1914525"/>
                <wp:effectExtent l="0" t="0" r="0" b="9525"/>
                <wp:wrapNone/>
                <wp:docPr id="15" name="Text Box 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971800" cy="1914525"/>
                        </a:xfrm>
                        <a:prstGeom prst="rect">
                          <a:avLst/>
                        </a:prstGeom>
                        <a:solidFill>
                          <a:srgbClr val="EC7D23"/>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714BA4" w14:textId="77777777" w:rsidR="00060480" w:rsidRPr="00CA7124" w:rsidRDefault="00060480" w:rsidP="00C10894">
                            <w:pPr>
                              <w:rPr>
                                <w:rFonts w:ascii="Trebuchet MS" w:hAnsi="Trebuchet MS"/>
                                <w:color w:val="FFFFFF" w:themeColor="background1"/>
                                <w:sz w:val="32"/>
                                <w:szCs w:val="20"/>
                              </w:rPr>
                            </w:pPr>
                            <w:r w:rsidRPr="00CA7124">
                              <w:rPr>
                                <w:rFonts w:ascii="Trebuchet MS" w:hAnsi="Trebuchet MS"/>
                                <w:color w:val="FFFFFF" w:themeColor="background1"/>
                                <w:sz w:val="32"/>
                                <w:szCs w:val="20"/>
                              </w:rPr>
                              <w:t xml:space="preserve">BRUSSEL </w:t>
                            </w:r>
                          </w:p>
                          <w:p w14:paraId="076F91D2" w14:textId="4F3D735D" w:rsidR="00060480" w:rsidRPr="00CA7124" w:rsidRDefault="00060480" w:rsidP="00C10894">
                            <w:pPr>
                              <w:rPr>
                                <w:rFonts w:ascii="Trebuchet MS" w:hAnsi="Trebuchet MS"/>
                                <w:color w:val="FFFFFF" w:themeColor="background1"/>
                                <w:sz w:val="32"/>
                                <w:szCs w:val="20"/>
                              </w:rPr>
                            </w:pPr>
                            <w:r w:rsidRPr="00CA7124">
                              <w:rPr>
                                <w:rFonts w:ascii="Trebuchet MS" w:hAnsi="Trebuchet MS"/>
                                <w:color w:val="FFFFFF" w:themeColor="background1"/>
                                <w:sz w:val="32"/>
                                <w:szCs w:val="20"/>
                              </w:rPr>
                              <w:t>D/202</w:t>
                            </w:r>
                            <w:r w:rsidR="00505155">
                              <w:rPr>
                                <w:rFonts w:ascii="Trebuchet MS" w:hAnsi="Trebuchet MS"/>
                                <w:color w:val="FFFFFF" w:themeColor="background1"/>
                                <w:sz w:val="32"/>
                                <w:szCs w:val="20"/>
                              </w:rPr>
                              <w:t>4</w:t>
                            </w:r>
                            <w:r w:rsidRPr="00CA7124">
                              <w:rPr>
                                <w:rFonts w:ascii="Trebuchet MS" w:hAnsi="Trebuchet MS"/>
                                <w:color w:val="FFFFFF" w:themeColor="background1"/>
                                <w:sz w:val="32"/>
                                <w:szCs w:val="20"/>
                              </w:rPr>
                              <w:t>/</w:t>
                            </w:r>
                            <w:r w:rsidR="00BE48AF">
                              <w:rPr>
                                <w:rFonts w:ascii="Trebuchet MS" w:hAnsi="Trebuchet MS"/>
                                <w:color w:val="FFFFFF" w:themeColor="background1"/>
                                <w:sz w:val="32"/>
                                <w:szCs w:val="20"/>
                              </w:rPr>
                              <w:t>13.758</w:t>
                            </w:r>
                            <w:r w:rsidRPr="00CA7124">
                              <w:rPr>
                                <w:rFonts w:ascii="Trebuchet MS" w:hAnsi="Trebuchet MS"/>
                                <w:color w:val="FFFFFF" w:themeColor="background1"/>
                                <w:sz w:val="32"/>
                                <w:szCs w:val="20"/>
                              </w:rPr>
                              <w:t>/</w:t>
                            </w:r>
                            <w:r w:rsidR="00AC271F">
                              <w:rPr>
                                <w:rFonts w:ascii="Trebuchet MS" w:hAnsi="Trebuchet MS"/>
                                <w:color w:val="FFFFFF" w:themeColor="background1"/>
                                <w:sz w:val="32"/>
                                <w:szCs w:val="20"/>
                              </w:rPr>
                              <w:t>009</w:t>
                            </w:r>
                          </w:p>
                          <w:p w14:paraId="5E39E474" w14:textId="480CF958" w:rsidR="00060480" w:rsidRPr="005B6B0B" w:rsidRDefault="006D60F1" w:rsidP="00C10894">
                            <w:pPr>
                              <w:rPr>
                                <w:rFonts w:ascii="Trebuchet MS" w:hAnsi="Trebuchet MS"/>
                                <w:color w:val="FFFFFF" w:themeColor="background1"/>
                                <w:sz w:val="24"/>
                                <w:szCs w:val="16"/>
                              </w:rPr>
                            </w:pPr>
                            <w:r>
                              <w:rPr>
                                <w:rFonts w:ascii="Trebuchet MS" w:hAnsi="Trebuchet MS"/>
                                <w:color w:val="FFFFFF" w:themeColor="background1"/>
                                <w:sz w:val="24"/>
                                <w:szCs w:val="16"/>
                              </w:rPr>
                              <w:t xml:space="preserve">Versie </w:t>
                            </w:r>
                            <w:r w:rsidR="005E2359">
                              <w:rPr>
                                <w:rFonts w:ascii="Trebuchet MS" w:hAnsi="Trebuchet MS"/>
                                <w:color w:val="FFFFFF" w:themeColor="background1"/>
                                <w:sz w:val="24"/>
                                <w:szCs w:val="16"/>
                              </w:rPr>
                              <w:t>oktober 2024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 w14:anchorId="1D62AD6A" id="Text Box 15" o:spid="_x0000_s1028" type="#_x0000_t202" style="position:absolute;left:0;text-align:left;margin-left:259.85pt;margin-top:10.5pt;width:234pt;height:150.75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C+a2iwIAAIcFAAAOAAAAZHJzL2Uyb0RvYy54bWysVFtv2yAUfp+0/4B4Xx2nSS9WnSpL1mlS&#10;1FZrpz4TDAkq5jAgsbNfvwN2krbbS6e92MD5zuU7t6vrttZkK5xXYEqanwwoEYZDpcyqpD8ebz5d&#10;UOIDMxXTYERJd8LT68nHD1eNLcQQ1qAr4QgaMb5obEnXIdgiyzxfi5r5E7DCoFCCq1nAq1tllWMN&#10;Wq91NhwMzrIGXGUdcOE9vs47IZ0k+1IKHu6k9CIQXVKMLaSvS99l/GaTK1asHLNrxfsw2D9EUTNl&#10;0OnB1JwFRjZO/WGqVtyBBxlOONQZSKm4SByQTT54w+ZhzaxIXDA53h7S5P+fWX67fbD3joT2M7RY&#10;wETC2wXwZ4+5yRrrix4Tc+oLj+hItJWujn+kQFARc7s75FO0gXB8HF6e5xcDFHGU5Zf5aDwcx4xn&#10;R3XrfPgqoCbxUFKHBUshsO3Chw66h0RvHrSqbpTW6eJWy5l2ZMuwuF9m5/PhaW/9FUwb0pT07HQ8&#10;SJYNRP3OtDbRjkh90vs7ckynsNMiYrT5LiRRVaKanMcOFQf3jHNhQt77T+iIkujqPYo9/hjVe5Q7&#10;HqiRPIMJB+VaGXBdaV+HXT3vQ5Ydvi+573jHFIR22SJxrGYkF1+WUO2wZRx00+Qtv1FYvQXz4Z45&#10;HB+sOK6EcIcfqQGTD/2JkjW4X397j3jsapRS0uA4ltT/3DAnKNHfDPY7Ns8ozm+6jMbnQ7y4l5Ll&#10;S4nZ1DPApshx+ViejhEf9P4oHdRPuDmm0SuKmOHou6Rhf5yFbkng5uFiOk0gnFjLwsI8WL6flNib&#10;j+0Tc7Zv4IC9fwv7wWXFmz7usLE+BqabAFKlJj9mtc8/Tnsak34zxXXy8p5Qx/05+Q0AAP//AwBQ&#10;SwMEFAAGAAgAAAAhAGlbvlzhAAAACgEAAA8AAABkcnMvZG93bnJldi54bWxMj8FOg0AQhu8mvsNm&#10;TLwYu4CpbZGhaUiMJ02tHPS2ZVdA2VnCLgV9eseTHmfmyz/fn21n24mTGXzrCCFeRCAMVU63VCOU&#10;L/fXaxA+KNKqc2QQvoyHbX5+lqlUu4mezekQasEh5FOF0ITQp1L6qjFW+YXrDfHt3Q1WBR6HWupB&#10;TRxuO5lE0a20qiX+0KjeFI2pPg+jRXi9etzN5ffTRzEWdtqX1j6otwTx8mLe3YEIZg5/MPzqszrk&#10;7HR0I2kvOoRlvFkxipDE3ImBzXrFiyPCTZIsQeaZ/F8h/wEAAP//AwBQSwECLQAUAAYACAAAACEA&#10;toM4kv4AAADhAQAAEwAAAAAAAAAAAAAAAAAAAAAAW0NvbnRlbnRfVHlwZXNdLnhtbFBLAQItABQA&#10;BgAIAAAAIQA4/SH/1gAAAJQBAAALAAAAAAAAAAAAAAAAAC8BAABfcmVscy8ucmVsc1BLAQItABQA&#10;BgAIAAAAIQBEC+a2iwIAAIcFAAAOAAAAAAAAAAAAAAAAAC4CAABkcnMvZTJvRG9jLnhtbFBLAQIt&#10;ABQABgAIAAAAIQBpW75c4QAAAAoBAAAPAAAAAAAAAAAAAAAAAOUEAABkcnMvZG93bnJldi54bWxQ&#10;SwUGAAAAAAQABADzAAAA8wUAAAAA&#10;" fillcolor="#ec7d23" stroked="f" strokeweight=".5pt">
                <v:textbox>
                  <w:txbxContent>
                    <w:p w14:paraId="1A714BA4" w14:textId="77777777" w:rsidR="00060480" w:rsidRPr="00CA7124" w:rsidRDefault="00060480" w:rsidP="00C10894">
                      <w:pPr>
                        <w:rPr>
                          <w:rFonts w:ascii="Trebuchet MS" w:hAnsi="Trebuchet MS"/>
                          <w:color w:val="FFFFFF" w:themeColor="background1"/>
                          <w:sz w:val="32"/>
                          <w:szCs w:val="20"/>
                        </w:rPr>
                      </w:pPr>
                      <w:r w:rsidRPr="00CA7124">
                        <w:rPr>
                          <w:rFonts w:ascii="Trebuchet MS" w:hAnsi="Trebuchet MS"/>
                          <w:color w:val="FFFFFF" w:themeColor="background1"/>
                          <w:sz w:val="32"/>
                          <w:szCs w:val="20"/>
                        </w:rPr>
                        <w:t xml:space="preserve">BRUSSEL </w:t>
                      </w:r>
                    </w:p>
                    <w:p w14:paraId="076F91D2" w14:textId="4F3D735D" w:rsidR="00060480" w:rsidRPr="00CA7124" w:rsidRDefault="00060480" w:rsidP="00C10894">
                      <w:pPr>
                        <w:rPr>
                          <w:rFonts w:ascii="Trebuchet MS" w:hAnsi="Trebuchet MS"/>
                          <w:color w:val="FFFFFF" w:themeColor="background1"/>
                          <w:sz w:val="32"/>
                          <w:szCs w:val="20"/>
                        </w:rPr>
                      </w:pPr>
                      <w:r w:rsidRPr="00CA7124">
                        <w:rPr>
                          <w:rFonts w:ascii="Trebuchet MS" w:hAnsi="Trebuchet MS"/>
                          <w:color w:val="FFFFFF" w:themeColor="background1"/>
                          <w:sz w:val="32"/>
                          <w:szCs w:val="20"/>
                        </w:rPr>
                        <w:t>D/202</w:t>
                      </w:r>
                      <w:r w:rsidR="00505155">
                        <w:rPr>
                          <w:rFonts w:ascii="Trebuchet MS" w:hAnsi="Trebuchet MS"/>
                          <w:color w:val="FFFFFF" w:themeColor="background1"/>
                          <w:sz w:val="32"/>
                          <w:szCs w:val="20"/>
                        </w:rPr>
                        <w:t>4</w:t>
                      </w:r>
                      <w:r w:rsidRPr="00CA7124">
                        <w:rPr>
                          <w:rFonts w:ascii="Trebuchet MS" w:hAnsi="Trebuchet MS"/>
                          <w:color w:val="FFFFFF" w:themeColor="background1"/>
                          <w:sz w:val="32"/>
                          <w:szCs w:val="20"/>
                        </w:rPr>
                        <w:t>/</w:t>
                      </w:r>
                      <w:r w:rsidR="00BE48AF">
                        <w:rPr>
                          <w:rFonts w:ascii="Trebuchet MS" w:hAnsi="Trebuchet MS"/>
                          <w:color w:val="FFFFFF" w:themeColor="background1"/>
                          <w:sz w:val="32"/>
                          <w:szCs w:val="20"/>
                        </w:rPr>
                        <w:t>13.758</w:t>
                      </w:r>
                      <w:r w:rsidRPr="00CA7124">
                        <w:rPr>
                          <w:rFonts w:ascii="Trebuchet MS" w:hAnsi="Trebuchet MS"/>
                          <w:color w:val="FFFFFF" w:themeColor="background1"/>
                          <w:sz w:val="32"/>
                          <w:szCs w:val="20"/>
                        </w:rPr>
                        <w:t>/</w:t>
                      </w:r>
                      <w:r w:rsidR="00AC271F">
                        <w:rPr>
                          <w:rFonts w:ascii="Trebuchet MS" w:hAnsi="Trebuchet MS"/>
                          <w:color w:val="FFFFFF" w:themeColor="background1"/>
                          <w:sz w:val="32"/>
                          <w:szCs w:val="20"/>
                        </w:rPr>
                        <w:t>009</w:t>
                      </w:r>
                    </w:p>
                    <w:p w14:paraId="5E39E474" w14:textId="480CF958" w:rsidR="00060480" w:rsidRPr="005B6B0B" w:rsidRDefault="006D60F1" w:rsidP="00C10894">
                      <w:pPr>
                        <w:rPr>
                          <w:rFonts w:ascii="Trebuchet MS" w:hAnsi="Trebuchet MS"/>
                          <w:color w:val="FFFFFF" w:themeColor="background1"/>
                          <w:sz w:val="24"/>
                          <w:szCs w:val="16"/>
                        </w:rPr>
                      </w:pPr>
                      <w:r>
                        <w:rPr>
                          <w:rFonts w:ascii="Trebuchet MS" w:hAnsi="Trebuchet MS"/>
                          <w:color w:val="FFFFFF" w:themeColor="background1"/>
                          <w:sz w:val="24"/>
                          <w:szCs w:val="16"/>
                        </w:rPr>
                        <w:t xml:space="preserve">Versie </w:t>
                      </w:r>
                      <w:r w:rsidR="005E2359">
                        <w:rPr>
                          <w:rFonts w:ascii="Trebuchet MS" w:hAnsi="Trebuchet MS"/>
                          <w:color w:val="FFFFFF" w:themeColor="background1"/>
                          <w:sz w:val="24"/>
                          <w:szCs w:val="16"/>
                        </w:rPr>
                        <w:t>oktober 2024</w:t>
                      </w:r>
                    </w:p>
                  </w:txbxContent>
                </v:textbox>
              </v:shape>
            </w:pict>
          </mc:Fallback>
        </mc:AlternateContent>
      </w:r>
    </w:p>
    <w:p w14:paraId="696D1FD0" w14:textId="77777777" w:rsidR="00C10894" w:rsidRPr="001A2840" w:rsidRDefault="00C10894" w:rsidP="00C10894">
      <w:pPr>
        <w:rPr>
          <w:rFonts w:ascii="Arial" w:hAnsi="Arial" w:cs="Arial"/>
        </w:rPr>
      </w:pPr>
    </w:p>
    <w:p w14:paraId="1A6A4ACD" w14:textId="77777777" w:rsidR="00C10894" w:rsidRPr="0005653F" w:rsidRDefault="00C10894" w:rsidP="000A4B0F">
      <w:pPr>
        <w:pStyle w:val="Inhopg1"/>
      </w:pPr>
    </w:p>
    <w:p w14:paraId="7AC464F3" w14:textId="77777777" w:rsidR="00C10894" w:rsidRDefault="00F91861" w:rsidP="00C10894">
      <w:r>
        <w:rPr>
          <w:rFonts w:ascii="Arial" w:hAnsi="Arial" w:cs="Arial"/>
          <w:noProof/>
          <w:lang w:eastAsia="nl-BE"/>
        </w:rPr>
        <w:drawing>
          <wp:anchor distT="0" distB="0" distL="114300" distR="114300" simplePos="0" relativeHeight="251658244" behindDoc="0" locked="0" layoutInCell="1" allowOverlap="1" wp14:anchorId="359740AC" wp14:editId="0698D2D7">
            <wp:simplePos x="0" y="0"/>
            <wp:positionH relativeFrom="page">
              <wp:posOffset>38100</wp:posOffset>
            </wp:positionH>
            <wp:positionV relativeFrom="paragraph">
              <wp:posOffset>318770</wp:posOffset>
            </wp:positionV>
            <wp:extent cx="3558540" cy="1419225"/>
            <wp:effectExtent l="0" t="0" r="3810" b="9525"/>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logo_definitief_CMYK_v2.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3558540" cy="1419225"/>
                    </a:xfrm>
                    <a:prstGeom prst="rect">
                      <a:avLst/>
                    </a:prstGeom>
                  </pic:spPr>
                </pic:pic>
              </a:graphicData>
            </a:graphic>
            <wp14:sizeRelH relativeFrom="margin">
              <wp14:pctWidth>0</wp14:pctWidth>
            </wp14:sizeRelH>
            <wp14:sizeRelV relativeFrom="margin">
              <wp14:pctHeight>0</wp14:pctHeight>
            </wp14:sizeRelV>
          </wp:anchor>
        </w:drawing>
      </w:r>
    </w:p>
    <w:p w14:paraId="5B61AD3F" w14:textId="77777777" w:rsidR="00C10894" w:rsidRDefault="00C10894" w:rsidP="00C10894"/>
    <w:p w14:paraId="4D40242D" w14:textId="77777777" w:rsidR="00C10894" w:rsidRDefault="00C10894" w:rsidP="00C10894"/>
    <w:p w14:paraId="30B8A778" w14:textId="77777777" w:rsidR="00C10894" w:rsidRDefault="00C10894" w:rsidP="00C10894"/>
    <w:p w14:paraId="36FD6742" w14:textId="77777777" w:rsidR="00C10894" w:rsidRDefault="00C10894" w:rsidP="00C10894"/>
    <w:p w14:paraId="326F1F73" w14:textId="77777777" w:rsidR="00EA65BC" w:rsidRDefault="00EA65BC" w:rsidP="00C10894">
      <w:pPr>
        <w:sectPr w:rsidR="00EA65BC" w:rsidSect="00FC1F09">
          <w:headerReference w:type="even" r:id="rId12"/>
          <w:headerReference w:type="default" r:id="rId13"/>
          <w:footerReference w:type="even" r:id="rId14"/>
          <w:footerReference w:type="default" r:id="rId15"/>
          <w:headerReference w:type="first" r:id="rId16"/>
          <w:pgSz w:w="11906" w:h="16838"/>
          <w:pgMar w:top="1134" w:right="1134" w:bottom="1134" w:left="1134" w:header="709" w:footer="709" w:gutter="0"/>
          <w:cols w:space="708"/>
          <w:titlePg/>
          <w:docGrid w:linePitch="360"/>
        </w:sectPr>
      </w:pPr>
    </w:p>
    <w:p w14:paraId="6C165BC3" w14:textId="77777777" w:rsidR="00552FBF" w:rsidRDefault="00552FBF" w:rsidP="00552FBF">
      <w:pPr>
        <w:pStyle w:val="Kop1"/>
      </w:pPr>
      <w:bookmarkStart w:id="2" w:name="_Toc159340915"/>
      <w:r>
        <w:lastRenderedPageBreak/>
        <w:t>I</w:t>
      </w:r>
      <w:r w:rsidRPr="00E42F24">
        <w:t>nleiding</w:t>
      </w:r>
      <w:bookmarkEnd w:id="2"/>
    </w:p>
    <w:p w14:paraId="30CB31A4" w14:textId="77777777" w:rsidR="00552FBF" w:rsidRDefault="00552FBF" w:rsidP="00552FBF">
      <w:bookmarkStart w:id="3" w:name="_Toc129034611"/>
      <w:bookmarkStart w:id="4" w:name="_Toc129387323"/>
      <w:r w:rsidRPr="00E37D4A">
        <w:rPr>
          <w:rFonts w:ascii="Calibri" w:eastAsia="Calibri" w:hAnsi="Calibri" w:cs="Times New Roman"/>
          <w:color w:val="595959"/>
        </w:rPr>
        <w:t xml:space="preserve">De </w:t>
      </w:r>
      <w:r>
        <w:rPr>
          <w:rFonts w:ascii="Calibri" w:eastAsia="Calibri" w:hAnsi="Calibri" w:cs="Times New Roman"/>
          <w:color w:val="595959"/>
        </w:rPr>
        <w:t>uitrol</w:t>
      </w:r>
      <w:r w:rsidRPr="00E37D4A">
        <w:rPr>
          <w:rFonts w:ascii="Calibri" w:eastAsia="Calibri" w:hAnsi="Calibri" w:cs="Times New Roman"/>
          <w:color w:val="595959"/>
        </w:rPr>
        <w:t xml:space="preserve"> van de modernisering secundair onderwijs gaat gepaard met een nieuwe generatie leerplannen</w:t>
      </w:r>
      <w:r>
        <w:rPr>
          <w:rFonts w:ascii="Calibri" w:eastAsia="Calibri" w:hAnsi="Calibri" w:cs="Times New Roman"/>
          <w:color w:val="595959"/>
        </w:rPr>
        <w:t xml:space="preserve">. </w:t>
      </w:r>
      <w:r>
        <w:t>L</w:t>
      </w:r>
      <w:r w:rsidRPr="0070136F">
        <w:t xml:space="preserve">eerplannen geven richting en laten ruimte. Ze faciliteren de inhoudelijke dynamiek en de continuïteit in een school en lerarenteam. </w:t>
      </w:r>
      <w:r>
        <w:t>Ze</w:t>
      </w:r>
      <w:r w:rsidRPr="0070136F">
        <w:t xml:space="preserve"> garanderen binnen het kader dat door de Vlaamse regering werd vastgelegd voldoende vrijheid voor schoolbesturen om het eigen pedagogisch project vorm te geven vanuit de eigen schoolcontext. </w:t>
      </w:r>
      <w:r>
        <w:rPr>
          <w:rFonts w:ascii="Calibri" w:eastAsia="Calibri" w:hAnsi="Calibri" w:cs="Times New Roman"/>
          <w:color w:val="595959"/>
        </w:rPr>
        <w:t xml:space="preserve">Leerplannen zijn ingebed </w:t>
      </w:r>
      <w:r w:rsidRPr="00E37D4A">
        <w:rPr>
          <w:rFonts w:ascii="Calibri" w:eastAsia="Calibri" w:hAnsi="Calibri" w:cs="Times New Roman"/>
          <w:color w:val="595959"/>
        </w:rPr>
        <w:t>in het vormingsconcept van de katholieke dialoogschool</w:t>
      </w:r>
      <w:r>
        <w:rPr>
          <w:rFonts w:ascii="Calibri" w:eastAsia="Calibri" w:hAnsi="Calibri" w:cs="Times New Roman"/>
          <w:color w:val="595959"/>
        </w:rPr>
        <w:t xml:space="preserve">. </w:t>
      </w:r>
      <w:r>
        <w:t>Z</w:t>
      </w:r>
      <w:r w:rsidRPr="0070136F">
        <w:t xml:space="preserve">e versterken het eigenaarschap van scholen die d.m.v. eigen beleidskeuzes de vorming van leerlingen gestalte geven. </w:t>
      </w:r>
      <w:r>
        <w:t xml:space="preserve">Leerplannen laten </w:t>
      </w:r>
      <w:r w:rsidRPr="0070136F">
        <w:t>ruimte voor het vakinhoudelijk en pedagogisch-didactisch meesterschap van de leraar, maar bieden</w:t>
      </w:r>
      <w:r>
        <w:t xml:space="preserve"> </w:t>
      </w:r>
      <w:r w:rsidRPr="0070136F">
        <w:t>ondersteuning waar nodig</w:t>
      </w:r>
      <w:r>
        <w:t>.</w:t>
      </w:r>
    </w:p>
    <w:p w14:paraId="7E3C2655" w14:textId="77777777" w:rsidR="00552FBF" w:rsidRPr="00E37D4A" w:rsidRDefault="00552FBF" w:rsidP="00552FBF">
      <w:pPr>
        <w:pStyle w:val="Kop2"/>
        <w:keepNext w:val="0"/>
        <w:keepLines w:val="0"/>
        <w:widowControl w:val="0"/>
      </w:pPr>
      <w:bookmarkStart w:id="5" w:name="_Toc68370411"/>
      <w:bookmarkStart w:id="6" w:name="_Toc93661695"/>
      <w:bookmarkStart w:id="7" w:name="_Toc130929931"/>
      <w:bookmarkStart w:id="8" w:name="_Toc159340916"/>
      <w:r w:rsidRPr="00E37D4A">
        <w:t>Het leerplanconcept: vijf uitgangspunten</w:t>
      </w:r>
      <w:bookmarkEnd w:id="5"/>
      <w:bookmarkEnd w:id="6"/>
      <w:bookmarkEnd w:id="7"/>
      <w:bookmarkEnd w:id="8"/>
    </w:p>
    <w:p w14:paraId="64978F33" w14:textId="77777777" w:rsidR="00552FBF" w:rsidRPr="00E37D4A" w:rsidRDefault="00552FBF" w:rsidP="00552FBF">
      <w:pPr>
        <w:widowControl w:val="0"/>
        <w:rPr>
          <w:rFonts w:ascii="Calibri" w:eastAsia="Calibri" w:hAnsi="Calibri" w:cs="Times New Roman"/>
          <w:color w:val="595959"/>
        </w:rPr>
      </w:pPr>
      <w:r>
        <w:rPr>
          <w:rFonts w:ascii="Calibri" w:eastAsia="Calibri" w:hAnsi="Calibri" w:cs="Times New Roman"/>
          <w:color w:val="595959"/>
        </w:rPr>
        <w:t>L</w:t>
      </w:r>
      <w:r w:rsidRPr="00E37D4A">
        <w:rPr>
          <w:rFonts w:ascii="Calibri" w:eastAsia="Calibri" w:hAnsi="Calibri" w:cs="Times New Roman"/>
          <w:color w:val="595959"/>
        </w:rPr>
        <w:t xml:space="preserve">eerplannen vertrekken vanuit het </w:t>
      </w:r>
      <w:r w:rsidRPr="00E37D4A">
        <w:rPr>
          <w:rFonts w:ascii="Calibri" w:eastAsia="Calibri" w:hAnsi="Calibri" w:cs="Times New Roman"/>
          <w:b/>
          <w:bCs/>
          <w:color w:val="595959"/>
        </w:rPr>
        <w:t>vormingsconcept</w:t>
      </w:r>
      <w:r w:rsidRPr="00E37D4A">
        <w:rPr>
          <w:rFonts w:ascii="Calibri" w:eastAsia="Calibri" w:hAnsi="Calibri" w:cs="Times New Roman"/>
          <w:color w:val="595959"/>
        </w:rPr>
        <w:t xml:space="preserve"> van de katholieke dialoogschool</w:t>
      </w:r>
      <w:r>
        <w:rPr>
          <w:rFonts w:ascii="Calibri" w:eastAsia="Calibri" w:hAnsi="Calibri" w:cs="Times New Roman"/>
          <w:color w:val="595959"/>
        </w:rPr>
        <w:t xml:space="preserve">. Ze </w:t>
      </w:r>
      <w:r w:rsidRPr="00E37D4A">
        <w:rPr>
          <w:rFonts w:ascii="Calibri" w:eastAsia="Calibri" w:hAnsi="Calibri" w:cs="Times New Roman"/>
          <w:color w:val="595959"/>
        </w:rPr>
        <w:t xml:space="preserve">laten toe om optimaal aan te sluiten bij het </w:t>
      </w:r>
      <w:r w:rsidRPr="00E37D4A">
        <w:rPr>
          <w:rFonts w:ascii="Calibri" w:eastAsia="Calibri" w:hAnsi="Calibri" w:cs="Calibri"/>
          <w:color w:val="595959"/>
        </w:rPr>
        <w:t>pedagogisch project van de school en de beleidsbeslissingen die de school neemt vanuit haar eigen visie op onderwijs (taalbeleid, evaluatiebeleid, zorgbeleid, ICT-beleid, kwaliteitsontwikkeling, keuze voor vakken en lesuren …).</w:t>
      </w:r>
    </w:p>
    <w:p w14:paraId="255D8F57" w14:textId="77777777" w:rsidR="00552FBF" w:rsidRPr="00E37D4A" w:rsidRDefault="00552FBF" w:rsidP="00552FBF">
      <w:pPr>
        <w:widowControl w:val="0"/>
        <w:rPr>
          <w:rFonts w:ascii="Calibri" w:eastAsia="Calibri" w:hAnsi="Calibri" w:cs="Calibri"/>
          <w:color w:val="595959"/>
        </w:rPr>
      </w:pPr>
      <w:r>
        <w:rPr>
          <w:rFonts w:ascii="Calibri" w:eastAsia="Calibri" w:hAnsi="Calibri" w:cs="Calibri"/>
          <w:color w:val="595959"/>
        </w:rPr>
        <w:t>L</w:t>
      </w:r>
      <w:r w:rsidRPr="00E37D4A">
        <w:rPr>
          <w:rFonts w:ascii="Calibri" w:eastAsia="Calibri" w:hAnsi="Calibri" w:cs="Calibri"/>
          <w:color w:val="595959"/>
        </w:rPr>
        <w:t xml:space="preserve">eerplannen ondersteunen </w:t>
      </w:r>
      <w:r w:rsidRPr="00E37D4A">
        <w:rPr>
          <w:rFonts w:ascii="Calibri" w:eastAsia="Calibri" w:hAnsi="Calibri" w:cs="Calibri"/>
          <w:b/>
          <w:color w:val="595959"/>
        </w:rPr>
        <w:t>kwaliteitsontwikkeling</w:t>
      </w:r>
      <w:r w:rsidRPr="00E37D4A">
        <w:rPr>
          <w:rFonts w:ascii="Calibri" w:eastAsia="Calibri" w:hAnsi="Calibri" w:cs="Calibri"/>
          <w:color w:val="595959"/>
        </w:rPr>
        <w:t xml:space="preserve">: het leerplanconcept spoort met kwaliteitsverwachtingen van het Referentiekader onderwijskwaliteit (ROK). Kwaliteitsontwikkeling volgt dan als vanzelfsprekend uit keuzes die de school maakt bij de implementatie van leerplannen. </w:t>
      </w:r>
    </w:p>
    <w:p w14:paraId="1150C118" w14:textId="1B1BF2FA" w:rsidR="00552FBF" w:rsidRPr="00E37D4A" w:rsidRDefault="00552FBF" w:rsidP="00552FBF">
      <w:pPr>
        <w:widowControl w:val="0"/>
        <w:rPr>
          <w:rFonts w:ascii="Calibri" w:eastAsia="Calibri" w:hAnsi="Calibri" w:cs="Calibri"/>
          <w:color w:val="595959"/>
        </w:rPr>
      </w:pPr>
      <w:r>
        <w:rPr>
          <w:rFonts w:ascii="Calibri" w:eastAsia="Calibri" w:hAnsi="Calibri" w:cs="Calibri"/>
          <w:color w:val="595959"/>
        </w:rPr>
        <w:t>L</w:t>
      </w:r>
      <w:r w:rsidRPr="00E37D4A">
        <w:rPr>
          <w:rFonts w:ascii="Calibri" w:eastAsia="Calibri" w:hAnsi="Calibri" w:cs="Calibri"/>
          <w:color w:val="595959"/>
        </w:rPr>
        <w:t xml:space="preserve">eerplannen faciliteren een </w:t>
      </w:r>
      <w:r w:rsidRPr="00E37D4A">
        <w:rPr>
          <w:rFonts w:ascii="Calibri" w:eastAsia="Calibri" w:hAnsi="Calibri" w:cs="Calibri"/>
          <w:b/>
          <w:bCs/>
          <w:color w:val="595959"/>
        </w:rPr>
        <w:t>gerichte</w:t>
      </w:r>
      <w:r w:rsidRPr="00E37D4A">
        <w:rPr>
          <w:rFonts w:ascii="Calibri" w:eastAsia="Calibri" w:hAnsi="Calibri" w:cs="Calibri"/>
          <w:b/>
          <w:color w:val="595959"/>
        </w:rPr>
        <w:t xml:space="preserve"> studiekeuze</w:t>
      </w:r>
      <w:r w:rsidRPr="00E37D4A">
        <w:rPr>
          <w:rFonts w:ascii="Calibri" w:eastAsia="Calibri" w:hAnsi="Calibri" w:cs="Calibri"/>
          <w:color w:val="595959"/>
        </w:rPr>
        <w:t xml:space="preserve">. De </w:t>
      </w:r>
      <w:r>
        <w:rPr>
          <w:rFonts w:ascii="Calibri" w:eastAsia="Calibri" w:hAnsi="Calibri" w:cs="Calibri"/>
          <w:color w:val="595959"/>
        </w:rPr>
        <w:t>leerplan</w:t>
      </w:r>
      <w:r w:rsidRPr="00E37D4A">
        <w:rPr>
          <w:rFonts w:ascii="Calibri" w:eastAsia="Calibri" w:hAnsi="Calibri" w:cs="Calibri"/>
          <w:color w:val="595959"/>
        </w:rPr>
        <w:t xml:space="preserve">doelen sluiten aan bij de verwachte competenties van leerlingen </w:t>
      </w:r>
      <w:r>
        <w:rPr>
          <w:rFonts w:ascii="Calibri" w:eastAsia="Calibri" w:hAnsi="Calibri" w:cs="Calibri"/>
          <w:color w:val="595959"/>
        </w:rPr>
        <w:t xml:space="preserve">in </w:t>
      </w:r>
      <w:r w:rsidRPr="00E37D4A">
        <w:rPr>
          <w:rFonts w:ascii="Calibri" w:eastAsia="Calibri" w:hAnsi="Calibri" w:cs="Calibri"/>
          <w:color w:val="595959"/>
        </w:rPr>
        <w:t>een bepaald</w:t>
      </w:r>
      <w:r>
        <w:rPr>
          <w:rFonts w:ascii="Calibri" w:eastAsia="Calibri" w:hAnsi="Calibri" w:cs="Calibri"/>
          <w:color w:val="595959"/>
        </w:rPr>
        <w:t xml:space="preserve"> structuuronderdeel</w:t>
      </w:r>
      <w:r w:rsidRPr="00E37D4A">
        <w:rPr>
          <w:rFonts w:ascii="Calibri" w:eastAsia="Calibri" w:hAnsi="Calibri" w:cs="Calibri"/>
          <w:color w:val="595959"/>
        </w:rPr>
        <w:t xml:space="preserve">. De feedback en evaluatie bij de realisatie ervan beïnvloeden op een positieve manier de keuze van leerlingen </w:t>
      </w:r>
      <w:r>
        <w:rPr>
          <w:rFonts w:ascii="Calibri" w:eastAsia="Calibri" w:hAnsi="Calibri" w:cs="Calibri"/>
          <w:color w:val="595959"/>
        </w:rPr>
        <w:t>na elke graad</w:t>
      </w:r>
      <w:r w:rsidRPr="00E37D4A">
        <w:rPr>
          <w:rFonts w:ascii="Calibri" w:eastAsia="Calibri" w:hAnsi="Calibri" w:cs="Calibri"/>
          <w:color w:val="595959"/>
        </w:rPr>
        <w:t>.</w:t>
      </w:r>
      <w:r w:rsidR="0003171D">
        <w:rPr>
          <w:rFonts w:ascii="Calibri" w:eastAsia="Calibri" w:hAnsi="Calibri" w:cs="Calibri"/>
          <w:color w:val="595959"/>
        </w:rPr>
        <w:t xml:space="preserve"> </w:t>
      </w:r>
    </w:p>
    <w:p w14:paraId="620C69F1" w14:textId="77777777" w:rsidR="00552FBF" w:rsidRPr="00E37D4A" w:rsidRDefault="00552FBF" w:rsidP="00552FBF">
      <w:pPr>
        <w:widowControl w:val="0"/>
        <w:rPr>
          <w:rFonts w:ascii="Calibri" w:eastAsia="Calibri" w:hAnsi="Calibri" w:cs="Times New Roman"/>
          <w:color w:val="595959"/>
        </w:rPr>
      </w:pPr>
      <w:r>
        <w:rPr>
          <w:rFonts w:ascii="Calibri" w:eastAsia="Calibri" w:hAnsi="Calibri" w:cs="Calibri"/>
          <w:color w:val="595959"/>
        </w:rPr>
        <w:t>L</w:t>
      </w:r>
      <w:r w:rsidRPr="00E37D4A">
        <w:rPr>
          <w:rFonts w:ascii="Calibri" w:eastAsia="Calibri" w:hAnsi="Calibri" w:cs="Calibri"/>
          <w:color w:val="595959"/>
        </w:rPr>
        <w:t xml:space="preserve">eerplannen gaan uit van de </w:t>
      </w:r>
      <w:r w:rsidRPr="00E37D4A">
        <w:rPr>
          <w:rFonts w:ascii="Calibri" w:eastAsia="Calibri" w:hAnsi="Calibri" w:cs="Calibri"/>
          <w:b/>
          <w:color w:val="595959"/>
        </w:rPr>
        <w:t>professionaliteit</w:t>
      </w:r>
      <w:r w:rsidRPr="00E37D4A">
        <w:rPr>
          <w:rFonts w:ascii="Calibri" w:eastAsia="Calibri" w:hAnsi="Calibri" w:cs="Calibri"/>
          <w:color w:val="595959"/>
        </w:rPr>
        <w:t xml:space="preserve"> van de leraar en het </w:t>
      </w:r>
      <w:r w:rsidRPr="00E37D4A">
        <w:rPr>
          <w:rFonts w:ascii="Calibri" w:eastAsia="Calibri" w:hAnsi="Calibri" w:cs="Calibri"/>
          <w:b/>
          <w:color w:val="595959"/>
        </w:rPr>
        <w:t>eigenaarschap</w:t>
      </w:r>
      <w:r w:rsidRPr="00E37D4A">
        <w:rPr>
          <w:rFonts w:ascii="Calibri" w:eastAsia="Calibri" w:hAnsi="Calibri" w:cs="Calibri"/>
          <w:color w:val="595959"/>
        </w:rPr>
        <w:t xml:space="preserve"> van de school en het lerarenteam. Ze bieden voldoende ruimte voor eigen </w:t>
      </w:r>
      <w:r>
        <w:rPr>
          <w:rFonts w:ascii="Calibri" w:eastAsia="Calibri" w:hAnsi="Calibri" w:cs="Calibri"/>
          <w:color w:val="595959"/>
        </w:rPr>
        <w:t xml:space="preserve">inhoudelijke keuzes en een eigen didactische </w:t>
      </w:r>
      <w:r w:rsidRPr="00E37D4A">
        <w:rPr>
          <w:rFonts w:ascii="Calibri" w:eastAsia="Calibri" w:hAnsi="Calibri" w:cs="Times New Roman"/>
          <w:color w:val="595959"/>
        </w:rPr>
        <w:t xml:space="preserve">aanpak van de leraar, het lerarenteam </w:t>
      </w:r>
      <w:r>
        <w:rPr>
          <w:rFonts w:ascii="Calibri" w:eastAsia="Calibri" w:hAnsi="Calibri" w:cs="Times New Roman"/>
          <w:color w:val="595959"/>
        </w:rPr>
        <w:t>en</w:t>
      </w:r>
      <w:r w:rsidRPr="00E37D4A">
        <w:rPr>
          <w:rFonts w:ascii="Calibri" w:eastAsia="Calibri" w:hAnsi="Calibri" w:cs="Times New Roman"/>
          <w:color w:val="595959"/>
        </w:rPr>
        <w:t xml:space="preserve"> de school.</w:t>
      </w:r>
    </w:p>
    <w:p w14:paraId="1149338C" w14:textId="77777777" w:rsidR="00552FBF" w:rsidRPr="00E37D4A" w:rsidRDefault="00552FBF" w:rsidP="00552FBF">
      <w:pPr>
        <w:widowControl w:val="0"/>
        <w:rPr>
          <w:rFonts w:ascii="Calibri" w:eastAsia="Calibri" w:hAnsi="Calibri" w:cs="Calibri"/>
          <w:color w:val="595959"/>
        </w:rPr>
      </w:pPr>
      <w:bookmarkStart w:id="9" w:name="_Hlk130322523"/>
      <w:r>
        <w:rPr>
          <w:rFonts w:ascii="Calibri" w:eastAsia="Calibri" w:hAnsi="Calibri" w:cs="Calibri"/>
          <w:color w:val="595959"/>
        </w:rPr>
        <w:t>L</w:t>
      </w:r>
      <w:r w:rsidRPr="00E37D4A">
        <w:rPr>
          <w:rFonts w:ascii="Calibri" w:eastAsia="Calibri" w:hAnsi="Calibri" w:cs="Calibri"/>
          <w:color w:val="595959"/>
        </w:rPr>
        <w:t xml:space="preserve">eerplannen borgen de </w:t>
      </w:r>
      <w:r w:rsidRPr="00E37D4A">
        <w:rPr>
          <w:rFonts w:ascii="Calibri" w:eastAsia="Calibri" w:hAnsi="Calibri" w:cs="Calibri"/>
          <w:b/>
          <w:color w:val="595959"/>
        </w:rPr>
        <w:t>samenhang</w:t>
      </w:r>
      <w:r w:rsidRPr="00E37D4A">
        <w:rPr>
          <w:rFonts w:ascii="Calibri" w:eastAsia="Calibri" w:hAnsi="Calibri" w:cs="Calibri"/>
          <w:color w:val="595959"/>
        </w:rPr>
        <w:t xml:space="preserve"> in de vorming. D</w:t>
      </w:r>
      <w:r>
        <w:rPr>
          <w:rFonts w:ascii="Calibri" w:eastAsia="Calibri" w:hAnsi="Calibri" w:cs="Calibri"/>
          <w:color w:val="595959"/>
        </w:rPr>
        <w:t>i</w:t>
      </w:r>
      <w:r w:rsidRPr="00E37D4A">
        <w:rPr>
          <w:rFonts w:ascii="Calibri" w:eastAsia="Calibri" w:hAnsi="Calibri" w:cs="Calibri"/>
          <w:color w:val="595959"/>
        </w:rPr>
        <w:t xml:space="preserve">e samenhang betreft de verticale samenhang (de plaats van het leerplan in de opbouw van het curriculum) </w:t>
      </w:r>
      <w:r>
        <w:rPr>
          <w:rFonts w:ascii="Calibri" w:eastAsia="Calibri" w:hAnsi="Calibri" w:cs="Calibri"/>
          <w:color w:val="595959"/>
        </w:rPr>
        <w:t>en</w:t>
      </w:r>
      <w:r w:rsidRPr="00E37D4A">
        <w:rPr>
          <w:rFonts w:ascii="Calibri" w:eastAsia="Calibri" w:hAnsi="Calibri" w:cs="Calibri"/>
          <w:color w:val="595959"/>
        </w:rPr>
        <w:t xml:space="preserve"> de horizontale samenhang tussen vakken binnen </w:t>
      </w:r>
      <w:r>
        <w:rPr>
          <w:rFonts w:ascii="Calibri" w:eastAsia="Calibri" w:hAnsi="Calibri" w:cs="Calibri"/>
          <w:color w:val="595959"/>
        </w:rPr>
        <w:t>structuuronderdelen</w:t>
      </w:r>
      <w:r w:rsidRPr="00E37D4A">
        <w:rPr>
          <w:rFonts w:ascii="Calibri" w:eastAsia="Calibri" w:hAnsi="Calibri" w:cs="Calibri"/>
          <w:color w:val="595959"/>
        </w:rPr>
        <w:t xml:space="preserve"> en over </w:t>
      </w:r>
      <w:r>
        <w:rPr>
          <w:rFonts w:ascii="Calibri" w:eastAsia="Calibri" w:hAnsi="Calibri" w:cs="Calibri"/>
          <w:color w:val="595959"/>
        </w:rPr>
        <w:t>structuuronderdelen heen</w:t>
      </w:r>
      <w:r w:rsidRPr="00E37D4A">
        <w:rPr>
          <w:rFonts w:ascii="Calibri" w:eastAsia="Calibri" w:hAnsi="Calibri" w:cs="Calibri"/>
          <w:color w:val="595959"/>
        </w:rPr>
        <w:t xml:space="preserve">. </w:t>
      </w:r>
      <w:r>
        <w:rPr>
          <w:rFonts w:ascii="Calibri" w:eastAsia="Calibri" w:hAnsi="Calibri" w:cs="Calibri"/>
          <w:color w:val="595959"/>
        </w:rPr>
        <w:t>L</w:t>
      </w:r>
      <w:r w:rsidRPr="00E37D4A">
        <w:rPr>
          <w:rFonts w:ascii="Calibri" w:eastAsia="Calibri" w:hAnsi="Calibri" w:cs="Calibri"/>
          <w:color w:val="595959"/>
        </w:rPr>
        <w:t xml:space="preserve">eerplannen </w:t>
      </w:r>
      <w:r>
        <w:rPr>
          <w:rFonts w:ascii="Calibri" w:eastAsia="Calibri" w:hAnsi="Calibri" w:cs="Calibri"/>
          <w:color w:val="595959"/>
        </w:rPr>
        <w:t xml:space="preserve">geven </w:t>
      </w:r>
      <w:r w:rsidRPr="00E37D4A">
        <w:rPr>
          <w:rFonts w:ascii="Calibri" w:eastAsia="Calibri" w:hAnsi="Calibri" w:cs="Calibri"/>
          <w:color w:val="595959"/>
        </w:rPr>
        <w:t xml:space="preserve">expliciet aan voor welke </w:t>
      </w:r>
      <w:r>
        <w:rPr>
          <w:rFonts w:ascii="Calibri" w:eastAsia="Calibri" w:hAnsi="Calibri" w:cs="Calibri"/>
          <w:color w:val="595959"/>
        </w:rPr>
        <w:t>leerplan</w:t>
      </w:r>
      <w:r w:rsidRPr="00E37D4A">
        <w:rPr>
          <w:rFonts w:ascii="Calibri" w:eastAsia="Calibri" w:hAnsi="Calibri" w:cs="Calibri"/>
          <w:color w:val="595959"/>
        </w:rPr>
        <w:t>doelen van andere leerplannen in de school verdere afstemming mogelijk is. Op die manier faciliteren en stimuleren de leerplannen</w:t>
      </w:r>
      <w:r>
        <w:rPr>
          <w:rFonts w:ascii="Calibri" w:eastAsia="Calibri" w:hAnsi="Calibri" w:cs="Calibri"/>
          <w:color w:val="595959"/>
        </w:rPr>
        <w:t xml:space="preserve"> </w:t>
      </w:r>
      <w:r w:rsidRPr="00E37D4A">
        <w:rPr>
          <w:rFonts w:ascii="Calibri" w:eastAsia="Calibri" w:hAnsi="Calibri" w:cs="Calibri"/>
          <w:color w:val="595959"/>
        </w:rPr>
        <w:t>leraren om over de vakken heen samen te werken en van elkaar te leren.</w:t>
      </w:r>
      <w:r w:rsidRPr="00E37D4A">
        <w:rPr>
          <w:rFonts w:ascii="Calibri" w:eastAsia="Trebuchet MS" w:hAnsi="Calibri" w:cs="Calibri"/>
          <w:color w:val="595959"/>
        </w:rPr>
        <w:t xml:space="preserve"> Een verwijzing van een leraar naar de lessen van een collega laat leerlingen niet alleen aanvoelen dat de verschillende vakken onderling samenhangen en dat ze over dezelfde werkelijkheid gaan, maar versterkt ook de mogelijkheden tot transfer.</w:t>
      </w:r>
      <w:bookmarkEnd w:id="9"/>
    </w:p>
    <w:p w14:paraId="404B320A" w14:textId="77777777" w:rsidR="00552FBF" w:rsidRPr="00E37D4A" w:rsidRDefault="00552FBF" w:rsidP="00552FBF">
      <w:pPr>
        <w:pStyle w:val="Kop2"/>
        <w:keepNext w:val="0"/>
        <w:keepLines w:val="0"/>
        <w:widowControl w:val="0"/>
      </w:pPr>
      <w:bookmarkStart w:id="10" w:name="_Toc68370412"/>
      <w:bookmarkStart w:id="11" w:name="_Toc93661696"/>
      <w:bookmarkStart w:id="12" w:name="_Toc130929932"/>
      <w:bookmarkStart w:id="13" w:name="_Toc159340917"/>
      <w:r w:rsidRPr="00E37D4A">
        <w:t>De vormingscirkel – de opdracht van secundair onderwijs</w:t>
      </w:r>
      <w:bookmarkEnd w:id="10"/>
      <w:bookmarkEnd w:id="11"/>
      <w:bookmarkEnd w:id="12"/>
      <w:bookmarkEnd w:id="13"/>
    </w:p>
    <w:p w14:paraId="1FCB7B9B" w14:textId="204B0AD2" w:rsidR="00552FBF" w:rsidRPr="00E37D4A" w:rsidRDefault="00552FBF" w:rsidP="00552FBF">
      <w:pPr>
        <w:widowControl w:val="0"/>
        <w:rPr>
          <w:rFonts w:ascii="Calibri" w:eastAsia="Calibri" w:hAnsi="Calibri" w:cs="Times New Roman"/>
          <w:color w:val="595959"/>
        </w:rPr>
      </w:pPr>
      <w:r w:rsidRPr="00E37D4A">
        <w:rPr>
          <w:rFonts w:ascii="Calibri" w:eastAsia="Calibri" w:hAnsi="Calibri" w:cs="Times New Roman"/>
          <w:color w:val="595959"/>
        </w:rPr>
        <w:t xml:space="preserve">De leerplannen vertrekken vanuit een gedeelde inspiratie die door middel van een vormingscirkel </w:t>
      </w:r>
      <w:r w:rsidR="00F4365D">
        <w:rPr>
          <w:rFonts w:ascii="Calibri" w:eastAsia="Calibri" w:hAnsi="Calibri" w:cs="Times New Roman"/>
          <w:color w:val="595959"/>
        </w:rPr>
        <w:t xml:space="preserve">wordt </w:t>
      </w:r>
      <w:r w:rsidRPr="00E37D4A">
        <w:rPr>
          <w:rFonts w:ascii="Calibri" w:eastAsia="Calibri" w:hAnsi="Calibri" w:cs="Times New Roman"/>
          <w:color w:val="595959"/>
        </w:rPr>
        <w:t>voorgesteld. We ‘lezen’ de cirkel van buiten naar binnen.</w:t>
      </w:r>
    </w:p>
    <w:p w14:paraId="5C51B835" w14:textId="77777777" w:rsidR="00552FBF" w:rsidRPr="00E37D4A" w:rsidRDefault="00552FBF" w:rsidP="00552FBF">
      <w:pPr>
        <w:pStyle w:val="Opsomming1"/>
        <w:widowControl w:val="0"/>
        <w:numPr>
          <w:ilvl w:val="0"/>
          <w:numId w:val="3"/>
        </w:numPr>
      </w:pPr>
      <w:r w:rsidRPr="00E37D4A">
        <w:t xml:space="preserve">Een lerarenteam werkt in een katholieke dialoogschool die onderwijs verstrekt vanuit een </w:t>
      </w:r>
      <w:r w:rsidRPr="00E37D4A">
        <w:rPr>
          <w:b/>
          <w:bCs/>
        </w:rPr>
        <w:t>specifieke traditie</w:t>
      </w:r>
      <w:r w:rsidRPr="00E37D4A">
        <w:t xml:space="preserve">. Vanuit het eigen pedagogisch project kiezen leraren voor wat voor hen en hun school goed </w:t>
      </w:r>
      <w:r w:rsidRPr="00E37D4A">
        <w:lastRenderedPageBreak/>
        <w:t>onderwijs is.</w:t>
      </w:r>
      <w:r>
        <w:t xml:space="preserve"> </w:t>
      </w:r>
      <w:r w:rsidRPr="00E37D4A">
        <w:t xml:space="preserve">Ze wijzen leerlingen daarbij de weg en gebruiken daarvoor </w:t>
      </w:r>
      <w:r w:rsidRPr="00E37D4A">
        <w:rPr>
          <w:rFonts w:cs="Calibri"/>
          <w:noProof/>
          <w:lang w:eastAsia="nl-BE"/>
        </w:rPr>
        <w:drawing>
          <wp:anchor distT="0" distB="0" distL="114300" distR="114300" simplePos="0" relativeHeight="251658245" behindDoc="0" locked="0" layoutInCell="1" allowOverlap="1" wp14:anchorId="2FDD391B" wp14:editId="54E480B9">
            <wp:simplePos x="0" y="0"/>
            <wp:positionH relativeFrom="margin">
              <wp:posOffset>3246120</wp:posOffset>
            </wp:positionH>
            <wp:positionV relativeFrom="paragraph">
              <wp:posOffset>0</wp:posOffset>
            </wp:positionV>
            <wp:extent cx="3041650" cy="2796540"/>
            <wp:effectExtent l="0" t="0" r="6350" b="3810"/>
            <wp:wrapSquare wrapText="bothSides"/>
            <wp:docPr id="5" name="Picture 5" descr="Afbeelding met grafiek&#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Afbeelding 5" descr="Afbeelding met grafiek&#10;&#10;Automatisch gegenereerde beschrijving"/>
                    <pic:cNvPicPr>
                      <a:picLocks noChangeAspect="1" noChangeArrowheads="1"/>
                    </pic:cNvPicPr>
                  </pic:nvPicPr>
                  <pic:blipFill>
                    <a:blip r:embed="rId17" cstate="print">
                      <a:extLst>
                        <a:ext uri="{28A0092B-C50C-407E-A947-70E740481C1C}">
                          <a14:useLocalDpi xmlns:a14="http://schemas.microsoft.com/office/drawing/2010/main" val="0"/>
                        </a:ext>
                      </a:extLst>
                    </a:blip>
                    <a:stretch>
                      <a:fillRect/>
                    </a:stretch>
                  </pic:blipFill>
                  <pic:spPr bwMode="auto">
                    <a:xfrm>
                      <a:off x="0" y="0"/>
                      <a:ext cx="3041650" cy="2796540"/>
                    </a:xfrm>
                    <a:prstGeom prst="rect">
                      <a:avLst/>
                    </a:prstGeom>
                    <a:noFill/>
                    <a:ln>
                      <a:noFill/>
                    </a:ln>
                  </pic:spPr>
                </pic:pic>
              </a:graphicData>
            </a:graphic>
            <wp14:sizeRelH relativeFrom="page">
              <wp14:pctWidth>0</wp14:pctWidth>
            </wp14:sizeRelH>
            <wp14:sizeRelV relativeFrom="page">
              <wp14:pctHeight>0</wp14:pctHeight>
            </wp14:sizeRelV>
          </wp:anchor>
        </w:drawing>
      </w:r>
      <w:r w:rsidRPr="004826A2">
        <w:rPr>
          <w:b/>
        </w:rPr>
        <w:t>wegwijzers</w:t>
      </w:r>
      <w:r w:rsidRPr="00E37D4A">
        <w:t xml:space="preserve">. Die zijn een inspiratiebron voor </w:t>
      </w:r>
      <w:r>
        <w:t>leraren</w:t>
      </w:r>
      <w:r w:rsidRPr="00E37D4A">
        <w:t xml:space="preserve"> en zorgen voor een Bijbelse ‘drive’ in hun onderwijs.</w:t>
      </w:r>
    </w:p>
    <w:p w14:paraId="4614AD5C" w14:textId="77777777" w:rsidR="00552FBF" w:rsidRPr="00E37D4A" w:rsidRDefault="00552FBF" w:rsidP="00552FBF">
      <w:pPr>
        <w:pStyle w:val="Opsomming1"/>
        <w:widowControl w:val="0"/>
        <w:numPr>
          <w:ilvl w:val="0"/>
          <w:numId w:val="3"/>
        </w:numPr>
      </w:pPr>
      <w:r w:rsidRPr="00E37D4A">
        <w:t xml:space="preserve">De kwetsbaarheid van leerlingen ernstig nemen betekent dat elke leerling </w:t>
      </w:r>
      <w:r w:rsidRPr="00E37D4A">
        <w:rPr>
          <w:b/>
        </w:rPr>
        <w:t>beloftevo</w:t>
      </w:r>
      <w:r w:rsidRPr="00E37D4A">
        <w:rPr>
          <w:b/>
          <w:bCs/>
        </w:rPr>
        <w:t>l</w:t>
      </w:r>
      <w:r w:rsidRPr="00E37D4A">
        <w:t xml:space="preserve"> is en alle leerkansen verdient. Die leerling is </w:t>
      </w:r>
      <w:r w:rsidRPr="00E37D4A">
        <w:rPr>
          <w:b/>
        </w:rPr>
        <w:t>uniek als persoon</w:t>
      </w:r>
      <w:r w:rsidRPr="00E37D4A">
        <w:t xml:space="preserve"> maar ook </w:t>
      </w:r>
      <w:r w:rsidRPr="00E37D4A">
        <w:rPr>
          <w:b/>
        </w:rPr>
        <w:t>verbonden</w:t>
      </w:r>
      <w:r w:rsidRPr="00E37D4A">
        <w:t xml:space="preserve"> met de klas, de school en de bredere samenleving. Scholen zijn </w:t>
      </w:r>
      <w:r w:rsidRPr="00E37D4A">
        <w:rPr>
          <w:b/>
        </w:rPr>
        <w:t>gastvrije</w:t>
      </w:r>
      <w:r w:rsidRPr="00E37D4A">
        <w:t xml:space="preserve"> </w:t>
      </w:r>
      <w:r w:rsidRPr="00E37D4A">
        <w:rPr>
          <w:b/>
        </w:rPr>
        <w:t>plaatsen</w:t>
      </w:r>
      <w:r w:rsidRPr="00E37D4A">
        <w:t xml:space="preserve"> waar leerlingen en leraren elkaar ontmoeten in diverse contexten. De leraar vormt zijn leerlingen vanuit een </w:t>
      </w:r>
      <w:r w:rsidRPr="00E37D4A">
        <w:rPr>
          <w:b/>
        </w:rPr>
        <w:t>genereuze</w:t>
      </w:r>
      <w:r w:rsidRPr="00E37D4A">
        <w:t xml:space="preserve"> attitude, hij geeft om zijn leerlingen en hij houdt van zijn vak. Hij durft af en toe de gebaande paden verlaten en stimuleert de </w:t>
      </w:r>
      <w:r w:rsidRPr="00E37D4A">
        <w:rPr>
          <w:b/>
        </w:rPr>
        <w:t>verbeelding en creativiteit</w:t>
      </w:r>
      <w:r w:rsidRPr="00E37D4A">
        <w:t xml:space="preserve"> van leerlingen. Zo zaait hij door zijn onderwijs de kiemen van een hoopvolle, </w:t>
      </w:r>
      <w:r w:rsidRPr="00E37D4A">
        <w:rPr>
          <w:b/>
        </w:rPr>
        <w:t>meer duurzame en meer rechtvaardige wereld.</w:t>
      </w:r>
    </w:p>
    <w:p w14:paraId="224B6FAD" w14:textId="77777777" w:rsidR="00552FBF" w:rsidRPr="00E37D4A" w:rsidRDefault="00552FBF" w:rsidP="00552FBF">
      <w:pPr>
        <w:pStyle w:val="Opsomming1"/>
        <w:widowControl w:val="0"/>
        <w:numPr>
          <w:ilvl w:val="0"/>
          <w:numId w:val="3"/>
        </w:numPr>
      </w:pPr>
      <w:r w:rsidRPr="00E37D4A">
        <w:t xml:space="preserve">Leraren vormen leerlingen door middel van </w:t>
      </w:r>
      <w:r>
        <w:t>leer</w:t>
      </w:r>
      <w:r w:rsidRPr="00E37D4A">
        <w:t xml:space="preserve">inhouden die we groeperen in </w:t>
      </w:r>
      <w:r>
        <w:t xml:space="preserve">negen </w:t>
      </w:r>
      <w:r w:rsidRPr="00E37D4A">
        <w:rPr>
          <w:b/>
          <w:bCs/>
        </w:rPr>
        <w:t>v</w:t>
      </w:r>
      <w:r w:rsidRPr="00E37D4A">
        <w:rPr>
          <w:b/>
        </w:rPr>
        <w:t>ormingscomponenten</w:t>
      </w:r>
      <w:r w:rsidRPr="00E37D4A">
        <w:t xml:space="preserve">. De aaneengesloten cirkel van vormingscomponenten wijst erop dat vorming een geheel is en zich niet in schijfjes laat verdelen. Je kan onmogelijk over </w:t>
      </w:r>
      <w:r>
        <w:t xml:space="preserve">taal spreken </w:t>
      </w:r>
      <w:r w:rsidRPr="00E37D4A">
        <w:t xml:space="preserve">zonder </w:t>
      </w:r>
      <w:r>
        <w:t>over cultuur</w:t>
      </w:r>
      <w:r w:rsidRPr="00E37D4A">
        <w:t xml:space="preserve"> bezig te zijn; wetenschap en techniek </w:t>
      </w:r>
      <w:r>
        <w:t xml:space="preserve">hebben een band </w:t>
      </w:r>
      <w:r w:rsidRPr="00E37D4A">
        <w:t>met economie, wiskunde</w:t>
      </w:r>
      <w:r>
        <w:t xml:space="preserve">, </w:t>
      </w:r>
      <w:r w:rsidRPr="00E37D4A">
        <w:t>geschiedenis</w:t>
      </w:r>
      <w:r>
        <w:t xml:space="preserve"> …</w:t>
      </w:r>
      <w:r w:rsidRPr="00E37D4A">
        <w:t xml:space="preserve"> Dwarsverbindingen doorheen de vakken zijn belangrijk. De vormingscirkel vormt</w:t>
      </w:r>
      <w:r>
        <w:t xml:space="preserve"> dan ook</w:t>
      </w:r>
      <w:r w:rsidRPr="00E37D4A">
        <w:t xml:space="preserve"> een dynamisch geheel van elkaar voortdurend beïnvloedende en versterkende componenten.</w:t>
      </w:r>
    </w:p>
    <w:p w14:paraId="4307FDBD" w14:textId="77777777" w:rsidR="00552FBF" w:rsidRPr="009D02E3" w:rsidRDefault="00552FBF" w:rsidP="00552FBF">
      <w:pPr>
        <w:pStyle w:val="Opsomming1"/>
        <w:numPr>
          <w:ilvl w:val="0"/>
          <w:numId w:val="3"/>
        </w:numPr>
      </w:pPr>
      <w:r w:rsidRPr="00E37D4A">
        <w:t xml:space="preserve">Vorming is voor </w:t>
      </w:r>
      <w:r>
        <w:t>een</w:t>
      </w:r>
      <w:r w:rsidRPr="00E37D4A">
        <w:t xml:space="preserve"> leraar nooit te herleiden tot een cognitieve overdracht van inhouden.</w:t>
      </w:r>
      <w:r>
        <w:t xml:space="preserve"> Zijn meesterschap en passie brengt een leraar ertoe om </w:t>
      </w:r>
      <w:r w:rsidRPr="00E37D4A">
        <w:t xml:space="preserve">voor iedere leerling de juiste woorden en gebaren </w:t>
      </w:r>
      <w:r>
        <w:t xml:space="preserve">te </w:t>
      </w:r>
      <w:r w:rsidRPr="00E37D4A">
        <w:t>zoek</w:t>
      </w:r>
      <w:r>
        <w:t>en</w:t>
      </w:r>
      <w:r w:rsidRPr="00E37D4A">
        <w:t xml:space="preserve"> om </w:t>
      </w:r>
      <w:r w:rsidRPr="009418E3">
        <w:rPr>
          <w:b/>
          <w:bCs/>
        </w:rPr>
        <w:t>de wereld te ontsluiten</w:t>
      </w:r>
      <w:r w:rsidRPr="00E37D4A">
        <w:t xml:space="preserve">. Hij introduceert leerlingen in de wereld waarvan hij houdt. Een leraar zorgt er bijvoorbeeld voor dat leerlingen kunnen worden </w:t>
      </w:r>
      <w:r>
        <w:t xml:space="preserve">gegrepen </w:t>
      </w:r>
      <w:r w:rsidRPr="00E37D4A">
        <w:t>door de cultuur van het Frans of door het ambacht van een metselaar. Hij initieert leerlingen in een wereld en probeert hen zover te brengen dat ze er hun eigen weg in kunnen vinden.</w:t>
      </w:r>
    </w:p>
    <w:p w14:paraId="249E16DA" w14:textId="77777777" w:rsidR="00552FBF" w:rsidRDefault="00552FBF" w:rsidP="00552FBF">
      <w:pPr>
        <w:pStyle w:val="Opsomming1"/>
        <w:widowControl w:val="0"/>
        <w:numPr>
          <w:ilvl w:val="0"/>
          <w:numId w:val="3"/>
        </w:numPr>
      </w:pPr>
      <w:r w:rsidRPr="00E37D4A">
        <w:t xml:space="preserve">Een leraar vormt leerlingen als </w:t>
      </w:r>
      <w:r w:rsidRPr="00E37D4A">
        <w:rPr>
          <w:b/>
          <w:bCs/>
        </w:rPr>
        <w:t>individuele leraar</w:t>
      </w:r>
      <w:r w:rsidRPr="008471CC">
        <w:t>,</w:t>
      </w:r>
      <w:r w:rsidRPr="00E37D4A">
        <w:t xml:space="preserve"> maar werkt ook binnen </w:t>
      </w:r>
      <w:r w:rsidRPr="00E37D4A">
        <w:rPr>
          <w:b/>
          <w:bCs/>
        </w:rPr>
        <w:t>lerarenteams</w:t>
      </w:r>
      <w:r w:rsidRPr="00E37D4A">
        <w:t xml:space="preserve"> en binnen een </w:t>
      </w:r>
      <w:r w:rsidRPr="00E37D4A">
        <w:rPr>
          <w:b/>
          <w:bCs/>
        </w:rPr>
        <w:t>beleid van de school</w:t>
      </w:r>
      <w:r w:rsidRPr="00E37D4A">
        <w:t xml:space="preserve">. </w:t>
      </w:r>
      <w:r>
        <w:t xml:space="preserve">Het </w:t>
      </w:r>
      <w:r w:rsidRPr="00E37D4A">
        <w:t>Gemeenschappelijk funderend leerplan help</w:t>
      </w:r>
      <w:r>
        <w:t>t</w:t>
      </w:r>
      <w:r w:rsidRPr="00E37D4A">
        <w:t xml:space="preserve"> daartoe. Het zorgt voor het fundament van heel de vorming dat gerealiseerd wordt in vakken, in projecten, in schoolbrede initiatieven of in een specifieke schoolcultuur.</w:t>
      </w:r>
    </w:p>
    <w:p w14:paraId="5FDF5ED8" w14:textId="77777777" w:rsidR="00552FBF" w:rsidRPr="00E37D4A" w:rsidRDefault="00552FBF" w:rsidP="00552FBF">
      <w:pPr>
        <w:pStyle w:val="Opsomming1"/>
        <w:widowControl w:val="0"/>
        <w:numPr>
          <w:ilvl w:val="0"/>
          <w:numId w:val="3"/>
        </w:numPr>
      </w:pPr>
      <w:r w:rsidRPr="00E37D4A">
        <w:t xml:space="preserve">De uiteindelijke bedoeling is om </w:t>
      </w:r>
      <w:r w:rsidRPr="00E37D4A">
        <w:rPr>
          <w:b/>
          <w:bCs/>
        </w:rPr>
        <w:t>alle leerlingen</w:t>
      </w:r>
      <w:r w:rsidRPr="00E37D4A">
        <w:t xml:space="preserve"> kwaliteitsvol te vormen. </w:t>
      </w:r>
      <w:r>
        <w:t>L</w:t>
      </w:r>
      <w:r w:rsidRPr="00E37D4A">
        <w:t>eerlingen zijn dan ook het hart van de vormingscirkel, zij zijn het op wie we inzetten. Zij dragen onze hoop mee: de nieuwe generatie die een meer duurzame en meer rechtvaardige wereld zal creëren.</w:t>
      </w:r>
    </w:p>
    <w:p w14:paraId="17466069" w14:textId="77777777" w:rsidR="00552FBF" w:rsidRPr="00E37D4A" w:rsidRDefault="00552FBF" w:rsidP="00552FBF">
      <w:pPr>
        <w:pStyle w:val="Kop2"/>
        <w:keepNext w:val="0"/>
        <w:keepLines w:val="0"/>
        <w:widowControl w:val="0"/>
      </w:pPr>
      <w:bookmarkStart w:id="14" w:name="_Toc68370413"/>
      <w:bookmarkStart w:id="15" w:name="_Toc93661697"/>
      <w:bookmarkStart w:id="16" w:name="_Toc130929933"/>
      <w:bookmarkStart w:id="17" w:name="_Toc159340918"/>
      <w:r w:rsidRPr="00E37D4A">
        <w:t>Ruimte voor leraren(teams) en scholen</w:t>
      </w:r>
      <w:bookmarkEnd w:id="14"/>
      <w:bookmarkEnd w:id="15"/>
      <w:bookmarkEnd w:id="16"/>
      <w:bookmarkEnd w:id="17"/>
    </w:p>
    <w:p w14:paraId="01ED4AC1" w14:textId="77777777" w:rsidR="00552FBF" w:rsidRDefault="00552FBF" w:rsidP="00552FBF">
      <w:pPr>
        <w:widowControl w:val="0"/>
        <w:spacing w:after="0"/>
      </w:pPr>
      <w:bookmarkStart w:id="18" w:name="_Hlk130322332"/>
      <w:r w:rsidRPr="00A647BF">
        <w:rPr>
          <w:iCs/>
        </w:rPr>
        <w:t>De leraar als professional, als meester in zijn vak krijgt vrijheid om samen met zijn collega’s vanuit de</w:t>
      </w:r>
      <w:r>
        <w:t xml:space="preserve"> leerplannen aan de slag te gaan. Hij kan eigen accenten leggen en differentiëren vanuit zijn passie, expertise, het pedagogisch project van de school en de beginsituatie van zijn leerlingen.</w:t>
      </w:r>
    </w:p>
    <w:p w14:paraId="075980D8" w14:textId="77777777" w:rsidR="00552FBF" w:rsidRDefault="00552FBF" w:rsidP="00552FBF">
      <w:pPr>
        <w:widowControl w:val="0"/>
        <w:spacing w:after="0"/>
      </w:pPr>
    </w:p>
    <w:p w14:paraId="0FB090D4" w14:textId="77777777" w:rsidR="00552FBF" w:rsidRDefault="00552FBF" w:rsidP="00552FBF">
      <w:r>
        <w:t>De leerplandoelen zijn noch chronologisch, noch hiërarchisch geordend. Ze laten ruimte aan het lerarenteam en de individuele leraar om te bepalen welke leerplandoelen op welk moment worden samengenomen, om didactische werkvormen te kiezen, contexten te bepalen, eigen leerlijnen op te bouwen, vakoverschrijdend te werken, flexibel om te gaan met een indicatie van onderwijstijd</w:t>
      </w:r>
      <w:bookmarkEnd w:id="18"/>
      <w:r>
        <w:t>.</w:t>
      </w:r>
    </w:p>
    <w:p w14:paraId="03B0BB86" w14:textId="77777777" w:rsidR="00552FBF" w:rsidRPr="00E37D4A" w:rsidRDefault="00552FBF" w:rsidP="00552FBF">
      <w:pPr>
        <w:pStyle w:val="Kop2"/>
        <w:keepNext w:val="0"/>
        <w:keepLines w:val="0"/>
        <w:widowControl w:val="0"/>
      </w:pPr>
      <w:bookmarkStart w:id="19" w:name="_Toc68370414"/>
      <w:bookmarkStart w:id="20" w:name="_Toc93661698"/>
      <w:bookmarkStart w:id="21" w:name="_Toc130929934"/>
      <w:bookmarkStart w:id="22" w:name="_Toc159340919"/>
      <w:r w:rsidRPr="00E37D4A">
        <w:t>Differentiatie</w:t>
      </w:r>
      <w:bookmarkEnd w:id="19"/>
      <w:bookmarkEnd w:id="20"/>
      <w:bookmarkEnd w:id="21"/>
      <w:bookmarkEnd w:id="22"/>
      <w:r w:rsidRPr="00E37D4A">
        <w:t xml:space="preserve"> </w:t>
      </w:r>
    </w:p>
    <w:p w14:paraId="2E16B5D8" w14:textId="5FD08240" w:rsidR="00552FBF" w:rsidRDefault="00552FBF" w:rsidP="00552FBF">
      <w:pPr>
        <w:widowControl w:val="0"/>
        <w:rPr>
          <w:rFonts w:ascii="Calibri" w:eastAsia="Calibri" w:hAnsi="Calibri" w:cs="Times New Roman"/>
          <w:color w:val="595959"/>
        </w:rPr>
      </w:pPr>
      <w:r>
        <w:rPr>
          <w:rFonts w:ascii="Calibri" w:eastAsia="Calibri" w:hAnsi="Calibri" w:cs="Times New Roman"/>
          <w:color w:val="595959"/>
        </w:rPr>
        <w:lastRenderedPageBreak/>
        <w:t xml:space="preserve">Om optimale leerkansen te bieden is </w:t>
      </w:r>
      <w:hyperlink r:id="rId18" w:history="1">
        <w:r w:rsidRPr="00A27C4B">
          <w:rPr>
            <w:rStyle w:val="Hyperlink"/>
            <w:rFonts w:ascii="Calibri" w:eastAsia="Calibri" w:hAnsi="Calibri" w:cs="Times New Roman"/>
          </w:rPr>
          <w:t>differentiëren</w:t>
        </w:r>
      </w:hyperlink>
      <w:r w:rsidRPr="00E37D4A">
        <w:rPr>
          <w:rFonts w:ascii="Calibri" w:eastAsia="Calibri" w:hAnsi="Calibri" w:cs="Times New Roman"/>
          <w:color w:val="595959"/>
        </w:rPr>
        <w:t xml:space="preserve"> van belang in alle leerlingengroepen. Leerlingen voor wie dit leerplan </w:t>
      </w:r>
      <w:r>
        <w:rPr>
          <w:rFonts w:ascii="Calibri" w:eastAsia="Calibri" w:hAnsi="Calibri" w:cs="Times New Roman"/>
          <w:color w:val="595959"/>
        </w:rPr>
        <w:t xml:space="preserve">is </w:t>
      </w:r>
      <w:r w:rsidRPr="00E37D4A">
        <w:rPr>
          <w:rFonts w:ascii="Calibri" w:eastAsia="Calibri" w:hAnsi="Calibri" w:cs="Times New Roman"/>
          <w:color w:val="595959"/>
        </w:rPr>
        <w:t xml:space="preserve">bestemd, behoren immers </w:t>
      </w:r>
      <w:r>
        <w:rPr>
          <w:rFonts w:ascii="Calibri" w:eastAsia="Calibri" w:hAnsi="Calibri" w:cs="Times New Roman"/>
          <w:color w:val="595959"/>
        </w:rPr>
        <w:t xml:space="preserve">wel </w:t>
      </w:r>
      <w:r w:rsidRPr="00E37D4A">
        <w:rPr>
          <w:rFonts w:ascii="Calibri" w:eastAsia="Calibri" w:hAnsi="Calibri" w:cs="Times New Roman"/>
          <w:color w:val="595959"/>
        </w:rPr>
        <w:t>tot de</w:t>
      </w:r>
      <w:r>
        <w:rPr>
          <w:rFonts w:ascii="Calibri" w:eastAsia="Calibri" w:hAnsi="Calibri" w:cs="Times New Roman"/>
          <w:color w:val="595959"/>
        </w:rPr>
        <w:t>zelfde</w:t>
      </w:r>
      <w:r w:rsidRPr="00E37D4A">
        <w:rPr>
          <w:rFonts w:ascii="Calibri" w:eastAsia="Calibri" w:hAnsi="Calibri" w:cs="Times New Roman"/>
          <w:color w:val="595959"/>
        </w:rPr>
        <w:t xml:space="preserve"> doelgroep, maar bevinden zich niet noodzakelijk in dezelfde beginsituatie. </w:t>
      </w:r>
      <w:r>
        <w:rPr>
          <w:rFonts w:ascii="Calibri" w:eastAsia="Calibri" w:hAnsi="Calibri" w:cs="Times New Roman"/>
          <w:color w:val="595959"/>
        </w:rPr>
        <w:t xml:space="preserve">Zij </w:t>
      </w:r>
      <w:r w:rsidRPr="00E37D4A">
        <w:rPr>
          <w:rFonts w:ascii="Calibri" w:eastAsia="Calibri" w:hAnsi="Calibri" w:cs="Times New Roman"/>
          <w:color w:val="595959"/>
        </w:rPr>
        <w:t xml:space="preserve">hebben een niet te onderschatten – maar soms sterk verschillende – bagage mee vanuit </w:t>
      </w:r>
      <w:r w:rsidR="0013275E">
        <w:rPr>
          <w:rFonts w:ascii="Calibri" w:eastAsia="Calibri" w:hAnsi="Calibri" w:cs="Times New Roman"/>
          <w:color w:val="595959"/>
        </w:rPr>
        <w:t>het basisonderwijs</w:t>
      </w:r>
      <w:r w:rsidRPr="00E37D4A">
        <w:rPr>
          <w:rFonts w:ascii="Calibri" w:eastAsia="Calibri" w:hAnsi="Calibri" w:cs="Times New Roman"/>
          <w:color w:val="595959"/>
        </w:rPr>
        <w:t>, de thuissituatie en vormen van informeel leren. Het is belangrijk om zicht te krijgen op die aanwezige kennis en vaardigheden en vanuit dat gegeven, soms gedifferentieerd, verder te bouwen.</w:t>
      </w:r>
      <w:r>
        <w:rPr>
          <w:rFonts w:ascii="Calibri" w:eastAsia="Calibri" w:hAnsi="Calibri" w:cs="Times New Roman"/>
          <w:color w:val="595959"/>
        </w:rPr>
        <w:t xml:space="preserve"> </w:t>
      </w:r>
      <w:r>
        <w:rPr>
          <w:rStyle w:val="ui-provider"/>
        </w:rPr>
        <w:t>Positief en planmatig omgaan met verschillen tussen leerlingen</w:t>
      </w:r>
      <w:r w:rsidRPr="1F5289FB">
        <w:rPr>
          <w:rStyle w:val="ui-provider"/>
        </w:rPr>
        <w:t xml:space="preserve"> verhoogt de motivatie, het welbevinden</w:t>
      </w:r>
      <w:r>
        <w:rPr>
          <w:rStyle w:val="ui-provider"/>
        </w:rPr>
        <w:t xml:space="preserve"> en </w:t>
      </w:r>
      <w:r w:rsidRPr="1F5289FB">
        <w:rPr>
          <w:rStyle w:val="ui-provider"/>
        </w:rPr>
        <w:t>de leerwinst voor elke leerling</w:t>
      </w:r>
      <w:r>
        <w:rPr>
          <w:rStyle w:val="ui-provider"/>
        </w:rPr>
        <w:t>.</w:t>
      </w:r>
    </w:p>
    <w:p w14:paraId="384AFD78" w14:textId="77777777" w:rsidR="00552FBF" w:rsidRDefault="00552FBF" w:rsidP="00552FBF">
      <w:pPr>
        <w:widowControl w:val="0"/>
        <w:rPr>
          <w:rFonts w:ascii="Calibri" w:eastAsia="Trebuchet MS" w:hAnsi="Calibri" w:cs="Calibri"/>
          <w:color w:val="595959"/>
        </w:rPr>
      </w:pPr>
      <w:r w:rsidRPr="00E37D4A">
        <w:rPr>
          <w:rFonts w:ascii="Calibri" w:eastAsia="Trebuchet MS" w:hAnsi="Calibri" w:cs="Calibri"/>
          <w:color w:val="595959"/>
        </w:rPr>
        <w:t>De leerplannen bieden kansen om te differentiëren</w:t>
      </w:r>
      <w:r>
        <w:rPr>
          <w:rFonts w:ascii="Calibri" w:eastAsia="Trebuchet MS" w:hAnsi="Calibri" w:cs="Calibri"/>
          <w:color w:val="595959"/>
        </w:rPr>
        <w:t xml:space="preserve"> door te verdiepen en te verbreden en door de leeromgeving aan te passen. Ze nodigen ook uit om te differentiëren in evaluatie.</w:t>
      </w:r>
    </w:p>
    <w:p w14:paraId="2FEAA632" w14:textId="77777777" w:rsidR="00552FBF" w:rsidRDefault="00552FBF" w:rsidP="00552FBF">
      <w:pPr>
        <w:widowControl w:val="0"/>
        <w:rPr>
          <w:rFonts w:ascii="Calibri" w:eastAsia="Trebuchet MS" w:hAnsi="Calibri" w:cs="Calibri"/>
          <w:i/>
          <w:iCs/>
          <w:color w:val="595959"/>
        </w:rPr>
      </w:pPr>
      <w:r w:rsidRPr="00BB2101">
        <w:rPr>
          <w:rFonts w:ascii="Calibri" w:eastAsia="Trebuchet MS" w:hAnsi="Calibri" w:cs="Calibri"/>
          <w:i/>
          <w:iCs/>
          <w:color w:val="595959"/>
        </w:rPr>
        <w:t xml:space="preserve">Differentiatie door </w:t>
      </w:r>
      <w:r>
        <w:rPr>
          <w:rFonts w:ascii="Calibri" w:eastAsia="Trebuchet MS" w:hAnsi="Calibri" w:cs="Calibri"/>
          <w:i/>
          <w:iCs/>
          <w:color w:val="595959"/>
        </w:rPr>
        <w:t xml:space="preserve">te </w:t>
      </w:r>
      <w:r w:rsidRPr="00BB2101">
        <w:rPr>
          <w:rFonts w:ascii="Calibri" w:eastAsia="Trebuchet MS" w:hAnsi="Calibri" w:cs="Calibri"/>
          <w:i/>
          <w:iCs/>
          <w:color w:val="595959"/>
        </w:rPr>
        <w:t xml:space="preserve">verdiepen en </w:t>
      </w:r>
      <w:r>
        <w:rPr>
          <w:rFonts w:ascii="Calibri" w:eastAsia="Trebuchet MS" w:hAnsi="Calibri" w:cs="Calibri"/>
          <w:i/>
          <w:iCs/>
          <w:color w:val="595959"/>
        </w:rPr>
        <w:t xml:space="preserve">te </w:t>
      </w:r>
      <w:r w:rsidRPr="00BB2101">
        <w:rPr>
          <w:rFonts w:ascii="Calibri" w:eastAsia="Trebuchet MS" w:hAnsi="Calibri" w:cs="Calibri"/>
          <w:i/>
          <w:iCs/>
          <w:color w:val="595959"/>
        </w:rPr>
        <w:t>verbreden</w:t>
      </w:r>
    </w:p>
    <w:p w14:paraId="57F693CB" w14:textId="77777777" w:rsidR="00552FBF" w:rsidRDefault="00552FBF" w:rsidP="00552FBF">
      <w:pPr>
        <w:rPr>
          <w:iCs/>
        </w:rPr>
      </w:pPr>
      <w:r>
        <w:rPr>
          <w:iCs/>
        </w:rPr>
        <w:t>Sommige leerlingen denken meer conceptueel en abstract. Andere leerlingen komen vanuit een meer concrete benadering sneller tot inzichtelijk denken. Variëren in abstractie spreekt leerlingen aan op hun capaciteiten en daagt hen uit om van daaruit te groeien.</w:t>
      </w:r>
    </w:p>
    <w:p w14:paraId="2990C577" w14:textId="77777777" w:rsidR="00552FBF" w:rsidRPr="00EC7568" w:rsidRDefault="00552FBF" w:rsidP="00552FBF">
      <w:pPr>
        <w:rPr>
          <w:bCs/>
        </w:rPr>
      </w:pPr>
      <w:bookmarkStart w:id="23" w:name="_Hlk130321931"/>
      <w:r>
        <w:rPr>
          <w:bCs/>
        </w:rPr>
        <w:t>Daarnaast bieden leerplannen kansen om de complexiteit van leerinhouden aan te passen. Dat kan door een complexere situatie te schetsen, een minder ingewikkelde bewerking of handeling voor te stellen, of door meer kennis of vaardigheden aan te bieden om leerlingen uit te dagen.</w:t>
      </w:r>
    </w:p>
    <w:p w14:paraId="31F41D3B" w14:textId="77777777" w:rsidR="00552FBF" w:rsidRDefault="00552FBF" w:rsidP="00552FBF">
      <w:pPr>
        <w:spacing w:after="120"/>
        <w:rPr>
          <w:iCs/>
        </w:rPr>
      </w:pPr>
      <w:r>
        <w:rPr>
          <w:iCs/>
        </w:rPr>
        <w:t>De ene context kan betekenisvol zijn voor een leerlingengroep, terwijl een andere context dan weer betekenisvoller kan zijn voor een andere leerlingengroep. Leerinhouden in verschillende contexten aanbrengen biedt kansen om leerlingen aan te spreken op hun interesses en daagt hen tegelijk uit om andere interesses te verkennen en zo hun horizon te verruimen.</w:t>
      </w:r>
    </w:p>
    <w:p w14:paraId="7D122058" w14:textId="77777777" w:rsidR="00552FBF" w:rsidRDefault="00552FBF" w:rsidP="00552FBF">
      <w:pPr>
        <w:spacing w:after="120"/>
        <w:rPr>
          <w:iCs/>
        </w:rPr>
      </w:pPr>
      <w:r>
        <w:rPr>
          <w:iCs/>
        </w:rPr>
        <w:t>In ‘extra’ wenken bij de leerplandoelen en in beperkte mate ook via keuzeleerplandoelen bieden we je inspiratie om te differentiëren door te verdiepen en te verbreden.</w:t>
      </w:r>
    </w:p>
    <w:bookmarkEnd w:id="23"/>
    <w:p w14:paraId="3B6FCDD9" w14:textId="77777777" w:rsidR="00552FBF" w:rsidRDefault="00552FBF" w:rsidP="00552FBF">
      <w:r w:rsidRPr="00BB2101">
        <w:rPr>
          <w:rFonts w:ascii="Calibri" w:eastAsia="Trebuchet MS" w:hAnsi="Calibri" w:cs="Calibri"/>
          <w:i/>
          <w:iCs/>
          <w:color w:val="595959"/>
        </w:rPr>
        <w:t xml:space="preserve">Differentiatie door </w:t>
      </w:r>
      <w:r>
        <w:rPr>
          <w:rFonts w:ascii="Calibri" w:eastAsia="Trebuchet MS" w:hAnsi="Calibri" w:cs="Calibri"/>
          <w:i/>
          <w:iCs/>
          <w:color w:val="595959"/>
        </w:rPr>
        <w:t>de leeromgeving aan te passen</w:t>
      </w:r>
    </w:p>
    <w:p w14:paraId="4B38DDAA" w14:textId="77777777" w:rsidR="00552FBF" w:rsidRDefault="00552FBF" w:rsidP="00552FBF">
      <w:bookmarkStart w:id="24" w:name="_Hlk130322004"/>
      <w:r>
        <w:t xml:space="preserve">Doordachte variatie in werkvormen (groepswerk, individueel, auditief, visueel, actief …) vergroot de kans dat leerdoelen worden gerealiseerd door alle leerlingen. Het helpt hen bovendien ontdekken welke manieren van leren en informatie verwerken best bij hen passen. </w:t>
      </w:r>
    </w:p>
    <w:p w14:paraId="5F9CA8CF" w14:textId="77777777" w:rsidR="00552FBF" w:rsidRPr="00FE6C93" w:rsidRDefault="00552FBF" w:rsidP="00552FBF">
      <w:pPr>
        <w:spacing w:after="120"/>
        <w:jc w:val="both"/>
        <w:rPr>
          <w:iCs/>
        </w:rPr>
      </w:pPr>
      <w:r w:rsidRPr="00FE6C93">
        <w:rPr>
          <w:iCs/>
        </w:rPr>
        <w:t xml:space="preserve">De ene leerling kan snel of zelfstandig werken, de andere heeft meer tijd of begeleiding nodig. Variëren in de mate van ondersteuning, gericht aanbieden van hulpmiddelen (voorbeelden, schrijfkaders, stappenplannen …) en meer of minder tijd geven, </w:t>
      </w:r>
      <w:r>
        <w:rPr>
          <w:iCs/>
        </w:rPr>
        <w:t xml:space="preserve">daagt leerlingen uit </w:t>
      </w:r>
      <w:r w:rsidRPr="00FE6C93">
        <w:rPr>
          <w:iCs/>
        </w:rPr>
        <w:t xml:space="preserve">op hun niveau en tempo. </w:t>
      </w:r>
    </w:p>
    <w:p w14:paraId="1804F62D" w14:textId="77777777" w:rsidR="00552FBF" w:rsidRDefault="00552FBF" w:rsidP="00552FBF">
      <w:pPr>
        <w:spacing w:after="120" w:line="240" w:lineRule="auto"/>
      </w:pPr>
      <w:r>
        <w:t>L</w:t>
      </w:r>
      <w:r w:rsidRPr="6A7330D4">
        <w:t>eerlingen op hun niveau</w:t>
      </w:r>
      <w:r>
        <w:t xml:space="preserve"> en vanuit eigen interesses</w:t>
      </w:r>
      <w:r w:rsidRPr="6A7330D4">
        <w:t xml:space="preserve"> laten werken kan </w:t>
      </w:r>
      <w:r>
        <w:t xml:space="preserve">door te differentiëren in </w:t>
      </w:r>
      <w:r w:rsidRPr="6A7330D4">
        <w:t>product</w:t>
      </w:r>
      <w:r>
        <w:t xml:space="preserve">, bijvoorbeeld door leerlingen te laten </w:t>
      </w:r>
      <w:r w:rsidRPr="6A7330D4">
        <w:t>kiezen tussen opdrachten die leiden tot verschillende eindproducten.</w:t>
      </w:r>
    </w:p>
    <w:p w14:paraId="1164E22F" w14:textId="77777777" w:rsidR="00552FBF" w:rsidRDefault="00552FBF" w:rsidP="00552FBF">
      <w:pPr>
        <w:spacing w:after="120" w:line="240" w:lineRule="auto"/>
      </w:pPr>
      <w:r w:rsidRPr="2AF2294E">
        <w:t xml:space="preserve">Het samenstellen van groepen kan een effectieve manier zijn om </w:t>
      </w:r>
      <w:r>
        <w:t xml:space="preserve">te </w:t>
      </w:r>
      <w:r w:rsidRPr="2AF2294E">
        <w:t>differenti</w:t>
      </w:r>
      <w:r>
        <w:t>ëren</w:t>
      </w:r>
      <w:r w:rsidRPr="2AF2294E">
        <w:t xml:space="preserve">. </w:t>
      </w:r>
      <w:r>
        <w:t>Rekening houden met verschil in</w:t>
      </w:r>
      <w:r w:rsidRPr="2AF2294E">
        <w:t xml:space="preserve"> </w:t>
      </w:r>
      <w:r>
        <w:t xml:space="preserve">leerdoelen en leerlingenkenmerken laat </w:t>
      </w:r>
      <w:r w:rsidRPr="2AF2294E">
        <w:t xml:space="preserve">leerlingen </w:t>
      </w:r>
      <w:r>
        <w:t xml:space="preserve">toe </w:t>
      </w:r>
      <w:r w:rsidRPr="2AF2294E">
        <w:t>van</w:t>
      </w:r>
      <w:r>
        <w:t xml:space="preserve"> en met</w:t>
      </w:r>
      <w:r w:rsidRPr="2AF2294E">
        <w:t xml:space="preserve"> elkaar </w:t>
      </w:r>
      <w:r>
        <w:t xml:space="preserve">te </w:t>
      </w:r>
      <w:r w:rsidRPr="2AF2294E">
        <w:t>leren.</w:t>
      </w:r>
    </w:p>
    <w:p w14:paraId="6645E3A3" w14:textId="77777777" w:rsidR="00552FBF" w:rsidRDefault="00552FBF" w:rsidP="00552FBF">
      <w:pPr>
        <w:spacing w:after="120" w:line="240" w:lineRule="auto"/>
      </w:pPr>
      <w:r>
        <w:t>T</w:t>
      </w:r>
      <w:r w:rsidRPr="2AF2294E">
        <w:t>echnologie kan al d</w:t>
      </w:r>
      <w:r>
        <w:t>i</w:t>
      </w:r>
      <w:r w:rsidRPr="2AF2294E">
        <w:t>e vormen van differentiatie ondersteunen. Zo kunnen leerlingen op</w:t>
      </w:r>
      <w:r>
        <w:t xml:space="preserve"> hun maat</w:t>
      </w:r>
      <w:r w:rsidRPr="2AF2294E">
        <w:t xml:space="preserve"> werken met digitale leermiddelen zoals educatieve software of online oefenprogramma's.</w:t>
      </w:r>
    </w:p>
    <w:p w14:paraId="223AD7C2" w14:textId="77777777" w:rsidR="00552FBF" w:rsidRPr="00A27C4B" w:rsidRDefault="00552FBF" w:rsidP="00552FBF">
      <w:pPr>
        <w:spacing w:after="120" w:line="240" w:lineRule="auto"/>
        <w:rPr>
          <w:i/>
          <w:iCs/>
        </w:rPr>
      </w:pPr>
      <w:bookmarkStart w:id="25" w:name="_Hlk130322155"/>
      <w:bookmarkEnd w:id="24"/>
      <w:r>
        <w:rPr>
          <w:i/>
          <w:iCs/>
        </w:rPr>
        <w:t>Differentiatie in evaluatie</w:t>
      </w:r>
    </w:p>
    <w:p w14:paraId="4673E466" w14:textId="77777777" w:rsidR="00552FBF" w:rsidRDefault="00552FBF" w:rsidP="00552FBF">
      <w:pPr>
        <w:rPr>
          <w:shd w:val="clear" w:color="auto" w:fill="FFFFFF"/>
        </w:rPr>
      </w:pPr>
      <w:r>
        <w:t xml:space="preserve">Tenslotte laten de leerplannen toe te differentiëren in </w:t>
      </w:r>
      <w:hyperlink r:id="rId19" w:history="1">
        <w:r w:rsidRPr="0074452E">
          <w:rPr>
            <w:rStyle w:val="Hyperlink"/>
          </w:rPr>
          <w:t>evaluatie</w:t>
        </w:r>
      </w:hyperlink>
      <w:r>
        <w:t xml:space="preserve"> en feedback. </w:t>
      </w:r>
      <w:r>
        <w:rPr>
          <w:shd w:val="clear" w:color="auto" w:fill="FFFFFF"/>
        </w:rPr>
        <w:t>Evalueren is beoordelen om te waarderen, krachtiger te maken en te sturen.</w:t>
      </w:r>
    </w:p>
    <w:p w14:paraId="670DFC5D" w14:textId="77777777" w:rsidR="00552FBF" w:rsidRPr="00345F65" w:rsidRDefault="00552FBF" w:rsidP="00552FBF">
      <w:r w:rsidRPr="00345F65">
        <w:t>Na de afronding van een lessenreeks of na een langere periode ga</w:t>
      </w:r>
      <w:r>
        <w:t>an leraren door middel van summatieve evaluatie</w:t>
      </w:r>
      <w:r w:rsidRPr="00345F65">
        <w:t xml:space="preserve"> na waar leerlingen staa</w:t>
      </w:r>
      <w:r>
        <w:t>n</w:t>
      </w:r>
      <w:r w:rsidRPr="00345F65">
        <w:t xml:space="preserve">. </w:t>
      </w:r>
      <w:r>
        <w:t xml:space="preserve">De keuze van een </w:t>
      </w:r>
      <w:r w:rsidRPr="00345F65">
        <w:t>evaluatie</w:t>
      </w:r>
      <w:r>
        <w:t xml:space="preserve">- en feedbackvorm </w:t>
      </w:r>
      <w:r w:rsidRPr="00345F65">
        <w:t>is afhankelijk van de vooropgestelde doelen.</w:t>
      </w:r>
    </w:p>
    <w:p w14:paraId="1E97576D" w14:textId="77777777" w:rsidR="00552FBF" w:rsidRDefault="00552FBF" w:rsidP="00552FBF">
      <w:r w:rsidRPr="00B34426">
        <w:lastRenderedPageBreak/>
        <w:t xml:space="preserve">Formatieve evaluatie </w:t>
      </w:r>
      <w:r>
        <w:t>is</w:t>
      </w:r>
      <w:r w:rsidRPr="00B34426">
        <w:t xml:space="preserve"> geïntegreerd in het leerproces</w:t>
      </w:r>
      <w:r>
        <w:t xml:space="preserve"> en gaat uit van een actieve betrokkenheid van </w:t>
      </w:r>
      <w:r w:rsidRPr="00B34426">
        <w:t xml:space="preserve">leraar </w:t>
      </w:r>
      <w:r>
        <w:t xml:space="preserve">en </w:t>
      </w:r>
      <w:r w:rsidRPr="00B34426">
        <w:t>leerling</w:t>
      </w:r>
      <w:r>
        <w:t xml:space="preserve">. Het </w:t>
      </w:r>
      <w:r w:rsidRPr="00B34426">
        <w:t>zet leerlingen aan het denken over hun vorderingen</w:t>
      </w:r>
      <w:r>
        <w:t xml:space="preserve"> en</w:t>
      </w:r>
      <w:r w:rsidRPr="00B34426">
        <w:t xml:space="preserve"> laat leraren toe om tijdens het leerproces effectieve feedback te geven. </w:t>
      </w:r>
      <w:r>
        <w:t xml:space="preserve">Door middel van formatieve evaluatie krijgen </w:t>
      </w:r>
      <w:r w:rsidRPr="00B34426">
        <w:t xml:space="preserve">leraren een goed zicht op het leerproces van leerlingen </w:t>
      </w:r>
      <w:r>
        <w:t xml:space="preserve">zodat ze het </w:t>
      </w:r>
      <w:r w:rsidRPr="00B34426">
        <w:t xml:space="preserve">verder gericht en waar nodig </w:t>
      </w:r>
      <w:r>
        <w:t xml:space="preserve">kunnen </w:t>
      </w:r>
      <w:r w:rsidRPr="00B34426">
        <w:t>bijsturen. Het is bovendien een rijke bron voor leraren om te reflecteren over de eigen onderwijspraktijk en de eigen pedagogisch-didactische aanpak bij te sturen.</w:t>
      </w:r>
      <w:bookmarkEnd w:id="25"/>
    </w:p>
    <w:p w14:paraId="2F01A9B2" w14:textId="77777777" w:rsidR="00552FBF" w:rsidRPr="00E37D4A" w:rsidRDefault="00552FBF" w:rsidP="00552FBF">
      <w:pPr>
        <w:pStyle w:val="Kop2"/>
        <w:keepNext w:val="0"/>
        <w:keepLines w:val="0"/>
        <w:widowControl w:val="0"/>
      </w:pPr>
      <w:bookmarkStart w:id="26" w:name="_Toc68370415"/>
      <w:bookmarkStart w:id="27" w:name="_Toc93661699"/>
      <w:bookmarkStart w:id="28" w:name="_Toc130929935"/>
      <w:bookmarkStart w:id="29" w:name="_Toc159340920"/>
      <w:r w:rsidRPr="00E37D4A">
        <w:t>Opbouw van leerplannen</w:t>
      </w:r>
      <w:bookmarkEnd w:id="26"/>
      <w:bookmarkEnd w:id="27"/>
      <w:bookmarkEnd w:id="28"/>
      <w:bookmarkEnd w:id="29"/>
    </w:p>
    <w:p w14:paraId="6DD7D4DF" w14:textId="77777777" w:rsidR="00552FBF" w:rsidRPr="00E37D4A" w:rsidRDefault="00552FBF" w:rsidP="00552FBF">
      <w:pPr>
        <w:widowControl w:val="0"/>
        <w:rPr>
          <w:rFonts w:ascii="Calibri" w:eastAsia="Calibri" w:hAnsi="Calibri" w:cs="Times New Roman"/>
          <w:color w:val="595959"/>
        </w:rPr>
      </w:pPr>
      <w:r w:rsidRPr="00E37D4A">
        <w:rPr>
          <w:rFonts w:ascii="Calibri" w:eastAsia="Calibri" w:hAnsi="Calibri" w:cs="Times New Roman"/>
          <w:color w:val="595959"/>
        </w:rPr>
        <w:t>Elk leerplan is opgebouwd volgens een vaste structuur. Alle onderdelen maken inherent deel uit van het leerplan. Schoolbesturen van Katholiek Onderwijs Vlaanderen die de leerplannen gebruiken, verbinden zich tot de realisatie van het gehele leerplan.</w:t>
      </w:r>
    </w:p>
    <w:p w14:paraId="0C0E6C98" w14:textId="77777777" w:rsidR="00552FBF" w:rsidRPr="00E37D4A" w:rsidRDefault="00552FBF" w:rsidP="00552FBF">
      <w:pPr>
        <w:widowControl w:val="0"/>
        <w:rPr>
          <w:rFonts w:ascii="Calibri" w:eastAsia="Calibri" w:hAnsi="Calibri" w:cs="Times New Roman"/>
          <w:color w:val="595959"/>
        </w:rPr>
      </w:pPr>
      <w:r>
        <w:rPr>
          <w:rFonts w:ascii="Calibri" w:eastAsia="Calibri" w:hAnsi="Calibri" w:cs="Times New Roman"/>
          <w:color w:val="595959"/>
        </w:rPr>
        <w:t>D</w:t>
      </w:r>
      <w:r w:rsidRPr="00E37D4A">
        <w:rPr>
          <w:rFonts w:ascii="Calibri" w:eastAsia="Calibri" w:hAnsi="Calibri" w:cs="Times New Roman"/>
          <w:color w:val="595959"/>
        </w:rPr>
        <w:t xml:space="preserve">e </w:t>
      </w:r>
      <w:r w:rsidRPr="00E37D4A">
        <w:rPr>
          <w:rFonts w:ascii="Calibri" w:eastAsia="Calibri" w:hAnsi="Calibri" w:cs="Times New Roman"/>
          <w:b/>
          <w:color w:val="595959"/>
        </w:rPr>
        <w:t>inleiding</w:t>
      </w:r>
      <w:r w:rsidRPr="00E37D4A">
        <w:rPr>
          <w:rFonts w:ascii="Calibri" w:eastAsia="Calibri" w:hAnsi="Calibri" w:cs="Times New Roman"/>
          <w:color w:val="595959"/>
        </w:rPr>
        <w:t xml:space="preserve"> licht het leerplanconcept </w:t>
      </w:r>
      <w:r>
        <w:rPr>
          <w:rFonts w:ascii="Calibri" w:eastAsia="Calibri" w:hAnsi="Calibri" w:cs="Times New Roman"/>
          <w:color w:val="595959"/>
        </w:rPr>
        <w:t xml:space="preserve">toe </w:t>
      </w:r>
      <w:r w:rsidRPr="00E37D4A">
        <w:rPr>
          <w:rFonts w:ascii="Calibri" w:eastAsia="Calibri" w:hAnsi="Calibri" w:cs="Times New Roman"/>
          <w:color w:val="595959"/>
        </w:rPr>
        <w:t>en gaa</w:t>
      </w:r>
      <w:r>
        <w:rPr>
          <w:rFonts w:ascii="Calibri" w:eastAsia="Calibri" w:hAnsi="Calibri" w:cs="Times New Roman"/>
          <w:color w:val="595959"/>
        </w:rPr>
        <w:t>t</w:t>
      </w:r>
      <w:r w:rsidRPr="00E37D4A">
        <w:rPr>
          <w:rFonts w:ascii="Calibri" w:eastAsia="Calibri" w:hAnsi="Calibri" w:cs="Times New Roman"/>
          <w:color w:val="595959"/>
        </w:rPr>
        <w:t xml:space="preserve"> dieper in op de visie op vorming, de ruimte voor leraren(teams) en scholen en de mogelijkheden tot differentiatie. </w:t>
      </w:r>
    </w:p>
    <w:p w14:paraId="2068C72E" w14:textId="77777777" w:rsidR="00552FBF" w:rsidRPr="00E37D4A" w:rsidRDefault="00552FBF" w:rsidP="00552FBF">
      <w:pPr>
        <w:widowControl w:val="0"/>
        <w:rPr>
          <w:rFonts w:ascii="Calibri" w:eastAsia="Calibri" w:hAnsi="Calibri" w:cs="Times New Roman"/>
          <w:color w:val="595959"/>
        </w:rPr>
      </w:pPr>
      <w:r>
        <w:rPr>
          <w:rFonts w:ascii="Calibri" w:eastAsia="Calibri" w:hAnsi="Calibri" w:cs="Times New Roman"/>
          <w:color w:val="595959"/>
        </w:rPr>
        <w:t>D</w:t>
      </w:r>
      <w:r w:rsidRPr="00E37D4A">
        <w:rPr>
          <w:rFonts w:ascii="Calibri" w:eastAsia="Calibri" w:hAnsi="Calibri" w:cs="Times New Roman"/>
          <w:color w:val="595959"/>
        </w:rPr>
        <w:t xml:space="preserve">e </w:t>
      </w:r>
      <w:r w:rsidRPr="00E37D4A">
        <w:rPr>
          <w:rFonts w:ascii="Calibri" w:eastAsia="Calibri" w:hAnsi="Calibri" w:cs="Times New Roman"/>
          <w:b/>
          <w:color w:val="595959"/>
        </w:rPr>
        <w:t>situering</w:t>
      </w:r>
      <w:r w:rsidRPr="00E37D4A">
        <w:rPr>
          <w:rFonts w:ascii="Calibri" w:eastAsia="Calibri" w:hAnsi="Calibri" w:cs="Times New Roman"/>
          <w:color w:val="595959"/>
        </w:rPr>
        <w:t xml:space="preserve"> </w:t>
      </w:r>
      <w:r>
        <w:rPr>
          <w:rFonts w:ascii="Calibri" w:eastAsia="Calibri" w:hAnsi="Calibri" w:cs="Times New Roman"/>
          <w:color w:val="595959"/>
        </w:rPr>
        <w:t xml:space="preserve">geeft aan waarop het leerplan is gebaseerd en beschrijft </w:t>
      </w:r>
      <w:r w:rsidRPr="00E37D4A">
        <w:rPr>
          <w:rFonts w:ascii="Calibri" w:eastAsia="Calibri" w:hAnsi="Calibri" w:cs="Times New Roman"/>
          <w:color w:val="595959"/>
        </w:rPr>
        <w:t xml:space="preserve">de samenhang </w:t>
      </w:r>
      <w:r>
        <w:rPr>
          <w:rFonts w:ascii="Calibri" w:eastAsia="Calibri" w:hAnsi="Calibri" w:cs="Times New Roman"/>
          <w:color w:val="595959"/>
        </w:rPr>
        <w:t>binnen de graad en met de onderliggende graad,</w:t>
      </w:r>
      <w:r w:rsidRPr="00E37D4A">
        <w:rPr>
          <w:rFonts w:ascii="Calibri" w:eastAsia="Calibri" w:hAnsi="Calibri" w:cs="Times New Roman"/>
          <w:color w:val="595959"/>
        </w:rPr>
        <w:t xml:space="preserve"> en de plaats in de lessentabel.</w:t>
      </w:r>
    </w:p>
    <w:p w14:paraId="6EADFFE2" w14:textId="4F3024DB" w:rsidR="00552FBF" w:rsidRPr="00E37D4A" w:rsidRDefault="00552FBF" w:rsidP="00552FBF">
      <w:pPr>
        <w:widowControl w:val="0"/>
        <w:rPr>
          <w:rFonts w:ascii="Calibri" w:eastAsia="Calibri" w:hAnsi="Calibri" w:cs="Times New Roman"/>
          <w:color w:val="595959"/>
        </w:rPr>
      </w:pPr>
      <w:r>
        <w:rPr>
          <w:rFonts w:ascii="Calibri" w:eastAsia="Calibri" w:hAnsi="Calibri" w:cs="Times New Roman"/>
          <w:color w:val="595959"/>
        </w:rPr>
        <w:t>In d</w:t>
      </w:r>
      <w:r w:rsidRPr="00E37D4A">
        <w:rPr>
          <w:rFonts w:ascii="Calibri" w:eastAsia="Calibri" w:hAnsi="Calibri" w:cs="Times New Roman"/>
          <w:color w:val="595959"/>
        </w:rPr>
        <w:t xml:space="preserve">e </w:t>
      </w:r>
      <w:r w:rsidRPr="00E37D4A">
        <w:rPr>
          <w:rFonts w:ascii="Calibri" w:eastAsia="Calibri" w:hAnsi="Calibri" w:cs="Times New Roman"/>
          <w:b/>
          <w:color w:val="595959"/>
        </w:rPr>
        <w:t>pedagogisch-didactische</w:t>
      </w:r>
      <w:r w:rsidRPr="00E37D4A">
        <w:rPr>
          <w:rFonts w:ascii="Calibri" w:eastAsia="Calibri" w:hAnsi="Calibri" w:cs="Times New Roman"/>
          <w:color w:val="595959"/>
        </w:rPr>
        <w:t xml:space="preserve"> </w:t>
      </w:r>
      <w:r w:rsidRPr="00E37D4A">
        <w:rPr>
          <w:rFonts w:ascii="Calibri" w:eastAsia="Calibri" w:hAnsi="Calibri" w:cs="Times New Roman"/>
          <w:b/>
          <w:bCs/>
          <w:color w:val="595959"/>
        </w:rPr>
        <w:t>duiding</w:t>
      </w:r>
      <w:r w:rsidRPr="00E37D4A">
        <w:rPr>
          <w:rFonts w:ascii="Calibri" w:eastAsia="Calibri" w:hAnsi="Calibri" w:cs="Times New Roman"/>
          <w:color w:val="595959"/>
        </w:rPr>
        <w:t xml:space="preserve"> komen de inbedding in het vormingsconcept, de krachtlijnen, de opbouw, de leerlijnen, de aandachtspunten met o.m. nieuwe accenten van het leerplan aan bod.</w:t>
      </w:r>
      <w:r w:rsidR="0003171D">
        <w:rPr>
          <w:rFonts w:ascii="Calibri" w:eastAsia="Calibri" w:hAnsi="Calibri" w:cs="Times New Roman"/>
          <w:color w:val="595959"/>
        </w:rPr>
        <w:t xml:space="preserve"> </w:t>
      </w:r>
    </w:p>
    <w:p w14:paraId="243E6894" w14:textId="23BDE84A" w:rsidR="00552FBF" w:rsidRPr="00466555" w:rsidRDefault="00552FBF" w:rsidP="00552FBF">
      <w:pPr>
        <w:widowControl w:val="0"/>
      </w:pPr>
      <w:r w:rsidRPr="00E37D4A">
        <w:rPr>
          <w:rFonts w:ascii="Calibri" w:eastAsia="Calibri" w:hAnsi="Calibri" w:cs="Times New Roman"/>
          <w:color w:val="595959"/>
        </w:rPr>
        <w:t xml:space="preserve">De </w:t>
      </w:r>
      <w:r w:rsidRPr="00E37D4A">
        <w:rPr>
          <w:rFonts w:ascii="Calibri" w:eastAsia="Calibri" w:hAnsi="Calibri" w:cs="Times New Roman"/>
          <w:b/>
          <w:color w:val="595959"/>
        </w:rPr>
        <w:t>leerplandoelen</w:t>
      </w:r>
      <w:r w:rsidRPr="00E37D4A">
        <w:rPr>
          <w:rFonts w:ascii="Calibri" w:eastAsia="Calibri" w:hAnsi="Calibri" w:cs="Times New Roman"/>
          <w:color w:val="595959"/>
        </w:rPr>
        <w:t xml:space="preserve"> zijn helder geformuleerd </w:t>
      </w:r>
      <w:r>
        <w:rPr>
          <w:rFonts w:ascii="Calibri" w:eastAsia="Calibri" w:hAnsi="Calibri" w:cs="Times New Roman"/>
          <w:color w:val="595959"/>
        </w:rPr>
        <w:t>en geven aan wat van leerlingen wordt verwacht</w:t>
      </w:r>
      <w:r w:rsidRPr="00E37D4A">
        <w:rPr>
          <w:rFonts w:ascii="Calibri" w:eastAsia="Calibri" w:hAnsi="Calibri" w:cs="Times New Roman"/>
          <w:color w:val="595959"/>
        </w:rPr>
        <w:t xml:space="preserve">. Waar relevant </w:t>
      </w:r>
      <w:r>
        <w:rPr>
          <w:rFonts w:ascii="Calibri" w:eastAsia="Calibri" w:hAnsi="Calibri" w:cs="Times New Roman"/>
          <w:color w:val="595959"/>
        </w:rPr>
        <w:t xml:space="preserve">geeft </w:t>
      </w:r>
      <w:r w:rsidRPr="00E37D4A">
        <w:rPr>
          <w:rFonts w:ascii="Calibri" w:eastAsia="Calibri" w:hAnsi="Calibri" w:cs="Times New Roman"/>
          <w:color w:val="595959"/>
        </w:rPr>
        <w:t>een opsomming of een afbakening (</w:t>
      </w:r>
      <w:r w:rsidRPr="00E37D4A">
        <w:rPr>
          <w:rFonts w:ascii="Wingdings" w:eastAsia="Wingdings" w:hAnsi="Wingdings" w:cs="Wingdings"/>
          <w:color w:val="595959"/>
        </w:rPr>
        <w:t></w:t>
      </w:r>
      <w:r w:rsidRPr="00E37D4A">
        <w:rPr>
          <w:rFonts w:ascii="Calibri" w:eastAsia="Calibri" w:hAnsi="Calibri" w:cs="Times New Roman"/>
          <w:color w:val="595959"/>
        </w:rPr>
        <w:t>)</w:t>
      </w:r>
      <w:r>
        <w:rPr>
          <w:rFonts w:ascii="Calibri" w:eastAsia="Calibri" w:hAnsi="Calibri" w:cs="Times New Roman"/>
          <w:color w:val="595959"/>
        </w:rPr>
        <w:t xml:space="preserve"> </w:t>
      </w:r>
      <w:r w:rsidRPr="00E37D4A">
        <w:rPr>
          <w:rFonts w:ascii="Calibri" w:eastAsia="Calibri" w:hAnsi="Calibri" w:cs="Times New Roman"/>
          <w:color w:val="595959"/>
        </w:rPr>
        <w:t>aan wat bij de realisatie van het leerplandoel aan bod moet komen. Ook pop-ups bevatten informatie die noodzakelijk is bij de realisatie van het leerplandoel.</w:t>
      </w:r>
      <w:r>
        <w:rPr>
          <w:rFonts w:ascii="Calibri" w:eastAsia="Calibri" w:hAnsi="Calibri" w:cs="Times New Roman"/>
          <w:color w:val="595959"/>
        </w:rPr>
        <w:t xml:space="preserve"> </w:t>
      </w:r>
      <w:r>
        <w:rPr>
          <w:rFonts w:ascii="Calibri" w:eastAsia="Calibri" w:hAnsi="Calibri" w:cs="Times New Roman"/>
          <w:color w:val="595959"/>
        </w:rPr>
        <w:br/>
      </w:r>
      <w:bookmarkStart w:id="30" w:name="_Hlk130322924"/>
      <w:r w:rsidR="008927D1">
        <w:t xml:space="preserve">De leerplandoelen zijn gebaseerd op </w:t>
      </w:r>
      <w:r w:rsidR="00122431">
        <w:t>de minimumdoelen van de basisvorming</w:t>
      </w:r>
      <w:r w:rsidR="008927D1">
        <w:t>. Indien een leerplandoel verder gaat, vind je een ‘</w:t>
      </w:r>
      <w:r w:rsidR="00201872">
        <w:t>+</w:t>
      </w:r>
      <w:r w:rsidR="008927D1">
        <w:t xml:space="preserve">’ bij het </w:t>
      </w:r>
      <w:r w:rsidR="00C03A62">
        <w:t>nummer van het leerplan</w:t>
      </w:r>
      <w:r w:rsidR="008927D1">
        <w:t>doel.</w:t>
      </w:r>
      <w:r w:rsidR="00776EA2">
        <w:t xml:space="preserve"> </w:t>
      </w:r>
      <w:r w:rsidR="0074486B">
        <w:t xml:space="preserve">Al die leerplandoelen zijn verplicht te realiseren. </w:t>
      </w:r>
      <w:r w:rsidR="00776EA2">
        <w:t>In een aantal gevallen zijn keuzedoelen opgenomen</w:t>
      </w:r>
      <w:r w:rsidR="0074486B">
        <w:t xml:space="preserve">; die </w:t>
      </w:r>
      <w:r w:rsidR="007F5AE2">
        <w:t xml:space="preserve">leerplandoelen zijn weergegeven in een </w:t>
      </w:r>
      <w:r w:rsidR="000965D8">
        <w:t>grijze</w:t>
      </w:r>
      <w:r w:rsidR="007F5AE2">
        <w:t xml:space="preserve"> kleur en het </w:t>
      </w:r>
      <w:r w:rsidR="00C353B4">
        <w:t xml:space="preserve">nummer van het </w:t>
      </w:r>
      <w:r w:rsidR="007F5AE2">
        <w:t>leerplandoel wordt voorafgegaan door ‘K’.</w:t>
      </w:r>
      <w:r w:rsidR="00466555">
        <w:t xml:space="preserve"> </w:t>
      </w:r>
      <w:r w:rsidR="00466555">
        <w:br/>
      </w:r>
      <w:r>
        <w:t>De leerplandoelen zijn ingedeeld in een aantal rubrieken. Bovenaan elke rubriek vind je de relevante minimumdoelen van de basisvorming. Als leraar hoef je je die taal niet eigen te maken. Het volstaat dat je de leerplandoelen realiseert zoals opgenomen in het leerplan.</w:t>
      </w:r>
      <w:r>
        <w:rPr>
          <w:rFonts w:ascii="Calibri" w:eastAsia="Calibri" w:hAnsi="Calibri" w:cs="Times New Roman"/>
          <w:color w:val="595959"/>
        </w:rPr>
        <w:br/>
        <w:t xml:space="preserve">Waar relevant wordt </w:t>
      </w:r>
      <w:r w:rsidRPr="00E37D4A">
        <w:rPr>
          <w:rFonts w:ascii="Calibri" w:eastAsia="Calibri" w:hAnsi="Calibri" w:cs="Times New Roman"/>
          <w:color w:val="595959"/>
        </w:rPr>
        <w:t xml:space="preserve">de </w:t>
      </w:r>
      <w:r w:rsidRPr="008057C5">
        <w:rPr>
          <w:rFonts w:ascii="Calibri" w:eastAsia="Calibri" w:hAnsi="Calibri" w:cs="Times New Roman"/>
          <w:color w:val="595959"/>
        </w:rPr>
        <w:t xml:space="preserve">samenhang met andere leerplannen </w:t>
      </w:r>
      <w:r w:rsidR="00066954">
        <w:rPr>
          <w:rFonts w:ascii="Calibri" w:eastAsia="Calibri" w:hAnsi="Calibri" w:cs="Times New Roman"/>
          <w:color w:val="595959"/>
        </w:rPr>
        <w:t xml:space="preserve">in dezelfde graad </w:t>
      </w:r>
      <w:r w:rsidRPr="008057C5">
        <w:rPr>
          <w:rFonts w:ascii="Calibri" w:eastAsia="Calibri" w:hAnsi="Calibri" w:cs="Times New Roman"/>
          <w:color w:val="595959"/>
        </w:rPr>
        <w:t>aangegeven</w:t>
      </w:r>
      <w:r w:rsidRPr="00E37D4A">
        <w:rPr>
          <w:rFonts w:ascii="Calibri" w:eastAsia="Calibri" w:hAnsi="Calibri" w:cs="Times New Roman"/>
          <w:color w:val="595959"/>
        </w:rPr>
        <w:t>.</w:t>
      </w:r>
      <w:r>
        <w:rPr>
          <w:rFonts w:ascii="Calibri" w:eastAsia="Calibri" w:hAnsi="Calibri" w:cs="Times New Roman"/>
          <w:color w:val="595959"/>
        </w:rPr>
        <w:br/>
        <w:t xml:space="preserve">‘Duiding’ bij een leerplandoel bevat een noodzakelijke toelichting bij het doel. In pedagogisch-didactische wenken vinden leraren inspiratie om met het leerplandoel aan de slag te gaan. Een </w:t>
      </w:r>
      <w:r w:rsidR="00F346F8">
        <w:rPr>
          <w:rFonts w:ascii="Calibri" w:eastAsia="Calibri" w:hAnsi="Calibri" w:cs="Times New Roman"/>
          <w:color w:val="595959"/>
        </w:rPr>
        <w:t>wenk</w:t>
      </w:r>
      <w:r>
        <w:rPr>
          <w:rFonts w:ascii="Calibri" w:eastAsia="Calibri" w:hAnsi="Calibri" w:cs="Times New Roman"/>
          <w:color w:val="595959"/>
        </w:rPr>
        <w:t xml:space="preserve"> ‘extra’ bij een leerplandoel biedt leraren inspiratie om verder te gaan dan wat het leerplandoel minimaal vraagt.</w:t>
      </w:r>
    </w:p>
    <w:bookmarkEnd w:id="30"/>
    <w:p w14:paraId="093EC9C4" w14:textId="77777777" w:rsidR="00552FBF" w:rsidRDefault="00552FBF" w:rsidP="00552FBF">
      <w:pPr>
        <w:widowControl w:val="0"/>
        <w:rPr>
          <w:rFonts w:ascii="Calibri" w:eastAsia="Calibri" w:hAnsi="Calibri" w:cs="Times New Roman"/>
          <w:color w:val="595959"/>
        </w:rPr>
      </w:pPr>
      <w:r w:rsidRPr="00E37D4A">
        <w:rPr>
          <w:rFonts w:ascii="Calibri" w:eastAsia="Calibri" w:hAnsi="Calibri" w:cs="Times New Roman"/>
          <w:color w:val="595959"/>
        </w:rPr>
        <w:t xml:space="preserve">De </w:t>
      </w:r>
      <w:r w:rsidRPr="00E37D4A">
        <w:rPr>
          <w:rFonts w:ascii="Calibri" w:eastAsia="Calibri" w:hAnsi="Calibri" w:cs="Times New Roman"/>
          <w:b/>
          <w:color w:val="595959"/>
        </w:rPr>
        <w:t>basisuitrusting</w:t>
      </w:r>
      <w:r w:rsidRPr="00E37D4A">
        <w:rPr>
          <w:rFonts w:ascii="Calibri" w:eastAsia="Calibri" w:hAnsi="Calibri" w:cs="Times New Roman"/>
          <w:color w:val="595959"/>
        </w:rPr>
        <w:t xml:space="preserve"> geeft aan welke materiële uitrusting vereist is om de leerplandoelen te kunnen realiseren.</w:t>
      </w:r>
    </w:p>
    <w:p w14:paraId="48CF0911" w14:textId="77777777" w:rsidR="00552FBF" w:rsidRPr="00E37D4A" w:rsidRDefault="00552FBF" w:rsidP="00552FBF">
      <w:pPr>
        <w:widowControl w:val="0"/>
        <w:rPr>
          <w:rFonts w:ascii="Calibri" w:eastAsia="Calibri" w:hAnsi="Calibri" w:cs="Times New Roman"/>
          <w:color w:val="595959"/>
        </w:rPr>
      </w:pPr>
      <w:bookmarkStart w:id="31" w:name="_Hlk130322959"/>
      <w:r>
        <w:rPr>
          <w:rFonts w:ascii="Calibri" w:eastAsia="Calibri" w:hAnsi="Calibri" w:cs="Times New Roman"/>
          <w:color w:val="595959"/>
        </w:rPr>
        <w:t xml:space="preserve">Het </w:t>
      </w:r>
      <w:r w:rsidRPr="009825EA">
        <w:rPr>
          <w:rFonts w:ascii="Calibri" w:eastAsia="Calibri" w:hAnsi="Calibri" w:cs="Times New Roman"/>
          <w:b/>
          <w:bCs/>
          <w:color w:val="595959"/>
        </w:rPr>
        <w:t>glossarium</w:t>
      </w:r>
      <w:r>
        <w:rPr>
          <w:rFonts w:ascii="Calibri" w:eastAsia="Calibri" w:hAnsi="Calibri" w:cs="Times New Roman"/>
          <w:color w:val="595959"/>
        </w:rPr>
        <w:t xml:space="preserve"> bevat een overzicht van handelingswerkwoorden die in alle leerplannen van de graad als synoniem van elkaar worden gebruikt of meer toelichting nodig hebben.</w:t>
      </w:r>
    </w:p>
    <w:p w14:paraId="71142295" w14:textId="52C49894" w:rsidR="00066954" w:rsidRPr="00066954" w:rsidRDefault="00552FBF" w:rsidP="00066954">
      <w:pPr>
        <w:widowControl w:val="0"/>
        <w:rPr>
          <w:rFonts w:ascii="Calibri" w:eastAsia="Calibri" w:hAnsi="Calibri" w:cs="Times New Roman"/>
          <w:color w:val="595959"/>
        </w:rPr>
      </w:pPr>
      <w:bookmarkStart w:id="32" w:name="_Hlk149466725"/>
      <w:r>
        <w:rPr>
          <w:rFonts w:ascii="Calibri" w:eastAsia="Calibri" w:hAnsi="Calibri" w:cs="Times New Roman"/>
          <w:color w:val="595959"/>
        </w:rPr>
        <w:t>D</w:t>
      </w:r>
      <w:r w:rsidRPr="00E37D4A">
        <w:rPr>
          <w:rFonts w:ascii="Calibri" w:eastAsia="Calibri" w:hAnsi="Calibri" w:cs="Times New Roman"/>
          <w:color w:val="595959"/>
        </w:rPr>
        <w:t xml:space="preserve">e </w:t>
      </w:r>
      <w:r w:rsidRPr="00E37D4A">
        <w:rPr>
          <w:rFonts w:ascii="Calibri" w:eastAsia="Calibri" w:hAnsi="Calibri" w:cs="Times New Roman"/>
          <w:b/>
          <w:color w:val="595959"/>
        </w:rPr>
        <w:t>concordantie</w:t>
      </w:r>
      <w:r w:rsidRPr="00E37D4A">
        <w:rPr>
          <w:rFonts w:ascii="Calibri" w:eastAsia="Calibri" w:hAnsi="Calibri" w:cs="Times New Roman"/>
          <w:color w:val="595959"/>
        </w:rPr>
        <w:t xml:space="preserve"> ge</w:t>
      </w:r>
      <w:r>
        <w:rPr>
          <w:rFonts w:ascii="Calibri" w:eastAsia="Calibri" w:hAnsi="Calibri" w:cs="Times New Roman"/>
          <w:color w:val="595959"/>
        </w:rPr>
        <w:t>eft</w:t>
      </w:r>
      <w:r w:rsidRPr="00E37D4A">
        <w:rPr>
          <w:rFonts w:ascii="Calibri" w:eastAsia="Calibri" w:hAnsi="Calibri" w:cs="Times New Roman"/>
          <w:color w:val="595959"/>
        </w:rPr>
        <w:t xml:space="preserve"> aan welke leerplandoelen gerelateerd zijn aan bepaalde</w:t>
      </w:r>
      <w:r>
        <w:rPr>
          <w:rFonts w:ascii="Calibri" w:eastAsia="Calibri" w:hAnsi="Calibri" w:cs="Times New Roman"/>
          <w:color w:val="595959"/>
        </w:rPr>
        <w:t xml:space="preserve"> minimumdoelen</w:t>
      </w:r>
      <w:bookmarkEnd w:id="32"/>
      <w:r w:rsidRPr="00E37D4A">
        <w:rPr>
          <w:rFonts w:ascii="Calibri" w:eastAsia="Calibri" w:hAnsi="Calibri" w:cs="Times New Roman"/>
          <w:color w:val="595959"/>
        </w:rPr>
        <w:t>.</w:t>
      </w:r>
      <w:bookmarkEnd w:id="31"/>
    </w:p>
    <w:p w14:paraId="7618F1CF" w14:textId="77777777" w:rsidR="001332B5" w:rsidRDefault="00552FBF" w:rsidP="00552FBF">
      <w:pPr>
        <w:pStyle w:val="Kop1"/>
      </w:pPr>
      <w:bookmarkStart w:id="33" w:name="_Toc130929936"/>
      <w:bookmarkStart w:id="34" w:name="_Toc159340921"/>
      <w:r>
        <w:t>Situering</w:t>
      </w:r>
      <w:bookmarkEnd w:id="3"/>
      <w:bookmarkEnd w:id="4"/>
      <w:bookmarkEnd w:id="33"/>
      <w:bookmarkEnd w:id="34"/>
    </w:p>
    <w:p w14:paraId="36018A76" w14:textId="6ECE24B7" w:rsidR="008016FA" w:rsidRDefault="008016FA" w:rsidP="006F6012">
      <w:pPr>
        <w:pStyle w:val="Kop2"/>
      </w:pPr>
      <w:bookmarkStart w:id="35" w:name="_Toc121484769"/>
      <w:bookmarkStart w:id="36" w:name="_Toc127295248"/>
      <w:bookmarkStart w:id="37" w:name="_Toc128941172"/>
      <w:bookmarkStart w:id="38" w:name="_Toc129036339"/>
      <w:bookmarkStart w:id="39" w:name="_Toc129199568"/>
      <w:bookmarkStart w:id="40" w:name="_Toc159340922"/>
      <w:r w:rsidRPr="008016FA">
        <w:t xml:space="preserve">Samenhang met </w:t>
      </w:r>
      <w:r w:rsidR="00505155">
        <w:t>het basisonderwijs</w:t>
      </w:r>
      <w:bookmarkEnd w:id="35"/>
      <w:bookmarkEnd w:id="36"/>
      <w:bookmarkEnd w:id="37"/>
      <w:bookmarkEnd w:id="38"/>
      <w:bookmarkEnd w:id="39"/>
      <w:bookmarkEnd w:id="40"/>
    </w:p>
    <w:p w14:paraId="75CD08BE" w14:textId="3F61D327" w:rsidR="00294BE4" w:rsidRDefault="00C259FD" w:rsidP="00294BE4">
      <w:r>
        <w:t xml:space="preserve">Het leerplan </w:t>
      </w:r>
      <w:r w:rsidR="008F3A5A">
        <w:t xml:space="preserve">Maatschappelijke vorming bouwt </w:t>
      </w:r>
      <w:r w:rsidR="00294BE4">
        <w:t>verder op het cultuurgebonden ontwikkelveld ‘</w:t>
      </w:r>
      <w:hyperlink r:id="rId20" w:anchor="!/leerinhoud/OW" w:history="1">
        <w:r w:rsidR="00294BE4" w:rsidRPr="00442C23">
          <w:rPr>
            <w:rStyle w:val="Hyperlink"/>
          </w:rPr>
          <w:t>Ontwikkeling van oriëntatie op de wereld</w:t>
        </w:r>
      </w:hyperlink>
      <w:r w:rsidR="00294BE4">
        <w:t>’</w:t>
      </w:r>
      <w:r w:rsidR="008F3A5A">
        <w:t xml:space="preserve"> van het leerplan ‘</w:t>
      </w:r>
      <w:hyperlink r:id="rId21" w:anchor="!/" w:history="1">
        <w:r w:rsidR="008F3A5A" w:rsidRPr="000D4331">
          <w:rPr>
            <w:rStyle w:val="Hyperlink"/>
          </w:rPr>
          <w:t>Zin in leren! Zin in leven!</w:t>
        </w:r>
      </w:hyperlink>
      <w:r w:rsidR="008F3A5A">
        <w:t>’ van het katholiek basisonderwijs</w:t>
      </w:r>
      <w:r w:rsidR="00294BE4">
        <w:t xml:space="preserve">. </w:t>
      </w:r>
    </w:p>
    <w:p w14:paraId="7ADA9234" w14:textId="42D73C85" w:rsidR="008016FA" w:rsidRDefault="008016FA" w:rsidP="006F6012">
      <w:pPr>
        <w:pStyle w:val="Kop2"/>
      </w:pPr>
      <w:bookmarkStart w:id="41" w:name="_Toc121484770"/>
      <w:bookmarkStart w:id="42" w:name="_Toc127295249"/>
      <w:bookmarkStart w:id="43" w:name="_Toc128941173"/>
      <w:bookmarkStart w:id="44" w:name="_Toc129036340"/>
      <w:bookmarkStart w:id="45" w:name="_Toc129199569"/>
      <w:bookmarkStart w:id="46" w:name="_Toc159340923"/>
      <w:r>
        <w:lastRenderedPageBreak/>
        <w:t xml:space="preserve">Samenhang in de </w:t>
      </w:r>
      <w:r w:rsidR="00505155">
        <w:t>eerste</w:t>
      </w:r>
      <w:r>
        <w:t xml:space="preserve"> graad</w:t>
      </w:r>
      <w:bookmarkEnd w:id="41"/>
      <w:bookmarkEnd w:id="42"/>
      <w:bookmarkEnd w:id="43"/>
      <w:bookmarkEnd w:id="44"/>
      <w:bookmarkEnd w:id="45"/>
      <w:bookmarkEnd w:id="46"/>
    </w:p>
    <w:p w14:paraId="0A3D7748" w14:textId="427F41AA" w:rsidR="008016FA" w:rsidRDefault="008016FA" w:rsidP="008016FA">
      <w:pPr>
        <w:pStyle w:val="Kop3"/>
      </w:pPr>
      <w:bookmarkStart w:id="47" w:name="_Toc121484772"/>
      <w:bookmarkStart w:id="48" w:name="_Toc127295251"/>
      <w:bookmarkStart w:id="49" w:name="_Toc128941175"/>
      <w:bookmarkStart w:id="50" w:name="_Toc129036342"/>
      <w:bookmarkStart w:id="51" w:name="_Toc129199571"/>
      <w:bookmarkStart w:id="52" w:name="_Toc159340924"/>
      <w:r w:rsidRPr="008016FA">
        <w:t xml:space="preserve">Samenhang met leerplannen </w:t>
      </w:r>
      <w:r w:rsidR="00505155">
        <w:t>van de algemene vorming</w:t>
      </w:r>
      <w:bookmarkEnd w:id="47"/>
      <w:bookmarkEnd w:id="48"/>
      <w:bookmarkEnd w:id="49"/>
      <w:bookmarkEnd w:id="50"/>
      <w:bookmarkEnd w:id="51"/>
      <w:bookmarkEnd w:id="52"/>
    </w:p>
    <w:p w14:paraId="4EC4E0B6" w14:textId="1D94FAF2" w:rsidR="000C7679" w:rsidRPr="000C7679" w:rsidRDefault="000C7679" w:rsidP="000C7679">
      <w:r w:rsidRPr="000C7679">
        <w:t>Het leerplan Maatschappelijke vorming vertoont verwantschap met de leerplannen Mens &amp; samenleving A-stroom (Financieel-economische vorming), Geschiedenis A-stroom en Aardrijkskunde A-stroom</w:t>
      </w:r>
      <w:r>
        <w:t>.</w:t>
      </w:r>
    </w:p>
    <w:p w14:paraId="268F0B8A" w14:textId="0747939B" w:rsidR="008016FA" w:rsidRPr="00FE5200" w:rsidRDefault="00483294" w:rsidP="008016FA">
      <w:pPr>
        <w:pStyle w:val="Kop3"/>
      </w:pPr>
      <w:bookmarkStart w:id="53" w:name="_Toc121484773"/>
      <w:bookmarkStart w:id="54" w:name="_Toc127295252"/>
      <w:bookmarkStart w:id="55" w:name="_Toc128941176"/>
      <w:bookmarkStart w:id="56" w:name="_Toc129036343"/>
      <w:bookmarkStart w:id="57" w:name="_Toc129199572"/>
      <w:bookmarkStart w:id="58" w:name="_Toc159340925"/>
      <w:r w:rsidRPr="00FE5200">
        <w:t>S</w:t>
      </w:r>
      <w:r w:rsidR="008016FA" w:rsidRPr="00FE5200">
        <w:t>amenhang</w:t>
      </w:r>
      <w:r w:rsidRPr="00FE5200">
        <w:t xml:space="preserve"> </w:t>
      </w:r>
      <w:r w:rsidR="00505155" w:rsidRPr="00FE5200">
        <w:t>met de basisopties</w:t>
      </w:r>
      <w:bookmarkEnd w:id="53"/>
      <w:bookmarkEnd w:id="54"/>
      <w:bookmarkEnd w:id="55"/>
      <w:bookmarkEnd w:id="56"/>
      <w:bookmarkEnd w:id="57"/>
      <w:bookmarkEnd w:id="58"/>
    </w:p>
    <w:p w14:paraId="58BA6ACC" w14:textId="3AF5BBFC" w:rsidR="00483294" w:rsidRDefault="00FE5200" w:rsidP="008016FA">
      <w:r>
        <w:rPr>
          <w:rStyle w:val="normaltextrun"/>
          <w:rFonts w:ascii="Calibri" w:hAnsi="Calibri" w:cs="Calibri"/>
          <w:color w:val="595959"/>
          <w:bdr w:val="none" w:sz="0" w:space="0" w:color="auto" w:frame="1"/>
        </w:rPr>
        <w:t>Het leerplan Maatschappelijke vorming is een leerplan van de algemene vorming. Een aantal doelen van het leerplan Maatschappelijke vorming wordt verdiept en verbreed in de basisoptie Economie &amp; organisatie</w:t>
      </w:r>
      <w:r w:rsidR="0009464E">
        <w:rPr>
          <w:rStyle w:val="normaltextrun"/>
          <w:rFonts w:ascii="Calibri" w:hAnsi="Calibri" w:cs="Calibri"/>
          <w:color w:val="595959"/>
          <w:bdr w:val="none" w:sz="0" w:space="0" w:color="auto" w:frame="1"/>
        </w:rPr>
        <w:t>.</w:t>
      </w:r>
    </w:p>
    <w:p w14:paraId="4F49D47D" w14:textId="77777777" w:rsidR="008016FA" w:rsidRDefault="008016FA" w:rsidP="006F6012">
      <w:pPr>
        <w:pStyle w:val="Kop2"/>
      </w:pPr>
      <w:bookmarkStart w:id="59" w:name="_Toc121484774"/>
      <w:bookmarkStart w:id="60" w:name="_Toc127295253"/>
      <w:bookmarkStart w:id="61" w:name="_Toc128941177"/>
      <w:bookmarkStart w:id="62" w:name="_Toc129036344"/>
      <w:bookmarkStart w:id="63" w:name="_Toc129199573"/>
      <w:bookmarkStart w:id="64" w:name="_Toc159340926"/>
      <w:r>
        <w:t>Plaats in de lessentabel</w:t>
      </w:r>
      <w:bookmarkEnd w:id="59"/>
      <w:bookmarkEnd w:id="60"/>
      <w:bookmarkEnd w:id="61"/>
      <w:bookmarkEnd w:id="62"/>
      <w:bookmarkEnd w:id="63"/>
      <w:bookmarkEnd w:id="64"/>
    </w:p>
    <w:p w14:paraId="5B3D8152" w14:textId="03B0DBE0" w:rsidR="008016FA" w:rsidRDefault="005A1306" w:rsidP="008016FA">
      <w:bookmarkStart w:id="65" w:name="_Hlk149066131"/>
      <w:r w:rsidRPr="005A1306">
        <w:t>Het leerplan is gebaseerd op minimumdoelen van de basisvorming</w:t>
      </w:r>
      <w:r w:rsidR="00505155">
        <w:t xml:space="preserve"> en </w:t>
      </w:r>
      <w:r w:rsidR="008016FA">
        <w:t>is gericht op</w:t>
      </w:r>
      <w:r w:rsidR="009561C4">
        <w:t xml:space="preserve"> 4</w:t>
      </w:r>
      <w:r w:rsidR="008016FA">
        <w:t xml:space="preserve"> graaduren</w:t>
      </w:r>
      <w:r w:rsidR="00505155">
        <w:t>.</w:t>
      </w:r>
      <w:bookmarkEnd w:id="65"/>
      <w:r w:rsidR="00823965">
        <w:t xml:space="preserve"> Het is bestemd voor de B-stroom.</w:t>
      </w:r>
    </w:p>
    <w:p w14:paraId="32BF44FA" w14:textId="314E7FAA" w:rsidR="00B50723" w:rsidRDefault="00D45C15" w:rsidP="008016FA">
      <w:r w:rsidRPr="00CE0FD0">
        <w:rPr>
          <w:lang w:val="nl-NL"/>
        </w:rPr>
        <w:t xml:space="preserve">Het geheel van de basisvorming en de basisopties voor de </w:t>
      </w:r>
      <w:r>
        <w:rPr>
          <w:lang w:val="nl-NL"/>
        </w:rPr>
        <w:t>B</w:t>
      </w:r>
      <w:r w:rsidRPr="00CE0FD0">
        <w:rPr>
          <w:lang w:val="nl-NL"/>
        </w:rPr>
        <w:t xml:space="preserve">-stroom van de eerste graad vind je terug op de </w:t>
      </w:r>
      <w:hyperlink r:id="rId22" w:history="1">
        <w:r w:rsidRPr="00CE0FD0">
          <w:rPr>
            <w:rStyle w:val="Hyperlink"/>
            <w:lang w:val="nl-NL"/>
          </w:rPr>
          <w:t>PRO-pagina</w:t>
        </w:r>
      </w:hyperlink>
      <w:r w:rsidRPr="00CE0FD0">
        <w:rPr>
          <w:lang w:val="nl-NL"/>
        </w:rPr>
        <w:t>.</w:t>
      </w:r>
    </w:p>
    <w:p w14:paraId="6196FDC7" w14:textId="77777777" w:rsidR="008016FA" w:rsidRDefault="008016FA" w:rsidP="00E42F24">
      <w:pPr>
        <w:pStyle w:val="Kop1"/>
      </w:pPr>
      <w:bookmarkStart w:id="66" w:name="_Toc121484775"/>
      <w:bookmarkStart w:id="67" w:name="_Toc127295254"/>
      <w:bookmarkStart w:id="68" w:name="_Toc128941178"/>
      <w:bookmarkStart w:id="69" w:name="_Toc129036345"/>
      <w:bookmarkStart w:id="70" w:name="_Toc129199574"/>
      <w:bookmarkStart w:id="71" w:name="_Toc159340927"/>
      <w:bookmarkStart w:id="72" w:name="_Hlk128940317"/>
      <w:bookmarkStart w:id="73" w:name="_Hlk149066263"/>
      <w:r>
        <w:t>Pedagogisch</w:t>
      </w:r>
      <w:r w:rsidR="00DA0109">
        <w:t>-</w:t>
      </w:r>
      <w:r>
        <w:t>didactische duiding</w:t>
      </w:r>
      <w:bookmarkEnd w:id="66"/>
      <w:bookmarkEnd w:id="67"/>
      <w:bookmarkEnd w:id="68"/>
      <w:bookmarkEnd w:id="69"/>
      <w:bookmarkEnd w:id="70"/>
      <w:bookmarkEnd w:id="71"/>
    </w:p>
    <w:p w14:paraId="7892B712" w14:textId="2F7D6AD9" w:rsidR="0060663D" w:rsidRPr="008016FA" w:rsidRDefault="00823965" w:rsidP="006F6012">
      <w:pPr>
        <w:pStyle w:val="Kop2"/>
      </w:pPr>
      <w:bookmarkStart w:id="74" w:name="_Toc121484776"/>
      <w:bookmarkStart w:id="75" w:name="_Toc127295255"/>
      <w:bookmarkStart w:id="76" w:name="_Toc128941179"/>
      <w:bookmarkStart w:id="77" w:name="_Toc129036346"/>
      <w:bookmarkStart w:id="78" w:name="_Toc129199575"/>
      <w:bookmarkStart w:id="79" w:name="_Toc159340928"/>
      <w:bookmarkEnd w:id="72"/>
      <w:r>
        <w:t>Maatschappelijke vorming</w:t>
      </w:r>
      <w:r w:rsidR="00385689" w:rsidRPr="008016FA">
        <w:t xml:space="preserve"> en het vormingsconcept</w:t>
      </w:r>
      <w:bookmarkEnd w:id="74"/>
      <w:bookmarkEnd w:id="75"/>
      <w:bookmarkEnd w:id="76"/>
      <w:bookmarkEnd w:id="77"/>
      <w:bookmarkEnd w:id="78"/>
      <w:bookmarkEnd w:id="79"/>
    </w:p>
    <w:p w14:paraId="2F863071" w14:textId="58EAB267" w:rsidR="008016FA" w:rsidRDefault="008016FA" w:rsidP="008016FA">
      <w:r>
        <w:t xml:space="preserve">Het leerplan </w:t>
      </w:r>
      <w:r w:rsidR="00823965">
        <w:t>Maatschappelijke vorming</w:t>
      </w:r>
      <w:r>
        <w:t xml:space="preserve"> is ingebed in het vormingsconcept van de katholieke dialoogschool. </w:t>
      </w:r>
      <w:r w:rsidR="002C632F" w:rsidRPr="002C632F">
        <w:t>In het leerplan ligt de nadruk op maatschappelijke &amp; historische vorming, ruimtelijke vorming en economische vorming. De wegwijzers gastvrijheid, rechtvaardigheid, duurzaamheid en kwetsbaarheid en belofte maken er inherent deel van uit</w:t>
      </w:r>
      <w:r>
        <w:t xml:space="preserve">. </w:t>
      </w:r>
    </w:p>
    <w:p w14:paraId="61FDCB80" w14:textId="77777777" w:rsidR="005C5154" w:rsidRDefault="005C5154" w:rsidP="005C5154">
      <w:r>
        <w:t xml:space="preserve">Leerlingen leren hun weg en plaats vinden in de complexe en diverse maatschappij. Ze leren om vanuit het verleden kritisch te reflecteren over heden en toekomst. </w:t>
      </w:r>
      <w:r w:rsidRPr="00BD6225">
        <w:t>Maatschappelijke en historische vorming</w:t>
      </w:r>
      <w:r>
        <w:t xml:space="preserve"> zet leerlingen aan om zich intercultureel te vormen en een meer </w:t>
      </w:r>
      <w:r w:rsidRPr="00BD6225">
        <w:rPr>
          <w:i/>
          <w:iCs/>
        </w:rPr>
        <w:t>gastvrije en rechtvaardige wereld</w:t>
      </w:r>
      <w:r>
        <w:t xml:space="preserve"> te creëren. </w:t>
      </w:r>
    </w:p>
    <w:p w14:paraId="6074D69F" w14:textId="6205DE54" w:rsidR="005C5154" w:rsidRPr="00BD6225" w:rsidRDefault="005C5154" w:rsidP="005C5154">
      <w:r w:rsidRPr="00BD6225">
        <w:t>In economische vorming</w:t>
      </w:r>
      <w:r>
        <w:t xml:space="preserve"> ligt de nadruk op de integratie van economische en maatschappelijke vorming. Vanuit de </w:t>
      </w:r>
      <w:r w:rsidRPr="00BD6225">
        <w:t xml:space="preserve">wegwijzers </w:t>
      </w:r>
      <w:r w:rsidRPr="00BD6225">
        <w:rPr>
          <w:i/>
          <w:iCs/>
        </w:rPr>
        <w:t>duurzaamheid</w:t>
      </w:r>
      <w:r w:rsidRPr="00BD6225">
        <w:t xml:space="preserve"> en </w:t>
      </w:r>
      <w:r w:rsidRPr="00BD6225">
        <w:rPr>
          <w:i/>
          <w:iCs/>
        </w:rPr>
        <w:t>kwetsbaarheid en belofte</w:t>
      </w:r>
      <w:r>
        <w:t xml:space="preserve"> helpen we leerlingen om een kritische houding en ethische houding te ontwikkelen als jonge consument. Vanuit </w:t>
      </w:r>
      <w:r w:rsidRPr="00BD6225">
        <w:t xml:space="preserve">de wegwijzer </w:t>
      </w:r>
      <w:r w:rsidRPr="00BD6225">
        <w:rPr>
          <w:i/>
          <w:iCs/>
        </w:rPr>
        <w:t>rechtvaardigheid</w:t>
      </w:r>
      <w:r w:rsidRPr="00BD6225">
        <w:t xml:space="preserve"> leren we hen oog hebben voor het verschil in kansen die mensen in de wereld hebben.</w:t>
      </w:r>
      <w:r w:rsidR="0003171D">
        <w:t xml:space="preserve"> </w:t>
      </w:r>
    </w:p>
    <w:p w14:paraId="02AB3B52" w14:textId="77777777" w:rsidR="005C5154" w:rsidRDefault="005C5154" w:rsidP="005C5154">
      <w:r w:rsidRPr="00BD6225">
        <w:t xml:space="preserve">Ruimtelijke vorming leert jongeren op een </w:t>
      </w:r>
      <w:r w:rsidRPr="00BD6225">
        <w:rPr>
          <w:i/>
          <w:iCs/>
        </w:rPr>
        <w:t>duurzame</w:t>
      </w:r>
      <w:r w:rsidRPr="00BD6225">
        <w:t>, bezorgde en kritische manier kijken naar de aarde en de samenleving</w:t>
      </w:r>
      <w:r>
        <w:t>.</w:t>
      </w:r>
    </w:p>
    <w:p w14:paraId="18244181" w14:textId="39120088" w:rsidR="001332B5" w:rsidRDefault="008016FA" w:rsidP="005C5154">
      <w:r>
        <w:t>Uit die vormingscomponenten en wegwijzers zijn de krachtlijnen van het leerplan ontstaan.</w:t>
      </w:r>
    </w:p>
    <w:p w14:paraId="41F1B24D" w14:textId="77777777" w:rsidR="006507E5" w:rsidRPr="006F6012" w:rsidRDefault="006F6012" w:rsidP="006F6012">
      <w:pPr>
        <w:pStyle w:val="Kop2"/>
      </w:pPr>
      <w:bookmarkStart w:id="80" w:name="_Toc121484777"/>
      <w:bookmarkStart w:id="81" w:name="_Toc127295256"/>
      <w:bookmarkStart w:id="82" w:name="_Toc128941180"/>
      <w:bookmarkStart w:id="83" w:name="_Toc129036347"/>
      <w:bookmarkStart w:id="84" w:name="_Toc129199576"/>
      <w:bookmarkStart w:id="85" w:name="_Toc159340929"/>
      <w:r w:rsidRPr="006F6012">
        <w:t>Krachtlijnen</w:t>
      </w:r>
      <w:bookmarkEnd w:id="80"/>
      <w:bookmarkEnd w:id="81"/>
      <w:bookmarkEnd w:id="82"/>
      <w:bookmarkEnd w:id="83"/>
      <w:bookmarkEnd w:id="84"/>
      <w:bookmarkEnd w:id="85"/>
      <w:r w:rsidRPr="006F6012">
        <w:t xml:space="preserve"> </w:t>
      </w:r>
    </w:p>
    <w:p w14:paraId="181F2845" w14:textId="4FE45DD3" w:rsidR="006F6012" w:rsidRDefault="008D1D49" w:rsidP="006F6012">
      <w:r w:rsidRPr="008D1D49">
        <w:rPr>
          <w:rStyle w:val="Nadruk"/>
        </w:rPr>
        <w:t>Zich bewust worden van heden, verleden en geschiedenis</w:t>
      </w:r>
    </w:p>
    <w:p w14:paraId="7E58A186" w14:textId="37CB0065" w:rsidR="006F6012" w:rsidRDefault="00CF24E3" w:rsidP="006F6012">
      <w:r w:rsidRPr="007E092A">
        <w:t xml:space="preserve">In de </w:t>
      </w:r>
      <w:r>
        <w:t>eerste</w:t>
      </w:r>
      <w:r w:rsidRPr="007E092A">
        <w:t xml:space="preserve"> graad </w:t>
      </w:r>
      <w:r>
        <w:t>bouwen de leerlingen een historisch referentiekader op aan de hand van tijd, ruimte en kenmerken van de vier maatschappelijke domeinen</w:t>
      </w:r>
      <w:r w:rsidRPr="007E092A">
        <w:t xml:space="preserve">. </w:t>
      </w:r>
      <w:r>
        <w:t>Leerlingen leren</w:t>
      </w:r>
      <w:r w:rsidRPr="007E092A">
        <w:t xml:space="preserve"> kritisch omgaan met bronnen. </w:t>
      </w:r>
      <w:r w:rsidRPr="002F06EB">
        <w:t xml:space="preserve">Door te </w:t>
      </w:r>
      <w:r w:rsidRPr="002F06EB">
        <w:lastRenderedPageBreak/>
        <w:t>redeneren met en over bronnen komen leerlingen tot een beargumenteerde historische beeldvorming</w:t>
      </w:r>
      <w:r>
        <w:t>. Leerlingen leren</w:t>
      </w:r>
      <w:r w:rsidRPr="00D042E1">
        <w:t xml:space="preserve"> omgaan met maatschappelijke vragen en ontwikkelingen. </w:t>
      </w:r>
      <w:r w:rsidR="003E6D8F">
        <w:t>Ze</w:t>
      </w:r>
      <w:r w:rsidRPr="002F06EB">
        <w:t xml:space="preserve"> staan stil bij de eigen standplaatsgebondenheid en die van anderen wanneer ze historische fenomenen bestuderen. Leerlingen maken vergelijkingen tussen verschillende historische fenomenen en leggen verbanden met het heden en de toekomst</w:t>
      </w:r>
      <w:r>
        <w:t>.</w:t>
      </w:r>
    </w:p>
    <w:p w14:paraId="2147F54C" w14:textId="5576E056" w:rsidR="006F6012" w:rsidRDefault="009772E8" w:rsidP="006F6012">
      <w:r w:rsidRPr="009772E8">
        <w:rPr>
          <w:rStyle w:val="Nadruk"/>
        </w:rPr>
        <w:t>Zich bewust worden van de wereld en de ruimte waarin we leven</w:t>
      </w:r>
    </w:p>
    <w:p w14:paraId="21431AED" w14:textId="56844940" w:rsidR="00894B94" w:rsidRDefault="00894B94" w:rsidP="00894B94">
      <w:r>
        <w:t xml:space="preserve">In de eerste graad bouwen de leerlingen een ruimtelijk referentiekader op. </w:t>
      </w:r>
      <w:r w:rsidR="00825C15">
        <w:t>Ze</w:t>
      </w:r>
      <w:r>
        <w:t xml:space="preserve"> situeren personen, plaatsen, patronen en processen op verschillende schaalniveaus. </w:t>
      </w:r>
    </w:p>
    <w:p w14:paraId="609A189C" w14:textId="4040A571" w:rsidR="006F6012" w:rsidRDefault="00894B94" w:rsidP="00894B94">
      <w:r>
        <w:t>Het landschap staat centraal</w:t>
      </w:r>
      <w:r w:rsidR="00FA2060">
        <w:t xml:space="preserve">. </w:t>
      </w:r>
      <w:r w:rsidR="008F1E8B">
        <w:t>De leerlingen</w:t>
      </w:r>
      <w:r>
        <w:t xml:space="preserve"> leren landschappen zien als het resultaat van veranderingsprocessen onder invloed van natuurlijke oorzaken en menselijke ingrepen.</w:t>
      </w:r>
    </w:p>
    <w:p w14:paraId="5CF09961" w14:textId="033C3135" w:rsidR="006F6012" w:rsidRDefault="00645242" w:rsidP="006F6012">
      <w:r w:rsidRPr="00645242">
        <w:rPr>
          <w:rStyle w:val="Nadruk"/>
        </w:rPr>
        <w:t>Financieel en economisch bewust worden</w:t>
      </w:r>
    </w:p>
    <w:p w14:paraId="077C0F9E" w14:textId="33A193C3" w:rsidR="006F3810" w:rsidRDefault="006F3810" w:rsidP="006F3810">
      <w:r>
        <w:t>Vanuit de wegwijzers duurzaamheid en kwetsbaarheid en belofte helpen we leerlingen een kritische en ethische houding ontwikkelen als jonge consument en hen weerbaar maken ten aanzien van invloeden uit de wereld. Leerlingen moeten in eerste instantie nadenken of hun aankopen wel noodzakelijk en duurzaam zijn vooraleer ze hun persoonlijk budget of dat van het gezin aanspreken.</w:t>
      </w:r>
    </w:p>
    <w:p w14:paraId="04CA8133" w14:textId="59FA51E2" w:rsidR="0069080F" w:rsidRDefault="005C13F5" w:rsidP="006F3810">
      <w:r>
        <w:t>Elke</w:t>
      </w:r>
      <w:r w:rsidR="0003171D">
        <w:t xml:space="preserve"> </w:t>
      </w:r>
      <w:r>
        <w:t>burger</w:t>
      </w:r>
      <w:r w:rsidR="006F3810">
        <w:t xml:space="preserve"> is betrokken bij het economisch leven waarin gezinnen en bedrijven een belangrijke rol spelen. Ook de overheid is niet weg te denken uit het leven van elk individu. Leerlingen van de eerste graad komen dagelijks in contact met voorzieningen die door de overheid </w:t>
      </w:r>
      <w:r w:rsidR="00840E47">
        <w:t xml:space="preserve">worden </w:t>
      </w:r>
      <w:r w:rsidR="006F3810">
        <w:t>verstrekt zoals onderwijs</w:t>
      </w:r>
      <w:r w:rsidR="004579FA">
        <w:t xml:space="preserve">, </w:t>
      </w:r>
      <w:r w:rsidR="006F3810">
        <w:t>ouderenzorg</w:t>
      </w:r>
      <w:r w:rsidR="00840E47">
        <w:t>.</w:t>
      </w:r>
      <w:r w:rsidR="006B43DF" w:rsidRPr="006B43DF">
        <w:t xml:space="preserve"> In hun directe omgeving (via ouders of media) vangen ze allerhande signalen op over de rol van de overheid. Inzicht in de inkomsten en uitgaven van de overheid biedt leerlingen een correct en volledig kader om dergelijke informatie te kunnen plaatsen.</w:t>
      </w:r>
    </w:p>
    <w:p w14:paraId="5A313CA5" w14:textId="77777777" w:rsidR="00385689" w:rsidRDefault="006F6012" w:rsidP="006F6012">
      <w:pPr>
        <w:pStyle w:val="Kop2"/>
      </w:pPr>
      <w:bookmarkStart w:id="86" w:name="_Toc121484778"/>
      <w:bookmarkStart w:id="87" w:name="_Toc127295257"/>
      <w:bookmarkStart w:id="88" w:name="_Toc128941181"/>
      <w:bookmarkStart w:id="89" w:name="_Toc129036348"/>
      <w:bookmarkStart w:id="90" w:name="_Toc129199577"/>
      <w:bookmarkStart w:id="91" w:name="_Toc159340930"/>
      <w:r>
        <w:t>Opbouw</w:t>
      </w:r>
      <w:bookmarkEnd w:id="86"/>
      <w:bookmarkEnd w:id="87"/>
      <w:bookmarkEnd w:id="88"/>
      <w:bookmarkEnd w:id="89"/>
      <w:bookmarkEnd w:id="90"/>
      <w:bookmarkEnd w:id="91"/>
    </w:p>
    <w:p w14:paraId="0B58D758" w14:textId="77777777" w:rsidR="00411985" w:rsidRDefault="00411985" w:rsidP="00411985">
      <w:r>
        <w:t>Het leerplan bestaat uit drie rubrieken:</w:t>
      </w:r>
    </w:p>
    <w:p w14:paraId="6A4A014A" w14:textId="25CE63E3" w:rsidR="00411985" w:rsidRDefault="00411985" w:rsidP="00411985">
      <w:pPr>
        <w:pStyle w:val="Opsomming1"/>
      </w:pPr>
      <w:r>
        <w:t>zich bewust worden van heden, verleden en geschiedenis;</w:t>
      </w:r>
    </w:p>
    <w:p w14:paraId="3420682C" w14:textId="5A83AB06" w:rsidR="00411985" w:rsidRDefault="00411985" w:rsidP="00411985">
      <w:pPr>
        <w:pStyle w:val="Opsomming1"/>
      </w:pPr>
      <w:r>
        <w:t>zich bewust worden van de wereld en de ruimte waarin we leven;</w:t>
      </w:r>
    </w:p>
    <w:p w14:paraId="2DF05D89" w14:textId="58E6E98D" w:rsidR="00385689" w:rsidRDefault="00411985" w:rsidP="00411985">
      <w:pPr>
        <w:pStyle w:val="Opsomming1"/>
      </w:pPr>
      <w:r>
        <w:t>financieel en economisch bewust worden.</w:t>
      </w:r>
    </w:p>
    <w:p w14:paraId="503E002F" w14:textId="77777777" w:rsidR="00385689" w:rsidRDefault="006F6012" w:rsidP="006F6012">
      <w:pPr>
        <w:pStyle w:val="Kop2"/>
      </w:pPr>
      <w:bookmarkStart w:id="92" w:name="_Toc121484779"/>
      <w:bookmarkStart w:id="93" w:name="_Toc127295258"/>
      <w:bookmarkStart w:id="94" w:name="_Toc128941182"/>
      <w:bookmarkStart w:id="95" w:name="_Toc129036349"/>
      <w:bookmarkStart w:id="96" w:name="_Toc129199578"/>
      <w:bookmarkStart w:id="97" w:name="_Toc159340931"/>
      <w:r>
        <w:t>Leerlijnen</w:t>
      </w:r>
      <w:bookmarkEnd w:id="92"/>
      <w:bookmarkEnd w:id="93"/>
      <w:bookmarkEnd w:id="94"/>
      <w:bookmarkEnd w:id="95"/>
      <w:bookmarkEnd w:id="96"/>
      <w:bookmarkEnd w:id="97"/>
    </w:p>
    <w:p w14:paraId="7599F47F" w14:textId="0C73D117" w:rsidR="006F6012" w:rsidRDefault="006F6012" w:rsidP="006F6012">
      <w:pPr>
        <w:pStyle w:val="Kop3"/>
      </w:pPr>
      <w:bookmarkStart w:id="98" w:name="_Toc121484781"/>
      <w:bookmarkStart w:id="99" w:name="_Toc127295260"/>
      <w:bookmarkStart w:id="100" w:name="_Toc128941183"/>
      <w:bookmarkStart w:id="101" w:name="_Toc129036350"/>
      <w:bookmarkStart w:id="102" w:name="_Toc129199579"/>
      <w:bookmarkStart w:id="103" w:name="_Toc159340932"/>
      <w:r>
        <w:t xml:space="preserve">Samenhang </w:t>
      </w:r>
      <w:r w:rsidR="000A4C40">
        <w:t>met</w:t>
      </w:r>
      <w:r>
        <w:t xml:space="preserve"> </w:t>
      </w:r>
      <w:r w:rsidR="00066954">
        <w:t>het basisonderwijs</w:t>
      </w:r>
      <w:bookmarkEnd w:id="98"/>
      <w:bookmarkEnd w:id="99"/>
      <w:bookmarkEnd w:id="100"/>
      <w:bookmarkEnd w:id="101"/>
      <w:bookmarkEnd w:id="102"/>
      <w:bookmarkEnd w:id="103"/>
    </w:p>
    <w:p w14:paraId="22D1C741" w14:textId="2769DE2C" w:rsidR="00456492" w:rsidRDefault="00456492" w:rsidP="00456492">
      <w:r>
        <w:t>In het leerplan ‘</w:t>
      </w:r>
      <w:hyperlink r:id="rId23" w:anchor="!/" w:history="1">
        <w:r w:rsidRPr="000D4331">
          <w:rPr>
            <w:rStyle w:val="Hyperlink"/>
          </w:rPr>
          <w:t>Zin in leren! Zin in leven!</w:t>
        </w:r>
      </w:hyperlink>
      <w:r>
        <w:t>’ van het katholiek basisonderwijs wordt een basis gelegd voor de kennis en vaardigheden die in het leerplan Maatschappelijke vorming aan bod komen. We bouwen verder op het cultuurgebonden ontwikkelveld ‘</w:t>
      </w:r>
      <w:hyperlink r:id="rId24" w:anchor="!/leerinhoud/OW" w:history="1">
        <w:r w:rsidRPr="00442C23">
          <w:rPr>
            <w:rStyle w:val="Hyperlink"/>
          </w:rPr>
          <w:t>Ontwikkeling van oriëntatie op de wereld</w:t>
        </w:r>
      </w:hyperlink>
      <w:r>
        <w:t xml:space="preserve">’ met </w:t>
      </w:r>
      <w:r w:rsidR="00000DE4">
        <w:t>name op</w:t>
      </w:r>
      <w:r>
        <w:t xml:space="preserve"> </w:t>
      </w:r>
      <w:r w:rsidR="00413362">
        <w:t xml:space="preserve">de </w:t>
      </w:r>
      <w:r>
        <w:t>ontwikkelthema</w:t>
      </w:r>
      <w:r w:rsidR="00413362">
        <w:t>’s</w:t>
      </w:r>
      <w:r>
        <w:t xml:space="preserve"> ‘</w:t>
      </w:r>
      <w:hyperlink r:id="rId25" w:anchor="!/leerinhoud/OW/sa" w:history="1">
        <w:r w:rsidR="00000DE4">
          <w:rPr>
            <w:rStyle w:val="Hyperlink"/>
          </w:rPr>
          <w:t>O</w:t>
        </w:r>
        <w:r w:rsidRPr="00442C23">
          <w:rPr>
            <w:rStyle w:val="Hyperlink"/>
          </w:rPr>
          <w:t>riëntatie op de samenleving</w:t>
        </w:r>
      </w:hyperlink>
      <w:r>
        <w:t>’, ‘</w:t>
      </w:r>
      <w:hyperlink r:id="rId26" w:anchor="!/leerinhoud/OW/ti" w:history="1">
        <w:r w:rsidR="00000DE4">
          <w:rPr>
            <w:rStyle w:val="Hyperlink"/>
          </w:rPr>
          <w:t>O</w:t>
        </w:r>
        <w:r w:rsidRPr="0053034F">
          <w:rPr>
            <w:rStyle w:val="Hyperlink"/>
          </w:rPr>
          <w:t>riëntatie op tijd</w:t>
        </w:r>
      </w:hyperlink>
      <w:r>
        <w:t>’ en ‘</w:t>
      </w:r>
      <w:hyperlink r:id="rId27" w:anchor="!/leerinhoud/OW/ru" w:history="1">
        <w:r w:rsidR="00000DE4">
          <w:rPr>
            <w:rStyle w:val="Hyperlink"/>
          </w:rPr>
          <w:t>O</w:t>
        </w:r>
        <w:r>
          <w:rPr>
            <w:rStyle w:val="Hyperlink"/>
          </w:rPr>
          <w:t>riëntatie op de ruimte</w:t>
        </w:r>
      </w:hyperlink>
      <w:r>
        <w:t xml:space="preserve">’. </w:t>
      </w:r>
    </w:p>
    <w:p w14:paraId="3F761402" w14:textId="291E5EFF" w:rsidR="006F6012" w:rsidRDefault="00456492" w:rsidP="001332B5">
      <w:r w:rsidRPr="002F5B42">
        <w:t>Leerlingen in de B-stroom hebben de leerplandoelen</w:t>
      </w:r>
      <w:r>
        <w:t xml:space="preserve"> van het leerplan ‘Zin in leren! Zin in leven!’</w:t>
      </w:r>
      <w:r w:rsidRPr="002F5B42">
        <w:t xml:space="preserve"> niet of in onvoldoende mate bereikt en beschikken niet over een getuigschrift basisonderwijs</w:t>
      </w:r>
      <w:r>
        <w:t xml:space="preserve">. </w:t>
      </w:r>
      <w:r w:rsidRPr="00C52AFF">
        <w:t>De specifieke voorkennis van de leerlingen kan bijgevolg erg verschillen</w:t>
      </w:r>
      <w:r>
        <w:t>.</w:t>
      </w:r>
    </w:p>
    <w:p w14:paraId="2FEA6E17" w14:textId="69A8D669" w:rsidR="006F6012" w:rsidRDefault="006F6012" w:rsidP="006F6012">
      <w:pPr>
        <w:pStyle w:val="Kop3"/>
      </w:pPr>
      <w:bookmarkStart w:id="104" w:name="_Toc121484782"/>
      <w:bookmarkStart w:id="105" w:name="_Toc127295261"/>
      <w:bookmarkStart w:id="106" w:name="_Toc128941184"/>
      <w:bookmarkStart w:id="107" w:name="_Toc129036351"/>
      <w:bookmarkStart w:id="108" w:name="_Toc129199580"/>
      <w:bookmarkStart w:id="109" w:name="_Toc159340933"/>
      <w:r>
        <w:lastRenderedPageBreak/>
        <w:t xml:space="preserve">Samenhang </w:t>
      </w:r>
      <w:r w:rsidR="000A4C40">
        <w:t>in</w:t>
      </w:r>
      <w:r>
        <w:t xml:space="preserve"> de </w:t>
      </w:r>
      <w:r w:rsidR="00066954">
        <w:t>eerste</w:t>
      </w:r>
      <w:r>
        <w:t xml:space="preserve"> graad</w:t>
      </w:r>
      <w:bookmarkEnd w:id="104"/>
      <w:bookmarkEnd w:id="105"/>
      <w:bookmarkEnd w:id="106"/>
      <w:bookmarkEnd w:id="107"/>
      <w:bookmarkEnd w:id="108"/>
      <w:bookmarkEnd w:id="109"/>
    </w:p>
    <w:p w14:paraId="4F8E2845" w14:textId="3374951E" w:rsidR="006F6012" w:rsidRDefault="007E46A0" w:rsidP="001332B5">
      <w:r>
        <w:t>Het leerplan Maatschappelijke vorming vertoont verwantschap met de leerplannen Mens &amp; samenleving A-stroom (Financieel-economische vorming), Geschiedenis A-stroom en Aardrijkskunde A-stroom.</w:t>
      </w:r>
    </w:p>
    <w:p w14:paraId="2A131C2F" w14:textId="5EA91B3B" w:rsidR="007E46A0" w:rsidRDefault="007E46A0" w:rsidP="007E46A0">
      <w:pPr>
        <w:pStyle w:val="Kop3"/>
      </w:pPr>
      <w:bookmarkStart w:id="110" w:name="_Toc159340934"/>
      <w:r>
        <w:t xml:space="preserve">Samenhang </w:t>
      </w:r>
      <w:r w:rsidR="00C259FD">
        <w:t xml:space="preserve">met de tweede </w:t>
      </w:r>
      <w:r>
        <w:t>graad</w:t>
      </w:r>
      <w:r w:rsidR="002C7AAF">
        <w:t xml:space="preserve"> en derde graad</w:t>
      </w:r>
      <w:bookmarkEnd w:id="110"/>
    </w:p>
    <w:p w14:paraId="0DED5880" w14:textId="3256278F" w:rsidR="00BE0A5F" w:rsidRDefault="00BE0A5F" w:rsidP="00BE0A5F">
      <w:r>
        <w:t xml:space="preserve">In het leerplan Maatschappelijke vorming van de tweede graad vind je de rubrieken ‘zich bewust worden van heden, verleden en geschiedenis’ en ‘zich bewust worden van de wereld en de ruimte waarin we leven’. Daarnaast bevat het leerplan Maatschappelijke vorming tweede graad ook een rubriek ‘Wetenschappelijk geletterd worden’. </w:t>
      </w:r>
    </w:p>
    <w:p w14:paraId="1BABB696" w14:textId="3349AFD3" w:rsidR="006F6012" w:rsidRDefault="00BE0A5F" w:rsidP="00BE0A5F">
      <w:r>
        <w:t>Hieronder vind je een overzicht van inhouden die aan bod komen in de eerste, tweede graad en derde graad</w:t>
      </w:r>
      <w:r w:rsidR="003A7099">
        <w:t>.</w:t>
      </w:r>
    </w:p>
    <w:tbl>
      <w:tblPr>
        <w:tblStyle w:val="Tabelraster"/>
        <w:tblW w:w="9776" w:type="dxa"/>
        <w:tblLayout w:type="fixed"/>
        <w:tblLook w:val="06A0" w:firstRow="1" w:lastRow="0" w:firstColumn="1" w:lastColumn="0" w:noHBand="1" w:noVBand="1"/>
      </w:tblPr>
      <w:tblGrid>
        <w:gridCol w:w="3258"/>
        <w:gridCol w:w="3259"/>
        <w:gridCol w:w="3259"/>
      </w:tblGrid>
      <w:tr w:rsidR="002D193A" w14:paraId="0F475B27" w14:textId="77777777">
        <w:tc>
          <w:tcPr>
            <w:tcW w:w="3258" w:type="dxa"/>
          </w:tcPr>
          <w:p w14:paraId="4076E51A" w14:textId="77777777" w:rsidR="002D193A" w:rsidRPr="002431D4" w:rsidRDefault="002D193A">
            <w:pPr>
              <w:rPr>
                <w:b/>
                <w:bCs/>
              </w:rPr>
            </w:pPr>
            <w:r w:rsidRPr="002431D4">
              <w:rPr>
                <w:b/>
                <w:bCs/>
              </w:rPr>
              <w:t>Eerste graad</w:t>
            </w:r>
          </w:p>
        </w:tc>
        <w:tc>
          <w:tcPr>
            <w:tcW w:w="3259" w:type="dxa"/>
          </w:tcPr>
          <w:p w14:paraId="2C3FFCA6" w14:textId="77777777" w:rsidR="002D193A" w:rsidRPr="002431D4" w:rsidRDefault="002D193A">
            <w:pPr>
              <w:rPr>
                <w:b/>
                <w:bCs/>
              </w:rPr>
            </w:pPr>
            <w:r w:rsidRPr="002431D4">
              <w:rPr>
                <w:b/>
                <w:bCs/>
              </w:rPr>
              <w:t>Tweede graad</w:t>
            </w:r>
          </w:p>
        </w:tc>
        <w:tc>
          <w:tcPr>
            <w:tcW w:w="3259" w:type="dxa"/>
          </w:tcPr>
          <w:p w14:paraId="2DCC3CDB" w14:textId="77777777" w:rsidR="002D193A" w:rsidRPr="002431D4" w:rsidRDefault="002D193A">
            <w:pPr>
              <w:rPr>
                <w:b/>
                <w:bCs/>
              </w:rPr>
            </w:pPr>
            <w:r>
              <w:rPr>
                <w:b/>
                <w:bCs/>
              </w:rPr>
              <w:t>Derde graad</w:t>
            </w:r>
          </w:p>
        </w:tc>
      </w:tr>
      <w:tr w:rsidR="002D193A" w14:paraId="493F96FA" w14:textId="77777777">
        <w:tc>
          <w:tcPr>
            <w:tcW w:w="3258" w:type="dxa"/>
          </w:tcPr>
          <w:p w14:paraId="4D8A2426" w14:textId="1DD0C2E5" w:rsidR="002D193A" w:rsidRDefault="002C7AAF">
            <w:r>
              <w:t xml:space="preserve">Historisch </w:t>
            </w:r>
            <w:r w:rsidR="0000293B">
              <w:t>en ruimtelijk situeren</w:t>
            </w:r>
          </w:p>
        </w:tc>
        <w:tc>
          <w:tcPr>
            <w:tcW w:w="3259" w:type="dxa"/>
          </w:tcPr>
          <w:p w14:paraId="4799A8DC" w14:textId="6CD19CCA" w:rsidR="002D193A" w:rsidRDefault="002C7AAF">
            <w:r>
              <w:t>Historisch situeren</w:t>
            </w:r>
            <w:r w:rsidR="0000293B">
              <w:t xml:space="preserve"> en ruimtelijk absoluut en relatief situeren</w:t>
            </w:r>
          </w:p>
        </w:tc>
        <w:tc>
          <w:tcPr>
            <w:tcW w:w="3259" w:type="dxa"/>
          </w:tcPr>
          <w:p w14:paraId="6CEFDEB4" w14:textId="4078DACF" w:rsidR="002D193A" w:rsidRDefault="002C7AAF">
            <w:r>
              <w:t>Historisch situeren</w:t>
            </w:r>
            <w:r w:rsidR="0000293B">
              <w:t xml:space="preserve"> en ruimtelijk absoluut en relatief situeren</w:t>
            </w:r>
          </w:p>
        </w:tc>
      </w:tr>
      <w:tr w:rsidR="0000293B" w14:paraId="241B8578" w14:textId="77777777">
        <w:tc>
          <w:tcPr>
            <w:tcW w:w="3258" w:type="dxa"/>
          </w:tcPr>
          <w:p w14:paraId="630D4372" w14:textId="367D36F4" w:rsidR="0000293B" w:rsidRDefault="00B24FB5">
            <w:r>
              <w:t>Aangereikte bronnen over eenzelfde historisch fenomeen vergelijken</w:t>
            </w:r>
          </w:p>
        </w:tc>
        <w:tc>
          <w:tcPr>
            <w:tcW w:w="3259" w:type="dxa"/>
          </w:tcPr>
          <w:p w14:paraId="0EE15910" w14:textId="5B53570A" w:rsidR="0000293B" w:rsidRDefault="00B24FB5">
            <w:r>
              <w:t xml:space="preserve">Bronnen over eenzelfde historisch fenomeen vergelijken </w:t>
            </w:r>
            <w:r w:rsidR="00947261">
              <w:t>op basis van betrouwbaarheid</w:t>
            </w:r>
          </w:p>
        </w:tc>
        <w:tc>
          <w:tcPr>
            <w:tcW w:w="3259" w:type="dxa"/>
          </w:tcPr>
          <w:p w14:paraId="76227CD2" w14:textId="143F87BD" w:rsidR="0000293B" w:rsidRDefault="00947261">
            <w:r>
              <w:t>Bronnen over historische fenomenen vergelijken op basis van betrouwbaarheid</w:t>
            </w:r>
          </w:p>
        </w:tc>
      </w:tr>
      <w:tr w:rsidR="002D193A" w14:paraId="0B3B025C" w14:textId="77777777">
        <w:tblPrEx>
          <w:tblLook w:val="04A0" w:firstRow="1" w:lastRow="0" w:firstColumn="1" w:lastColumn="0" w:noHBand="0" w:noVBand="1"/>
        </w:tblPrEx>
        <w:tc>
          <w:tcPr>
            <w:tcW w:w="3258" w:type="dxa"/>
          </w:tcPr>
          <w:p w14:paraId="278FCAC4" w14:textId="5CFC5695" w:rsidR="002D193A" w:rsidRDefault="00346846">
            <w:r>
              <w:t>Betekenis geven aan historische fenomenen</w:t>
            </w:r>
          </w:p>
        </w:tc>
        <w:tc>
          <w:tcPr>
            <w:tcW w:w="3259" w:type="dxa"/>
          </w:tcPr>
          <w:p w14:paraId="526281CA" w14:textId="38F695A4" w:rsidR="002D193A" w:rsidRDefault="00346846">
            <w:r>
              <w:t>Betekenis geven aan historische fenomenen</w:t>
            </w:r>
          </w:p>
        </w:tc>
        <w:tc>
          <w:tcPr>
            <w:tcW w:w="3259" w:type="dxa"/>
          </w:tcPr>
          <w:p w14:paraId="281A1241" w14:textId="6C5BED9E" w:rsidR="002D193A" w:rsidRDefault="00346846">
            <w:r>
              <w:t>Betekenis geven aan historische fenomenen uit westerse en niet-westerse samenlevingen</w:t>
            </w:r>
          </w:p>
        </w:tc>
      </w:tr>
      <w:tr w:rsidR="002D193A" w14:paraId="01BF1F9D" w14:textId="77777777">
        <w:tc>
          <w:tcPr>
            <w:tcW w:w="3258" w:type="dxa"/>
          </w:tcPr>
          <w:p w14:paraId="75AF9154" w14:textId="5CA318BD" w:rsidR="002D193A" w:rsidRDefault="00346846">
            <w:r>
              <w:t>Gelijkenissen en verschillen tussen vroeger en nu</w:t>
            </w:r>
          </w:p>
        </w:tc>
        <w:tc>
          <w:tcPr>
            <w:tcW w:w="3259" w:type="dxa"/>
          </w:tcPr>
          <w:p w14:paraId="6B672FB6" w14:textId="780DFE4A" w:rsidR="002D193A" w:rsidRDefault="00346846">
            <w:r>
              <w:t>Gelijkenissen, verschillen en verbanden tussen vroeger en nu</w:t>
            </w:r>
          </w:p>
        </w:tc>
        <w:tc>
          <w:tcPr>
            <w:tcW w:w="3259" w:type="dxa"/>
            <w:shd w:val="clear" w:color="auto" w:fill="D0CECE" w:themeFill="background2" w:themeFillShade="E6"/>
          </w:tcPr>
          <w:p w14:paraId="709E3E0B" w14:textId="77777777" w:rsidR="002D193A" w:rsidRDefault="002D193A"/>
        </w:tc>
      </w:tr>
      <w:tr w:rsidR="00A47C5D" w14:paraId="1BD28F74" w14:textId="77777777" w:rsidTr="00A47C5D">
        <w:tc>
          <w:tcPr>
            <w:tcW w:w="3258" w:type="dxa"/>
            <w:shd w:val="clear" w:color="auto" w:fill="D0CECE" w:themeFill="background2" w:themeFillShade="E6"/>
          </w:tcPr>
          <w:p w14:paraId="5A656A72" w14:textId="77777777" w:rsidR="00A47C5D" w:rsidRDefault="00A47C5D"/>
        </w:tc>
        <w:tc>
          <w:tcPr>
            <w:tcW w:w="3259" w:type="dxa"/>
            <w:shd w:val="clear" w:color="auto" w:fill="D0CECE" w:themeFill="background2" w:themeFillShade="E6"/>
          </w:tcPr>
          <w:p w14:paraId="7FB18362" w14:textId="77777777" w:rsidR="00A47C5D" w:rsidRDefault="00A47C5D"/>
        </w:tc>
        <w:tc>
          <w:tcPr>
            <w:tcW w:w="3259" w:type="dxa"/>
          </w:tcPr>
          <w:p w14:paraId="580A3CFD" w14:textId="19A53167" w:rsidR="00A47C5D" w:rsidRDefault="00A47C5D">
            <w:r>
              <w:t>Mythevorming</w:t>
            </w:r>
          </w:p>
        </w:tc>
      </w:tr>
      <w:tr w:rsidR="002D193A" w14:paraId="0D415BD9" w14:textId="77777777">
        <w:tc>
          <w:tcPr>
            <w:tcW w:w="3258" w:type="dxa"/>
          </w:tcPr>
          <w:p w14:paraId="1C2C8801" w14:textId="5CA545A3" w:rsidR="002D193A" w:rsidRDefault="001D6403">
            <w:r>
              <w:t>Betekenis,</w:t>
            </w:r>
            <w:r w:rsidR="002D193A" w:rsidRPr="00A26D4F">
              <w:t xml:space="preserve"> principes en werking van </w:t>
            </w:r>
            <w:r w:rsidR="00E91B5F">
              <w:t>een</w:t>
            </w:r>
            <w:r w:rsidR="002D193A" w:rsidRPr="00A26D4F">
              <w:t xml:space="preserve"> democratische </w:t>
            </w:r>
            <w:r w:rsidR="00E91B5F">
              <w:t>rechtstaat, inclusief eigen</w:t>
            </w:r>
            <w:r w:rsidR="002D193A" w:rsidRPr="00A26D4F">
              <w:t xml:space="preserve"> verantwoordelijkheid</w:t>
            </w:r>
          </w:p>
        </w:tc>
        <w:tc>
          <w:tcPr>
            <w:tcW w:w="3259" w:type="dxa"/>
          </w:tcPr>
          <w:p w14:paraId="736A4A28" w14:textId="7794ECAF" w:rsidR="002D193A" w:rsidRDefault="00E91B5F">
            <w:r>
              <w:t>Betekenis,</w:t>
            </w:r>
            <w:r w:rsidR="002D193A" w:rsidRPr="00A719C0">
              <w:t xml:space="preserve"> principes en werking van </w:t>
            </w:r>
            <w:r>
              <w:t>een</w:t>
            </w:r>
            <w:r w:rsidR="002D193A" w:rsidRPr="00A719C0">
              <w:t xml:space="preserve"> democratische </w:t>
            </w:r>
            <w:r>
              <w:t>rechtstaat, inclusief eigen</w:t>
            </w:r>
            <w:r w:rsidR="002D193A" w:rsidRPr="00A719C0">
              <w:t xml:space="preserve"> verantwoordelijkheid</w:t>
            </w:r>
          </w:p>
        </w:tc>
        <w:tc>
          <w:tcPr>
            <w:tcW w:w="3259" w:type="dxa"/>
          </w:tcPr>
          <w:p w14:paraId="4FABCF6D" w14:textId="71ACA81B" w:rsidR="002D193A" w:rsidRDefault="00E91B5F">
            <w:r>
              <w:t>Betekenis,</w:t>
            </w:r>
            <w:r w:rsidR="002D193A" w:rsidRPr="00E560E5">
              <w:t xml:space="preserve"> principes en werking van </w:t>
            </w:r>
            <w:r>
              <w:t>een</w:t>
            </w:r>
            <w:r w:rsidR="002D193A" w:rsidRPr="00E560E5">
              <w:t xml:space="preserve"> democratische </w:t>
            </w:r>
            <w:r>
              <w:t>rechtstaat, inclusief eigen</w:t>
            </w:r>
            <w:r w:rsidR="002D193A" w:rsidRPr="00E560E5">
              <w:t xml:space="preserve"> verantwoordelijkheid</w:t>
            </w:r>
          </w:p>
        </w:tc>
      </w:tr>
      <w:tr w:rsidR="002D193A" w14:paraId="0665AA0C" w14:textId="77777777" w:rsidTr="00D02DB0">
        <w:tblPrEx>
          <w:tblLook w:val="04A0" w:firstRow="1" w:lastRow="0" w:firstColumn="1" w:lastColumn="0" w:noHBand="0" w:noVBand="1"/>
        </w:tblPrEx>
        <w:tc>
          <w:tcPr>
            <w:tcW w:w="3258" w:type="dxa"/>
          </w:tcPr>
          <w:p w14:paraId="6690D6E3" w14:textId="57306E5C" w:rsidR="002D193A" w:rsidRPr="007E0C79" w:rsidRDefault="00073A7D">
            <w:r>
              <w:t>Natuurlijke</w:t>
            </w:r>
            <w:r w:rsidR="002D193A" w:rsidRPr="007E0C79">
              <w:t xml:space="preserve"> en menselijke landschapselementen</w:t>
            </w:r>
            <w:r w:rsidR="00AD26A5">
              <w:t>,</w:t>
            </w:r>
            <w:r>
              <w:t xml:space="preserve"> ruimtelijke relaties</w:t>
            </w:r>
            <w:r w:rsidR="002D193A" w:rsidRPr="007E0C79">
              <w:t xml:space="preserve"> in een landschap</w:t>
            </w:r>
            <w:r w:rsidR="00D02DB0">
              <w:t>, landschapsveranderingen</w:t>
            </w:r>
          </w:p>
        </w:tc>
        <w:tc>
          <w:tcPr>
            <w:tcW w:w="3259" w:type="dxa"/>
          </w:tcPr>
          <w:p w14:paraId="5D90A751" w14:textId="6B51AA2C" w:rsidR="002D193A" w:rsidRDefault="00D02DB0">
            <w:r>
              <w:t>Ruimtelijke gevolgen van demografische processen, productie en consumptie</w:t>
            </w:r>
          </w:p>
        </w:tc>
        <w:tc>
          <w:tcPr>
            <w:tcW w:w="3259" w:type="dxa"/>
          </w:tcPr>
          <w:p w14:paraId="116FBB00" w14:textId="7469E6EA" w:rsidR="002D193A" w:rsidRDefault="00D02DB0">
            <w:r>
              <w:t>Oorzaken, spreiding en gevolgen van natuurfenomenen</w:t>
            </w:r>
          </w:p>
        </w:tc>
      </w:tr>
      <w:tr w:rsidR="002D193A" w14:paraId="180C196D" w14:textId="77777777">
        <w:tc>
          <w:tcPr>
            <w:tcW w:w="3258" w:type="dxa"/>
          </w:tcPr>
          <w:p w14:paraId="54216413" w14:textId="1E027119" w:rsidR="002D193A" w:rsidRPr="00073E0C" w:rsidRDefault="00D02DB0">
            <w:r>
              <w:t>Functioneel gebruik</w:t>
            </w:r>
            <w:r w:rsidR="002D193A" w:rsidRPr="00612F3A">
              <w:t xml:space="preserve"> </w:t>
            </w:r>
            <w:r w:rsidR="00322F1A">
              <w:t>van</w:t>
            </w:r>
            <w:r w:rsidR="002D193A" w:rsidRPr="00612F3A">
              <w:t xml:space="preserve"> geografische hulpbronnen met inbegrip van GIS-viewers </w:t>
            </w:r>
          </w:p>
        </w:tc>
        <w:tc>
          <w:tcPr>
            <w:tcW w:w="3259" w:type="dxa"/>
          </w:tcPr>
          <w:p w14:paraId="2008FEF3" w14:textId="2CE3A479" w:rsidR="002D193A" w:rsidRPr="00073E0C" w:rsidRDefault="00D02DB0">
            <w:r>
              <w:t>Functioneel gebruik</w:t>
            </w:r>
            <w:r w:rsidRPr="00612F3A">
              <w:t xml:space="preserve"> </w:t>
            </w:r>
            <w:r w:rsidR="00322F1A">
              <w:t>van</w:t>
            </w:r>
            <w:r w:rsidR="002D193A" w:rsidRPr="00615B88">
              <w:t xml:space="preserve"> geografische hulpbronnen met inbegrip van GIS-viewers</w:t>
            </w:r>
          </w:p>
        </w:tc>
        <w:tc>
          <w:tcPr>
            <w:tcW w:w="3259" w:type="dxa"/>
          </w:tcPr>
          <w:p w14:paraId="14298626" w14:textId="459CA0D5" w:rsidR="002D193A" w:rsidRPr="00073E0C" w:rsidRDefault="00D02DB0">
            <w:r>
              <w:t>Functioneel gebruik</w:t>
            </w:r>
            <w:r w:rsidRPr="00612F3A">
              <w:t xml:space="preserve"> </w:t>
            </w:r>
            <w:r w:rsidR="00322F1A">
              <w:t>van</w:t>
            </w:r>
            <w:r w:rsidR="002D193A" w:rsidRPr="00BF21A3">
              <w:t xml:space="preserve"> geografische hulpbronnen met inbegrip van GIS-viewers</w:t>
            </w:r>
          </w:p>
        </w:tc>
      </w:tr>
      <w:tr w:rsidR="002D193A" w14:paraId="543680D3" w14:textId="77777777">
        <w:tc>
          <w:tcPr>
            <w:tcW w:w="3258" w:type="dxa"/>
          </w:tcPr>
          <w:p w14:paraId="61CB2B3A" w14:textId="77777777" w:rsidR="006C0B42" w:rsidRDefault="006C0B42">
            <w:r>
              <w:t xml:space="preserve">Argumenteren van keuzes bij aankopen </w:t>
            </w:r>
          </w:p>
          <w:p w14:paraId="01DC54A6" w14:textId="77777777" w:rsidR="006C0B42" w:rsidRDefault="006C0B42"/>
          <w:p w14:paraId="43E65E02" w14:textId="7529E893" w:rsidR="002D193A" w:rsidRPr="00073E0C" w:rsidRDefault="002D193A"/>
        </w:tc>
        <w:tc>
          <w:tcPr>
            <w:tcW w:w="3259" w:type="dxa"/>
            <w:shd w:val="clear" w:color="auto" w:fill="D0CECE" w:themeFill="background2" w:themeFillShade="E6"/>
          </w:tcPr>
          <w:p w14:paraId="77B14020" w14:textId="77777777" w:rsidR="002D193A" w:rsidRPr="00073E0C" w:rsidRDefault="002D193A"/>
        </w:tc>
        <w:tc>
          <w:tcPr>
            <w:tcW w:w="3259" w:type="dxa"/>
          </w:tcPr>
          <w:p w14:paraId="747C00C5" w14:textId="4C0321B2" w:rsidR="002D193A" w:rsidRPr="00073E0C" w:rsidRDefault="006C0B42">
            <w:r>
              <w:t>Argumenteren van</w:t>
            </w:r>
            <w:r w:rsidR="002D193A" w:rsidRPr="0052698A">
              <w:t xml:space="preserve"> keuzes bij aankopen rekening houdend met de totale kostprijs en de financieringskost.</w:t>
            </w:r>
          </w:p>
        </w:tc>
      </w:tr>
      <w:tr w:rsidR="002D193A" w14:paraId="319E9174" w14:textId="77777777">
        <w:tc>
          <w:tcPr>
            <w:tcW w:w="3258" w:type="dxa"/>
          </w:tcPr>
          <w:p w14:paraId="49F8F0D9" w14:textId="602D340D" w:rsidR="002D193A" w:rsidRPr="00073E0C" w:rsidRDefault="006C0B42">
            <w:r>
              <w:t xml:space="preserve">Beoordelen van </w:t>
            </w:r>
            <w:r w:rsidR="002D193A" w:rsidRPr="0092589F">
              <w:t>courante betaalmiddelen en verkoopkanalen</w:t>
            </w:r>
          </w:p>
        </w:tc>
        <w:tc>
          <w:tcPr>
            <w:tcW w:w="3259" w:type="dxa"/>
            <w:shd w:val="clear" w:color="auto" w:fill="D0CECE" w:themeFill="background2" w:themeFillShade="E6"/>
          </w:tcPr>
          <w:p w14:paraId="6E3C98A2" w14:textId="77777777" w:rsidR="002D193A" w:rsidRPr="00073E0C" w:rsidRDefault="002D193A"/>
        </w:tc>
        <w:tc>
          <w:tcPr>
            <w:tcW w:w="3259" w:type="dxa"/>
            <w:shd w:val="clear" w:color="auto" w:fill="D0CECE" w:themeFill="background2" w:themeFillShade="E6"/>
          </w:tcPr>
          <w:p w14:paraId="25B87CF5" w14:textId="77777777" w:rsidR="002D193A" w:rsidRPr="00073E0C" w:rsidRDefault="002D193A"/>
        </w:tc>
      </w:tr>
      <w:tr w:rsidR="002D193A" w14:paraId="7F96187F" w14:textId="77777777">
        <w:tc>
          <w:tcPr>
            <w:tcW w:w="3258" w:type="dxa"/>
          </w:tcPr>
          <w:p w14:paraId="4277C1E2" w14:textId="39861F5A" w:rsidR="002D193A" w:rsidRPr="00073E0C" w:rsidRDefault="006C0B42">
            <w:r>
              <w:t>R</w:t>
            </w:r>
            <w:r w:rsidR="002D193A" w:rsidRPr="004D08A0">
              <w:t>ol van gezinnen als consumenten en bedrijven als producenten.</w:t>
            </w:r>
          </w:p>
        </w:tc>
        <w:tc>
          <w:tcPr>
            <w:tcW w:w="3259" w:type="dxa"/>
            <w:shd w:val="clear" w:color="auto" w:fill="D0CECE" w:themeFill="background2" w:themeFillShade="E6"/>
          </w:tcPr>
          <w:p w14:paraId="0755CE80" w14:textId="77777777" w:rsidR="002D193A" w:rsidRPr="00073E0C" w:rsidRDefault="002D193A"/>
        </w:tc>
        <w:tc>
          <w:tcPr>
            <w:tcW w:w="3259" w:type="dxa"/>
            <w:shd w:val="clear" w:color="auto" w:fill="D0CECE" w:themeFill="background2" w:themeFillShade="E6"/>
          </w:tcPr>
          <w:p w14:paraId="01DFBE59" w14:textId="77777777" w:rsidR="002D193A" w:rsidRPr="00073E0C" w:rsidRDefault="002D193A"/>
        </w:tc>
      </w:tr>
      <w:tr w:rsidR="002D193A" w14:paraId="212C7CD3" w14:textId="77777777">
        <w:tc>
          <w:tcPr>
            <w:tcW w:w="3258" w:type="dxa"/>
          </w:tcPr>
          <w:p w14:paraId="3C36BADF" w14:textId="42A7BBB6" w:rsidR="002D193A" w:rsidRPr="00073E0C" w:rsidRDefault="006C0B42">
            <w:r>
              <w:t>Impact</w:t>
            </w:r>
            <w:r w:rsidR="002D193A" w:rsidRPr="00A5697A">
              <w:t xml:space="preserve"> inkomsten en uitgaven van de overheid op de economie</w:t>
            </w:r>
          </w:p>
        </w:tc>
        <w:tc>
          <w:tcPr>
            <w:tcW w:w="3259" w:type="dxa"/>
            <w:shd w:val="clear" w:color="auto" w:fill="D0CECE" w:themeFill="background2" w:themeFillShade="E6"/>
          </w:tcPr>
          <w:p w14:paraId="1AABDBCC" w14:textId="77777777" w:rsidR="002D193A" w:rsidRPr="00073E0C" w:rsidRDefault="002D193A"/>
        </w:tc>
        <w:tc>
          <w:tcPr>
            <w:tcW w:w="3259" w:type="dxa"/>
          </w:tcPr>
          <w:p w14:paraId="4E1BF255" w14:textId="67A19B5C" w:rsidR="002D193A" w:rsidRPr="00073E0C" w:rsidRDefault="00743AB2">
            <w:r>
              <w:t>Impact inkomsten en uitgaven overheid op samenleving en beperking ongelijkheid door overheid</w:t>
            </w:r>
          </w:p>
        </w:tc>
      </w:tr>
      <w:tr w:rsidR="002D193A" w14:paraId="77C7ADBA" w14:textId="77777777">
        <w:tc>
          <w:tcPr>
            <w:tcW w:w="3258" w:type="dxa"/>
          </w:tcPr>
          <w:p w14:paraId="42BD6B3E" w14:textId="01D32F78" w:rsidR="002D193A" w:rsidRPr="00073E0C" w:rsidRDefault="00743AB2">
            <w:r>
              <w:lastRenderedPageBreak/>
              <w:t>M</w:t>
            </w:r>
            <w:r w:rsidR="002D193A" w:rsidRPr="00C4033B">
              <w:t xml:space="preserve">aatschappelijk verantwoord ondernemen </w:t>
            </w:r>
          </w:p>
        </w:tc>
        <w:tc>
          <w:tcPr>
            <w:tcW w:w="3259" w:type="dxa"/>
            <w:shd w:val="clear" w:color="auto" w:fill="D0CECE" w:themeFill="background2" w:themeFillShade="E6"/>
          </w:tcPr>
          <w:p w14:paraId="77C7F306" w14:textId="77777777" w:rsidR="002D193A" w:rsidRPr="00073E0C" w:rsidRDefault="002D193A"/>
        </w:tc>
        <w:tc>
          <w:tcPr>
            <w:tcW w:w="3259" w:type="dxa"/>
            <w:shd w:val="clear" w:color="auto" w:fill="D0CECE" w:themeFill="background2" w:themeFillShade="E6"/>
          </w:tcPr>
          <w:p w14:paraId="4CC334A6" w14:textId="77777777" w:rsidR="002D193A" w:rsidRPr="00073E0C" w:rsidRDefault="002D193A"/>
        </w:tc>
      </w:tr>
    </w:tbl>
    <w:p w14:paraId="3BB357A5" w14:textId="0F2518E0" w:rsidR="00B979D5" w:rsidRPr="004D1E13" w:rsidRDefault="00B979D5" w:rsidP="00B979D5">
      <w:pPr>
        <w:pStyle w:val="Kop2"/>
      </w:pPr>
      <w:bookmarkStart w:id="111" w:name="_Toc158294502"/>
      <w:bookmarkStart w:id="112" w:name="_Toc158905722"/>
      <w:bookmarkStart w:id="113" w:name="_Toc159340935"/>
      <w:r>
        <w:t>Maatschappelijke vorming</w:t>
      </w:r>
      <w:r w:rsidRPr="004D1E13">
        <w:t xml:space="preserve"> in een observerende en oriënterende graad</w:t>
      </w:r>
      <w:bookmarkEnd w:id="111"/>
      <w:bookmarkEnd w:id="112"/>
      <w:bookmarkEnd w:id="113"/>
    </w:p>
    <w:p w14:paraId="6A362064" w14:textId="6B7DA5AB" w:rsidR="00B979D5" w:rsidRDefault="00B979D5" w:rsidP="00B979D5">
      <w:r>
        <w:t xml:space="preserve">Dit leerplan kan ertoe bijdragen de interesse en aanleg van leerlingen te stimuleren, te observeren en te onderzoeken om het observatie- en oriëntatieproces in functie van een studiedomein te ondersteunen. Een leerling die geboeid is door </w:t>
      </w:r>
      <w:r w:rsidR="0062640B">
        <w:t>Maatschappelijke</w:t>
      </w:r>
      <w:r>
        <w:t xml:space="preserve"> vorming is mogelijk een leerling die interesse en aanleg heeft voor de studiedomeinen </w:t>
      </w:r>
      <w:r w:rsidR="007E0225">
        <w:t>Maatsc</w:t>
      </w:r>
      <w:r w:rsidR="008C24A4">
        <w:t>happij en welzijn</w:t>
      </w:r>
      <w:r>
        <w:t xml:space="preserve"> of </w:t>
      </w:r>
      <w:r w:rsidR="008C24A4">
        <w:t>Economie en organisatie</w:t>
      </w:r>
      <w:r>
        <w:t xml:space="preserve">. </w:t>
      </w:r>
    </w:p>
    <w:p w14:paraId="6F661EAA" w14:textId="7AB6F207" w:rsidR="00B979D5" w:rsidRPr="00B979D5" w:rsidRDefault="00B979D5" w:rsidP="00B979D5">
      <w:bookmarkStart w:id="114" w:name="_Toc121484783"/>
      <w:bookmarkStart w:id="115" w:name="_Toc127295262"/>
      <w:bookmarkStart w:id="116" w:name="_Toc128941185"/>
      <w:bookmarkStart w:id="117" w:name="_Toc129036352"/>
      <w:bookmarkStart w:id="118" w:name="_Toc129199581"/>
      <w:r w:rsidRPr="00FE4EA6">
        <w:t xml:space="preserve">Het leerplan biedt ook kansen om de interesse van leerlingen te verbreden en op die manier na te gaan of een leerling interesse of aanleg vertoont voor andere studiedomeinen. </w:t>
      </w:r>
    </w:p>
    <w:p w14:paraId="258851F7" w14:textId="018FCFF0" w:rsidR="000773B5" w:rsidRDefault="006F6012" w:rsidP="000773B5">
      <w:pPr>
        <w:pStyle w:val="Kop2"/>
      </w:pPr>
      <w:bookmarkStart w:id="119" w:name="_Toc159340936"/>
      <w:r>
        <w:t>Aandachtspunten</w:t>
      </w:r>
      <w:bookmarkEnd w:id="114"/>
      <w:bookmarkEnd w:id="115"/>
      <w:bookmarkEnd w:id="116"/>
      <w:bookmarkEnd w:id="117"/>
      <w:bookmarkEnd w:id="118"/>
      <w:bookmarkEnd w:id="119"/>
    </w:p>
    <w:p w14:paraId="40CEC19D" w14:textId="77777777" w:rsidR="001D51C6" w:rsidRDefault="001D51C6" w:rsidP="001D51C6">
      <w:pPr>
        <w:rPr>
          <w:b/>
          <w:bCs/>
        </w:rPr>
      </w:pPr>
      <w:r w:rsidRPr="00411A8B">
        <w:rPr>
          <w:b/>
          <w:bCs/>
        </w:rPr>
        <w:t>Opbouw</w:t>
      </w:r>
    </w:p>
    <w:p w14:paraId="56E672EF" w14:textId="77777777" w:rsidR="001D51C6" w:rsidRDefault="001D51C6" w:rsidP="001D51C6">
      <w:bookmarkStart w:id="120" w:name="_Toc151545644"/>
      <w:r>
        <w:rPr>
          <w:noProof/>
        </w:rPr>
        <w:drawing>
          <wp:anchor distT="0" distB="0" distL="114300" distR="114300" simplePos="0" relativeHeight="251658246" behindDoc="1" locked="0" layoutInCell="1" allowOverlap="1" wp14:anchorId="4174463B" wp14:editId="24B72A5D">
            <wp:simplePos x="0" y="0"/>
            <wp:positionH relativeFrom="page">
              <wp:align>right</wp:align>
            </wp:positionH>
            <wp:positionV relativeFrom="paragraph">
              <wp:posOffset>61391</wp:posOffset>
            </wp:positionV>
            <wp:extent cx="4156075" cy="2667635"/>
            <wp:effectExtent l="0" t="57150" r="0" b="56515"/>
            <wp:wrapSquare wrapText="bothSides"/>
            <wp:docPr id="2" name="Diagram 2"/>
            <wp:cNvGraphicFramePr>
              <a:graphicFrameLocks xmlns:a="http://schemas.openxmlformats.org/drawingml/2006/main" noChangeAspect="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8" r:lo="rId29" r:qs="rId30" r:cs="rId31"/>
              </a:graphicData>
            </a:graphic>
            <wp14:sizeRelH relativeFrom="margin">
              <wp14:pctWidth>0</wp14:pctWidth>
            </wp14:sizeRelH>
            <wp14:sizeRelV relativeFrom="margin">
              <wp14:pctHeight>0</wp14:pctHeight>
            </wp14:sizeRelV>
          </wp:anchor>
        </w:drawing>
      </w:r>
      <w:r>
        <w:t>De leerling groeit vanuit diverse invalshoeken als persoon in de samenleving: ‘zich bewust worden van heden, verleden en geschiedenis’, ‘zich bewust worden van de wereld en de ruimte waarin we leven’ en ‘financieel en economisch bewust worden’.</w:t>
      </w:r>
    </w:p>
    <w:p w14:paraId="61D41EED" w14:textId="77777777" w:rsidR="001D51C6" w:rsidRDefault="001D51C6" w:rsidP="001D51C6">
      <w:r>
        <w:t>Die invalshoeken zijn opgenomen als afzonderlijke rubrieken in het leerplan. Bij het werken aan de leerplandoelen uit de verschillende rubrieken, creëer je voorwaarden om leerlingen te helpen groeien als persoon in de samenleving.</w:t>
      </w:r>
    </w:p>
    <w:p w14:paraId="21B35DB7" w14:textId="77777777" w:rsidR="001D51C6" w:rsidRPr="00385689" w:rsidRDefault="001D51C6" w:rsidP="001D51C6">
      <w:r>
        <w:t xml:space="preserve">Het doel van maatschappelijke vorming is enerzijds leerlingen vanuit verschillende perspectieven leren kijken naar de samenleving. Anderzijds leren ze hoe hun eigen keuzes en gedrag invloed hebben op het groter geheel. Bij de opbouw van het leerplan gaan we uit van een sterke interactie tussen de krachtlijnen en de rubrieken. Een dergelijke rubricering nodigt uit tot een interdisciplinaire aanpak tussen doelen uit diverse maatschappelijke domeinen: historisch, ruimtelijk en economisch. </w:t>
      </w:r>
    </w:p>
    <w:bookmarkEnd w:id="120"/>
    <w:p w14:paraId="791EF35E" w14:textId="77777777" w:rsidR="001D51C6" w:rsidRPr="00411A8B" w:rsidRDefault="001D51C6" w:rsidP="00FE4EA6">
      <w:pPr>
        <w:rPr>
          <w:b/>
          <w:bCs/>
        </w:rPr>
      </w:pPr>
      <w:r w:rsidRPr="00411A8B">
        <w:rPr>
          <w:b/>
          <w:bCs/>
        </w:rPr>
        <w:t>Didactische aanpak</w:t>
      </w:r>
    </w:p>
    <w:p w14:paraId="391CD51D" w14:textId="2CE95A1D" w:rsidR="001D51C6" w:rsidRDefault="001D51C6" w:rsidP="00634C6F">
      <w:pPr>
        <w:pStyle w:val="Opsomming1"/>
        <w:numPr>
          <w:ilvl w:val="0"/>
          <w:numId w:val="0"/>
        </w:numPr>
      </w:pPr>
      <w:r>
        <w:t xml:space="preserve">De leerlingen van de eerste graad B-stroom vormen een diverse groep. Dat maakt een gedifferentieerde aanpak belangrijk. Meer info over </w:t>
      </w:r>
      <w:hyperlink r:id="rId33" w:history="1">
        <w:r w:rsidRPr="00C92C86">
          <w:rPr>
            <w:rStyle w:val="Hyperlink"/>
          </w:rPr>
          <w:t>pedagogisch-didactische thema’s</w:t>
        </w:r>
      </w:hyperlink>
      <w:r>
        <w:t xml:space="preserve"> en specifiek over </w:t>
      </w:r>
      <w:hyperlink r:id="rId34" w:history="1">
        <w:r w:rsidRPr="00C92C86">
          <w:rPr>
            <w:rStyle w:val="Hyperlink"/>
          </w:rPr>
          <w:t>differentiatie</w:t>
        </w:r>
      </w:hyperlink>
      <w:r>
        <w:t xml:space="preserve"> vind je op de website van Katholiek Onderwijs Vlaanderen.</w:t>
      </w:r>
    </w:p>
    <w:p w14:paraId="22289C71" w14:textId="77777777" w:rsidR="001D51C6" w:rsidRDefault="001D51C6" w:rsidP="00634C6F">
      <w:pPr>
        <w:pStyle w:val="Opsomming1"/>
        <w:numPr>
          <w:ilvl w:val="0"/>
          <w:numId w:val="0"/>
        </w:numPr>
      </w:pPr>
      <w:r>
        <w:t xml:space="preserve">In de B-stroom verloopt het leerproces inductief: levensechte opdrachten kunnen inspelen op de ervaring van leerlingen maar kunnen ook de ervaringswereld van leerlingen verbreden. </w:t>
      </w:r>
    </w:p>
    <w:p w14:paraId="0B066BE7" w14:textId="77777777" w:rsidR="001D51C6" w:rsidRDefault="001D51C6" w:rsidP="00634C6F">
      <w:pPr>
        <w:pStyle w:val="Opsomming1"/>
        <w:numPr>
          <w:ilvl w:val="0"/>
          <w:numId w:val="0"/>
        </w:numPr>
      </w:pPr>
      <w:r>
        <w:t>In de B-stroom biedt de praktijkgericht vorming een uitgelezen kans om linken te leggen met de leerplandoelen van dit leerplan en aan te sluiten bij de leefwereld van de leerling.</w:t>
      </w:r>
    </w:p>
    <w:p w14:paraId="10663006" w14:textId="77777777" w:rsidR="001D51C6" w:rsidRDefault="001D51C6" w:rsidP="00634C6F">
      <w:pPr>
        <w:pStyle w:val="Opsomming1"/>
        <w:numPr>
          <w:ilvl w:val="0"/>
          <w:numId w:val="0"/>
        </w:numPr>
      </w:pPr>
      <w:r>
        <w:t>Leerlingen van de B-stroom hebben behoefte aan duidelijke structuur en ondersteuning zowel wat betreft de inhoud van het geleerde als wat betreft het leren zelf. Sturing heeft op termijn de zelfstandige ontwikkeling van de leerling op het oog.</w:t>
      </w:r>
    </w:p>
    <w:p w14:paraId="37279FFA" w14:textId="77777777" w:rsidR="001D51C6" w:rsidRPr="00411A8B" w:rsidRDefault="001D51C6" w:rsidP="001D51C6">
      <w:pPr>
        <w:rPr>
          <w:b/>
          <w:bCs/>
        </w:rPr>
      </w:pPr>
      <w:r w:rsidRPr="00411A8B">
        <w:rPr>
          <w:b/>
          <w:bCs/>
        </w:rPr>
        <w:lastRenderedPageBreak/>
        <w:t>Aanpak leerplandoelen</w:t>
      </w:r>
    </w:p>
    <w:p w14:paraId="09F3727A" w14:textId="3DE10C52" w:rsidR="001D51C6" w:rsidRDefault="001D51C6" w:rsidP="00FE4EA6">
      <w:pPr>
        <w:pStyle w:val="Opsomming1"/>
        <w:numPr>
          <w:ilvl w:val="0"/>
          <w:numId w:val="0"/>
        </w:numPr>
      </w:pPr>
      <w:r>
        <w:t xml:space="preserve">Via maatschappelijke vorming willen we leerlingen leren begrijpen hoe de wereld van vandaag in elkaar zit en hen stimuleren om constructief bij te dragen aan de maatschappij van morgen. </w:t>
      </w:r>
      <w:r w:rsidR="00861BDA">
        <w:t xml:space="preserve">Daarom </w:t>
      </w:r>
      <w:r w:rsidR="008D5C53">
        <w:t>leggen we waar mogelijk ook linken</w:t>
      </w:r>
      <w:r w:rsidR="00861BDA">
        <w:t xml:space="preserve"> tussen de verschillende rubrieken</w:t>
      </w:r>
      <w:r>
        <w:t>.</w:t>
      </w:r>
    </w:p>
    <w:p w14:paraId="2372F014" w14:textId="3AF6B59B" w:rsidR="001D51C6" w:rsidRDefault="001D51C6" w:rsidP="00FE4EA6">
      <w:pPr>
        <w:pStyle w:val="Opsomming1"/>
        <w:numPr>
          <w:ilvl w:val="0"/>
          <w:numId w:val="0"/>
        </w:numPr>
      </w:pPr>
      <w:r>
        <w:t>De leerplandoelen moeten niet worden gelezen als een chronologische lijn voor de uitwerking in lessen. Je hebt de vrijheid om te bepalen in welke volgorde je ze aanbiedt en welke leerplandoelen je combineert. Bij de uitwerking van lessen en projecten gaat het steeds over één of meer leerplandoelen al dan niet uit verschillende leerplanrubrieken. Alle leerplandoelen zijn evenwaardig.</w:t>
      </w:r>
    </w:p>
    <w:p w14:paraId="0B70EEF5" w14:textId="10CFCC0F" w:rsidR="001D51C6" w:rsidRDefault="001D51C6" w:rsidP="00FE4EA6">
      <w:pPr>
        <w:pStyle w:val="Opsomming1"/>
        <w:numPr>
          <w:ilvl w:val="0"/>
          <w:numId w:val="0"/>
        </w:numPr>
      </w:pPr>
      <w:r>
        <w:t>Bepaalde leerplandoelen vragen een specifieke expertise of sluiten meer aan bij de expertise van een bepaalde leraar. De vakgroep is bij uitstek het forum om daarover af te stemmen.</w:t>
      </w:r>
    </w:p>
    <w:p w14:paraId="599EEBF3" w14:textId="09D884DE" w:rsidR="001D51C6" w:rsidRPr="001D51C6" w:rsidRDefault="001D51C6" w:rsidP="001D51C6">
      <w:r>
        <w:t>Een leerplandoel op zich is geen tijdsindicatie: er zijn leerplandoelen die heel wat tijd vragen om ze effectief te realiseren, andere leerplandoelen zijn sneller verworven</w:t>
      </w:r>
      <w:r w:rsidR="00D01592">
        <w:t>.</w:t>
      </w:r>
    </w:p>
    <w:p w14:paraId="79BD306B" w14:textId="77777777" w:rsidR="007A2A89" w:rsidRDefault="007A2A89" w:rsidP="007A2A89">
      <w:pPr>
        <w:pStyle w:val="Kop2"/>
      </w:pPr>
      <w:bookmarkStart w:id="121" w:name="_Toc149836998"/>
      <w:bookmarkStart w:id="122" w:name="_Toc159340937"/>
      <w:bookmarkStart w:id="123" w:name="_Toc121484784"/>
      <w:bookmarkStart w:id="124" w:name="_Toc127295263"/>
      <w:bookmarkStart w:id="125" w:name="_Toc128941186"/>
      <w:bookmarkStart w:id="126" w:name="_Toc129036353"/>
      <w:bookmarkStart w:id="127" w:name="_Toc129199582"/>
      <w:bookmarkEnd w:id="73"/>
      <w:r>
        <w:t>Leerplanpagina</w:t>
      </w:r>
      <w:bookmarkEnd w:id="121"/>
      <w:bookmarkEnd w:id="122"/>
    </w:p>
    <w:p w14:paraId="69F761D8" w14:textId="0069BE1A" w:rsidR="007A2A89" w:rsidRPr="002F798A" w:rsidRDefault="007A2A89" w:rsidP="007A2A89">
      <w:r>
        <w:rPr>
          <w:noProof/>
        </w:rPr>
        <w:drawing>
          <wp:anchor distT="0" distB="0" distL="114300" distR="114300" simplePos="0" relativeHeight="251658247" behindDoc="1" locked="0" layoutInCell="1" allowOverlap="1" wp14:anchorId="5D2B10B9" wp14:editId="5F505E48">
            <wp:simplePos x="0" y="0"/>
            <wp:positionH relativeFrom="column">
              <wp:posOffset>3810</wp:posOffset>
            </wp:positionH>
            <wp:positionV relativeFrom="paragraph">
              <wp:posOffset>495300</wp:posOffset>
            </wp:positionV>
            <wp:extent cx="1162050" cy="1162050"/>
            <wp:effectExtent l="0" t="0" r="0" b="0"/>
            <wp:wrapTopAndBottom/>
            <wp:docPr id="314767519" name="Picture 314767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4767519" name="Picture 314767519"/>
                    <pic:cNvPicPr/>
                  </pic:nvPicPr>
                  <pic:blipFill>
                    <a:blip r:embed="rId35" cstate="print">
                      <a:extLst>
                        <a:ext uri="{28A0092B-C50C-407E-A947-70E740481C1C}">
                          <a14:useLocalDpi xmlns:a14="http://schemas.microsoft.com/office/drawing/2010/main" val="0"/>
                        </a:ext>
                      </a:extLst>
                    </a:blip>
                    <a:stretch>
                      <a:fillRect/>
                    </a:stretch>
                  </pic:blipFill>
                  <pic:spPr>
                    <a:xfrm>
                      <a:off x="0" y="0"/>
                      <a:ext cx="1162050" cy="1162050"/>
                    </a:xfrm>
                    <a:prstGeom prst="rect">
                      <a:avLst/>
                    </a:prstGeom>
                  </pic:spPr>
                </pic:pic>
              </a:graphicData>
            </a:graphic>
            <wp14:sizeRelH relativeFrom="margin">
              <wp14:pctWidth>0</wp14:pctWidth>
            </wp14:sizeRelH>
            <wp14:sizeRelV relativeFrom="margin">
              <wp14:pctHeight>0</wp14:pctHeight>
            </wp14:sizeRelV>
          </wp:anchor>
        </w:drawing>
      </w:r>
      <w:r>
        <w:t>Wil je als gebruiker van dit leerplan op de hoogte blijven van inspirerend materiaal, achtergrond,</w:t>
      </w:r>
      <w:r w:rsidR="0003171D">
        <w:t xml:space="preserve"> </w:t>
      </w:r>
      <w:r>
        <w:t>professionaliseringen of lerarennetwerken, surf dan naar de</w:t>
      </w:r>
      <w:r w:rsidR="00EA3DA1">
        <w:t xml:space="preserve"> </w:t>
      </w:r>
      <w:hyperlink r:id="rId36" w:history="1">
        <w:r w:rsidR="00EA3DA1" w:rsidRPr="00806688">
          <w:rPr>
            <w:rStyle w:val="Hyperlink"/>
          </w:rPr>
          <w:t>leerplanpagina</w:t>
        </w:r>
      </w:hyperlink>
      <w:r>
        <w:t>.</w:t>
      </w:r>
    </w:p>
    <w:p w14:paraId="3650E5EC" w14:textId="4EF6D1BF" w:rsidR="00F4365D" w:rsidRPr="00963779" w:rsidRDefault="008E5D4D" w:rsidP="00F4365D">
      <w:pPr>
        <w:pStyle w:val="Kop1"/>
      </w:pPr>
      <w:bookmarkStart w:id="128" w:name="_Toc159340938"/>
      <w:r w:rsidRPr="00731063">
        <w:t>Leerplandoelen</w:t>
      </w:r>
      <w:bookmarkEnd w:id="123"/>
      <w:bookmarkEnd w:id="124"/>
      <w:bookmarkEnd w:id="125"/>
      <w:bookmarkEnd w:id="126"/>
      <w:bookmarkEnd w:id="127"/>
      <w:bookmarkEnd w:id="128"/>
    </w:p>
    <w:p w14:paraId="5D1FBC01" w14:textId="454246BC" w:rsidR="00DE3CD5" w:rsidRDefault="004D0D8F" w:rsidP="004D0D8F">
      <w:pPr>
        <w:pStyle w:val="Kop2"/>
      </w:pPr>
      <w:bookmarkStart w:id="129" w:name="_Toc159340939"/>
      <w:bookmarkStart w:id="130" w:name="_Hlk121423666"/>
      <w:r w:rsidRPr="004D0D8F">
        <w:t>Zich bewust worden van heden, verleden en geschiedenis</w:t>
      </w:r>
      <w:bookmarkEnd w:id="129"/>
    </w:p>
    <w:bookmarkEnd w:id="130"/>
    <w:p w14:paraId="2D16D1F8" w14:textId="1AB56335" w:rsidR="00A05F3C" w:rsidRDefault="00783B7C" w:rsidP="002E08C9">
      <w:pPr>
        <w:pStyle w:val="Concordantie"/>
      </w:pPr>
      <w:r>
        <w:t>Minimumdoele</w:t>
      </w:r>
      <w:r w:rsidR="00066954">
        <w:t>n</w:t>
      </w:r>
    </w:p>
    <w:p w14:paraId="688E6760" w14:textId="77777777" w:rsidR="00D36294" w:rsidRPr="00513A11" w:rsidRDefault="005610FB" w:rsidP="00D36294">
      <w:pPr>
        <w:pStyle w:val="MDSMDBK"/>
        <w:rPr>
          <w:b w:val="0"/>
          <w:bCs/>
        </w:rPr>
      </w:pPr>
      <w:r w:rsidRPr="00E736D7">
        <w:t xml:space="preserve">MD </w:t>
      </w:r>
      <w:r w:rsidR="00B462EA">
        <w:t>07</w:t>
      </w:r>
      <w:r w:rsidRPr="00E736D7">
        <w:t>.01</w:t>
      </w:r>
      <w:r>
        <w:tab/>
      </w:r>
      <w:r w:rsidRPr="00E736D7">
        <w:t xml:space="preserve">De </w:t>
      </w:r>
      <w:r w:rsidRPr="00963E17">
        <w:t>leerlingen</w:t>
      </w:r>
      <w:r w:rsidR="004D7FE3">
        <w:t xml:space="preserve"> </w:t>
      </w:r>
      <w:r w:rsidR="004D7FE3" w:rsidRPr="004D7FE3">
        <w:t xml:space="preserve">lichten de betekenis, de principes en de werking van de democratische rechtsstaat en hun verantwoordelijkheid daarin toe. </w:t>
      </w:r>
      <w:r w:rsidR="00513A11">
        <w:t>(LPD 5)</w:t>
      </w:r>
      <w:r w:rsidR="00D36294">
        <w:br/>
      </w:r>
      <w:r w:rsidR="00D36294" w:rsidRPr="00513A11">
        <w:rPr>
          <w:b w:val="0"/>
          <w:bCs/>
        </w:rPr>
        <w:t>(Rekening houdend met de ontwikkeling van leerlingen en de context waarin het minimumdoel aan bod komt)</w:t>
      </w:r>
    </w:p>
    <w:p w14:paraId="3EACBAE2" w14:textId="62AFA1A6" w:rsidR="004A09F7" w:rsidRDefault="004A09F7" w:rsidP="004A09F7">
      <w:pPr>
        <w:pStyle w:val="MDSMDBK"/>
      </w:pPr>
      <w:r w:rsidRPr="00E736D7">
        <w:t xml:space="preserve">MD </w:t>
      </w:r>
      <w:r>
        <w:t>0</w:t>
      </w:r>
      <w:r w:rsidR="00416A18">
        <w:t>8</w:t>
      </w:r>
      <w:r w:rsidRPr="00E736D7">
        <w:t>.01</w:t>
      </w:r>
      <w:r>
        <w:tab/>
      </w:r>
      <w:r w:rsidRPr="00E736D7">
        <w:t xml:space="preserve">De </w:t>
      </w:r>
      <w:r w:rsidRPr="00963E17">
        <w:t>leerlingen</w:t>
      </w:r>
      <w:r>
        <w:t xml:space="preserve"> </w:t>
      </w:r>
      <w:r w:rsidR="00F4305A" w:rsidRPr="00F4305A">
        <w:t xml:space="preserve">situeren historische fenomenen uit hun leefwereld en historische fenomenen in tijd en ruimte op een gegeven tijdlijn met de courante historische periodes en op een kaart. </w:t>
      </w:r>
      <w:r>
        <w:t xml:space="preserve">(LPD </w:t>
      </w:r>
      <w:r w:rsidR="00F4305A">
        <w:t>1</w:t>
      </w:r>
      <w:r>
        <w:t>)</w:t>
      </w:r>
    </w:p>
    <w:p w14:paraId="6A6BDDEB" w14:textId="5EDE0236" w:rsidR="004A09F7" w:rsidRPr="00D830F8" w:rsidRDefault="00416A18" w:rsidP="004A09F7">
      <w:pPr>
        <w:pStyle w:val="Kennis"/>
      </w:pPr>
      <w:r w:rsidRPr="00416A18">
        <w:t>De zeven periodes van het courante westerse referentiekader: de prehistorie, het oude nabije oosten, de klassieke oudheid, de middeleeuwen, de vroegmoderne tijd, de moderne tijd en de hedendaagse tijd</w:t>
      </w:r>
      <w:r>
        <w:t>.</w:t>
      </w:r>
    </w:p>
    <w:p w14:paraId="16FE09E6" w14:textId="1BA34E66" w:rsidR="004A09F7" w:rsidRDefault="004A09F7" w:rsidP="004A09F7">
      <w:pPr>
        <w:pStyle w:val="MDSMDBK"/>
      </w:pPr>
      <w:r w:rsidRPr="00E736D7">
        <w:t xml:space="preserve">MD </w:t>
      </w:r>
      <w:r>
        <w:t>0</w:t>
      </w:r>
      <w:r w:rsidR="00176150">
        <w:t>8</w:t>
      </w:r>
      <w:r w:rsidRPr="00E736D7">
        <w:t>.0</w:t>
      </w:r>
      <w:r w:rsidR="00176150">
        <w:t>2</w:t>
      </w:r>
      <w:r>
        <w:tab/>
      </w:r>
      <w:r w:rsidRPr="00E736D7">
        <w:t xml:space="preserve">De </w:t>
      </w:r>
      <w:r w:rsidRPr="00963E17">
        <w:t>leerlingen</w:t>
      </w:r>
      <w:r>
        <w:t xml:space="preserve"> </w:t>
      </w:r>
      <w:r w:rsidR="000D06E2" w:rsidRPr="000D06E2">
        <w:t>vergelijken aangereikte bronnen over eenzelfde historisch fenomeen met aandacht voor de maker(s) van de bronnen</w:t>
      </w:r>
      <w:r>
        <w:t xml:space="preserve">. (LPD </w:t>
      </w:r>
      <w:r w:rsidR="00772BD9">
        <w:t>2</w:t>
      </w:r>
      <w:r>
        <w:t>)</w:t>
      </w:r>
    </w:p>
    <w:p w14:paraId="4FDB41B9" w14:textId="3B6A5037" w:rsidR="00297F9B" w:rsidRPr="00513A11" w:rsidRDefault="004A09F7" w:rsidP="00297F9B">
      <w:pPr>
        <w:pStyle w:val="MDSMDBK"/>
        <w:rPr>
          <w:b w:val="0"/>
          <w:bCs/>
        </w:rPr>
      </w:pPr>
      <w:r w:rsidRPr="00E736D7">
        <w:t xml:space="preserve">MD </w:t>
      </w:r>
      <w:r>
        <w:t>0</w:t>
      </w:r>
      <w:r w:rsidR="00772BD9">
        <w:t>8</w:t>
      </w:r>
      <w:r w:rsidRPr="00E736D7">
        <w:t>.0</w:t>
      </w:r>
      <w:r w:rsidR="00772BD9">
        <w:t>3</w:t>
      </w:r>
      <w:r>
        <w:tab/>
      </w:r>
      <w:r w:rsidR="00EE75ED" w:rsidRPr="00E736D7">
        <w:t xml:space="preserve">De </w:t>
      </w:r>
      <w:r w:rsidR="00EE75ED" w:rsidRPr="00963E17">
        <w:t>leerlingen</w:t>
      </w:r>
      <w:r w:rsidR="00EE75ED">
        <w:t xml:space="preserve"> </w:t>
      </w:r>
      <w:r w:rsidR="00EE75ED" w:rsidRPr="00DD2B9B">
        <w:t xml:space="preserve">leggen aan de hand van voorbeelden gelijkenissen en verschillen uit tussen </w:t>
      </w:r>
      <w:r w:rsidR="007B41DB">
        <w:t>heden</w:t>
      </w:r>
      <w:r w:rsidR="00EE75ED" w:rsidRPr="00DD2B9B">
        <w:t xml:space="preserve"> en </w:t>
      </w:r>
      <w:r w:rsidR="007B41DB">
        <w:t>verleden</w:t>
      </w:r>
      <w:r w:rsidR="00EE75ED" w:rsidRPr="00DD2B9B">
        <w:t xml:space="preserve">. </w:t>
      </w:r>
      <w:r w:rsidR="00EE75ED">
        <w:t>(LPD 4)</w:t>
      </w:r>
      <w:r w:rsidR="00E13CFE">
        <w:br/>
      </w:r>
      <w:r w:rsidR="00E13CFE">
        <w:rPr>
          <w:b w:val="0"/>
        </w:rPr>
        <w:tab/>
      </w:r>
      <w:r w:rsidR="00E13CFE" w:rsidRPr="00513A11">
        <w:rPr>
          <w:b w:val="0"/>
        </w:rPr>
        <w:t>(Rekening houdend met de context waarin het minimumdoel aan bod komt)</w:t>
      </w:r>
    </w:p>
    <w:p w14:paraId="512EEEE4" w14:textId="0E12CA9A" w:rsidR="004A09F7" w:rsidRDefault="004A09F7" w:rsidP="00E13CFE">
      <w:pPr>
        <w:pStyle w:val="MDSMDBK"/>
        <w:spacing w:after="0"/>
        <w:rPr>
          <w:b w:val="0"/>
        </w:rPr>
      </w:pPr>
      <w:r w:rsidRPr="00E736D7">
        <w:t xml:space="preserve">MD </w:t>
      </w:r>
      <w:r>
        <w:t>0</w:t>
      </w:r>
      <w:r w:rsidR="001F33B6">
        <w:t>8</w:t>
      </w:r>
      <w:r w:rsidRPr="00E736D7">
        <w:t>.0</w:t>
      </w:r>
      <w:r w:rsidR="001F33B6">
        <w:t>4</w:t>
      </w:r>
      <w:r>
        <w:tab/>
      </w:r>
      <w:r w:rsidR="00F9310A" w:rsidRPr="00E736D7">
        <w:t xml:space="preserve">De </w:t>
      </w:r>
      <w:r w:rsidR="00F9310A" w:rsidRPr="00963E17">
        <w:t>leerlingen</w:t>
      </w:r>
      <w:r w:rsidR="00F9310A">
        <w:t xml:space="preserve"> </w:t>
      </w:r>
      <w:r w:rsidR="00F9310A" w:rsidRPr="001F33B6">
        <w:t xml:space="preserve">lichten betekenissen toe van historische fenomenen. </w:t>
      </w:r>
      <w:r w:rsidR="00F9310A">
        <w:t>(LPD 3)</w:t>
      </w:r>
      <w:r w:rsidR="00F9310A">
        <w:br/>
      </w:r>
      <w:r w:rsidR="00F9310A" w:rsidRPr="00513A11">
        <w:rPr>
          <w:b w:val="0"/>
          <w:bCs/>
        </w:rPr>
        <w:t>(Rekening houdend met de context waarin het minimumdoel aan bod komt.)</w:t>
      </w:r>
    </w:p>
    <w:p w14:paraId="1C712C1D" w14:textId="77777777" w:rsidR="00F9310A" w:rsidRPr="00F9310A" w:rsidRDefault="00F9310A" w:rsidP="00F9310A"/>
    <w:p w14:paraId="0608D822" w14:textId="73DF74B7" w:rsidR="008E6DF2" w:rsidRPr="00904FF1" w:rsidRDefault="00641FE0" w:rsidP="00125592">
      <w:pPr>
        <w:pStyle w:val="Doel"/>
      </w:pPr>
      <w:bookmarkStart w:id="131" w:name="_Hlk149067620"/>
      <w:r>
        <w:t>De</w:t>
      </w:r>
      <w:r w:rsidR="00111583" w:rsidRPr="00904FF1">
        <w:t xml:space="preserve"> </w:t>
      </w:r>
      <w:r>
        <w:t xml:space="preserve">leerlingen situeren </w:t>
      </w:r>
      <w:hyperlink w:anchor="_Historische_fenomenen" w:history="1">
        <w:r w:rsidRPr="00E9019B">
          <w:rPr>
            <w:rStyle w:val="Hyperlink"/>
            <w:color w:val="00B050"/>
          </w:rPr>
          <w:t>historische fenomenen</w:t>
        </w:r>
      </w:hyperlink>
      <w:r w:rsidRPr="09766B0C">
        <w:rPr>
          <w:color w:val="00B050"/>
        </w:rPr>
        <w:t xml:space="preserve"> </w:t>
      </w:r>
      <w:r>
        <w:t xml:space="preserve">uit hun leefwereld en historische fenomenen in tijd en ruimte op een gegeven tijdlijn met de </w:t>
      </w:r>
      <w:hyperlink w:anchor="_Courante_westerse_periodisering" w:history="1">
        <w:r w:rsidRPr="00E9019B">
          <w:rPr>
            <w:rStyle w:val="Hyperlink"/>
            <w:color w:val="00B050"/>
          </w:rPr>
          <w:t>courante westerse periodisering</w:t>
        </w:r>
      </w:hyperlink>
      <w:r w:rsidRPr="09766B0C">
        <w:rPr>
          <w:color w:val="00B050"/>
        </w:rPr>
        <w:t xml:space="preserve"> </w:t>
      </w:r>
      <w:r>
        <w:t>en op een kaart.</w:t>
      </w:r>
    </w:p>
    <w:p w14:paraId="2C4E214E" w14:textId="5C404995" w:rsidR="002B6CDB" w:rsidRDefault="002B6CDB" w:rsidP="002B6CDB">
      <w:pPr>
        <w:pStyle w:val="WenkDuiding"/>
      </w:pPr>
      <w:r>
        <w:t xml:space="preserve">Historische fenomenen uit maatschappelijke domeinen zoals </w:t>
      </w:r>
    </w:p>
    <w:p w14:paraId="4C607FE8" w14:textId="77777777" w:rsidR="002B6CDB" w:rsidRDefault="002B6CDB" w:rsidP="002B6CDB">
      <w:pPr>
        <w:pStyle w:val="Wenkops1"/>
      </w:pPr>
      <w:r>
        <w:t>politiek: rechten en plichten, bestuursvorm;</w:t>
      </w:r>
    </w:p>
    <w:p w14:paraId="2D17C791" w14:textId="77777777" w:rsidR="002B6CDB" w:rsidRDefault="002B6CDB" w:rsidP="002B6CDB">
      <w:pPr>
        <w:pStyle w:val="Wenkops1"/>
      </w:pPr>
      <w:r>
        <w:t>economisch: betaalmiddelen, werkomstandigheden;</w:t>
      </w:r>
    </w:p>
    <w:p w14:paraId="044FC8D1" w14:textId="77777777" w:rsidR="002B6CDB" w:rsidRDefault="002B6CDB" w:rsidP="002B6CDB">
      <w:pPr>
        <w:pStyle w:val="Wenkops1"/>
      </w:pPr>
      <w:r>
        <w:t>sociaal: rol van de man en de vrouw in de samenleving, rol van religie in de samenleving, impact van migratie op de samenleving;</w:t>
      </w:r>
    </w:p>
    <w:p w14:paraId="03D7A3D1" w14:textId="77777777" w:rsidR="002B6CDB" w:rsidRDefault="002B6CDB" w:rsidP="002B6CDB">
      <w:pPr>
        <w:pStyle w:val="Wenkops1"/>
      </w:pPr>
      <w:r>
        <w:t>cultureel: kunst, onderwijs, vrije tijd, kleding.</w:t>
      </w:r>
    </w:p>
    <w:p w14:paraId="02B42AA6" w14:textId="389C2392" w:rsidR="002B6CDB" w:rsidRDefault="002B6CDB" w:rsidP="002B6CDB">
      <w:pPr>
        <w:pStyle w:val="Wenk"/>
        <w:numPr>
          <w:ilvl w:val="0"/>
          <w:numId w:val="0"/>
        </w:numPr>
        <w:ind w:left="2268"/>
      </w:pPr>
      <w:r>
        <w:t>Niet alle maatschappelijke domeinen moeten aan bod komen. Het is ook niet de bedoeling om alle voorbeelden te behandelen.</w:t>
      </w:r>
      <w:r w:rsidR="0003171D">
        <w:t xml:space="preserve"> </w:t>
      </w:r>
      <w:r>
        <w:t xml:space="preserve"> </w:t>
      </w:r>
    </w:p>
    <w:p w14:paraId="5A9BC375" w14:textId="58671A5F" w:rsidR="000600BF" w:rsidRPr="0000561E" w:rsidRDefault="002B6CDB" w:rsidP="002B6CDB">
      <w:pPr>
        <w:pStyle w:val="WenkDuiding"/>
        <w:numPr>
          <w:ilvl w:val="0"/>
          <w:numId w:val="0"/>
        </w:numPr>
        <w:ind w:left="2268"/>
      </w:pPr>
      <w:r>
        <w:t xml:space="preserve">De leerlingen moeten de historische periodes noch de exacte scharnierpunten kunnen benoemen. Ze moeten wel historische fenomenen kunnen situeren op een gegeven tijdlijn waarop de historische periodes zijn aangegeven. </w:t>
      </w:r>
      <w:r>
        <w:lastRenderedPageBreak/>
        <w:t>Scharnierpunten zijn voor interpretatie vatbaar. Daarom maak je in de vakgroep best afspraken over waar je die leg</w:t>
      </w:r>
      <w:r w:rsidR="00265F4D">
        <w:t>t</w:t>
      </w:r>
      <w:r>
        <w:t>.</w:t>
      </w:r>
    </w:p>
    <w:p w14:paraId="005FC7B4" w14:textId="77777777" w:rsidR="00113871" w:rsidRDefault="00113871" w:rsidP="009249BB">
      <w:pPr>
        <w:pStyle w:val="Wenk"/>
      </w:pPr>
      <w:r>
        <w:t xml:space="preserve">Je </w:t>
      </w:r>
      <w:r w:rsidRPr="005249CB">
        <w:t>kan zowel historische elementen uit de leefwereld van de leerlingen als kenmerkende historische fenomenen aan bod laten komen. Voorbeelden</w:t>
      </w:r>
      <w:r>
        <w:t xml:space="preserve"> uit de eigen leefwereld</w:t>
      </w:r>
      <w:r w:rsidRPr="005249CB">
        <w:t>: games, films, stripverhalen, gezelschapspellen, gebouwen, erfgoed, sporen uit het verleden</w:t>
      </w:r>
      <w:r>
        <w:t>.</w:t>
      </w:r>
    </w:p>
    <w:p w14:paraId="1624C61F" w14:textId="16C2578B" w:rsidR="000A2292" w:rsidRDefault="00113871" w:rsidP="009249BB">
      <w:pPr>
        <w:pStyle w:val="Wenk"/>
      </w:pPr>
      <w:r>
        <w:t xml:space="preserve">Je </w:t>
      </w:r>
      <w:r w:rsidRPr="00234F02">
        <w:t xml:space="preserve">kan een link leggen </w:t>
      </w:r>
      <w:r w:rsidRPr="00E63BE3">
        <w:t xml:space="preserve">met LPD </w:t>
      </w:r>
      <w:r>
        <w:t>6</w:t>
      </w:r>
      <w:r w:rsidRPr="00E63BE3">
        <w:t xml:space="preserve"> (</w:t>
      </w:r>
      <w:r>
        <w:t>lokaliseren van plaatsen op kaarten)</w:t>
      </w:r>
      <w:r w:rsidR="008813AC">
        <w:t xml:space="preserve"> of LPD 12 (betaalmiddelen)</w:t>
      </w:r>
      <w:r>
        <w:t xml:space="preserve">. Je kan ook linken leggen met andere historische leerplandoelen </w:t>
      </w:r>
      <w:r w:rsidR="008813AC">
        <w:t xml:space="preserve">zoals </w:t>
      </w:r>
      <w:r w:rsidR="005E0078">
        <w:t>LPD 5 (</w:t>
      </w:r>
      <w:r>
        <w:t>rechten en plichten in een democratie</w:t>
      </w:r>
      <w:bookmarkEnd w:id="131"/>
      <w:r w:rsidR="008813AC">
        <w:t>).</w:t>
      </w:r>
    </w:p>
    <w:p w14:paraId="4F070AB9" w14:textId="099F03C7" w:rsidR="003668AC" w:rsidRPr="00904FF1" w:rsidRDefault="00B946FD" w:rsidP="003668AC">
      <w:pPr>
        <w:pStyle w:val="Doel"/>
      </w:pPr>
      <w:r>
        <w:t>De</w:t>
      </w:r>
      <w:r w:rsidR="003668AC" w:rsidRPr="00904FF1">
        <w:t xml:space="preserve"> </w:t>
      </w:r>
      <w:r>
        <w:t xml:space="preserve">leerlingen vergelijken aangereikte bronnen over eenzelfde </w:t>
      </w:r>
      <w:r w:rsidRPr="00A47C5D">
        <w:rPr>
          <w:rStyle w:val="Lexicon"/>
        </w:rPr>
        <w:t>historisch fenomeen</w:t>
      </w:r>
      <w:r>
        <w:t xml:space="preserve"> met focus op het standpunt van de maker(s) van de bronnen.</w:t>
      </w:r>
    </w:p>
    <w:p w14:paraId="372D1500" w14:textId="25964373" w:rsidR="003668AC" w:rsidRPr="0000561E" w:rsidRDefault="008168C4" w:rsidP="003668AC">
      <w:pPr>
        <w:pStyle w:val="WenkDuiding"/>
      </w:pPr>
      <w:r>
        <w:t xml:space="preserve">Je </w:t>
      </w:r>
      <w:r w:rsidRPr="008168C4">
        <w:t xml:space="preserve">vergelijkt telkens twee of meer bronnen over dezelfde persoon, plaats of gebeurtenis uit dezelfde (historische) periode met oog voor het standpunt en de bedoeling van diegene die de bron </w:t>
      </w:r>
      <w:r w:rsidR="000F6755">
        <w:t xml:space="preserve">heeft </w:t>
      </w:r>
      <w:r w:rsidRPr="008168C4">
        <w:t>gemaakt. Zo leren leerlingen inzien dat bronnen nooit neutraal, volledig of objectief zijn</w:t>
      </w:r>
      <w:r>
        <w:t>.</w:t>
      </w:r>
    </w:p>
    <w:p w14:paraId="0A0C2BC1" w14:textId="693F5908" w:rsidR="006432DE" w:rsidRDefault="006432DE" w:rsidP="006432DE">
      <w:pPr>
        <w:pStyle w:val="Wenk"/>
      </w:pPr>
      <w:r>
        <w:t>Je</w:t>
      </w:r>
      <w:r w:rsidR="003668AC">
        <w:t xml:space="preserve"> </w:t>
      </w:r>
      <w:r w:rsidRPr="00BD5187">
        <w:t>hoeft niet telkens in te zetten én op personen én op groepen én op gebeurtenissen én op ontwikkelingen. In functie van een actueel thema, een gekozen maatschappelijk domein … kan je relevante personen, groepen, gebeurtenissen of ontwikkelingen aanhalen</w:t>
      </w:r>
      <w:r>
        <w:t>.</w:t>
      </w:r>
    </w:p>
    <w:p w14:paraId="0FF73D8B" w14:textId="77777777" w:rsidR="006432DE" w:rsidRDefault="006432DE" w:rsidP="006432DE">
      <w:pPr>
        <w:pStyle w:val="Wenk"/>
      </w:pPr>
      <w:r>
        <w:t xml:space="preserve">Bronnen laten ons toe het verleden te reconstrueren. </w:t>
      </w:r>
      <w:r w:rsidRPr="003416F7">
        <w:t>Dat betekent dat geschiedenis kan veranderen wanneer er bijvoorbeeld een nieuwe bron wordt gevonden. Daarnaast zijn er ook zaken die hypothetisch zijn: we kunnen ons immers enkel baseren op de bronnen waar we toegang toe hebben</w:t>
      </w:r>
      <w:r>
        <w:t>. Leerlingen leren</w:t>
      </w:r>
      <w:r w:rsidRPr="00BB0DF7">
        <w:t xml:space="preserve"> dat het beeld van het verleden altijd onvolledig is. Er ontbreken bronnen, ze raken zoek, beschadigd of zijn vernietigd</w:t>
      </w:r>
      <w:r>
        <w:t>.</w:t>
      </w:r>
    </w:p>
    <w:p w14:paraId="1B00BA57" w14:textId="77777777" w:rsidR="006432DE" w:rsidRDefault="006432DE" w:rsidP="006432DE">
      <w:pPr>
        <w:pStyle w:val="Wenk"/>
        <w:numPr>
          <w:ilvl w:val="0"/>
          <w:numId w:val="0"/>
        </w:numPr>
        <w:ind w:left="2268"/>
      </w:pPr>
      <w:r w:rsidRPr="003416F7">
        <w:t>Je kan linken leggen met de actualiteit bv. via artikels of mediaberichten over opgravingen, nieuwe vondsten, resultaten van een nieuwe studie of nieuwe inzichten.</w:t>
      </w:r>
    </w:p>
    <w:p w14:paraId="322BDC6B" w14:textId="0E852DCF" w:rsidR="003668AC" w:rsidRPr="006933CC" w:rsidRDefault="006432DE" w:rsidP="006432DE">
      <w:pPr>
        <w:pStyle w:val="Wenk"/>
      </w:pPr>
      <w:r>
        <w:t xml:space="preserve">Je kan werken met concrete voorbeelden zoals bronnen over het leven van vrouwen, dagboeken </w:t>
      </w:r>
      <w:r w:rsidR="00391012">
        <w:t xml:space="preserve">vergelijken </w:t>
      </w:r>
      <w:r>
        <w:t>van soldaten die aan een verschillende kant staan in een oorlog, propagandafilmpjes, schoolreglementen uit het verleden vergelijken (</w:t>
      </w:r>
      <w:r w:rsidR="005737DF">
        <w:t xml:space="preserve">en </w:t>
      </w:r>
      <w:r w:rsidR="00776FD4">
        <w:t>vergelijken</w:t>
      </w:r>
      <w:r>
        <w:t xml:space="preserve"> met</w:t>
      </w:r>
      <w:r w:rsidR="009B0645">
        <w:t xml:space="preserve"> het</w:t>
      </w:r>
      <w:r>
        <w:t xml:space="preserve"> huidig</w:t>
      </w:r>
      <w:r w:rsidR="00776FD4">
        <w:t>e</w:t>
      </w:r>
      <w:r>
        <w:t xml:space="preserve"> schoolreglemen</w:t>
      </w:r>
      <w:r w:rsidR="000B79C1">
        <w:t>t).</w:t>
      </w:r>
    </w:p>
    <w:p w14:paraId="45B5B85B" w14:textId="1834AFD4" w:rsidR="003668AC" w:rsidRDefault="002101AA" w:rsidP="003668AC">
      <w:pPr>
        <w:pStyle w:val="Doel"/>
      </w:pPr>
      <w:r>
        <w:t>De</w:t>
      </w:r>
      <w:r w:rsidR="003668AC" w:rsidRPr="00904FF1">
        <w:t xml:space="preserve"> </w:t>
      </w:r>
      <w:r>
        <w:t xml:space="preserve">leerlingen leggen aan de hand van eenvoudige voorbeelden uit dat mensen een andere betekenis kunnen geven aan </w:t>
      </w:r>
      <w:hyperlink w:anchor="_Historische_fenomenen" w:history="1">
        <w:r w:rsidRPr="00E9019B">
          <w:rPr>
            <w:rStyle w:val="Hyperlink"/>
            <w:color w:val="00B050"/>
          </w:rPr>
          <w:t>historische fenomenen</w:t>
        </w:r>
      </w:hyperlink>
      <w:r w:rsidRPr="00E9019B">
        <w:t>.</w:t>
      </w:r>
    </w:p>
    <w:p w14:paraId="043E359D" w14:textId="6646A7DB" w:rsidR="0096572C" w:rsidRDefault="0096572C" w:rsidP="0096572C">
      <w:pPr>
        <w:ind w:left="680" w:firstLine="397"/>
      </w:pPr>
      <w:r w:rsidRPr="00D663EC">
        <w:rPr>
          <w:b/>
        </w:rPr>
        <w:t xml:space="preserve">Samenhang </w:t>
      </w:r>
      <w:r>
        <w:rPr>
          <w:b/>
        </w:rPr>
        <w:t>eerste graad</w:t>
      </w:r>
      <w:r w:rsidRPr="00D663EC">
        <w:rPr>
          <w:b/>
        </w:rPr>
        <w:t>:</w:t>
      </w:r>
      <w:r>
        <w:rPr>
          <w:color w:val="000000" w:themeColor="text1"/>
        </w:rPr>
        <w:t xml:space="preserve"> </w:t>
      </w:r>
      <w:r w:rsidRPr="004E6FED">
        <w:t>I-GOD-b</w:t>
      </w:r>
      <w:r w:rsidR="004E6FED" w:rsidRPr="004E6FED">
        <w:t>: T1, 3</w:t>
      </w:r>
      <w:r>
        <w:t xml:space="preserve"> </w:t>
      </w:r>
    </w:p>
    <w:p w14:paraId="0B73430C" w14:textId="34F77F97" w:rsidR="0024043A" w:rsidRDefault="0024043A" w:rsidP="0024043A">
      <w:pPr>
        <w:pStyle w:val="WenkDuiding"/>
      </w:pPr>
      <w:r>
        <w:t>Historische</w:t>
      </w:r>
      <w:r w:rsidR="003668AC">
        <w:t xml:space="preserve"> </w:t>
      </w:r>
      <w:r w:rsidRPr="003B6806">
        <w:t xml:space="preserve">betekenisgeving hangt samen met de vraag wat belangrijk was in het verleden. De leerlingen lichten toe waarom bepaalde personen, </w:t>
      </w:r>
      <w:r>
        <w:t xml:space="preserve">groepen, </w:t>
      </w:r>
      <w:r w:rsidRPr="003B6806">
        <w:t>gebeurtenissen</w:t>
      </w:r>
      <w:r>
        <w:t xml:space="preserve"> </w:t>
      </w:r>
      <w:r w:rsidRPr="003B6806">
        <w:t>of ontwikkelingen belangrijk zijn geweest voor samenlevingen of groepen</w:t>
      </w:r>
      <w:r>
        <w:t>.</w:t>
      </w:r>
    </w:p>
    <w:p w14:paraId="78A225F9" w14:textId="5C3DF8F7" w:rsidR="0024043A" w:rsidRDefault="0024043A" w:rsidP="0024043A">
      <w:pPr>
        <w:pStyle w:val="WenkDuiding"/>
        <w:numPr>
          <w:ilvl w:val="0"/>
          <w:numId w:val="0"/>
        </w:numPr>
        <w:ind w:left="2268"/>
      </w:pPr>
      <w:r>
        <w:t xml:space="preserve">Het is de bedoeling dat leerlingen beseffen dat beeldvorming gekleurd, </w:t>
      </w:r>
      <w:r w:rsidR="002F70B5">
        <w:t xml:space="preserve">soms </w:t>
      </w:r>
      <w:r>
        <w:t>eng</w:t>
      </w:r>
      <w:r w:rsidR="002F70B5">
        <w:t xml:space="preserve"> en soms </w:t>
      </w:r>
      <w:r>
        <w:t xml:space="preserve">ongenuanceerd is doordat mensen </w:t>
      </w:r>
      <w:r w:rsidR="00CA421A">
        <w:t xml:space="preserve">worden </w:t>
      </w:r>
      <w:r>
        <w:t>beïnvloed door de tijd waarin ze leven en door het eigen kader van waaruit ze denken.</w:t>
      </w:r>
    </w:p>
    <w:p w14:paraId="3EBD2706" w14:textId="77777777" w:rsidR="00D80C7D" w:rsidRDefault="00D80C7D" w:rsidP="00D80C7D">
      <w:pPr>
        <w:pStyle w:val="Wenk"/>
      </w:pPr>
      <w:r>
        <w:lastRenderedPageBreak/>
        <w:t>Je kan inspelen op de actualiteit of gebruik maken van herkenbare voorbeelden van personen, groepen, gebeurtenissen of ontwikkelingen.</w:t>
      </w:r>
    </w:p>
    <w:p w14:paraId="798EEBEA" w14:textId="708FC7A1" w:rsidR="00D80C7D" w:rsidRDefault="00D80C7D" w:rsidP="00D80C7D">
      <w:pPr>
        <w:pStyle w:val="Wenk"/>
      </w:pPr>
      <w:r>
        <w:t>Aan de hand van eenvoudige voorbeelden leren we leerlingen bestaande historische beeldvorming</w:t>
      </w:r>
      <w:r w:rsidR="006D6247">
        <w:t xml:space="preserve"> - </w:t>
      </w:r>
      <w:r>
        <w:t>ook uit de eigen leefwereld</w:t>
      </w:r>
      <w:r w:rsidR="006D6247">
        <w:t xml:space="preserve"> - </w:t>
      </w:r>
      <w:r>
        <w:t>kritisch bekijken</w:t>
      </w:r>
      <w:r w:rsidR="00C06A79">
        <w:t>,</w:t>
      </w:r>
      <w:r>
        <w:t xml:space="preserve"> bv. ‘de goeden’ tegen ‘de slechten’ in historische films is een stereotype weergave terwijl de werkelijkheid genuanceerder was.</w:t>
      </w:r>
    </w:p>
    <w:p w14:paraId="45FCEC5A" w14:textId="6C77CA68" w:rsidR="00DF2560" w:rsidRDefault="00D80C7D" w:rsidP="00D80C7D">
      <w:pPr>
        <w:pStyle w:val="Wenk"/>
      </w:pPr>
      <w:r w:rsidRPr="006453FF">
        <w:t xml:space="preserve">Je kan aangeven dat we vandaag anders kijken naar dingen die mensen vroeger logisch vonden zoals het beeld van de aarde die plat is, het recht hebben op het bezit van slaven, de positie van de vrouw in de samenleving, vrijheid van mening, inspraak … Je kan bij beeldvorming aandacht schenken aan begrippen zoals </w:t>
      </w:r>
      <w:r w:rsidR="00DF7BBD">
        <w:t xml:space="preserve">meerdere perspectieven, het </w:t>
      </w:r>
      <w:r w:rsidRPr="006453FF">
        <w:t>‘wij-zij-denken’, veralgemeningen en de mogelijke gevolgen ervan</w:t>
      </w:r>
      <w:r>
        <w:t>.</w:t>
      </w:r>
    </w:p>
    <w:p w14:paraId="14FFB444" w14:textId="3C5449C7" w:rsidR="003668AC" w:rsidRPr="00904FF1" w:rsidRDefault="00556EDE" w:rsidP="003668AC">
      <w:pPr>
        <w:pStyle w:val="Doel"/>
      </w:pPr>
      <w:r>
        <w:t>De</w:t>
      </w:r>
      <w:r w:rsidR="003668AC" w:rsidRPr="00904FF1">
        <w:t xml:space="preserve"> </w:t>
      </w:r>
      <w:r>
        <w:t>leerlingen leggen gelijkenissen en verschillen tussen vroeger en nu uit aan de hand van voorbeelden.</w:t>
      </w:r>
    </w:p>
    <w:p w14:paraId="52BB6DC4" w14:textId="26B86FE0" w:rsidR="001057C8" w:rsidRDefault="001057C8" w:rsidP="001057C8">
      <w:pPr>
        <w:pStyle w:val="Wenk"/>
      </w:pPr>
      <w:r>
        <w:t>Je</w:t>
      </w:r>
      <w:r w:rsidR="003668AC">
        <w:t xml:space="preserve"> </w:t>
      </w:r>
      <w:r w:rsidRPr="00153A56">
        <w:t>kan voor het invullen van dit leerplandoel vertrekken van andere leerplandoelen of thema</w:t>
      </w:r>
      <w:r>
        <w:t>’</w:t>
      </w:r>
      <w:r w:rsidRPr="00153A56">
        <w:t>s</w:t>
      </w:r>
      <w:r>
        <w:t>. Zo kan je de verschillen en gelijkenissen tussen vroeger en nu bekijken in</w:t>
      </w:r>
      <w:r w:rsidRPr="00153A56">
        <w:t xml:space="preserve"> gezondheidszorg, communicatiemiddelen, onderwijs, transportmiddelen, voedingspatronen</w:t>
      </w:r>
      <w:r>
        <w:t xml:space="preserve"> … Hier ligt een uitgelezen kans om de praktijkgerichte vorming van de leerling en de evolutie daarin te betrekken.</w:t>
      </w:r>
    </w:p>
    <w:p w14:paraId="683CB11C" w14:textId="0F294BD2" w:rsidR="003668AC" w:rsidRPr="00904FF1" w:rsidRDefault="00421702" w:rsidP="003668AC">
      <w:pPr>
        <w:pStyle w:val="Doel"/>
      </w:pPr>
      <w:r>
        <w:t>De</w:t>
      </w:r>
      <w:r w:rsidR="003668AC" w:rsidRPr="00904FF1">
        <w:t xml:space="preserve"> </w:t>
      </w:r>
      <w:r w:rsidR="006E5A6F">
        <w:t>leerlingen lichten de betekenis, de principes en de werking van de democratische rechtsstaat en hun verantwoordelijkheid daarin toe</w:t>
      </w:r>
      <w:r w:rsidR="00194FBF">
        <w:t>.</w:t>
      </w:r>
    </w:p>
    <w:p w14:paraId="3131AD89" w14:textId="22B104B8" w:rsidR="003668AC" w:rsidRPr="00537078" w:rsidRDefault="004710E2" w:rsidP="00A47C5D">
      <w:pPr>
        <w:pStyle w:val="WenkDuiding"/>
      </w:pPr>
      <w:r w:rsidRPr="00A47C5D">
        <w:t>In</w:t>
      </w:r>
      <w:r w:rsidR="003668AC" w:rsidRPr="00537078">
        <w:t xml:space="preserve"> </w:t>
      </w:r>
      <w:r w:rsidRPr="00537078">
        <w:t>de eerste graad gaat het om een eerste en laagdrempelige kennismaking. Het leerplandoel wordt verder uitgediept in de 2de en 3de graad.</w:t>
      </w:r>
      <w:r w:rsidR="006E130E" w:rsidRPr="00537078">
        <w:br/>
      </w:r>
      <w:r w:rsidRPr="00537078">
        <w:t xml:space="preserve">Er is sprake van een </w:t>
      </w:r>
      <w:r w:rsidR="00537078" w:rsidRPr="00537078">
        <w:t>‘</w:t>
      </w:r>
      <w:r w:rsidRPr="00A47C5D">
        <w:t>democratische rechtsstaat</w:t>
      </w:r>
      <w:r w:rsidR="00537078" w:rsidRPr="00A47C5D">
        <w:t>’</w:t>
      </w:r>
      <w:r w:rsidRPr="00537078">
        <w:t xml:space="preserve"> </w:t>
      </w:r>
      <w:r w:rsidR="00C04676" w:rsidRPr="00537078">
        <w:t xml:space="preserve">als </w:t>
      </w:r>
      <w:r w:rsidRPr="00537078">
        <w:t>willekeur wordt vermeden.</w:t>
      </w:r>
      <w:r w:rsidR="00C04676" w:rsidRPr="00537078">
        <w:br/>
      </w:r>
      <w:r w:rsidRPr="00537078">
        <w:t xml:space="preserve">In een rechtstaat zijn er dan ook een aantal </w:t>
      </w:r>
      <w:r w:rsidR="00537078" w:rsidRPr="00537078">
        <w:t>‘</w:t>
      </w:r>
      <w:r w:rsidRPr="00A47C5D">
        <w:t>principes</w:t>
      </w:r>
      <w:r w:rsidR="00537078" w:rsidRPr="00A47C5D">
        <w:t>’</w:t>
      </w:r>
      <w:r w:rsidR="00C04676" w:rsidRPr="00537078">
        <w:t xml:space="preserve"> </w:t>
      </w:r>
      <w:r w:rsidRPr="00537078">
        <w:t>zoals</w:t>
      </w:r>
      <w:r w:rsidR="009A5A58" w:rsidRPr="00537078">
        <w:t>:</w:t>
      </w:r>
      <w:r w:rsidRPr="00537078">
        <w:t xml:space="preserve"> rechten gelden voor iedereen en iedereen moet gelijk behandeld worden, vrije meningsuiting, stemrecht …</w:t>
      </w:r>
      <w:r w:rsidR="00C04676" w:rsidRPr="00537078">
        <w:br/>
      </w:r>
      <w:r w:rsidRPr="00537078">
        <w:t xml:space="preserve">De leerlingen verwerven inzicht in de </w:t>
      </w:r>
      <w:r w:rsidR="00537078" w:rsidRPr="00537078">
        <w:t>‘</w:t>
      </w:r>
      <w:r w:rsidRPr="00A47C5D">
        <w:t>werking</w:t>
      </w:r>
      <w:r w:rsidR="00537078" w:rsidRPr="00A47C5D">
        <w:t>’</w:t>
      </w:r>
      <w:r w:rsidRPr="00537078">
        <w:t xml:space="preserve"> van de democratische rechtsstaat. Leerlingen leren inzien hoe waardevol een democratische rechtsstaat voor hen is (</w:t>
      </w:r>
      <w:r w:rsidR="00537078" w:rsidRPr="00537078">
        <w:t>‘</w:t>
      </w:r>
      <w:r w:rsidRPr="00A47C5D">
        <w:t>betekenis</w:t>
      </w:r>
      <w:r w:rsidR="00537078" w:rsidRPr="00A47C5D">
        <w:t>’</w:t>
      </w:r>
      <w:r w:rsidRPr="00537078">
        <w:t xml:space="preserve"> van een democratische rechtsstaat).</w:t>
      </w:r>
      <w:r w:rsidR="006E130E" w:rsidRPr="00537078">
        <w:br/>
      </w:r>
      <w:r w:rsidRPr="00537078">
        <w:t xml:space="preserve">Met </w:t>
      </w:r>
      <w:r w:rsidR="00537078" w:rsidRPr="00537078">
        <w:t>‘</w:t>
      </w:r>
      <w:r w:rsidRPr="00A47C5D">
        <w:t>verantwoordelijkheid</w:t>
      </w:r>
      <w:r w:rsidR="00537078" w:rsidRPr="00A47C5D">
        <w:t>’</w:t>
      </w:r>
      <w:r w:rsidRPr="00A47C5D">
        <w:t xml:space="preserve"> </w:t>
      </w:r>
      <w:r w:rsidRPr="00537078">
        <w:t xml:space="preserve">wordt onder meer bedoeld dat leerlingen zowel rechten </w:t>
      </w:r>
      <w:r w:rsidR="001A4901" w:rsidRPr="00537078">
        <w:t>als</w:t>
      </w:r>
      <w:r w:rsidRPr="00537078">
        <w:t xml:space="preserve"> plichten hebben.</w:t>
      </w:r>
      <w:r w:rsidR="00545A09" w:rsidRPr="00537078">
        <w:t xml:space="preserve"> Verantwoordelijkheid opnemen kan als individu maar kan ook via een gezamenlijk engagement.</w:t>
      </w:r>
    </w:p>
    <w:p w14:paraId="2934B085" w14:textId="706DC1F2" w:rsidR="00DD2B9B" w:rsidRDefault="00DD2B9B" w:rsidP="00DD2B9B">
      <w:pPr>
        <w:pStyle w:val="Kop2"/>
      </w:pPr>
      <w:bookmarkStart w:id="132" w:name="_Toc159340940"/>
      <w:r w:rsidRPr="004D0D8F">
        <w:t xml:space="preserve">Zich bewust worden van </w:t>
      </w:r>
      <w:r w:rsidR="00AE00DC">
        <w:t>de wereld en de ruimte waarin we leven</w:t>
      </w:r>
      <w:bookmarkEnd w:id="132"/>
    </w:p>
    <w:p w14:paraId="65649816" w14:textId="77777777" w:rsidR="00DD2B9B" w:rsidRDefault="00DD2B9B" w:rsidP="00DD2B9B">
      <w:pPr>
        <w:pStyle w:val="Concordantie"/>
      </w:pPr>
      <w:r>
        <w:t>Minimumdoelen</w:t>
      </w:r>
    </w:p>
    <w:p w14:paraId="5F2B5F8E" w14:textId="21257C79" w:rsidR="00DD2B9B" w:rsidRDefault="00DD2B9B" w:rsidP="00DD2B9B">
      <w:pPr>
        <w:pStyle w:val="MDSMDBK"/>
      </w:pPr>
      <w:r w:rsidRPr="00E736D7">
        <w:t xml:space="preserve">MD </w:t>
      </w:r>
      <w:r>
        <w:t>0</w:t>
      </w:r>
      <w:r w:rsidR="00692E03">
        <w:t>9</w:t>
      </w:r>
      <w:r w:rsidRPr="00E736D7">
        <w:t>.01</w:t>
      </w:r>
      <w:r>
        <w:tab/>
      </w:r>
      <w:r w:rsidRPr="00E736D7">
        <w:t xml:space="preserve">De </w:t>
      </w:r>
      <w:r w:rsidRPr="00963E17">
        <w:t>leerlingen</w:t>
      </w:r>
      <w:r>
        <w:t xml:space="preserve"> </w:t>
      </w:r>
      <w:r w:rsidR="00841DE5" w:rsidRPr="00C21BB0">
        <w:t>lokaliseren zichzelf en plaatsen met behulp van lokalisatie- en oriëntatietechnieken</w:t>
      </w:r>
      <w:r w:rsidR="00841DE5">
        <w:t xml:space="preserve">. </w:t>
      </w:r>
      <w:r>
        <w:t xml:space="preserve">(LPD </w:t>
      </w:r>
      <w:r w:rsidR="00841DE5">
        <w:t>6</w:t>
      </w:r>
      <w:r>
        <w:t>)</w:t>
      </w:r>
    </w:p>
    <w:p w14:paraId="1DFDA314" w14:textId="262BBFF0" w:rsidR="00DD2B9B" w:rsidRDefault="00DD2B9B" w:rsidP="00DD2B9B">
      <w:pPr>
        <w:pStyle w:val="MDSMDBK"/>
      </w:pPr>
      <w:r w:rsidRPr="00E736D7">
        <w:t xml:space="preserve">MD </w:t>
      </w:r>
      <w:r>
        <w:t>0</w:t>
      </w:r>
      <w:r w:rsidR="00943A0D">
        <w:t>9</w:t>
      </w:r>
      <w:r w:rsidRPr="00E736D7">
        <w:t>.0</w:t>
      </w:r>
      <w:r w:rsidR="00943A0D">
        <w:t>2</w:t>
      </w:r>
      <w:r>
        <w:tab/>
      </w:r>
      <w:r w:rsidRPr="00E736D7">
        <w:t xml:space="preserve">De </w:t>
      </w:r>
      <w:r w:rsidRPr="00963E17">
        <w:t>leerlingen</w:t>
      </w:r>
      <w:r>
        <w:t xml:space="preserve"> </w:t>
      </w:r>
      <w:r w:rsidR="00943A0D">
        <w:t>illustreren</w:t>
      </w:r>
      <w:r w:rsidR="00943A0D" w:rsidRPr="00B73156">
        <w:t xml:space="preserve"> natuurlijke en menselijke landschapselementen in een landschap</w:t>
      </w:r>
      <w:r w:rsidR="00943A0D">
        <w:t>. (LPD 7</w:t>
      </w:r>
      <w:r>
        <w:t>)</w:t>
      </w:r>
    </w:p>
    <w:p w14:paraId="31BEAD6D" w14:textId="4D0046B8" w:rsidR="00DD2B9B" w:rsidRDefault="00DD2B9B" w:rsidP="00DD2B9B">
      <w:pPr>
        <w:pStyle w:val="MDSMDBK"/>
      </w:pPr>
      <w:r w:rsidRPr="00E736D7">
        <w:t xml:space="preserve">MD </w:t>
      </w:r>
      <w:r>
        <w:t>0</w:t>
      </w:r>
      <w:r w:rsidR="00943A0D">
        <w:t>9</w:t>
      </w:r>
      <w:r w:rsidRPr="00E736D7">
        <w:t>.0</w:t>
      </w:r>
      <w:r w:rsidR="00943A0D">
        <w:t>3</w:t>
      </w:r>
      <w:r>
        <w:tab/>
      </w:r>
      <w:r w:rsidRPr="00E736D7">
        <w:t xml:space="preserve">De </w:t>
      </w:r>
      <w:r w:rsidRPr="00963E17">
        <w:t>leerlingen</w:t>
      </w:r>
      <w:r>
        <w:t xml:space="preserve"> </w:t>
      </w:r>
      <w:r w:rsidR="00B94152" w:rsidRPr="00D912BD">
        <w:t>illustreren eenvoudige ruimtelijke relaties in een landschap</w:t>
      </w:r>
      <w:r w:rsidR="00B94152">
        <w:t>.</w:t>
      </w:r>
      <w:r w:rsidR="00B94152" w:rsidRPr="00D912BD">
        <w:t xml:space="preserve"> </w:t>
      </w:r>
      <w:r w:rsidR="00B94152">
        <w:t>(LPD 8</w:t>
      </w:r>
      <w:r>
        <w:t>)</w:t>
      </w:r>
    </w:p>
    <w:p w14:paraId="7B0FF613" w14:textId="49063B33" w:rsidR="00DD2B9B" w:rsidRDefault="00DD2B9B" w:rsidP="00DD2B9B">
      <w:pPr>
        <w:pStyle w:val="MDSMDBK"/>
      </w:pPr>
      <w:r w:rsidRPr="00E736D7">
        <w:t xml:space="preserve">MD </w:t>
      </w:r>
      <w:r>
        <w:t>0</w:t>
      </w:r>
      <w:r w:rsidR="00943A0D">
        <w:t>9</w:t>
      </w:r>
      <w:r w:rsidRPr="00E736D7">
        <w:t>.0</w:t>
      </w:r>
      <w:r w:rsidR="00943A0D">
        <w:t>4</w:t>
      </w:r>
      <w:r>
        <w:tab/>
      </w:r>
      <w:r w:rsidRPr="00E736D7">
        <w:t xml:space="preserve">De </w:t>
      </w:r>
      <w:r w:rsidRPr="00963E17">
        <w:t>leerlingen</w:t>
      </w:r>
      <w:r>
        <w:t xml:space="preserve"> </w:t>
      </w:r>
      <w:r w:rsidR="00CB290F" w:rsidRPr="005434FA">
        <w:t>illustreren dat landschappen veranderen onder invloed van natuurlijke oorzaken en menselijke ingrepen</w:t>
      </w:r>
      <w:r w:rsidR="00CB290F">
        <w:t>. (LPD 9</w:t>
      </w:r>
      <w:r>
        <w:t>)</w:t>
      </w:r>
    </w:p>
    <w:p w14:paraId="459B74C7" w14:textId="58FD4278" w:rsidR="00BF4640" w:rsidRPr="00F90E83" w:rsidRDefault="00DD2B9B" w:rsidP="00BF4640">
      <w:pPr>
        <w:pStyle w:val="MDSMDBK"/>
        <w:rPr>
          <w:b w:val="0"/>
          <w:bCs/>
        </w:rPr>
      </w:pPr>
      <w:r w:rsidRPr="00E736D7">
        <w:t xml:space="preserve">MD </w:t>
      </w:r>
      <w:r>
        <w:t>0</w:t>
      </w:r>
      <w:r w:rsidR="00943A0D">
        <w:t>9</w:t>
      </w:r>
      <w:r w:rsidRPr="00E736D7">
        <w:t>.0</w:t>
      </w:r>
      <w:r w:rsidR="00943A0D">
        <w:t>5</w:t>
      </w:r>
      <w:r>
        <w:tab/>
      </w:r>
      <w:r w:rsidRPr="00E736D7">
        <w:t xml:space="preserve">De </w:t>
      </w:r>
      <w:r w:rsidRPr="00963E17">
        <w:t>leerlingen</w:t>
      </w:r>
      <w:r>
        <w:t xml:space="preserve"> </w:t>
      </w:r>
      <w:r w:rsidR="0094193A" w:rsidRPr="00681BD2">
        <w:t>zetten geografische hulpbronnen met inbegrip van GIS-viewers functioneel in</w:t>
      </w:r>
      <w:r w:rsidR="0094193A">
        <w:t xml:space="preserve">. </w:t>
      </w:r>
      <w:r w:rsidR="00ED3B35">
        <w:t>(LPD 10)</w:t>
      </w:r>
      <w:r w:rsidR="00BF4640">
        <w:br/>
      </w:r>
      <w:r w:rsidR="00BF4640" w:rsidRPr="00F90E83">
        <w:rPr>
          <w:b w:val="0"/>
          <w:bCs/>
        </w:rPr>
        <w:t>(Rekening houdend met de context waarin het minimumdoel aan bod komt)</w:t>
      </w:r>
    </w:p>
    <w:p w14:paraId="505F03FB" w14:textId="024C49AF" w:rsidR="00DD2B9B" w:rsidRPr="00904FF1" w:rsidRDefault="00D63A08" w:rsidP="00DD2B9B">
      <w:pPr>
        <w:pStyle w:val="Doel"/>
      </w:pPr>
      <w:r>
        <w:t>De</w:t>
      </w:r>
      <w:r w:rsidR="00DD2B9B" w:rsidRPr="00904FF1">
        <w:t xml:space="preserve"> </w:t>
      </w:r>
      <w:r>
        <w:t>leerlingen lokaliseren zichzelf en plaatsen met behulp van lokalisatie- en oriëntatietechnieken.</w:t>
      </w:r>
    </w:p>
    <w:p w14:paraId="12FD9927" w14:textId="780FA1CD" w:rsidR="002A7A0E" w:rsidRDefault="002A7A0E" w:rsidP="00415712">
      <w:pPr>
        <w:pStyle w:val="WenkDuiding"/>
      </w:pPr>
      <w:r>
        <w:t>‘</w:t>
      </w:r>
      <w:r w:rsidR="00F26E0F">
        <w:t>O</w:t>
      </w:r>
      <w:r>
        <w:t>riëntatietechnieken’ zoals</w:t>
      </w:r>
    </w:p>
    <w:p w14:paraId="21F23C14" w14:textId="74F5D2F6" w:rsidR="002A7A0E" w:rsidRDefault="00295897" w:rsidP="002A7A0E">
      <w:pPr>
        <w:pStyle w:val="Wenkops1"/>
      </w:pPr>
      <w:r>
        <w:t>gebruik maken van een kompas</w:t>
      </w:r>
      <w:r w:rsidR="002A7A0E">
        <w:t>;</w:t>
      </w:r>
    </w:p>
    <w:p w14:paraId="17CA3E94" w14:textId="77777777" w:rsidR="002A7A0E" w:rsidRDefault="002A7A0E" w:rsidP="002A7A0E">
      <w:pPr>
        <w:pStyle w:val="Wenkops1"/>
      </w:pPr>
      <w:r>
        <w:lastRenderedPageBreak/>
        <w:t>oriënteren van een kaart aan de hand van waargenomen landschapselementen;</w:t>
      </w:r>
    </w:p>
    <w:p w14:paraId="2C43D942" w14:textId="7DCA14E5" w:rsidR="002A7A0E" w:rsidRDefault="002A7A0E" w:rsidP="002A7A0E">
      <w:pPr>
        <w:pStyle w:val="Wenkops1"/>
      </w:pPr>
      <w:r>
        <w:t>oriënt</w:t>
      </w:r>
      <w:r w:rsidR="00295897">
        <w:t>eren</w:t>
      </w:r>
      <w:r>
        <w:t xml:space="preserve"> met de zon.</w:t>
      </w:r>
    </w:p>
    <w:p w14:paraId="126A286D" w14:textId="3B0B7475" w:rsidR="002A7A0E" w:rsidRDefault="00F26E0F" w:rsidP="007E7180">
      <w:pPr>
        <w:pStyle w:val="WenkDuiding"/>
        <w:numPr>
          <w:ilvl w:val="0"/>
          <w:numId w:val="0"/>
        </w:numPr>
        <w:ind w:left="2268"/>
      </w:pPr>
      <w:r>
        <w:t>‘Lokalisatietechieken’ zoals</w:t>
      </w:r>
    </w:p>
    <w:p w14:paraId="20D80FFF" w14:textId="46BA0D8A" w:rsidR="00F26E0F" w:rsidRDefault="00F26E0F" w:rsidP="00F26E0F">
      <w:pPr>
        <w:pStyle w:val="Wenkops1"/>
      </w:pPr>
      <w:r>
        <w:t>gebruik</w:t>
      </w:r>
      <w:r w:rsidR="00295897">
        <w:t xml:space="preserve"> maken</w:t>
      </w:r>
      <w:r>
        <w:t xml:space="preserve"> van </w:t>
      </w:r>
      <w:r w:rsidR="00AE31BF">
        <w:t>een navigatiesysteem (bv. gps);</w:t>
      </w:r>
    </w:p>
    <w:p w14:paraId="66EB329E" w14:textId="3252ED56" w:rsidR="00AE31BF" w:rsidRDefault="00295897" w:rsidP="00F26E0F">
      <w:pPr>
        <w:pStyle w:val="Wenkops1"/>
      </w:pPr>
      <w:r>
        <w:t>aanduiden van een plaats</w:t>
      </w:r>
      <w:r w:rsidR="00AE31BF">
        <w:t xml:space="preserve"> op een kaart.</w:t>
      </w:r>
    </w:p>
    <w:p w14:paraId="035E466C" w14:textId="1D68C9D0" w:rsidR="00DD2B9B" w:rsidRPr="0000561E" w:rsidRDefault="00415712" w:rsidP="00415712">
      <w:pPr>
        <w:pStyle w:val="WenkDuiding"/>
        <w:numPr>
          <w:ilvl w:val="0"/>
          <w:numId w:val="0"/>
        </w:numPr>
        <w:ind w:left="2268"/>
      </w:pPr>
      <w:r>
        <w:t xml:space="preserve">Het is belangrijk dat dit leerplandoel functioneel </w:t>
      </w:r>
      <w:r w:rsidR="00295897">
        <w:t>wordt</w:t>
      </w:r>
      <w:r>
        <w:t xml:space="preserve"> ingevuld.</w:t>
      </w:r>
    </w:p>
    <w:p w14:paraId="4ECB10AE" w14:textId="2AD24C0D" w:rsidR="00AF35EE" w:rsidRDefault="00AF35EE" w:rsidP="00AF35EE">
      <w:pPr>
        <w:pStyle w:val="Wenk"/>
      </w:pPr>
      <w:r>
        <w:t>Voorbeelden</w:t>
      </w:r>
      <w:r w:rsidR="00DD2B9B">
        <w:t xml:space="preserve"> </w:t>
      </w:r>
      <w:r>
        <w:t>van zichzelf lokaliseren: leerlingen kunnen aan hun vrienden uitleggen waar ze zich bevinden of in een noodsituatie aangeven waar ze precies zijn, ze vinden via een (wandel)gps de weg naar het station …</w:t>
      </w:r>
    </w:p>
    <w:p w14:paraId="5F4BBC99" w14:textId="678A2B4C" w:rsidR="00AF35EE" w:rsidRDefault="00AF35EE" w:rsidP="00AF35EE">
      <w:pPr>
        <w:pStyle w:val="Wenk"/>
        <w:numPr>
          <w:ilvl w:val="0"/>
          <w:numId w:val="0"/>
        </w:numPr>
        <w:ind w:left="2268"/>
      </w:pPr>
      <w:r>
        <w:t>Plaatsen lokaliseren kan heel eenvoudig zoals iets bevindt zich links van het station en rechts van de kerk, ten westen van een land …</w:t>
      </w:r>
    </w:p>
    <w:p w14:paraId="0D9A74DA" w14:textId="29D0CAED" w:rsidR="00AF35EE" w:rsidRDefault="00AF35EE" w:rsidP="00AD1D79">
      <w:pPr>
        <w:pStyle w:val="Wenk"/>
        <w:numPr>
          <w:ilvl w:val="0"/>
          <w:numId w:val="0"/>
        </w:numPr>
        <w:ind w:left="2268"/>
      </w:pPr>
      <w:r>
        <w:t>Je kan daarbij gebruik maken van relevante kaarten, zowel online (google maps, waze …) of analoog (bv. routeplan van een bus).</w:t>
      </w:r>
    </w:p>
    <w:p w14:paraId="61C05351" w14:textId="39832F34" w:rsidR="00692E03" w:rsidRPr="00904FF1" w:rsidRDefault="000E4201" w:rsidP="00692E03">
      <w:pPr>
        <w:pStyle w:val="Doel"/>
      </w:pPr>
      <w:r>
        <w:t>De</w:t>
      </w:r>
      <w:r w:rsidR="00692E03" w:rsidRPr="00904FF1">
        <w:t xml:space="preserve"> </w:t>
      </w:r>
      <w:r>
        <w:t>leerlingen geven voorbeelden van natuurlijke en menselijke landschapselementen in een landschap.</w:t>
      </w:r>
    </w:p>
    <w:p w14:paraId="55C9F64D" w14:textId="31A93086" w:rsidR="00692E03" w:rsidRPr="0000561E" w:rsidRDefault="00120885" w:rsidP="00692E03">
      <w:pPr>
        <w:pStyle w:val="WenkDuiding"/>
      </w:pPr>
      <w:r w:rsidRPr="00094BCB">
        <w:t>Natuurlijke landschapselementen zoals bos, gras, struiken, rivieren, beken</w:t>
      </w:r>
      <w:r>
        <w:t xml:space="preserve">. Menselijke landschapselementen zoals </w:t>
      </w:r>
      <w:r w:rsidRPr="00094BCB">
        <w:t>energie-infrastructuur, transportinfrastructuur, hoogbouw en laagbouw</w:t>
      </w:r>
      <w:r>
        <w:t>.</w:t>
      </w:r>
    </w:p>
    <w:p w14:paraId="46FD48C1" w14:textId="0EB4B115" w:rsidR="00692E03" w:rsidRDefault="00FA5670" w:rsidP="00FA5670">
      <w:pPr>
        <w:pStyle w:val="Wenk"/>
      </w:pPr>
      <w:r>
        <w:t>Dit</w:t>
      </w:r>
      <w:r w:rsidR="00692E03">
        <w:t xml:space="preserve"> </w:t>
      </w:r>
      <w:r>
        <w:t>leerplandoel vormt een opstap naar LPD 8. Via dit leerplandoel kan je leerlingen laten kennismaken met verschillende natuurlijke landschappen uit verschillende landen.</w:t>
      </w:r>
    </w:p>
    <w:p w14:paraId="72EDB268" w14:textId="4CEB25B6" w:rsidR="00692E03" w:rsidRPr="00904FF1" w:rsidRDefault="00C0713F" w:rsidP="00692E03">
      <w:pPr>
        <w:pStyle w:val="Doel"/>
      </w:pPr>
      <w:r>
        <w:t>De</w:t>
      </w:r>
      <w:r w:rsidR="00692E03" w:rsidRPr="00904FF1">
        <w:t xml:space="preserve"> </w:t>
      </w:r>
      <w:r>
        <w:t>leerlingen geven voorbeelden van eenvoudige ruimtelijke relaties in een landschap.</w:t>
      </w:r>
    </w:p>
    <w:p w14:paraId="7065DD05" w14:textId="6EFED936" w:rsidR="006F5721" w:rsidRDefault="006F5721" w:rsidP="006F5721">
      <w:pPr>
        <w:pStyle w:val="Wenk"/>
      </w:pPr>
      <w:r>
        <w:t xml:space="preserve">Eenvoudige ruimtelijke relaties zoals tussen woonvormen en klimaat, reliëfvormen en toerisme (bv. skiën), reliëfvormen en landbouw, landbouw en klimaat. Leerlingen zien </w:t>
      </w:r>
      <w:r w:rsidR="003A5413">
        <w:t xml:space="preserve">die </w:t>
      </w:r>
      <w:r>
        <w:t>relaties en kunnen verklaren waar ze vandaan komen.</w:t>
      </w:r>
    </w:p>
    <w:p w14:paraId="199FABF5" w14:textId="4F709AD4" w:rsidR="00692E03" w:rsidRPr="00904FF1" w:rsidRDefault="00206597" w:rsidP="00692E03">
      <w:pPr>
        <w:pStyle w:val="Doel"/>
      </w:pPr>
      <w:r>
        <w:t>De</w:t>
      </w:r>
      <w:r w:rsidR="00692E03" w:rsidRPr="00904FF1">
        <w:t xml:space="preserve"> </w:t>
      </w:r>
      <w:r>
        <w:t xml:space="preserve">leerlingen geven voorbeelden van </w:t>
      </w:r>
      <w:r w:rsidR="00DB1826">
        <w:t xml:space="preserve">veranderingen in </w:t>
      </w:r>
      <w:r>
        <w:t>landschappen onder invloed van natuurlijke oorzaken en menselijke ingrepen.</w:t>
      </w:r>
    </w:p>
    <w:p w14:paraId="5E3A455A" w14:textId="4B9246D5" w:rsidR="00DF3EFA" w:rsidRDefault="00DF3EFA" w:rsidP="00DF3EFA">
      <w:pPr>
        <w:pStyle w:val="Wenk"/>
      </w:pPr>
      <w:r>
        <w:t xml:space="preserve">Natuurlijke </w:t>
      </w:r>
      <w:r w:rsidR="00A436B3">
        <w:t>oorzaken</w:t>
      </w:r>
      <w:r>
        <w:t xml:space="preserve"> zoals vulkaanuitbarstingen, aardbevingen, wee</w:t>
      </w:r>
      <w:r w:rsidR="00156997">
        <w:t>r</w:t>
      </w:r>
      <w:r w:rsidR="00A436B3">
        <w:t>fenomenen</w:t>
      </w:r>
      <w:r w:rsidR="00490D9E">
        <w:t xml:space="preserve"> (bv. tornado, orkaan, windhoos, waterbom …)</w:t>
      </w:r>
      <w:r>
        <w:t xml:space="preserve">, </w:t>
      </w:r>
      <w:r w:rsidR="00820834">
        <w:t>g</w:t>
      </w:r>
      <w:r w:rsidR="00E620DC">
        <w:t>evolgen van</w:t>
      </w:r>
      <w:r>
        <w:t xml:space="preserve"> klimaatverandering</w:t>
      </w:r>
      <w:r w:rsidR="00E620DC">
        <w:t xml:space="preserve"> (bv. </w:t>
      </w:r>
      <w:r w:rsidR="003826A2">
        <w:t>zeespiegelstijging en inname land door de zee, afsmelten van gletsjers en het landschappelijk uitzicht van de Alpen</w:t>
      </w:r>
      <w:r w:rsidR="00156997">
        <w:t>, verwoestijning van bepaalde regio’s …)</w:t>
      </w:r>
      <w:r>
        <w:t xml:space="preserve">. </w:t>
      </w:r>
    </w:p>
    <w:p w14:paraId="22B75E79" w14:textId="59DD602C" w:rsidR="00DF3EFA" w:rsidRDefault="00DF3EFA" w:rsidP="00AD1D79">
      <w:pPr>
        <w:pStyle w:val="Wenk"/>
        <w:numPr>
          <w:ilvl w:val="0"/>
          <w:numId w:val="0"/>
        </w:numPr>
        <w:ind w:left="2268"/>
      </w:pPr>
      <w:r>
        <w:t>Menselijke ingrepen zoals bebouwing, landbouw, industrie, ontginning.</w:t>
      </w:r>
      <w:r w:rsidR="00AD54BB">
        <w:t xml:space="preserve"> Je kan leerlingen verschillende gebieden laten vergelijken met elkaar bv. hoe verschilt de impact van menselijke ingrepen om aan landbouw te doen in België ten opzichte van </w:t>
      </w:r>
      <w:r w:rsidR="009E4A56">
        <w:t xml:space="preserve">een gebied in Afrika of Azië? </w:t>
      </w:r>
    </w:p>
    <w:p w14:paraId="7381D403" w14:textId="5138B493" w:rsidR="003638F3" w:rsidRDefault="003638F3" w:rsidP="009E4A56">
      <w:pPr>
        <w:pStyle w:val="Wenk"/>
      </w:pPr>
      <w:r>
        <w:t xml:space="preserve">Je kan een link leggen met </w:t>
      </w:r>
      <w:r w:rsidR="0084694A">
        <w:t xml:space="preserve">LPD </w:t>
      </w:r>
      <w:r>
        <w:t>8 (ruimtelijke relaties)</w:t>
      </w:r>
      <w:r w:rsidR="00AD1D79">
        <w:t>.</w:t>
      </w:r>
    </w:p>
    <w:p w14:paraId="336455A8" w14:textId="0D579835" w:rsidR="00692E03" w:rsidRPr="00904FF1" w:rsidRDefault="005A0252" w:rsidP="00692E03">
      <w:pPr>
        <w:pStyle w:val="Doel"/>
      </w:pPr>
      <w:r>
        <w:lastRenderedPageBreak/>
        <w:t>De</w:t>
      </w:r>
      <w:r w:rsidR="00692E03" w:rsidRPr="00904FF1">
        <w:t xml:space="preserve"> </w:t>
      </w:r>
      <w:r>
        <w:t xml:space="preserve">leerlingen zetten </w:t>
      </w:r>
      <w:hyperlink w:anchor="_Geografische_hulpbronnen" w:history="1">
        <w:r w:rsidRPr="00E9019B">
          <w:rPr>
            <w:rStyle w:val="Hyperlink"/>
            <w:color w:val="00B050"/>
          </w:rPr>
          <w:t>geografische hulpbronnen</w:t>
        </w:r>
      </w:hyperlink>
      <w:r w:rsidRPr="3CFEEBE0">
        <w:rPr>
          <w:color w:val="00B050"/>
        </w:rPr>
        <w:t xml:space="preserve"> </w:t>
      </w:r>
      <w:r>
        <w:t xml:space="preserve">met inbegrip van </w:t>
      </w:r>
      <w:hyperlink w:anchor="_GIS-viewer" w:history="1">
        <w:r w:rsidRPr="00E9019B">
          <w:rPr>
            <w:rStyle w:val="Hyperlink"/>
            <w:color w:val="00B050"/>
          </w:rPr>
          <w:t>GIS-viewers</w:t>
        </w:r>
      </w:hyperlink>
      <w:r w:rsidRPr="3CFEEBE0">
        <w:rPr>
          <w:color w:val="00B050"/>
        </w:rPr>
        <w:t xml:space="preserve"> </w:t>
      </w:r>
      <w:r>
        <w:t>functioneel in.</w:t>
      </w:r>
    </w:p>
    <w:p w14:paraId="7597FA1A" w14:textId="42DE392E" w:rsidR="00692E03" w:rsidRPr="0000561E" w:rsidRDefault="00784945" w:rsidP="00692E03">
      <w:pPr>
        <w:pStyle w:val="WenkDuiding"/>
      </w:pPr>
      <w:r>
        <w:t>Geografische hulpbronnen zoals digitale en niet-digitale kaarten, atlas, beeldmateriaal.</w:t>
      </w:r>
    </w:p>
    <w:p w14:paraId="7480BD97" w14:textId="40627F29" w:rsidR="009B0817" w:rsidRDefault="009B0817" w:rsidP="009B0817">
      <w:pPr>
        <w:pStyle w:val="Wenk"/>
      </w:pPr>
      <w:r>
        <w:t>Je</w:t>
      </w:r>
      <w:r w:rsidR="00692E03">
        <w:t xml:space="preserve"> </w:t>
      </w:r>
      <w:r w:rsidRPr="00530661">
        <w:t>mag het gebruik van GIS-viewers eenvoudig en beperkt houden. Zo kan je al vertrekken van Google Earth, Google Maps of Google Street View waar je eenvoudige dingen laat aanduiden</w:t>
      </w:r>
      <w:r>
        <w:t xml:space="preserve"> (bv. restaurants)</w:t>
      </w:r>
      <w:r w:rsidRPr="00530661">
        <w:t xml:space="preserve"> of leerlingen een weg van </w:t>
      </w:r>
      <w:r w:rsidR="008E5A9F">
        <w:t>een</w:t>
      </w:r>
      <w:r w:rsidRPr="00530661">
        <w:t xml:space="preserve"> </w:t>
      </w:r>
      <w:r w:rsidR="008E5A9F">
        <w:t>plaa</w:t>
      </w:r>
      <w:r w:rsidR="00C90C7B">
        <w:t>t</w:t>
      </w:r>
      <w:r w:rsidR="008E5A9F">
        <w:t>s</w:t>
      </w:r>
      <w:r w:rsidR="00C90C7B">
        <w:t xml:space="preserve"> </w:t>
      </w:r>
      <w:r w:rsidRPr="00530661">
        <w:t xml:space="preserve">naar </w:t>
      </w:r>
      <w:r w:rsidR="008E5A9F">
        <w:t xml:space="preserve">een </w:t>
      </w:r>
      <w:r w:rsidRPr="00530661">
        <w:t>andere plaats laat uitstippelen</w:t>
      </w:r>
      <w:r>
        <w:t xml:space="preserve">. </w:t>
      </w:r>
    </w:p>
    <w:p w14:paraId="7DF6D31B" w14:textId="52C91FA8" w:rsidR="00740CF7" w:rsidRDefault="00B64DB3" w:rsidP="009B0817">
      <w:pPr>
        <w:pStyle w:val="Wenk"/>
      </w:pPr>
      <w:r>
        <w:t xml:space="preserve">Het is niet de bedoeling om dit leerplandoel afzonderlijk te </w:t>
      </w:r>
      <w:r w:rsidR="00B818EF">
        <w:t>realiseren</w:t>
      </w:r>
      <w:r>
        <w:t xml:space="preserve">. </w:t>
      </w:r>
      <w:r w:rsidR="009B0817">
        <w:t xml:space="preserve">Je behandelt </w:t>
      </w:r>
      <w:r w:rsidR="00B818EF">
        <w:t>het</w:t>
      </w:r>
      <w:r w:rsidR="009B0817">
        <w:t xml:space="preserve"> leerplandoel </w:t>
      </w:r>
      <w:r w:rsidR="003833C6">
        <w:t xml:space="preserve">best </w:t>
      </w:r>
      <w:r w:rsidR="009B0817">
        <w:t xml:space="preserve">binnen een globaal thema. </w:t>
      </w:r>
      <w:r w:rsidR="00B818EF">
        <w:t>Voorbeelden:</w:t>
      </w:r>
    </w:p>
    <w:p w14:paraId="6DD1D558" w14:textId="6F5E28D9" w:rsidR="003638F3" w:rsidRDefault="00740CF7" w:rsidP="00740CF7">
      <w:pPr>
        <w:pStyle w:val="Wenkops1"/>
      </w:pPr>
      <w:r>
        <w:t xml:space="preserve">via </w:t>
      </w:r>
      <w:r w:rsidR="00A5667F">
        <w:t>G</w:t>
      </w:r>
      <w:r>
        <w:t xml:space="preserve">oogle </w:t>
      </w:r>
      <w:r w:rsidR="00A5667F">
        <w:t>E</w:t>
      </w:r>
      <w:r>
        <w:t>arth de impact van de mens laten bekijken in bepaalde landschappen zoals aanleg van wegen en ontbossing van het Amazonewoud;</w:t>
      </w:r>
    </w:p>
    <w:p w14:paraId="0841D670" w14:textId="0C42BCD6" w:rsidR="00740CF7" w:rsidRDefault="00740CF7" w:rsidP="00740CF7">
      <w:pPr>
        <w:pStyle w:val="Wenkops1"/>
      </w:pPr>
      <w:r>
        <w:t xml:space="preserve">via </w:t>
      </w:r>
      <w:r w:rsidR="003F395E">
        <w:t>Google Street View</w:t>
      </w:r>
      <w:r>
        <w:t xml:space="preserve"> </w:t>
      </w:r>
      <w:r w:rsidR="003F395E">
        <w:t>een</w:t>
      </w:r>
      <w:r>
        <w:t xml:space="preserve"> landschap bekijken.</w:t>
      </w:r>
    </w:p>
    <w:p w14:paraId="76D34919" w14:textId="67A0EDD7" w:rsidR="00DD2B9B" w:rsidRDefault="00AE00DC" w:rsidP="00DD2B9B">
      <w:pPr>
        <w:pStyle w:val="Kop2"/>
      </w:pPr>
      <w:bookmarkStart w:id="133" w:name="_Toc159340941"/>
      <w:r>
        <w:t>Financieel en economisch bewust worden</w:t>
      </w:r>
      <w:bookmarkEnd w:id="133"/>
    </w:p>
    <w:p w14:paraId="22A8312E" w14:textId="77777777" w:rsidR="00DD2B9B" w:rsidRDefault="00DD2B9B" w:rsidP="00DD2B9B">
      <w:pPr>
        <w:pStyle w:val="Concordantie"/>
      </w:pPr>
      <w:r>
        <w:t>Minimumdoelen</w:t>
      </w:r>
    </w:p>
    <w:p w14:paraId="2973772C" w14:textId="00F8AB79" w:rsidR="00DD2B9B" w:rsidRDefault="00DD2B9B" w:rsidP="00DD2B9B">
      <w:pPr>
        <w:pStyle w:val="MDSMDBK"/>
      </w:pPr>
      <w:r w:rsidRPr="00E736D7">
        <w:t xml:space="preserve">MD </w:t>
      </w:r>
      <w:r w:rsidR="00070B2B">
        <w:t>11</w:t>
      </w:r>
      <w:r w:rsidRPr="00E736D7">
        <w:t>.01</w:t>
      </w:r>
      <w:r>
        <w:tab/>
      </w:r>
      <w:r w:rsidRPr="00E736D7">
        <w:t xml:space="preserve">De </w:t>
      </w:r>
      <w:r w:rsidRPr="00963E17">
        <w:t>leerlingen</w:t>
      </w:r>
      <w:r>
        <w:t xml:space="preserve"> </w:t>
      </w:r>
      <w:r w:rsidR="00A361E0" w:rsidRPr="00454BF7">
        <w:t xml:space="preserve">beargumenteren hun keuzegedrag bij aankopen rekening houdend met hun behoeften, met een </w:t>
      </w:r>
      <w:r w:rsidR="00A361E0">
        <w:t>persoonlijk</w:t>
      </w:r>
      <w:r w:rsidR="00A361E0" w:rsidRPr="00454BF7">
        <w:t xml:space="preserve"> budget en een beschikbaar gezinsbudget en met factoren die hun koopgedrag beïnvloeden</w:t>
      </w:r>
      <w:r w:rsidR="00A361E0">
        <w:t>. (LPD 11, 12</w:t>
      </w:r>
      <w:r>
        <w:t>)</w:t>
      </w:r>
    </w:p>
    <w:p w14:paraId="49835ABF" w14:textId="5D995CC6" w:rsidR="00070B2B" w:rsidRDefault="00DA34E0" w:rsidP="00070B2B">
      <w:pPr>
        <w:pStyle w:val="Kennis"/>
      </w:pPr>
      <w:r>
        <w:t>Reële en gecreëerde behoeften</w:t>
      </w:r>
    </w:p>
    <w:p w14:paraId="26816F3E" w14:textId="705C343B" w:rsidR="00DA34E0" w:rsidRDefault="00DA34E0" w:rsidP="00070B2B">
      <w:pPr>
        <w:pStyle w:val="Kennis"/>
      </w:pPr>
      <w:r>
        <w:t>Sparen en lenen</w:t>
      </w:r>
    </w:p>
    <w:p w14:paraId="4787C55F" w14:textId="09A6E4B8" w:rsidR="00DA34E0" w:rsidRPr="00D830F8" w:rsidRDefault="00DA34E0" w:rsidP="00070B2B">
      <w:pPr>
        <w:pStyle w:val="Kennis"/>
      </w:pPr>
      <w:r>
        <w:t>Belang van persoonlijk administratiebeheer</w:t>
      </w:r>
    </w:p>
    <w:p w14:paraId="4DAF9512" w14:textId="2BBB3105" w:rsidR="00DD2B9B" w:rsidRDefault="00DD2B9B" w:rsidP="00DD2B9B">
      <w:pPr>
        <w:pStyle w:val="MDSMDBK"/>
      </w:pPr>
      <w:r w:rsidRPr="00E736D7">
        <w:t xml:space="preserve">MD </w:t>
      </w:r>
      <w:r w:rsidR="00070B2B">
        <w:t>11</w:t>
      </w:r>
      <w:r w:rsidRPr="00E736D7">
        <w:t>.0</w:t>
      </w:r>
      <w:r w:rsidR="00070B2B">
        <w:t>2</w:t>
      </w:r>
      <w:r>
        <w:tab/>
      </w:r>
      <w:r w:rsidRPr="00E736D7">
        <w:t xml:space="preserve">De </w:t>
      </w:r>
      <w:r w:rsidRPr="00963E17">
        <w:t>leerlingen</w:t>
      </w:r>
      <w:r>
        <w:t xml:space="preserve"> </w:t>
      </w:r>
      <w:r w:rsidR="000207DF" w:rsidRPr="001C59CC">
        <w:t>beoordelen</w:t>
      </w:r>
      <w:r w:rsidR="000207DF">
        <w:t xml:space="preserve"> courante</w:t>
      </w:r>
      <w:r w:rsidR="000207DF" w:rsidRPr="001C59CC">
        <w:t xml:space="preserve"> betaalmiddelen en </w:t>
      </w:r>
      <w:r w:rsidR="000207DF">
        <w:t xml:space="preserve">courante </w:t>
      </w:r>
      <w:r w:rsidR="000207DF" w:rsidRPr="001C59CC">
        <w:t>verkoopkanalen op het vlak van veiligheid, risico’s en kosten</w:t>
      </w:r>
      <w:r w:rsidR="000207DF">
        <w:t>. (LPD 1</w:t>
      </w:r>
      <w:r w:rsidR="00251FDF">
        <w:t>3</w:t>
      </w:r>
      <w:r w:rsidR="000207DF">
        <w:t>)</w:t>
      </w:r>
    </w:p>
    <w:p w14:paraId="63F6B552" w14:textId="37C24270" w:rsidR="00DD2B9B" w:rsidRPr="00D830F8" w:rsidRDefault="00DA34E0" w:rsidP="00DD2B9B">
      <w:pPr>
        <w:pStyle w:val="Kennis"/>
      </w:pPr>
      <w:r>
        <w:t>Fraude</w:t>
      </w:r>
    </w:p>
    <w:p w14:paraId="0A96E635" w14:textId="1CDB0D55" w:rsidR="00DD2B9B" w:rsidRDefault="00DD2B9B" w:rsidP="00DD2B9B">
      <w:pPr>
        <w:pStyle w:val="MDSMDBK"/>
      </w:pPr>
      <w:r w:rsidRPr="00E736D7">
        <w:t xml:space="preserve">MD </w:t>
      </w:r>
      <w:r w:rsidR="00070B2B">
        <w:t>11</w:t>
      </w:r>
      <w:r w:rsidRPr="00E736D7">
        <w:t>.0</w:t>
      </w:r>
      <w:r w:rsidR="00070B2B">
        <w:t>3</w:t>
      </w:r>
      <w:r>
        <w:tab/>
      </w:r>
      <w:r w:rsidRPr="00E736D7">
        <w:t xml:space="preserve">De </w:t>
      </w:r>
      <w:r w:rsidRPr="00963E17">
        <w:t>leerlingen</w:t>
      </w:r>
      <w:r>
        <w:t xml:space="preserve"> </w:t>
      </w:r>
      <w:r w:rsidR="00577627">
        <w:t>lichten de rol van gezinnen, bedrijven en overheid in de economie toe. (LPD 14, 15 en 16</w:t>
      </w:r>
      <w:r>
        <w:t>)</w:t>
      </w:r>
    </w:p>
    <w:p w14:paraId="2B25B55F" w14:textId="5F22B20A" w:rsidR="00070B2B" w:rsidRDefault="00577627" w:rsidP="00070B2B">
      <w:pPr>
        <w:pStyle w:val="Kennis"/>
      </w:pPr>
      <w:r>
        <w:t>Inkomsten en uitgaven</w:t>
      </w:r>
    </w:p>
    <w:p w14:paraId="316645C6" w14:textId="55A8C9B1" w:rsidR="00577627" w:rsidRDefault="00577627" w:rsidP="00070B2B">
      <w:pPr>
        <w:pStyle w:val="Kennis"/>
      </w:pPr>
      <w:r>
        <w:t>Consumeren en produceren</w:t>
      </w:r>
    </w:p>
    <w:p w14:paraId="2687DC5F" w14:textId="0690A545" w:rsidR="00577627" w:rsidRDefault="00577627" w:rsidP="00070B2B">
      <w:pPr>
        <w:pStyle w:val="Kennis"/>
      </w:pPr>
      <w:r>
        <w:t>Maatschappelijk verantwoord ondernemen</w:t>
      </w:r>
    </w:p>
    <w:p w14:paraId="6C83F375" w14:textId="00C996B6" w:rsidR="00577627" w:rsidRPr="00D830F8" w:rsidRDefault="00577627" w:rsidP="00070B2B">
      <w:pPr>
        <w:pStyle w:val="Kennis"/>
      </w:pPr>
      <w:r>
        <w:t>Profit en non-profit</w:t>
      </w:r>
    </w:p>
    <w:p w14:paraId="035367E4" w14:textId="13B9DFA2" w:rsidR="00DD2B9B" w:rsidRPr="00904FF1" w:rsidRDefault="00D57531" w:rsidP="00DD2B9B">
      <w:pPr>
        <w:pStyle w:val="Doel"/>
      </w:pPr>
      <w:r>
        <w:t>De</w:t>
      </w:r>
      <w:r w:rsidR="00DD2B9B" w:rsidRPr="00904FF1">
        <w:t xml:space="preserve"> </w:t>
      </w:r>
      <w:r>
        <w:t>leerlingen beargumenteren binnen een gesimuleerd persoonlijk en beschikbaar gezinsbudget keuzes bij aankopen rekening houdend met</w:t>
      </w:r>
    </w:p>
    <w:p w14:paraId="2BF73E89" w14:textId="77777777" w:rsidR="0078318E" w:rsidRDefault="0078318E" w:rsidP="0078318E">
      <w:pPr>
        <w:pStyle w:val="Opsommingdoel"/>
      </w:pPr>
      <w:r>
        <w:t>hun reële en gecreëerde behoeften;</w:t>
      </w:r>
    </w:p>
    <w:p w14:paraId="4726D76D" w14:textId="77777777" w:rsidR="0078318E" w:rsidRDefault="0078318E" w:rsidP="0078318E">
      <w:pPr>
        <w:pStyle w:val="Opsommingdoel"/>
      </w:pPr>
      <w:r>
        <w:t>factoren die hun koopgedrag beïnvloeden;</w:t>
      </w:r>
    </w:p>
    <w:p w14:paraId="0D2A5478" w14:textId="744684BA" w:rsidR="0078318E" w:rsidRPr="00CC35DA" w:rsidRDefault="0078318E" w:rsidP="0078318E">
      <w:pPr>
        <w:pStyle w:val="Opsommingdoel"/>
      </w:pPr>
      <w:r>
        <w:t>voor- en nadelen van sparen en lenen.</w:t>
      </w:r>
    </w:p>
    <w:p w14:paraId="65C38740" w14:textId="071E61AE" w:rsidR="00D40E58" w:rsidRDefault="00D40E58" w:rsidP="00D40E58">
      <w:pPr>
        <w:pStyle w:val="WenkDuiding"/>
      </w:pPr>
      <w:r>
        <w:t>Met</w:t>
      </w:r>
      <w:r w:rsidR="00DD2B9B">
        <w:t xml:space="preserve"> </w:t>
      </w:r>
      <w:r>
        <w:t>‘gesimuleerd beschikbaar persoonlijk en gezinsbudget’ bedoelen we een gegeven bedrag als uitgangspunt</w:t>
      </w:r>
      <w:r w:rsidR="00362902">
        <w:t>,</w:t>
      </w:r>
      <w:r>
        <w:t xml:space="preserve"> bv. 20 euro persoonlijk budget of 1500 euro gezinsbudget.</w:t>
      </w:r>
    </w:p>
    <w:p w14:paraId="1928A228" w14:textId="124F5F97" w:rsidR="00D40E58" w:rsidRDefault="00D40E58" w:rsidP="00D40E58">
      <w:pPr>
        <w:pStyle w:val="WenkDuiding"/>
        <w:numPr>
          <w:ilvl w:val="0"/>
          <w:numId w:val="0"/>
        </w:numPr>
        <w:ind w:left="2268"/>
      </w:pPr>
      <w:r>
        <w:t xml:space="preserve">‘Reële behoeften’ zijn behoeften die noodzakelijk zijn om </w:t>
      </w:r>
      <w:r w:rsidR="000331F0">
        <w:t xml:space="preserve">te kunnen deelnemen </w:t>
      </w:r>
      <w:r>
        <w:t>aan het maatschappelijk leven. Bij ‘gecreëerde behoeften</w:t>
      </w:r>
      <w:r w:rsidR="00014847">
        <w:t>’</w:t>
      </w:r>
      <w:r>
        <w:t xml:space="preserve"> schaf je dingen aan die niet echt noodzakelijk zijn, maar die gecreëerd zijn door andere factoren</w:t>
      </w:r>
      <w:r w:rsidR="00362902">
        <w:t>;</w:t>
      </w:r>
      <w:r>
        <w:t xml:space="preserve"> bv. je hebt kleding genoeg maar de mode verandert, je smartphone werkt nog perfect maar er komt een nieuw model uit.</w:t>
      </w:r>
    </w:p>
    <w:p w14:paraId="46E18E54" w14:textId="77777777" w:rsidR="00D40E58" w:rsidRDefault="00D40E58" w:rsidP="00D40E58">
      <w:pPr>
        <w:pStyle w:val="WenkDuiding"/>
        <w:numPr>
          <w:ilvl w:val="0"/>
          <w:numId w:val="0"/>
        </w:numPr>
        <w:ind w:left="2268"/>
      </w:pPr>
      <w:r>
        <w:t xml:space="preserve">‘Factoren die het aankoopgedrag beïnvloeden’ zijn bijkomende kosten, status, reclame, verkoopspraktijken (zoals solden en koppelverkoop), groepsdruk en (sociale) media. </w:t>
      </w:r>
    </w:p>
    <w:p w14:paraId="18C13471" w14:textId="3E60B0FB" w:rsidR="00D6785B" w:rsidRPr="0000561E" w:rsidRDefault="00D6785B" w:rsidP="00D6785B">
      <w:pPr>
        <w:pStyle w:val="Wenk"/>
      </w:pPr>
      <w:r>
        <w:t>Het</w:t>
      </w:r>
      <w:r w:rsidR="00DD2B9B">
        <w:t xml:space="preserve"> </w:t>
      </w:r>
      <w:r>
        <w:t xml:space="preserve">is belangrijk dat leerlingen inzien dat lenen </w:t>
      </w:r>
      <w:r w:rsidR="000705D3">
        <w:t xml:space="preserve">(bv. geld lenen bij vrienden) </w:t>
      </w:r>
      <w:r>
        <w:t>risico’s meebrengt</w:t>
      </w:r>
      <w:r w:rsidR="00005D6A">
        <w:t>.</w:t>
      </w:r>
      <w:r>
        <w:t xml:space="preserve"> Je kan wijzen op de voordelen van sparen zoals geld hebben als het echt nodig is, sparen voor een groter doel. </w:t>
      </w:r>
    </w:p>
    <w:p w14:paraId="202A37A5" w14:textId="77777777" w:rsidR="00D6785B" w:rsidRDefault="00D6785B" w:rsidP="00D90211">
      <w:pPr>
        <w:pStyle w:val="Wenk"/>
        <w:numPr>
          <w:ilvl w:val="0"/>
          <w:numId w:val="0"/>
        </w:numPr>
        <w:ind w:left="2268"/>
      </w:pPr>
      <w:r w:rsidRPr="00830C4F">
        <w:t>Het verwerven van voldoende zelfkennis, zelfbewustzijn en weerbaarheid ondersteunt het komen tot meer evenwichtige en verantwoorde keuzes</w:t>
      </w:r>
      <w:r>
        <w:t>.</w:t>
      </w:r>
    </w:p>
    <w:p w14:paraId="34FF488E" w14:textId="1A15FE4E" w:rsidR="00692770" w:rsidRDefault="00692770" w:rsidP="00692770">
      <w:pPr>
        <w:pStyle w:val="Wenkextra"/>
      </w:pPr>
      <w:r>
        <w:t>Je</w:t>
      </w:r>
      <w:r w:rsidR="00DD2B9B">
        <w:t xml:space="preserve"> </w:t>
      </w:r>
      <w:r>
        <w:t>kan de leerlingen stimuleren om na te denken over de mate waarin hun keuzes duurzaam zijn. Daarbij neem je sociale, economische en milieuaspecten mee</w:t>
      </w:r>
      <w:r w:rsidR="00946FF0">
        <w:t>.</w:t>
      </w:r>
      <w:r w:rsidR="00404071">
        <w:t xml:space="preserve"> </w:t>
      </w:r>
      <w:r w:rsidR="00946FF0">
        <w:t>Voorbeelden</w:t>
      </w:r>
      <w:r>
        <w:t xml:space="preserve">: </w:t>
      </w:r>
    </w:p>
    <w:p w14:paraId="408F4E4C" w14:textId="637E52BC" w:rsidR="00692770" w:rsidRDefault="00692770" w:rsidP="00692770">
      <w:pPr>
        <w:pStyle w:val="Wenkops1"/>
      </w:pPr>
      <w:r>
        <w:lastRenderedPageBreak/>
        <w:t xml:space="preserve">bij aankopen of gebruik van producten en diensten rekening houden met het milieu en grondstoffen die niet onuitputtelijk zijn; </w:t>
      </w:r>
    </w:p>
    <w:p w14:paraId="6D8DBA29" w14:textId="646BBBF3" w:rsidR="00435A0B" w:rsidRDefault="00692770" w:rsidP="00692770">
      <w:pPr>
        <w:pStyle w:val="Wenkops1"/>
      </w:pPr>
      <w:r>
        <w:t xml:space="preserve">bij aankopen rekening houden </w:t>
      </w:r>
      <w:r w:rsidR="00020368">
        <w:t xml:space="preserve">met </w:t>
      </w:r>
      <w:r w:rsidR="00D67572">
        <w:t>gewenste arbeidsomstandigheden</w:t>
      </w:r>
      <w:r w:rsidR="00F310E6">
        <w:t>, correcte loonsvoorwaarden</w:t>
      </w:r>
      <w:r>
        <w:t xml:space="preserve">; </w:t>
      </w:r>
    </w:p>
    <w:p w14:paraId="3BBD48C6" w14:textId="4AF0CC26" w:rsidR="00DD2B9B" w:rsidRDefault="00692770" w:rsidP="00692770">
      <w:pPr>
        <w:pStyle w:val="Wenkops1"/>
      </w:pPr>
      <w:r>
        <w:t>economisch verantwoord consumeren</w:t>
      </w:r>
      <w:r w:rsidR="000909F4">
        <w:t>. Dat</w:t>
      </w:r>
      <w:r>
        <w:t xml:space="preserve"> betekent dat je verspilling vermijdt en rekening houdt met je budget, prijs-kwaliteitverhouding ... (Profit – in de </w:t>
      </w:r>
      <w:r w:rsidRPr="00A47C5D">
        <w:rPr>
          <w:rStyle w:val="Lexicon"/>
        </w:rPr>
        <w:t>Duurzame ontwikkelingsdoelen</w:t>
      </w:r>
      <w:r>
        <w:t xml:space="preserve"> Prosperity genoemd).</w:t>
      </w:r>
    </w:p>
    <w:p w14:paraId="64119D35" w14:textId="6426827C" w:rsidR="00577627" w:rsidRPr="00904FF1" w:rsidRDefault="007A379A" w:rsidP="00577627">
      <w:pPr>
        <w:pStyle w:val="Doel"/>
      </w:pPr>
      <w:r>
        <w:t>De leerlingen</w:t>
      </w:r>
      <w:r w:rsidR="00577627" w:rsidRPr="00904FF1">
        <w:t xml:space="preserve"> </w:t>
      </w:r>
      <w:r w:rsidRPr="007A379A">
        <w:t>lichten het belang van persoonlijk administratiebeheer toe</w:t>
      </w:r>
      <w:r>
        <w:t>.</w:t>
      </w:r>
    </w:p>
    <w:p w14:paraId="3EC8E320" w14:textId="77777777" w:rsidR="00BE0055" w:rsidRDefault="00E4533F" w:rsidP="00AF380E">
      <w:pPr>
        <w:pStyle w:val="Wenk"/>
      </w:pPr>
      <w:r>
        <w:t>Je kan</w:t>
      </w:r>
      <w:r w:rsidR="00AF380E">
        <w:t xml:space="preserve"> leerlingen concrete tips geven voor het bewaren van documenten </w:t>
      </w:r>
      <w:r>
        <w:t>bv.</w:t>
      </w:r>
      <w:r w:rsidR="00AF380E">
        <w:t xml:space="preserve"> kastickets </w:t>
      </w:r>
      <w:r>
        <w:t xml:space="preserve">bewaren </w:t>
      </w:r>
      <w:r w:rsidR="00FF3674">
        <w:t>om</w:t>
      </w:r>
      <w:r w:rsidR="00AF380E">
        <w:t xml:space="preserve"> goederen vlot </w:t>
      </w:r>
      <w:r w:rsidR="00FF3674">
        <w:t xml:space="preserve">te </w:t>
      </w:r>
      <w:r w:rsidR="00AF380E">
        <w:t xml:space="preserve">kunnen </w:t>
      </w:r>
      <w:r w:rsidR="00FF3674">
        <w:t>omruilen</w:t>
      </w:r>
      <w:r w:rsidR="00AF380E">
        <w:t xml:space="preserve"> als ze stuk zijn of </w:t>
      </w:r>
      <w:r w:rsidR="001B795B">
        <w:t xml:space="preserve">zijn </w:t>
      </w:r>
      <w:r w:rsidR="00AF380E">
        <w:t>vervallen voor het verstrijken van de houdbaarheidsdatum.</w:t>
      </w:r>
    </w:p>
    <w:p w14:paraId="22A875B7" w14:textId="7F42AE05" w:rsidR="00AF380E" w:rsidRDefault="00AF380E" w:rsidP="00AF380E">
      <w:pPr>
        <w:pStyle w:val="Wenk"/>
      </w:pPr>
      <w:r>
        <w:t xml:space="preserve">Je hebt </w:t>
      </w:r>
      <w:r w:rsidRPr="0062137E">
        <w:t>aandacht voor de impact van de digitalisering</w:t>
      </w:r>
      <w:r w:rsidR="00C018C5">
        <w:t>,</w:t>
      </w:r>
      <w:r w:rsidR="002D4447">
        <w:t xml:space="preserve"> </w:t>
      </w:r>
      <w:r w:rsidR="00C018C5">
        <w:t>zo worden kastickets vaak</w:t>
      </w:r>
      <w:r w:rsidRPr="0062137E">
        <w:t xml:space="preserve"> niet langer afgedrukt. Je kan </w:t>
      </w:r>
      <w:r w:rsidR="00F40164">
        <w:t xml:space="preserve">best </w:t>
      </w:r>
      <w:r w:rsidRPr="0062137E">
        <w:t>voorbeelden aanreiken die aansluiten bij de leefwereld van jongeren</w:t>
      </w:r>
      <w:r w:rsidR="00DB6CCE">
        <w:t xml:space="preserve">; denk aan </w:t>
      </w:r>
      <w:r w:rsidRPr="0062137E">
        <w:t>concert- en ingangstickets, vervoersbewijzen</w:t>
      </w:r>
      <w:r>
        <w:t>.</w:t>
      </w:r>
    </w:p>
    <w:p w14:paraId="1D893DDF" w14:textId="4172A268" w:rsidR="00577627" w:rsidRPr="00904FF1" w:rsidRDefault="006B57A1" w:rsidP="00577627">
      <w:pPr>
        <w:pStyle w:val="Doel"/>
      </w:pPr>
      <w:r>
        <w:t>De</w:t>
      </w:r>
      <w:r w:rsidR="00577627" w:rsidRPr="00904FF1">
        <w:t xml:space="preserve"> </w:t>
      </w:r>
      <w:r>
        <w:t>leerlingen beoordelen courante betaalmiddelen en verkoopkanalen op het vlak van kosten, risico’s, veiligheid en fraudegevoeligheid.</w:t>
      </w:r>
    </w:p>
    <w:p w14:paraId="564747E6" w14:textId="789822F7" w:rsidR="00E51469" w:rsidRDefault="008F4F0C" w:rsidP="00577627">
      <w:pPr>
        <w:pStyle w:val="WenkDuiding"/>
      </w:pPr>
      <w:r w:rsidRPr="008D78F1">
        <w:t>Betalingen gebeuren meer en meer in een elektronische omgeving</w:t>
      </w:r>
      <w:r>
        <w:t xml:space="preserve">, ook door jongeren. </w:t>
      </w:r>
      <w:r w:rsidR="00F325B5">
        <w:t xml:space="preserve">Het is belangrijk dat leerlingen </w:t>
      </w:r>
      <w:r w:rsidR="00A25443">
        <w:t xml:space="preserve">weten hoe ze courante betaalmiddelen en verkoopkanalen kunnen gebruiken en weten welke </w:t>
      </w:r>
      <w:r w:rsidR="003472DE">
        <w:t xml:space="preserve">kosten en modaliteiten (bv. </w:t>
      </w:r>
      <w:r w:rsidR="00A36898">
        <w:t xml:space="preserve">voorwaarden zoals </w:t>
      </w:r>
      <w:r w:rsidR="000916EE">
        <w:t>de leeftijd waarop je een bankrekening kan</w:t>
      </w:r>
      <w:r w:rsidR="005816CC">
        <w:t xml:space="preserve"> openen, </w:t>
      </w:r>
      <w:r w:rsidR="000916EE">
        <w:t>toestemming van ouders, dag- of weeklimieten</w:t>
      </w:r>
      <w:r w:rsidR="00A22EC6">
        <w:t>) eraan verbonden zijn.</w:t>
      </w:r>
    </w:p>
    <w:p w14:paraId="05C78873" w14:textId="41D46339" w:rsidR="00577627" w:rsidRPr="0000561E" w:rsidRDefault="008F4F0C" w:rsidP="00E51469">
      <w:pPr>
        <w:pStyle w:val="WenkDuiding"/>
        <w:numPr>
          <w:ilvl w:val="0"/>
          <w:numId w:val="0"/>
        </w:numPr>
        <w:ind w:left="2268"/>
      </w:pPr>
      <w:r>
        <w:t xml:space="preserve">Bij het uitvoeren van </w:t>
      </w:r>
      <w:r w:rsidRPr="008D78F1">
        <w:t xml:space="preserve">betalingen </w:t>
      </w:r>
      <w:r>
        <w:t xml:space="preserve">houden de leerlingen </w:t>
      </w:r>
      <w:r w:rsidRPr="008D78F1">
        <w:t>rekening met mogelijke fraude en malafide praktijken</w:t>
      </w:r>
      <w:r>
        <w:t>. Leerlingen zijn zich bewust van praktijken van internetfraude zoals phishing, fraude bij online (ver)kopen en weten dat uiterste voorzichtigheid de regel is als een betalingssysteem wordt voorgesteld.</w:t>
      </w:r>
    </w:p>
    <w:p w14:paraId="47772EFB" w14:textId="38A20EAD" w:rsidR="00BE1D2A" w:rsidRDefault="00BE1D2A" w:rsidP="00BE1D2A">
      <w:pPr>
        <w:pStyle w:val="Wenk"/>
      </w:pPr>
      <w:r>
        <w:t>Je</w:t>
      </w:r>
      <w:r w:rsidR="00577627">
        <w:t xml:space="preserve"> </w:t>
      </w:r>
      <w:r>
        <w:t>kan je best beperken tot actuele verkoopkanalen en betaalmiddelen waar jongeren van de eerste graad toegang toe hebben: betaalmiddelen zoals cash geld, pré-paid-kaarten, bankkaart</w:t>
      </w:r>
      <w:r w:rsidR="00A9441C">
        <w:t>;</w:t>
      </w:r>
      <w:r>
        <w:t xml:space="preserve"> verkoopkanalen zoals winkels, supermarkten, webshops.</w:t>
      </w:r>
    </w:p>
    <w:p w14:paraId="118AAEC9" w14:textId="55E529DA" w:rsidR="00577627" w:rsidRPr="00904FF1" w:rsidRDefault="0005414F" w:rsidP="00577627">
      <w:pPr>
        <w:pStyle w:val="Doel"/>
      </w:pPr>
      <w:r>
        <w:t>De leerlingen</w:t>
      </w:r>
      <w:r w:rsidR="00577627" w:rsidRPr="00904FF1">
        <w:t xml:space="preserve"> </w:t>
      </w:r>
      <w:r>
        <w:t>lichten de rol van gezinnen als consumenten en bedrijven als producenten in de economie toe.</w:t>
      </w:r>
    </w:p>
    <w:p w14:paraId="592B8D6D" w14:textId="44750C0E" w:rsidR="005312B9" w:rsidRDefault="005312B9" w:rsidP="005312B9">
      <w:pPr>
        <w:pStyle w:val="WenkDuiding"/>
      </w:pPr>
      <w:r>
        <w:t>Gezinnen en bedrijven maken elke dag keuzes inzake productie of consumptie, rekening houdend met een aantal factoren zoals (gezins)budget, gezinssamenstelling, gezondheid, sociale achtergrond, maatschappelijke tendensen (bv. toegenomen aandacht voor voedselintoleranties, vegetarisme, veganisme). Bovendien hebben ze elkaar nodig: de gezinnen bieden arbeid aan bij de bedrijven in ruil voor geld</w:t>
      </w:r>
      <w:r w:rsidR="007349B2">
        <w:t>; m</w:t>
      </w:r>
      <w:r>
        <w:t>et dat loon worden goederen en diensten aangekocht bij bedrijven.</w:t>
      </w:r>
    </w:p>
    <w:p w14:paraId="533E28EC" w14:textId="5B3C64F9" w:rsidR="00577627" w:rsidRPr="0000561E" w:rsidRDefault="005312B9" w:rsidP="005312B9">
      <w:pPr>
        <w:pStyle w:val="WenkDuiding"/>
        <w:numPr>
          <w:ilvl w:val="0"/>
          <w:numId w:val="0"/>
        </w:numPr>
        <w:ind w:left="2268"/>
      </w:pPr>
      <w:r>
        <w:t>Als opstap naar gezinnen kan je vertrekken van het persoonlijk budget</w:t>
      </w:r>
      <w:r w:rsidR="00233008">
        <w:t>.</w:t>
      </w:r>
    </w:p>
    <w:p w14:paraId="3A094CB6" w14:textId="1289D163" w:rsidR="00767690" w:rsidRDefault="00767690" w:rsidP="00767690">
      <w:pPr>
        <w:pStyle w:val="Wenk"/>
      </w:pPr>
      <w:r>
        <w:t xml:space="preserve">Wat betreft de productie van goederen en diensten kan je de leerlingen laten kennismaken met een aantal kernactiviteiten zoals aankoop, verkoop, productie </w:t>
      </w:r>
      <w:r>
        <w:lastRenderedPageBreak/>
        <w:t>en administratie. Je kan vertrekken vanuit concrete situaties</w:t>
      </w:r>
      <w:r w:rsidR="00A641AF">
        <w:t>,</w:t>
      </w:r>
      <w:r>
        <w:t xml:space="preserve"> bv. waaruit bestaat mijn lunch en wie zorgt voor de productie en verkoop</w:t>
      </w:r>
      <w:r w:rsidR="00B06F44">
        <w:t>?</w:t>
      </w:r>
    </w:p>
    <w:p w14:paraId="3165CA15" w14:textId="26601ACA" w:rsidR="00577627" w:rsidRPr="00904FF1" w:rsidRDefault="00592EBC" w:rsidP="00577627">
      <w:pPr>
        <w:pStyle w:val="Doel"/>
      </w:pPr>
      <w:r>
        <w:t>De</w:t>
      </w:r>
      <w:r w:rsidR="00577627" w:rsidRPr="00904FF1">
        <w:t xml:space="preserve"> </w:t>
      </w:r>
      <w:r>
        <w:t>leerlingen lichten toe hoe inkomsten en uitgaven van de overheid impact hebben op de economie en de samenleving.</w:t>
      </w:r>
    </w:p>
    <w:p w14:paraId="2B902C2D" w14:textId="41D0A6F6" w:rsidR="00577627" w:rsidRPr="0000561E" w:rsidRDefault="003E0C6D" w:rsidP="00577627">
      <w:pPr>
        <w:pStyle w:val="WenkDuiding"/>
      </w:pPr>
      <w:r>
        <w:t xml:space="preserve">In de eerste graad gaat het om een eerste en laagdrempelige kennismaking. </w:t>
      </w:r>
      <w:r w:rsidRPr="007435D2">
        <w:t>In hun directe omgeving vangen leerlingen via ouders of media allerhande signalen op over de rol van de overheid</w:t>
      </w:r>
      <w:r>
        <w:t>.</w:t>
      </w:r>
    </w:p>
    <w:p w14:paraId="010061DD" w14:textId="63159671" w:rsidR="007B5D26" w:rsidRDefault="007B5D26" w:rsidP="007B5D26">
      <w:pPr>
        <w:pStyle w:val="Wenk"/>
      </w:pPr>
      <w:r>
        <w:t>Via voorbeelden uit de actualiteit kan je illustreren dat de overheid zorg</w:t>
      </w:r>
      <w:r w:rsidR="00AB5AA0">
        <w:t xml:space="preserve"> </w:t>
      </w:r>
      <w:r>
        <w:t>draagt voor de samenleving via uitgaven zoals onderwijs, gezondheidszorg, infrastructuur, openbaar vervoer. Je kan ook denken aan voorbeelden die herkenbaar zijn voor de leerlingen zoals subsidies voor sport- en jeugdverenigingen of een jongerenabonnement voor openbaar vervoer. Als gevolg van de keuzes van de overheid hebben meer jongeren toegang tot openbare sportterreinen, vervoer, onderwijs ...</w:t>
      </w:r>
    </w:p>
    <w:p w14:paraId="4381FCA8" w14:textId="6A20C022" w:rsidR="007B5D26" w:rsidRDefault="007B5D26" w:rsidP="007B5D26">
      <w:pPr>
        <w:pStyle w:val="Wenk"/>
      </w:pPr>
      <w:r>
        <w:t>Ook in de economie speelt de overheid een belangrijke rol. Zo moeten bedrijven rekening houden met milieu- en andere voorschriften bij de productie van goederen en diensten en tracht de overheid de consumptie van ongezonde voeding via hoge taksen (bv. vet-, suiker- of frisdranktaks) te verminderen. Als opstap kan je vertrekken van een schoolse situatie zoals het aanbod in drankautomaten.</w:t>
      </w:r>
    </w:p>
    <w:p w14:paraId="23CBDBA6" w14:textId="1D24FDF0" w:rsidR="00577627" w:rsidRPr="00904FF1" w:rsidRDefault="00CE59E6" w:rsidP="00577627">
      <w:pPr>
        <w:pStyle w:val="Doel"/>
      </w:pPr>
      <w:r>
        <w:t>De</w:t>
      </w:r>
      <w:r w:rsidR="00577627" w:rsidRPr="00904FF1">
        <w:t xml:space="preserve"> </w:t>
      </w:r>
      <w:r>
        <w:t>leerlingen lichten het belang van maatschappelijk verantwoord ondernemen in profit en non-profit organisaties toe.</w:t>
      </w:r>
    </w:p>
    <w:p w14:paraId="20122C22" w14:textId="5DC93E6C" w:rsidR="00DF7524" w:rsidRDefault="00DF7524" w:rsidP="00DF7524">
      <w:pPr>
        <w:pStyle w:val="WenkDuiding"/>
      </w:pPr>
      <w:r>
        <w:t xml:space="preserve">Bij ‘maatschappelijk verantwoord ondernemen’ houdt een onderneming rekening met de gevolgen op milieu-, sociaal en economisch vlak. De leerlingen moeten zich bewust zijn van de invloed die ondernemingen kunnen uitoefenen bv. door tewerkstelling van kansengroepen of aandacht voor het milieu. </w:t>
      </w:r>
    </w:p>
    <w:p w14:paraId="7433EA37" w14:textId="77777777" w:rsidR="00DF7524" w:rsidRDefault="00DF7524" w:rsidP="00DF7524">
      <w:pPr>
        <w:pStyle w:val="WenkDuiding"/>
        <w:numPr>
          <w:ilvl w:val="0"/>
          <w:numId w:val="0"/>
        </w:numPr>
        <w:ind w:left="2268"/>
      </w:pPr>
      <w:r>
        <w:t xml:space="preserve">‘Profitorganisaties’ zijn gericht op het maken van winst, maar hebben ook impact op de omgeving. </w:t>
      </w:r>
    </w:p>
    <w:p w14:paraId="07642DC2" w14:textId="21A3E161" w:rsidR="00577627" w:rsidRPr="0000561E" w:rsidRDefault="00DF7524" w:rsidP="00DF7524">
      <w:pPr>
        <w:pStyle w:val="WenkDuiding"/>
        <w:numPr>
          <w:ilvl w:val="0"/>
          <w:numId w:val="0"/>
        </w:numPr>
        <w:ind w:left="2268"/>
      </w:pPr>
      <w:r>
        <w:t>‘</w:t>
      </w:r>
      <w:r w:rsidRPr="00314D91">
        <w:t>Non-profitorganisaties</w:t>
      </w:r>
      <w:r>
        <w:t>’</w:t>
      </w:r>
      <w:r w:rsidRPr="00314D91">
        <w:t xml:space="preserve"> (bv. ziekenhuizen, kinderopvang, opvoedingsinstellingen, maatwerkbedrijven, sportverenigingen …) hebben geen</w:t>
      </w:r>
      <w:r>
        <w:t xml:space="preserve"> financieel</w:t>
      </w:r>
      <w:r w:rsidRPr="00314D91">
        <w:t xml:space="preserve"> winstoogmerk</w:t>
      </w:r>
      <w:r>
        <w:t>. Ze</w:t>
      </w:r>
      <w:r w:rsidRPr="00314D91">
        <w:t xml:space="preserve"> genereren inkomsten uit de verkoop van goederen en diensten</w:t>
      </w:r>
      <w:r>
        <w:t xml:space="preserve"> om </w:t>
      </w:r>
      <w:r w:rsidR="002F72B7">
        <w:t xml:space="preserve">die </w:t>
      </w:r>
      <w:r>
        <w:t>in te zetten voor maatschappelijke doelen.</w:t>
      </w:r>
    </w:p>
    <w:p w14:paraId="5B9ECCE8" w14:textId="7AD8BC82" w:rsidR="0071350E" w:rsidRDefault="0071350E" w:rsidP="0071350E">
      <w:pPr>
        <w:pStyle w:val="Wenk"/>
      </w:pPr>
      <w:r>
        <w:t>Je</w:t>
      </w:r>
      <w:r w:rsidR="00577627">
        <w:t xml:space="preserve"> </w:t>
      </w:r>
      <w:r>
        <w:t>kan best werken met voorbeelden uit de leefwereld van de jongeren of op basis van de actualiteit. Denk aan festivalorganisatoren die ecoteams inzetten en (jonge) festivalgangers sensibiliseren voor het inleveren van lege verpakkingen, tickets aanbieden met inbegrip van openbaar vervoer …</w:t>
      </w:r>
    </w:p>
    <w:p w14:paraId="756CA562" w14:textId="3A0BE076" w:rsidR="00577627" w:rsidRDefault="0071350E" w:rsidP="0071350E">
      <w:pPr>
        <w:pStyle w:val="Wenk"/>
        <w:numPr>
          <w:ilvl w:val="0"/>
          <w:numId w:val="0"/>
        </w:numPr>
        <w:ind w:left="2268"/>
      </w:pPr>
      <w:r>
        <w:t>Het is zinvol om dit leerplandoel te combineren met andere leerplandoelen binnen dit leerplan</w:t>
      </w:r>
      <w:r w:rsidR="000C1E33">
        <w:t xml:space="preserve"> en het te behandelen </w:t>
      </w:r>
      <w:r>
        <w:t>binnen een globaal thema</w:t>
      </w:r>
      <w:r w:rsidR="000617C6">
        <w:t>.</w:t>
      </w:r>
    </w:p>
    <w:p w14:paraId="3E949B9D" w14:textId="77777777" w:rsidR="00280F23" w:rsidRDefault="00280F23" w:rsidP="00280F23">
      <w:pPr>
        <w:pStyle w:val="Wenkextra"/>
      </w:pPr>
      <w:r>
        <w:t xml:space="preserve">Je kan bij dit leerplandoel linken leggen met de </w:t>
      </w:r>
      <w:hyperlink r:id="rId37" w:anchor="_Duurzame_ontwikkelingsdoelen">
        <w:r>
          <w:rPr>
            <w:rStyle w:val="Lexicon"/>
          </w:rPr>
          <w:t>d</w:t>
        </w:r>
        <w:r w:rsidRPr="09766B0C">
          <w:rPr>
            <w:rStyle w:val="Lexicon"/>
          </w:rPr>
          <w:t>uurzame ontwikkelingsdoelstellingen</w:t>
        </w:r>
      </w:hyperlink>
      <w:r>
        <w:rPr>
          <w:rStyle w:val="Lexicon"/>
        </w:rPr>
        <w:t>.</w:t>
      </w:r>
    </w:p>
    <w:p w14:paraId="7FFA9020" w14:textId="77777777" w:rsidR="0000561E" w:rsidRDefault="0000561E" w:rsidP="0000561E">
      <w:pPr>
        <w:pStyle w:val="Kop1"/>
      </w:pPr>
      <w:bookmarkStart w:id="134" w:name="_Toc121484787"/>
      <w:bookmarkStart w:id="135" w:name="_Toc127295266"/>
      <w:bookmarkStart w:id="136" w:name="_Toc128941189"/>
      <w:bookmarkStart w:id="137" w:name="_Toc129036356"/>
      <w:bookmarkStart w:id="138" w:name="_Toc129199585"/>
      <w:bookmarkStart w:id="139" w:name="_Toc159340942"/>
      <w:bookmarkStart w:id="140" w:name="_Hlk149415669"/>
      <w:r>
        <w:lastRenderedPageBreak/>
        <w:t>Lexicon</w:t>
      </w:r>
      <w:bookmarkEnd w:id="134"/>
      <w:bookmarkEnd w:id="135"/>
      <w:bookmarkEnd w:id="136"/>
      <w:bookmarkEnd w:id="137"/>
      <w:bookmarkEnd w:id="138"/>
      <w:bookmarkEnd w:id="139"/>
    </w:p>
    <w:p w14:paraId="4A78203F" w14:textId="77777777" w:rsidR="00A3649F" w:rsidRPr="00A3649F" w:rsidRDefault="00A3649F" w:rsidP="00A3649F">
      <w:r w:rsidRPr="00476254">
        <w:t>Het lexicon bevat een verduidelijking bij begrippen die in het leerplan worden gebruikt. Die verduidelijking gebeurt enkel ten behoeve van de leraar.</w:t>
      </w:r>
    </w:p>
    <w:p w14:paraId="16B50C4A" w14:textId="77777777" w:rsidR="00AB543B" w:rsidRDefault="00AB543B" w:rsidP="00AB543B">
      <w:pPr>
        <w:pStyle w:val="Kop4"/>
        <w:rPr>
          <w:rStyle w:val="Nadruk"/>
          <w:b/>
          <w:i/>
          <w:iCs w:val="0"/>
        </w:rPr>
      </w:pPr>
      <w:bookmarkStart w:id="141" w:name="_Courante_westerse_periodisering"/>
      <w:bookmarkEnd w:id="141"/>
      <w:r>
        <w:rPr>
          <w:rStyle w:val="Nadruk"/>
          <w:b/>
          <w:i/>
          <w:iCs w:val="0"/>
        </w:rPr>
        <w:t>Courante westerse periodisering</w:t>
      </w:r>
    </w:p>
    <w:p w14:paraId="282F428D" w14:textId="4F3FFB26" w:rsidR="001728C8" w:rsidRDefault="001728C8" w:rsidP="001728C8">
      <w:r w:rsidRPr="00803B3A">
        <w:t>Prehistorie, oude nabije oosten, klassieke oudheid, middeleeuwen, vroegmoderne tijd, moderne tijd, hedendaagse tijd</w:t>
      </w:r>
      <w:r w:rsidRPr="002728AD">
        <w:t>.</w:t>
      </w:r>
    </w:p>
    <w:p w14:paraId="6EE2FBED" w14:textId="6902D92F" w:rsidR="00B25100" w:rsidRDefault="00B25100" w:rsidP="00B25100">
      <w:pPr>
        <w:pStyle w:val="Kop4"/>
      </w:pPr>
      <w:r>
        <w:t>Duurzame ontwikkelingsdoelen</w:t>
      </w:r>
    </w:p>
    <w:p w14:paraId="377ED70C" w14:textId="43C5414C" w:rsidR="00B25100" w:rsidRPr="00B25100" w:rsidRDefault="009225BB" w:rsidP="00B25100">
      <w:r w:rsidRPr="009225BB">
        <w:t>Duurzame ontwikkelingsdoelstellingen of Sustainable Development Goals (SDG’s) zijn de 17 doelstellingen en subdoelstellingen die de Verenigde Naties goedkeurde in 2015. Die doelen moeten mensen en landen aanzetten tot actie in domeinen die van cruciaal belang zijn voor de mensheid en de planeet. De doelstellingen zijn geïntegreerd en ondeelbaar en zorgen voor een evenwicht tussen de drie dimensies van duurzame ontwikkeling: de economische, sociale en milieudimensie. De doelstellingen kunnen worden onderverdeeld in vijf thema’s: mensen (people), planeet (planet), welvaart (prosperity), vrede (peace) en partnerschap (partnership).</w:t>
      </w:r>
    </w:p>
    <w:p w14:paraId="37B8DD66" w14:textId="77777777" w:rsidR="00162451" w:rsidRPr="00287302" w:rsidRDefault="00162451" w:rsidP="00162451">
      <w:pPr>
        <w:pStyle w:val="Kop4"/>
      </w:pPr>
      <w:bookmarkStart w:id="142" w:name="_Geografische_hulpbronnen"/>
      <w:bookmarkEnd w:id="142"/>
      <w:r w:rsidRPr="00287302">
        <w:t>Geografische hulpbronnen</w:t>
      </w:r>
    </w:p>
    <w:p w14:paraId="725E6003" w14:textId="77777777" w:rsidR="002A4C5E" w:rsidRPr="006F7D20" w:rsidRDefault="002A4C5E" w:rsidP="002A4C5E">
      <w:r w:rsidRPr="006F7D20">
        <w:t xml:space="preserve">Geografische hulpbronnen zoals kaart, atlas, </w:t>
      </w:r>
      <w:r>
        <w:t xml:space="preserve">bestemmingsplan, </w:t>
      </w:r>
      <w:r w:rsidRPr="006F7D20">
        <w:t xml:space="preserve">satellietbeeld, luchtfoto, </w:t>
      </w:r>
      <w:r>
        <w:t xml:space="preserve">weerbericht, online routeplanner, </w:t>
      </w:r>
      <w:r w:rsidRPr="006F7D20">
        <w:t>statisch bronnenmateriaal</w:t>
      </w:r>
      <w:r>
        <w:t>, GIS-viewer.</w:t>
      </w:r>
    </w:p>
    <w:p w14:paraId="65C387E8" w14:textId="77777777" w:rsidR="004B39A7" w:rsidRPr="00287302" w:rsidRDefault="004B39A7" w:rsidP="004B39A7">
      <w:pPr>
        <w:pStyle w:val="Kop4"/>
      </w:pPr>
      <w:r w:rsidRPr="00287302">
        <w:t>GIS-viewer</w:t>
      </w:r>
    </w:p>
    <w:p w14:paraId="763CBC8D" w14:textId="77777777" w:rsidR="007A7F39" w:rsidRDefault="007A7F39" w:rsidP="007A7F39">
      <w:r w:rsidRPr="00E63688">
        <w:t>Een Geografisch Informatie Systeem (GIS) is een computerprogramma waarbij data met een geografische dimensie in kaart worden gebracht. Voorbeelden van eenvoudige GIS-viewers: Google Earth, Google Maps, Google Street View</w:t>
      </w:r>
      <w:r>
        <w:t>.</w:t>
      </w:r>
    </w:p>
    <w:p w14:paraId="5C44564C" w14:textId="77777777" w:rsidR="00B002B0" w:rsidRDefault="00B002B0" w:rsidP="00B002B0">
      <w:pPr>
        <w:pStyle w:val="Kop4"/>
        <w:rPr>
          <w:rStyle w:val="Nadruk"/>
          <w:b/>
          <w:i/>
          <w:iCs w:val="0"/>
        </w:rPr>
      </w:pPr>
      <w:bookmarkStart w:id="143" w:name="_Historische_fenomenen"/>
      <w:bookmarkEnd w:id="143"/>
      <w:r>
        <w:rPr>
          <w:rStyle w:val="Nadruk"/>
          <w:b/>
          <w:i/>
          <w:iCs w:val="0"/>
        </w:rPr>
        <w:t>Historische fenomenen</w:t>
      </w:r>
    </w:p>
    <w:p w14:paraId="06B046EA" w14:textId="77777777" w:rsidR="00C45992" w:rsidRDefault="00C45992" w:rsidP="00C45992">
      <w:r>
        <w:t>Historische personen, groepen, gebeurtenissen, ontwikkelingen …</w:t>
      </w:r>
    </w:p>
    <w:p w14:paraId="5A755645" w14:textId="77777777" w:rsidR="001173B1" w:rsidRDefault="001332B5" w:rsidP="00E42F24">
      <w:pPr>
        <w:pStyle w:val="Kop1"/>
      </w:pPr>
      <w:bookmarkStart w:id="144" w:name="_Toc121484789"/>
      <w:bookmarkStart w:id="145" w:name="_Toc127295268"/>
      <w:bookmarkStart w:id="146" w:name="_Toc128941190"/>
      <w:bookmarkStart w:id="147" w:name="_Toc129036357"/>
      <w:bookmarkStart w:id="148" w:name="_Toc129199586"/>
      <w:bookmarkStart w:id="149" w:name="_Toc159340943"/>
      <w:r>
        <w:t>Basisuitrusting</w:t>
      </w:r>
      <w:bookmarkEnd w:id="144"/>
      <w:bookmarkEnd w:id="145"/>
      <w:bookmarkEnd w:id="146"/>
      <w:bookmarkEnd w:id="147"/>
      <w:bookmarkEnd w:id="148"/>
      <w:bookmarkEnd w:id="149"/>
    </w:p>
    <w:p w14:paraId="627B6F47" w14:textId="77777777" w:rsidR="00A00764" w:rsidRDefault="00A00764" w:rsidP="00A00764">
      <w:r>
        <w:t>Basisuitrusting verwijst naar de infrastructuur en het (didactisch) materiaal die beschikbaar moeten zijn voor de realisatie van de leerplandoelen.</w:t>
      </w:r>
    </w:p>
    <w:p w14:paraId="0AF13726" w14:textId="77777777" w:rsidR="00A00764" w:rsidRDefault="00A00764" w:rsidP="00A00764">
      <w:pPr>
        <w:pStyle w:val="Kop2"/>
      </w:pPr>
      <w:bookmarkStart w:id="150" w:name="_Toc54974885"/>
      <w:bookmarkStart w:id="151" w:name="_Toc121484790"/>
      <w:bookmarkStart w:id="152" w:name="_Toc127295269"/>
      <w:bookmarkStart w:id="153" w:name="_Toc128941191"/>
      <w:bookmarkStart w:id="154" w:name="_Toc129036358"/>
      <w:bookmarkStart w:id="155" w:name="_Toc129199587"/>
      <w:bookmarkStart w:id="156" w:name="_Toc159340944"/>
      <w:r>
        <w:t>Infrastructuur</w:t>
      </w:r>
      <w:bookmarkEnd w:id="150"/>
      <w:bookmarkEnd w:id="151"/>
      <w:bookmarkEnd w:id="152"/>
      <w:bookmarkEnd w:id="153"/>
      <w:bookmarkEnd w:id="154"/>
      <w:bookmarkEnd w:id="155"/>
      <w:bookmarkEnd w:id="156"/>
    </w:p>
    <w:p w14:paraId="62DD66F2" w14:textId="77777777" w:rsidR="00A00764" w:rsidRDefault="00A00764" w:rsidP="00A00764">
      <w:r>
        <w:t>Een leslokaal</w:t>
      </w:r>
    </w:p>
    <w:p w14:paraId="62C35051" w14:textId="7B39AF9D" w:rsidR="00A00764" w:rsidRDefault="00A00764" w:rsidP="00A00764">
      <w:pPr>
        <w:pStyle w:val="Opsomming1"/>
        <w:numPr>
          <w:ilvl w:val="0"/>
          <w:numId w:val="3"/>
        </w:numPr>
      </w:pPr>
      <w:r>
        <w:t>dat qua grootte, akoestiek en inrichting geschikt is om communicatieve werkvormen te organiseren;</w:t>
      </w:r>
    </w:p>
    <w:p w14:paraId="79ED1DAC" w14:textId="77777777" w:rsidR="00A00764" w:rsidRDefault="00A00764" w:rsidP="00A00764">
      <w:pPr>
        <w:pStyle w:val="Opsomming1"/>
        <w:numPr>
          <w:ilvl w:val="0"/>
          <w:numId w:val="3"/>
        </w:numPr>
      </w:pPr>
      <w:r>
        <w:t>met een (draagbare) computer waarop de nodige software en audiovisueel materiaal kwaliteitsvol werkt en die met internet verbonden is;</w:t>
      </w:r>
    </w:p>
    <w:p w14:paraId="18983F0E" w14:textId="77777777" w:rsidR="00A00764" w:rsidRDefault="00A00764" w:rsidP="00A00764">
      <w:pPr>
        <w:pStyle w:val="Opsomming1"/>
        <w:numPr>
          <w:ilvl w:val="0"/>
          <w:numId w:val="3"/>
        </w:numPr>
      </w:pPr>
      <w:r>
        <w:t>met de mogelijkheid om (bewegend beeld) kwaliteitsvol te projecteren;</w:t>
      </w:r>
    </w:p>
    <w:p w14:paraId="23B7C166" w14:textId="77777777" w:rsidR="00A00764" w:rsidRDefault="00A00764" w:rsidP="00A00764">
      <w:pPr>
        <w:pStyle w:val="Opsomming1"/>
        <w:numPr>
          <w:ilvl w:val="0"/>
          <w:numId w:val="3"/>
        </w:numPr>
      </w:pPr>
      <w:r>
        <w:t>met de mogelijkheid om geluid kwaliteitsvol weer te geven;</w:t>
      </w:r>
    </w:p>
    <w:p w14:paraId="5B831A34" w14:textId="06F9FD96" w:rsidR="00A00764" w:rsidRDefault="00A00764" w:rsidP="00A00764">
      <w:pPr>
        <w:pStyle w:val="Opsomming1"/>
        <w:numPr>
          <w:ilvl w:val="0"/>
          <w:numId w:val="3"/>
        </w:numPr>
      </w:pPr>
      <w:r>
        <w:t>met de mogelijkheid om draadloos internet te raadplegen met een aanvaardbare snelheid</w:t>
      </w:r>
      <w:r w:rsidR="00882133">
        <w:t>;</w:t>
      </w:r>
    </w:p>
    <w:p w14:paraId="4CFEBE3D" w14:textId="77777777" w:rsidR="00B901EF" w:rsidRDefault="00B901EF" w:rsidP="00B901EF">
      <w:pPr>
        <w:pStyle w:val="Opsomming1"/>
      </w:pPr>
      <w:r>
        <w:t>met een grote, goed zichtbare tijdlijn met de in het leerplan opgesomde periodes;</w:t>
      </w:r>
    </w:p>
    <w:p w14:paraId="63D5019A" w14:textId="77777777" w:rsidR="00B901EF" w:rsidRDefault="00B901EF" w:rsidP="00B901EF">
      <w:pPr>
        <w:pStyle w:val="Opsomming1"/>
      </w:pPr>
      <w:r>
        <w:t>met een grote kaart van de wereld, Europa en België;</w:t>
      </w:r>
    </w:p>
    <w:p w14:paraId="7B5C2969" w14:textId="5DE7F8C2" w:rsidR="00882133" w:rsidRDefault="00B901EF" w:rsidP="00B901EF">
      <w:pPr>
        <w:pStyle w:val="Opsomming1"/>
      </w:pPr>
      <w:r>
        <w:t>met de mogelijkheid om actualiteit een plaats te geven.</w:t>
      </w:r>
    </w:p>
    <w:p w14:paraId="4F9126EA" w14:textId="77777777" w:rsidR="00636CF1" w:rsidRPr="00636CF1" w:rsidRDefault="00636CF1" w:rsidP="00A00764">
      <w:r w:rsidRPr="00636CF1">
        <w:lastRenderedPageBreak/>
        <w:t>Toegang tot (mobile) devices voor leerlingen</w:t>
      </w:r>
      <w:r>
        <w:t>.</w:t>
      </w:r>
    </w:p>
    <w:p w14:paraId="793C1F2E" w14:textId="77777777" w:rsidR="00C5324F" w:rsidRPr="00476254" w:rsidRDefault="00C5324F" w:rsidP="00C5324F">
      <w:pPr>
        <w:pStyle w:val="Kop1"/>
      </w:pPr>
      <w:bookmarkStart w:id="157" w:name="_Toc130635187"/>
      <w:bookmarkStart w:id="158" w:name="_Toc159340945"/>
      <w:bookmarkStart w:id="159" w:name="_Toc54974888"/>
      <w:r w:rsidRPr="00476254">
        <w:t>Glossarium</w:t>
      </w:r>
      <w:bookmarkEnd w:id="157"/>
      <w:bookmarkEnd w:id="158"/>
    </w:p>
    <w:p w14:paraId="128514A9" w14:textId="77777777" w:rsidR="00C5324F" w:rsidRDefault="00C5324F" w:rsidP="00C5324F">
      <w:bookmarkStart w:id="160" w:name="_Hlk128940490"/>
      <w:r w:rsidRPr="00D13418">
        <w:t xml:space="preserve">In het glossarium vind je synoniemen voor en </w:t>
      </w:r>
      <w:r w:rsidR="00A3649F" w:rsidRPr="00476254">
        <w:t>een</w:t>
      </w:r>
      <w:r w:rsidR="00A3649F">
        <w:t xml:space="preserve"> </w:t>
      </w:r>
      <w:r w:rsidRPr="00D13418">
        <w:t>toelichting bij een aantal handelingswerkwoorden die je terugvindt in leerplandoelen en (specifieke) minimumdoelen van verschillende graden.</w:t>
      </w:r>
    </w:p>
    <w:tbl>
      <w:tblPr>
        <w:tblStyle w:val="Tabelraster"/>
        <w:tblW w:w="9282" w:type="dxa"/>
        <w:tblLook w:val="04A0" w:firstRow="1" w:lastRow="0" w:firstColumn="1" w:lastColumn="0" w:noHBand="0" w:noVBand="1"/>
      </w:tblPr>
      <w:tblGrid>
        <w:gridCol w:w="2405"/>
        <w:gridCol w:w="3438"/>
        <w:gridCol w:w="3439"/>
      </w:tblGrid>
      <w:tr w:rsidR="00725F0D" w:rsidRPr="00C62228" w14:paraId="13797550" w14:textId="77777777" w:rsidTr="00F43834">
        <w:tc>
          <w:tcPr>
            <w:tcW w:w="2405" w:type="dxa"/>
            <w:shd w:val="clear" w:color="auto" w:fill="E7E6E6"/>
            <w:tcMar>
              <w:top w:w="57" w:type="dxa"/>
              <w:bottom w:w="57" w:type="dxa"/>
            </w:tcMar>
          </w:tcPr>
          <w:p w14:paraId="16764F12" w14:textId="77777777" w:rsidR="00725F0D" w:rsidRPr="00C62228" w:rsidRDefault="00725F0D" w:rsidP="00F43834">
            <w:pPr>
              <w:rPr>
                <w:rFonts w:ascii="Calibri" w:eastAsia="Calibri" w:hAnsi="Calibri" w:cs="Calibri"/>
                <w:b/>
                <w:bCs/>
                <w:color w:val="595959"/>
                <w:sz w:val="20"/>
                <w:szCs w:val="20"/>
                <w:lang w:val="nl-NL"/>
              </w:rPr>
            </w:pPr>
            <w:bookmarkStart w:id="161" w:name="_Hlk128927529"/>
            <w:bookmarkStart w:id="162" w:name="_Toc130635188"/>
            <w:bookmarkEnd w:id="160"/>
            <w:r w:rsidRPr="00C62228">
              <w:rPr>
                <w:rFonts w:ascii="Calibri" w:eastAsia="Calibri" w:hAnsi="Calibri" w:cs="Calibri"/>
                <w:b/>
                <w:bCs/>
                <w:color w:val="595959"/>
                <w:sz w:val="20"/>
                <w:szCs w:val="20"/>
                <w:lang w:val="nl-NL"/>
              </w:rPr>
              <w:t>Handelingswerkwoord</w:t>
            </w:r>
          </w:p>
        </w:tc>
        <w:tc>
          <w:tcPr>
            <w:tcW w:w="3438" w:type="dxa"/>
            <w:shd w:val="clear" w:color="auto" w:fill="E7E6E6"/>
            <w:tcMar>
              <w:top w:w="57" w:type="dxa"/>
              <w:bottom w:w="57" w:type="dxa"/>
            </w:tcMar>
          </w:tcPr>
          <w:p w14:paraId="53C41771"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Synoniem</w:t>
            </w:r>
          </w:p>
        </w:tc>
        <w:tc>
          <w:tcPr>
            <w:tcW w:w="3439" w:type="dxa"/>
            <w:shd w:val="clear" w:color="auto" w:fill="E7E6E6"/>
            <w:tcMar>
              <w:top w:w="57" w:type="dxa"/>
              <w:bottom w:w="57" w:type="dxa"/>
            </w:tcMar>
          </w:tcPr>
          <w:p w14:paraId="24C422D8"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Toelichting</w:t>
            </w:r>
          </w:p>
        </w:tc>
      </w:tr>
      <w:tr w:rsidR="00725F0D" w:rsidRPr="00C62228" w14:paraId="44ACF665" w14:textId="77777777" w:rsidTr="00F43834">
        <w:tc>
          <w:tcPr>
            <w:tcW w:w="2405" w:type="dxa"/>
            <w:tcMar>
              <w:top w:w="57" w:type="dxa"/>
              <w:bottom w:w="57" w:type="dxa"/>
            </w:tcMar>
          </w:tcPr>
          <w:p w14:paraId="3596446C"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Analyseren</w:t>
            </w:r>
          </w:p>
        </w:tc>
        <w:tc>
          <w:tcPr>
            <w:tcW w:w="3438" w:type="dxa"/>
            <w:tcMar>
              <w:top w:w="57" w:type="dxa"/>
              <w:bottom w:w="57" w:type="dxa"/>
            </w:tcMar>
          </w:tcPr>
          <w:p w14:paraId="60CBAC36" w14:textId="77777777" w:rsidR="00725F0D" w:rsidRPr="00C62228" w:rsidRDefault="00725F0D" w:rsidP="00F43834">
            <w:pPr>
              <w:rPr>
                <w:rFonts w:ascii="Calibri" w:eastAsia="Calibri" w:hAnsi="Calibri" w:cs="Calibri"/>
                <w:color w:val="595959"/>
                <w:sz w:val="20"/>
                <w:szCs w:val="20"/>
                <w:lang w:val="nl-NL"/>
              </w:rPr>
            </w:pPr>
          </w:p>
        </w:tc>
        <w:tc>
          <w:tcPr>
            <w:tcW w:w="3439" w:type="dxa"/>
            <w:tcMar>
              <w:top w:w="57" w:type="dxa"/>
              <w:bottom w:w="57" w:type="dxa"/>
            </w:tcMar>
          </w:tcPr>
          <w:p w14:paraId="009A90AD"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Verbanden zoeken tussen gegeven data en een (eigen) besluit trekken</w:t>
            </w:r>
          </w:p>
        </w:tc>
      </w:tr>
      <w:tr w:rsidR="00725F0D" w:rsidRPr="00C62228" w14:paraId="430F559F" w14:textId="77777777" w:rsidTr="00F43834">
        <w:tc>
          <w:tcPr>
            <w:tcW w:w="2405" w:type="dxa"/>
            <w:tcMar>
              <w:top w:w="57" w:type="dxa"/>
              <w:bottom w:w="57" w:type="dxa"/>
            </w:tcMar>
          </w:tcPr>
          <w:p w14:paraId="3A75475A"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Beargumenteren</w:t>
            </w:r>
          </w:p>
        </w:tc>
        <w:tc>
          <w:tcPr>
            <w:tcW w:w="3438" w:type="dxa"/>
            <w:tcMar>
              <w:top w:w="57" w:type="dxa"/>
              <w:bottom w:w="57" w:type="dxa"/>
            </w:tcMar>
          </w:tcPr>
          <w:p w14:paraId="403F11A6"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Verklaren</w:t>
            </w:r>
          </w:p>
        </w:tc>
        <w:tc>
          <w:tcPr>
            <w:tcW w:w="3439" w:type="dxa"/>
            <w:tcMar>
              <w:top w:w="57" w:type="dxa"/>
              <w:bottom w:w="57" w:type="dxa"/>
            </w:tcMar>
          </w:tcPr>
          <w:p w14:paraId="4E94F1DC"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Motiveren, uitleggen waarom</w:t>
            </w:r>
          </w:p>
        </w:tc>
      </w:tr>
      <w:tr w:rsidR="00725F0D" w:rsidRPr="00C62228" w14:paraId="683A7DE1" w14:textId="77777777" w:rsidTr="00F43834">
        <w:tc>
          <w:tcPr>
            <w:tcW w:w="2405" w:type="dxa"/>
            <w:tcMar>
              <w:top w:w="57" w:type="dxa"/>
              <w:bottom w:w="57" w:type="dxa"/>
            </w:tcMar>
          </w:tcPr>
          <w:p w14:paraId="3E54804A"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Beoordelen</w:t>
            </w:r>
          </w:p>
        </w:tc>
        <w:tc>
          <w:tcPr>
            <w:tcW w:w="3438" w:type="dxa"/>
            <w:tcMar>
              <w:top w:w="57" w:type="dxa"/>
              <w:bottom w:w="57" w:type="dxa"/>
            </w:tcMar>
          </w:tcPr>
          <w:p w14:paraId="4ACA7451"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Evalueren</w:t>
            </w:r>
          </w:p>
        </w:tc>
        <w:tc>
          <w:tcPr>
            <w:tcW w:w="3439" w:type="dxa"/>
            <w:tcMar>
              <w:top w:w="57" w:type="dxa"/>
              <w:bottom w:w="57" w:type="dxa"/>
            </w:tcMar>
          </w:tcPr>
          <w:p w14:paraId="53DD34AC"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Een gemotiveerd waardeoordeel geven</w:t>
            </w:r>
          </w:p>
        </w:tc>
      </w:tr>
      <w:tr w:rsidR="00725F0D" w:rsidRPr="00C62228" w14:paraId="052F61BB" w14:textId="77777777" w:rsidTr="00F43834">
        <w:tc>
          <w:tcPr>
            <w:tcW w:w="2405" w:type="dxa"/>
            <w:tcMar>
              <w:top w:w="57" w:type="dxa"/>
              <w:bottom w:w="57" w:type="dxa"/>
            </w:tcMar>
          </w:tcPr>
          <w:p w14:paraId="26FC00F3"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Berekenen</w:t>
            </w:r>
          </w:p>
        </w:tc>
        <w:tc>
          <w:tcPr>
            <w:tcW w:w="3438" w:type="dxa"/>
            <w:tcMar>
              <w:top w:w="57" w:type="dxa"/>
              <w:bottom w:w="57" w:type="dxa"/>
            </w:tcMar>
          </w:tcPr>
          <w:p w14:paraId="2CBD2672"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Berekeningen uitvoeren</w:t>
            </w:r>
          </w:p>
        </w:tc>
        <w:tc>
          <w:tcPr>
            <w:tcW w:w="3439" w:type="dxa"/>
            <w:tcMar>
              <w:top w:w="57" w:type="dxa"/>
              <w:bottom w:w="57" w:type="dxa"/>
            </w:tcMar>
          </w:tcPr>
          <w:p w14:paraId="6F78B7C8"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3C70224A" w14:textId="77777777" w:rsidTr="00F43834">
        <w:tc>
          <w:tcPr>
            <w:tcW w:w="2405" w:type="dxa"/>
            <w:tcMar>
              <w:top w:w="57" w:type="dxa"/>
              <w:bottom w:w="57" w:type="dxa"/>
            </w:tcMar>
          </w:tcPr>
          <w:p w14:paraId="05C4EFF8"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Berekeningen uitvoeren</w:t>
            </w:r>
          </w:p>
        </w:tc>
        <w:tc>
          <w:tcPr>
            <w:tcW w:w="3438" w:type="dxa"/>
            <w:tcMar>
              <w:top w:w="57" w:type="dxa"/>
              <w:bottom w:w="57" w:type="dxa"/>
            </w:tcMar>
          </w:tcPr>
          <w:p w14:paraId="6F36B6F0"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Berekenen</w:t>
            </w:r>
          </w:p>
        </w:tc>
        <w:tc>
          <w:tcPr>
            <w:tcW w:w="3439" w:type="dxa"/>
            <w:tcMar>
              <w:top w:w="57" w:type="dxa"/>
              <w:bottom w:w="57" w:type="dxa"/>
            </w:tcMar>
          </w:tcPr>
          <w:p w14:paraId="2114F7B8"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6FFF8B00" w14:textId="77777777" w:rsidTr="00F43834">
        <w:tc>
          <w:tcPr>
            <w:tcW w:w="2405" w:type="dxa"/>
            <w:tcMar>
              <w:top w:w="57" w:type="dxa"/>
              <w:bottom w:w="57" w:type="dxa"/>
            </w:tcMar>
          </w:tcPr>
          <w:p w14:paraId="34E03F8F"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Beschrijven</w:t>
            </w:r>
          </w:p>
        </w:tc>
        <w:tc>
          <w:tcPr>
            <w:tcW w:w="3438" w:type="dxa"/>
            <w:tcMar>
              <w:top w:w="57" w:type="dxa"/>
              <w:bottom w:w="57" w:type="dxa"/>
            </w:tcMar>
          </w:tcPr>
          <w:p w14:paraId="19F32027"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Toelichten, uitleggen</w:t>
            </w:r>
          </w:p>
        </w:tc>
        <w:tc>
          <w:tcPr>
            <w:tcW w:w="3439" w:type="dxa"/>
            <w:tcMar>
              <w:top w:w="57" w:type="dxa"/>
              <w:bottom w:w="57" w:type="dxa"/>
            </w:tcMar>
          </w:tcPr>
          <w:p w14:paraId="1F252B6C"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115293D3" w14:textId="77777777" w:rsidTr="00F43834">
        <w:tc>
          <w:tcPr>
            <w:tcW w:w="2405" w:type="dxa"/>
            <w:tcMar>
              <w:top w:w="57" w:type="dxa"/>
              <w:bottom w:w="57" w:type="dxa"/>
            </w:tcMar>
          </w:tcPr>
          <w:p w14:paraId="398464C1"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Betekenis geven aan</w:t>
            </w:r>
          </w:p>
        </w:tc>
        <w:tc>
          <w:tcPr>
            <w:tcW w:w="3438" w:type="dxa"/>
            <w:tcMar>
              <w:top w:w="57" w:type="dxa"/>
              <w:bottom w:w="57" w:type="dxa"/>
            </w:tcMar>
          </w:tcPr>
          <w:p w14:paraId="271A0D5E"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Interpreteren</w:t>
            </w:r>
          </w:p>
        </w:tc>
        <w:tc>
          <w:tcPr>
            <w:tcW w:w="3439" w:type="dxa"/>
            <w:tcMar>
              <w:top w:w="57" w:type="dxa"/>
              <w:bottom w:w="57" w:type="dxa"/>
            </w:tcMar>
          </w:tcPr>
          <w:p w14:paraId="2D7F8D0A"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589BB720" w14:textId="77777777" w:rsidTr="00F43834">
        <w:tc>
          <w:tcPr>
            <w:tcW w:w="2405" w:type="dxa"/>
            <w:tcMar>
              <w:top w:w="57" w:type="dxa"/>
              <w:bottom w:w="57" w:type="dxa"/>
            </w:tcMar>
          </w:tcPr>
          <w:p w14:paraId="27FDBB4E"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Een (…) cyclus doorlopen</w:t>
            </w:r>
          </w:p>
        </w:tc>
        <w:tc>
          <w:tcPr>
            <w:tcW w:w="3438" w:type="dxa"/>
            <w:tcMar>
              <w:top w:w="57" w:type="dxa"/>
              <w:bottom w:w="57" w:type="dxa"/>
            </w:tcMar>
          </w:tcPr>
          <w:p w14:paraId="4C0754E9"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Een (…) proces doorlopen</w:t>
            </w:r>
          </w:p>
        </w:tc>
        <w:tc>
          <w:tcPr>
            <w:tcW w:w="3439" w:type="dxa"/>
            <w:tcMar>
              <w:top w:w="57" w:type="dxa"/>
              <w:bottom w:w="57" w:type="dxa"/>
            </w:tcMar>
          </w:tcPr>
          <w:p w14:paraId="5051439D"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Via verschillende fasen tot een (deel)resultaat komen of een doel bereiken</w:t>
            </w:r>
          </w:p>
        </w:tc>
      </w:tr>
      <w:tr w:rsidR="00725F0D" w:rsidRPr="00C62228" w14:paraId="482822E2" w14:textId="77777777" w:rsidTr="00F43834">
        <w:tc>
          <w:tcPr>
            <w:tcW w:w="2405" w:type="dxa"/>
            <w:tcMar>
              <w:top w:w="57" w:type="dxa"/>
              <w:bottom w:w="57" w:type="dxa"/>
            </w:tcMar>
          </w:tcPr>
          <w:p w14:paraId="68CD1F57"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Een (…) proces doorlopen</w:t>
            </w:r>
          </w:p>
        </w:tc>
        <w:tc>
          <w:tcPr>
            <w:tcW w:w="3438" w:type="dxa"/>
            <w:tcMar>
              <w:top w:w="57" w:type="dxa"/>
              <w:bottom w:w="57" w:type="dxa"/>
            </w:tcMar>
          </w:tcPr>
          <w:p w14:paraId="203828D8"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Een (…) cyclus doorlopen</w:t>
            </w:r>
          </w:p>
        </w:tc>
        <w:tc>
          <w:tcPr>
            <w:tcW w:w="3439" w:type="dxa"/>
            <w:tcMar>
              <w:top w:w="57" w:type="dxa"/>
              <w:bottom w:w="57" w:type="dxa"/>
            </w:tcMar>
          </w:tcPr>
          <w:p w14:paraId="2583B0F3"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Via verschillende fasen tot een (deel)resultaat komen of een doel bereiken</w:t>
            </w:r>
          </w:p>
        </w:tc>
      </w:tr>
      <w:tr w:rsidR="00725F0D" w:rsidRPr="00C62228" w14:paraId="245D6E53" w14:textId="77777777" w:rsidTr="00F43834">
        <w:tc>
          <w:tcPr>
            <w:tcW w:w="2405" w:type="dxa"/>
            <w:tcMar>
              <w:top w:w="57" w:type="dxa"/>
              <w:bottom w:w="57" w:type="dxa"/>
            </w:tcMar>
          </w:tcPr>
          <w:p w14:paraId="46CF1251"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Evalueren</w:t>
            </w:r>
          </w:p>
        </w:tc>
        <w:tc>
          <w:tcPr>
            <w:tcW w:w="3438" w:type="dxa"/>
            <w:tcMar>
              <w:top w:w="57" w:type="dxa"/>
              <w:bottom w:w="57" w:type="dxa"/>
            </w:tcMar>
          </w:tcPr>
          <w:p w14:paraId="10FE7B94"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Beoordelen</w:t>
            </w:r>
          </w:p>
        </w:tc>
        <w:tc>
          <w:tcPr>
            <w:tcW w:w="3439" w:type="dxa"/>
            <w:tcMar>
              <w:top w:w="57" w:type="dxa"/>
              <w:bottom w:w="57" w:type="dxa"/>
            </w:tcMar>
          </w:tcPr>
          <w:p w14:paraId="0DD7A18E"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184465CB" w14:textId="77777777" w:rsidTr="00F43834">
        <w:tc>
          <w:tcPr>
            <w:tcW w:w="2405" w:type="dxa"/>
            <w:tcMar>
              <w:top w:w="57" w:type="dxa"/>
              <w:bottom w:w="57" w:type="dxa"/>
            </w:tcMar>
          </w:tcPr>
          <w:p w14:paraId="2F5E204C"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Gebruiken</w:t>
            </w:r>
          </w:p>
        </w:tc>
        <w:tc>
          <w:tcPr>
            <w:tcW w:w="3438" w:type="dxa"/>
            <w:tcMar>
              <w:top w:w="57" w:type="dxa"/>
              <w:bottom w:w="57" w:type="dxa"/>
            </w:tcMar>
          </w:tcPr>
          <w:p w14:paraId="4909DBA6"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Hanteren, inzetten, toepassen</w:t>
            </w:r>
          </w:p>
        </w:tc>
        <w:tc>
          <w:tcPr>
            <w:tcW w:w="3439" w:type="dxa"/>
            <w:tcMar>
              <w:top w:w="57" w:type="dxa"/>
              <w:bottom w:w="57" w:type="dxa"/>
            </w:tcMar>
          </w:tcPr>
          <w:p w14:paraId="1A3C598E"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788414C4" w14:textId="77777777" w:rsidTr="00F43834">
        <w:tc>
          <w:tcPr>
            <w:tcW w:w="2405" w:type="dxa"/>
            <w:tcMar>
              <w:top w:w="57" w:type="dxa"/>
              <w:bottom w:w="57" w:type="dxa"/>
            </w:tcMar>
          </w:tcPr>
          <w:p w14:paraId="1301E1FC"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Hanteren</w:t>
            </w:r>
          </w:p>
        </w:tc>
        <w:tc>
          <w:tcPr>
            <w:tcW w:w="3438" w:type="dxa"/>
            <w:tcMar>
              <w:top w:w="57" w:type="dxa"/>
              <w:bottom w:w="57" w:type="dxa"/>
            </w:tcMar>
          </w:tcPr>
          <w:p w14:paraId="4A472DBA"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Gebruiken, inzetten, toepassen</w:t>
            </w:r>
          </w:p>
        </w:tc>
        <w:tc>
          <w:tcPr>
            <w:tcW w:w="3439" w:type="dxa"/>
            <w:tcMar>
              <w:top w:w="57" w:type="dxa"/>
              <w:bottom w:w="57" w:type="dxa"/>
            </w:tcMar>
          </w:tcPr>
          <w:p w14:paraId="27B226B7"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335DCFBB" w14:textId="77777777" w:rsidTr="00F43834">
        <w:tc>
          <w:tcPr>
            <w:tcW w:w="2405" w:type="dxa"/>
            <w:tcMar>
              <w:top w:w="57" w:type="dxa"/>
              <w:bottom w:w="57" w:type="dxa"/>
            </w:tcMar>
          </w:tcPr>
          <w:p w14:paraId="7E1D9EAE"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Identificeren</w:t>
            </w:r>
          </w:p>
        </w:tc>
        <w:tc>
          <w:tcPr>
            <w:tcW w:w="3438" w:type="dxa"/>
            <w:tcMar>
              <w:top w:w="57" w:type="dxa"/>
              <w:bottom w:w="57" w:type="dxa"/>
            </w:tcMar>
          </w:tcPr>
          <w:p w14:paraId="515D869A" w14:textId="77777777" w:rsidR="00725F0D" w:rsidRPr="00C62228" w:rsidRDefault="00725F0D" w:rsidP="00F43834">
            <w:pPr>
              <w:rPr>
                <w:rFonts w:ascii="Calibri" w:eastAsia="Calibri" w:hAnsi="Calibri" w:cs="Calibri"/>
                <w:color w:val="595959"/>
                <w:sz w:val="20"/>
                <w:szCs w:val="20"/>
                <w:lang w:val="nl-NL"/>
              </w:rPr>
            </w:pPr>
          </w:p>
        </w:tc>
        <w:tc>
          <w:tcPr>
            <w:tcW w:w="3439" w:type="dxa"/>
            <w:tcMar>
              <w:top w:w="57" w:type="dxa"/>
              <w:bottom w:w="57" w:type="dxa"/>
            </w:tcMar>
          </w:tcPr>
          <w:p w14:paraId="0C01927F"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Benoemen; aangeven met woorden, beelden …</w:t>
            </w:r>
          </w:p>
        </w:tc>
      </w:tr>
      <w:tr w:rsidR="00725F0D" w:rsidRPr="00C62228" w14:paraId="035661B1" w14:textId="77777777" w:rsidTr="00F43834">
        <w:tc>
          <w:tcPr>
            <w:tcW w:w="2405" w:type="dxa"/>
            <w:tcMar>
              <w:top w:w="57" w:type="dxa"/>
              <w:bottom w:w="57" w:type="dxa"/>
            </w:tcMar>
          </w:tcPr>
          <w:p w14:paraId="30F6F840" w14:textId="77777777" w:rsidR="00725F0D" w:rsidRPr="00C62228" w:rsidRDefault="00725F0D" w:rsidP="00F43834">
            <w:pPr>
              <w:rPr>
                <w:rFonts w:ascii="Calibri" w:eastAsia="Calibri" w:hAnsi="Calibri" w:cs="Calibri"/>
                <w:b/>
                <w:bCs/>
                <w:i/>
                <w:iCs/>
                <w:color w:val="595959"/>
                <w:sz w:val="20"/>
                <w:szCs w:val="20"/>
                <w:lang w:val="nl-NL"/>
              </w:rPr>
            </w:pPr>
            <w:r w:rsidRPr="00C62228">
              <w:rPr>
                <w:rFonts w:ascii="Calibri" w:eastAsia="Calibri" w:hAnsi="Calibri" w:cs="Calibri"/>
                <w:b/>
                <w:bCs/>
                <w:color w:val="595959"/>
                <w:sz w:val="20"/>
                <w:szCs w:val="20"/>
                <w:lang w:val="nl-NL"/>
              </w:rPr>
              <w:t>Illustreren</w:t>
            </w:r>
          </w:p>
        </w:tc>
        <w:tc>
          <w:tcPr>
            <w:tcW w:w="3438" w:type="dxa"/>
            <w:tcMar>
              <w:top w:w="57" w:type="dxa"/>
              <w:bottom w:w="57" w:type="dxa"/>
            </w:tcMar>
          </w:tcPr>
          <w:p w14:paraId="0D9E7563" w14:textId="77777777" w:rsidR="00725F0D" w:rsidRPr="00C62228" w:rsidRDefault="00725F0D" w:rsidP="00F43834">
            <w:pPr>
              <w:rPr>
                <w:rFonts w:ascii="Calibri" w:eastAsia="Calibri" w:hAnsi="Calibri" w:cs="Calibri"/>
                <w:color w:val="595959"/>
                <w:sz w:val="20"/>
                <w:szCs w:val="20"/>
                <w:lang w:val="nl-NL"/>
              </w:rPr>
            </w:pPr>
          </w:p>
        </w:tc>
        <w:tc>
          <w:tcPr>
            <w:tcW w:w="3439" w:type="dxa"/>
            <w:tcMar>
              <w:top w:w="57" w:type="dxa"/>
              <w:bottom w:w="57" w:type="dxa"/>
            </w:tcMar>
          </w:tcPr>
          <w:p w14:paraId="130A0B0B"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Beschrijven (toelichten, uitleggen) aan de hand van voorbeelden</w:t>
            </w:r>
          </w:p>
        </w:tc>
      </w:tr>
      <w:tr w:rsidR="00725F0D" w:rsidRPr="00C62228" w14:paraId="6A52B2DE" w14:textId="77777777" w:rsidTr="00F43834">
        <w:tc>
          <w:tcPr>
            <w:tcW w:w="2405" w:type="dxa"/>
            <w:tcMar>
              <w:top w:w="57" w:type="dxa"/>
              <w:bottom w:w="57" w:type="dxa"/>
            </w:tcMar>
          </w:tcPr>
          <w:p w14:paraId="23EE7BB9"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In dialoog gaan over</w:t>
            </w:r>
          </w:p>
        </w:tc>
        <w:tc>
          <w:tcPr>
            <w:tcW w:w="3438" w:type="dxa"/>
            <w:tcMar>
              <w:top w:w="57" w:type="dxa"/>
              <w:bottom w:w="57" w:type="dxa"/>
            </w:tcMar>
          </w:tcPr>
          <w:p w14:paraId="0F0D396F"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In interactie gaan over</w:t>
            </w:r>
          </w:p>
        </w:tc>
        <w:tc>
          <w:tcPr>
            <w:tcW w:w="3439" w:type="dxa"/>
            <w:tcMar>
              <w:top w:w="57" w:type="dxa"/>
              <w:bottom w:w="57" w:type="dxa"/>
            </w:tcMar>
          </w:tcPr>
          <w:p w14:paraId="096106E8"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7FB1F527" w14:textId="77777777" w:rsidTr="00F43834">
        <w:tc>
          <w:tcPr>
            <w:tcW w:w="2405" w:type="dxa"/>
            <w:tcMar>
              <w:top w:w="57" w:type="dxa"/>
              <w:bottom w:w="57" w:type="dxa"/>
            </w:tcMar>
          </w:tcPr>
          <w:p w14:paraId="01A4DE85"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In interactie gaan over</w:t>
            </w:r>
          </w:p>
        </w:tc>
        <w:tc>
          <w:tcPr>
            <w:tcW w:w="3438" w:type="dxa"/>
            <w:tcMar>
              <w:top w:w="57" w:type="dxa"/>
              <w:bottom w:w="57" w:type="dxa"/>
            </w:tcMar>
          </w:tcPr>
          <w:p w14:paraId="2CF94F10"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In dialoog gaan over</w:t>
            </w:r>
          </w:p>
        </w:tc>
        <w:tc>
          <w:tcPr>
            <w:tcW w:w="3439" w:type="dxa"/>
            <w:tcMar>
              <w:top w:w="57" w:type="dxa"/>
              <w:bottom w:w="57" w:type="dxa"/>
            </w:tcMar>
          </w:tcPr>
          <w:p w14:paraId="735ADBDF"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77317F2F" w14:textId="77777777" w:rsidTr="00F43834">
        <w:tc>
          <w:tcPr>
            <w:tcW w:w="2405" w:type="dxa"/>
            <w:tcMar>
              <w:top w:w="57" w:type="dxa"/>
              <w:bottom w:w="57" w:type="dxa"/>
            </w:tcMar>
          </w:tcPr>
          <w:p w14:paraId="6916DA6B"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Interpreteren</w:t>
            </w:r>
          </w:p>
        </w:tc>
        <w:tc>
          <w:tcPr>
            <w:tcW w:w="3438" w:type="dxa"/>
            <w:tcMar>
              <w:top w:w="57" w:type="dxa"/>
              <w:bottom w:w="57" w:type="dxa"/>
            </w:tcMar>
          </w:tcPr>
          <w:p w14:paraId="2CC62173"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Betekenis geven aan</w:t>
            </w:r>
          </w:p>
        </w:tc>
        <w:tc>
          <w:tcPr>
            <w:tcW w:w="3439" w:type="dxa"/>
            <w:tcMar>
              <w:top w:w="57" w:type="dxa"/>
              <w:bottom w:w="57" w:type="dxa"/>
            </w:tcMar>
          </w:tcPr>
          <w:p w14:paraId="47FE05CE"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5EE15C0E" w14:textId="77777777" w:rsidTr="00F43834">
        <w:tc>
          <w:tcPr>
            <w:tcW w:w="2405" w:type="dxa"/>
            <w:tcMar>
              <w:top w:w="57" w:type="dxa"/>
              <w:bottom w:w="57" w:type="dxa"/>
            </w:tcMar>
          </w:tcPr>
          <w:p w14:paraId="40E915A0"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Inzetten</w:t>
            </w:r>
          </w:p>
        </w:tc>
        <w:tc>
          <w:tcPr>
            <w:tcW w:w="3438" w:type="dxa"/>
            <w:tcMar>
              <w:top w:w="57" w:type="dxa"/>
              <w:bottom w:w="57" w:type="dxa"/>
            </w:tcMar>
          </w:tcPr>
          <w:p w14:paraId="48EF762A"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Gebruiken, hanteren, toepassen</w:t>
            </w:r>
          </w:p>
        </w:tc>
        <w:tc>
          <w:tcPr>
            <w:tcW w:w="3439" w:type="dxa"/>
            <w:tcMar>
              <w:top w:w="57" w:type="dxa"/>
              <w:bottom w:w="57" w:type="dxa"/>
            </w:tcMar>
          </w:tcPr>
          <w:p w14:paraId="2594F756"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23DD26D7" w14:textId="77777777" w:rsidTr="00F43834">
        <w:trPr>
          <w:trHeight w:val="300"/>
        </w:trPr>
        <w:tc>
          <w:tcPr>
            <w:tcW w:w="2405" w:type="dxa"/>
            <w:tcMar>
              <w:top w:w="57" w:type="dxa"/>
              <w:bottom w:w="57" w:type="dxa"/>
            </w:tcMar>
          </w:tcPr>
          <w:p w14:paraId="06957FAC"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Kritisch omgaan met</w:t>
            </w:r>
          </w:p>
        </w:tc>
        <w:tc>
          <w:tcPr>
            <w:tcW w:w="3438" w:type="dxa"/>
            <w:tcMar>
              <w:top w:w="57" w:type="dxa"/>
              <w:bottom w:w="57" w:type="dxa"/>
            </w:tcMar>
          </w:tcPr>
          <w:p w14:paraId="304FA341"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Kritisch gebruiken</w:t>
            </w:r>
          </w:p>
        </w:tc>
        <w:tc>
          <w:tcPr>
            <w:tcW w:w="3439" w:type="dxa"/>
            <w:tcMar>
              <w:top w:w="57" w:type="dxa"/>
              <w:bottom w:w="57" w:type="dxa"/>
            </w:tcMar>
          </w:tcPr>
          <w:p w14:paraId="7A36D02C"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0D0A9986" w14:textId="77777777" w:rsidTr="00F43834">
        <w:trPr>
          <w:trHeight w:val="300"/>
        </w:trPr>
        <w:tc>
          <w:tcPr>
            <w:tcW w:w="2405" w:type="dxa"/>
            <w:tcMar>
              <w:top w:w="57" w:type="dxa"/>
              <w:bottom w:w="57" w:type="dxa"/>
            </w:tcMar>
          </w:tcPr>
          <w:p w14:paraId="7627CD82"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Kwantificeren</w:t>
            </w:r>
          </w:p>
        </w:tc>
        <w:tc>
          <w:tcPr>
            <w:tcW w:w="3438" w:type="dxa"/>
            <w:tcMar>
              <w:top w:w="57" w:type="dxa"/>
              <w:bottom w:w="57" w:type="dxa"/>
            </w:tcMar>
          </w:tcPr>
          <w:p w14:paraId="7003F866" w14:textId="77777777" w:rsidR="00725F0D" w:rsidRPr="00C62228" w:rsidRDefault="00725F0D" w:rsidP="00F43834">
            <w:pPr>
              <w:rPr>
                <w:rFonts w:ascii="Calibri" w:eastAsia="Calibri" w:hAnsi="Calibri" w:cs="Calibri"/>
                <w:color w:val="595959"/>
                <w:sz w:val="20"/>
                <w:szCs w:val="20"/>
                <w:lang w:val="nl-NL"/>
              </w:rPr>
            </w:pPr>
          </w:p>
        </w:tc>
        <w:tc>
          <w:tcPr>
            <w:tcW w:w="3439" w:type="dxa"/>
            <w:tcMar>
              <w:top w:w="57" w:type="dxa"/>
              <w:bottom w:w="57" w:type="dxa"/>
            </w:tcMar>
          </w:tcPr>
          <w:p w14:paraId="635D4AC7"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Beredeneren door gebruik te maken van verbanden, formules, vergelijkingen …</w:t>
            </w:r>
          </w:p>
        </w:tc>
      </w:tr>
      <w:tr w:rsidR="00725F0D" w:rsidRPr="00C62228" w14:paraId="79E1E68A" w14:textId="77777777" w:rsidTr="00F43834">
        <w:tc>
          <w:tcPr>
            <w:tcW w:w="2405" w:type="dxa"/>
            <w:tcMar>
              <w:top w:w="57" w:type="dxa"/>
              <w:bottom w:w="57" w:type="dxa"/>
            </w:tcMar>
          </w:tcPr>
          <w:p w14:paraId="6AB06C5D"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Onderzoeken</w:t>
            </w:r>
          </w:p>
        </w:tc>
        <w:tc>
          <w:tcPr>
            <w:tcW w:w="3438" w:type="dxa"/>
            <w:tcMar>
              <w:top w:w="57" w:type="dxa"/>
              <w:bottom w:w="57" w:type="dxa"/>
            </w:tcMar>
          </w:tcPr>
          <w:p w14:paraId="0D3A1EF4"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Onderzoek voeren</w:t>
            </w:r>
          </w:p>
        </w:tc>
        <w:tc>
          <w:tcPr>
            <w:tcW w:w="3439" w:type="dxa"/>
            <w:tcMar>
              <w:top w:w="57" w:type="dxa"/>
              <w:bottom w:w="57" w:type="dxa"/>
            </w:tcMar>
          </w:tcPr>
          <w:p w14:paraId="09C23117"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Verbanden zoeken tussen zelf verzamelde data en een (eigen) besluit trekken</w:t>
            </w:r>
          </w:p>
        </w:tc>
      </w:tr>
      <w:tr w:rsidR="00725F0D" w:rsidRPr="00C62228" w14:paraId="65221CDB" w14:textId="77777777" w:rsidTr="00F43834">
        <w:tc>
          <w:tcPr>
            <w:tcW w:w="2405" w:type="dxa"/>
            <w:tcMar>
              <w:top w:w="57" w:type="dxa"/>
              <w:bottom w:w="57" w:type="dxa"/>
            </w:tcMar>
          </w:tcPr>
          <w:p w14:paraId="6A563C42"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Onderzoek voeren</w:t>
            </w:r>
          </w:p>
        </w:tc>
        <w:tc>
          <w:tcPr>
            <w:tcW w:w="3438" w:type="dxa"/>
            <w:tcMar>
              <w:top w:w="57" w:type="dxa"/>
              <w:bottom w:w="57" w:type="dxa"/>
            </w:tcMar>
          </w:tcPr>
          <w:p w14:paraId="0952A132"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Onderzoeken</w:t>
            </w:r>
          </w:p>
        </w:tc>
        <w:tc>
          <w:tcPr>
            <w:tcW w:w="3439" w:type="dxa"/>
            <w:tcMar>
              <w:top w:w="57" w:type="dxa"/>
              <w:bottom w:w="57" w:type="dxa"/>
            </w:tcMar>
          </w:tcPr>
          <w:p w14:paraId="41FEC040"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Verbanden zoeken tussen zelf verzamelde data en een (eigen) besluit trekken</w:t>
            </w:r>
          </w:p>
        </w:tc>
      </w:tr>
      <w:tr w:rsidR="00725F0D" w:rsidRPr="00C62228" w14:paraId="4BBB7DD9" w14:textId="77777777" w:rsidTr="00F43834">
        <w:tc>
          <w:tcPr>
            <w:tcW w:w="2405" w:type="dxa"/>
            <w:tcMar>
              <w:top w:w="57" w:type="dxa"/>
              <w:bottom w:w="57" w:type="dxa"/>
            </w:tcMar>
          </w:tcPr>
          <w:p w14:paraId="68B9F3F1"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lastRenderedPageBreak/>
              <w:t>Reflecteren over</w:t>
            </w:r>
          </w:p>
        </w:tc>
        <w:tc>
          <w:tcPr>
            <w:tcW w:w="3438" w:type="dxa"/>
            <w:tcMar>
              <w:top w:w="57" w:type="dxa"/>
              <w:bottom w:w="57" w:type="dxa"/>
            </w:tcMar>
          </w:tcPr>
          <w:p w14:paraId="40D06474" w14:textId="77777777" w:rsidR="00725F0D" w:rsidRPr="00C62228" w:rsidRDefault="00725F0D" w:rsidP="00F43834">
            <w:pPr>
              <w:rPr>
                <w:rFonts w:ascii="Calibri" w:eastAsia="Calibri" w:hAnsi="Calibri" w:cs="Calibri"/>
                <w:color w:val="595959"/>
                <w:sz w:val="20"/>
                <w:szCs w:val="20"/>
                <w:lang w:val="nl-NL"/>
              </w:rPr>
            </w:pPr>
          </w:p>
        </w:tc>
        <w:tc>
          <w:tcPr>
            <w:tcW w:w="3439" w:type="dxa"/>
            <w:tcMar>
              <w:top w:w="57" w:type="dxa"/>
              <w:bottom w:w="57" w:type="dxa"/>
            </w:tcMar>
          </w:tcPr>
          <w:p w14:paraId="15AA924E" w14:textId="77777777" w:rsidR="00725F0D" w:rsidRPr="00C62228" w:rsidRDefault="00725F0D" w:rsidP="00F43834">
            <w:pPr>
              <w:rPr>
                <w:rFonts w:ascii="Calibri" w:eastAsia="Calibri" w:hAnsi="Calibri" w:cs="Calibri"/>
                <w:color w:val="595959"/>
                <w:sz w:val="20"/>
                <w:szCs w:val="20"/>
                <w:highlight w:val="yellow"/>
                <w:lang w:val="nl-NL"/>
              </w:rPr>
            </w:pPr>
            <w:r w:rsidRPr="00C62228">
              <w:rPr>
                <w:rFonts w:ascii="Calibri" w:eastAsia="Calibri" w:hAnsi="Calibri" w:cs="Calibri"/>
                <w:color w:val="595959"/>
                <w:sz w:val="20"/>
                <w:szCs w:val="20"/>
                <w:lang w:val="nl-NL"/>
              </w:rPr>
              <w:t>Kritisch nadenken over en argumenten afwegen zoals in een dialoog, een gedachtewisseling, een paper</w:t>
            </w:r>
          </w:p>
        </w:tc>
      </w:tr>
      <w:tr w:rsidR="00725F0D" w:rsidRPr="00C62228" w14:paraId="09FE8E5A" w14:textId="77777777" w:rsidTr="00F43834">
        <w:trPr>
          <w:trHeight w:val="300"/>
        </w:trPr>
        <w:tc>
          <w:tcPr>
            <w:tcW w:w="2405" w:type="dxa"/>
          </w:tcPr>
          <w:p w14:paraId="72D7BA8E"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Testen</w:t>
            </w:r>
          </w:p>
        </w:tc>
        <w:tc>
          <w:tcPr>
            <w:tcW w:w="3438" w:type="dxa"/>
          </w:tcPr>
          <w:p w14:paraId="591CD9C9"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Toetsen</w:t>
            </w:r>
          </w:p>
        </w:tc>
        <w:tc>
          <w:tcPr>
            <w:tcW w:w="3439" w:type="dxa"/>
          </w:tcPr>
          <w:p w14:paraId="42DBEC21"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36F0AFE1" w14:textId="77777777" w:rsidTr="00F43834">
        <w:tc>
          <w:tcPr>
            <w:tcW w:w="2405" w:type="dxa"/>
            <w:tcMar>
              <w:top w:w="57" w:type="dxa"/>
              <w:bottom w:w="57" w:type="dxa"/>
            </w:tcMar>
          </w:tcPr>
          <w:p w14:paraId="05A7B671"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Toelichten</w:t>
            </w:r>
          </w:p>
        </w:tc>
        <w:tc>
          <w:tcPr>
            <w:tcW w:w="3438" w:type="dxa"/>
            <w:tcMar>
              <w:top w:w="57" w:type="dxa"/>
              <w:bottom w:w="57" w:type="dxa"/>
            </w:tcMar>
          </w:tcPr>
          <w:p w14:paraId="0E0EB2D1"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Beschrijven, uitleggen</w:t>
            </w:r>
          </w:p>
        </w:tc>
        <w:tc>
          <w:tcPr>
            <w:tcW w:w="3439" w:type="dxa"/>
            <w:tcMar>
              <w:top w:w="57" w:type="dxa"/>
              <w:bottom w:w="57" w:type="dxa"/>
            </w:tcMar>
          </w:tcPr>
          <w:p w14:paraId="64EEC461"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25FF292A" w14:textId="77777777" w:rsidTr="00F43834">
        <w:tc>
          <w:tcPr>
            <w:tcW w:w="2405" w:type="dxa"/>
            <w:tcMar>
              <w:top w:w="57" w:type="dxa"/>
              <w:bottom w:w="57" w:type="dxa"/>
            </w:tcMar>
          </w:tcPr>
          <w:p w14:paraId="4A982121"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Toepassen</w:t>
            </w:r>
          </w:p>
        </w:tc>
        <w:tc>
          <w:tcPr>
            <w:tcW w:w="3438" w:type="dxa"/>
            <w:tcMar>
              <w:top w:w="57" w:type="dxa"/>
              <w:bottom w:w="57" w:type="dxa"/>
            </w:tcMar>
          </w:tcPr>
          <w:p w14:paraId="493BD963"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Gebruiken, hanteren, inzetten</w:t>
            </w:r>
          </w:p>
        </w:tc>
        <w:tc>
          <w:tcPr>
            <w:tcW w:w="3439" w:type="dxa"/>
            <w:tcMar>
              <w:top w:w="57" w:type="dxa"/>
              <w:bottom w:w="57" w:type="dxa"/>
            </w:tcMar>
          </w:tcPr>
          <w:p w14:paraId="180F821C"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6CE3C715" w14:textId="77777777" w:rsidTr="00F43834">
        <w:trPr>
          <w:trHeight w:val="300"/>
        </w:trPr>
        <w:tc>
          <w:tcPr>
            <w:tcW w:w="2405" w:type="dxa"/>
            <w:tcMar>
              <w:top w:w="57" w:type="dxa"/>
              <w:bottom w:w="57" w:type="dxa"/>
            </w:tcMar>
          </w:tcPr>
          <w:p w14:paraId="48DB048D"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Toetsen</w:t>
            </w:r>
          </w:p>
        </w:tc>
        <w:tc>
          <w:tcPr>
            <w:tcW w:w="3438" w:type="dxa"/>
            <w:tcMar>
              <w:top w:w="57" w:type="dxa"/>
              <w:bottom w:w="57" w:type="dxa"/>
            </w:tcMar>
          </w:tcPr>
          <w:p w14:paraId="154A7C54"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Testen</w:t>
            </w:r>
          </w:p>
        </w:tc>
        <w:tc>
          <w:tcPr>
            <w:tcW w:w="3439" w:type="dxa"/>
            <w:tcMar>
              <w:top w:w="57" w:type="dxa"/>
              <w:bottom w:w="57" w:type="dxa"/>
            </w:tcMar>
          </w:tcPr>
          <w:p w14:paraId="65905397"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354705FC" w14:textId="77777777" w:rsidTr="00F43834">
        <w:tc>
          <w:tcPr>
            <w:tcW w:w="2405" w:type="dxa"/>
            <w:tcMar>
              <w:top w:w="57" w:type="dxa"/>
              <w:bottom w:w="57" w:type="dxa"/>
            </w:tcMar>
          </w:tcPr>
          <w:p w14:paraId="79595ACD"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Uitleggen</w:t>
            </w:r>
          </w:p>
        </w:tc>
        <w:tc>
          <w:tcPr>
            <w:tcW w:w="3438" w:type="dxa"/>
            <w:tcMar>
              <w:top w:w="57" w:type="dxa"/>
              <w:bottom w:w="57" w:type="dxa"/>
            </w:tcMar>
          </w:tcPr>
          <w:p w14:paraId="73FD5325"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Beschrijven, toelichten</w:t>
            </w:r>
          </w:p>
        </w:tc>
        <w:tc>
          <w:tcPr>
            <w:tcW w:w="3439" w:type="dxa"/>
            <w:tcMar>
              <w:top w:w="57" w:type="dxa"/>
              <w:bottom w:w="57" w:type="dxa"/>
            </w:tcMar>
          </w:tcPr>
          <w:p w14:paraId="586BA934" w14:textId="77777777" w:rsidR="00725F0D" w:rsidRPr="00C62228" w:rsidRDefault="00725F0D" w:rsidP="00F43834">
            <w:pPr>
              <w:rPr>
                <w:rFonts w:ascii="Calibri" w:eastAsia="Calibri" w:hAnsi="Calibri" w:cs="Calibri"/>
                <w:color w:val="595959"/>
                <w:sz w:val="20"/>
                <w:szCs w:val="20"/>
                <w:lang w:val="nl-NL"/>
              </w:rPr>
            </w:pPr>
          </w:p>
        </w:tc>
      </w:tr>
      <w:tr w:rsidR="00725F0D" w:rsidRPr="00C62228" w14:paraId="05B37875" w14:textId="77777777" w:rsidTr="00F43834">
        <w:tc>
          <w:tcPr>
            <w:tcW w:w="2405" w:type="dxa"/>
            <w:tcMar>
              <w:top w:w="57" w:type="dxa"/>
              <w:bottom w:w="57" w:type="dxa"/>
            </w:tcMar>
          </w:tcPr>
          <w:p w14:paraId="00BD6313" w14:textId="77777777" w:rsidR="00725F0D" w:rsidRPr="00C62228" w:rsidRDefault="00725F0D" w:rsidP="00F43834">
            <w:pPr>
              <w:rPr>
                <w:rFonts w:ascii="Calibri" w:eastAsia="Calibri" w:hAnsi="Calibri" w:cs="Calibri"/>
                <w:b/>
                <w:bCs/>
                <w:color w:val="595959"/>
                <w:sz w:val="20"/>
                <w:szCs w:val="20"/>
                <w:lang w:val="nl-NL"/>
              </w:rPr>
            </w:pPr>
            <w:r w:rsidRPr="00C62228">
              <w:rPr>
                <w:rFonts w:ascii="Calibri" w:eastAsia="Calibri" w:hAnsi="Calibri" w:cs="Calibri"/>
                <w:b/>
                <w:bCs/>
                <w:color w:val="595959"/>
                <w:sz w:val="20"/>
                <w:szCs w:val="20"/>
                <w:lang w:val="nl-NL"/>
              </w:rPr>
              <w:t>Verklaren</w:t>
            </w:r>
          </w:p>
        </w:tc>
        <w:tc>
          <w:tcPr>
            <w:tcW w:w="3438" w:type="dxa"/>
            <w:tcMar>
              <w:top w:w="57" w:type="dxa"/>
              <w:bottom w:w="57" w:type="dxa"/>
            </w:tcMar>
          </w:tcPr>
          <w:p w14:paraId="7C8E9129" w14:textId="77777777" w:rsidR="00725F0D" w:rsidRPr="00C62228" w:rsidRDefault="00725F0D" w:rsidP="00F43834">
            <w:pPr>
              <w:rPr>
                <w:rFonts w:ascii="Calibri" w:eastAsia="Calibri" w:hAnsi="Calibri" w:cs="Calibri"/>
                <w:color w:val="595959"/>
                <w:sz w:val="20"/>
                <w:szCs w:val="20"/>
                <w:lang w:val="nl-NL"/>
              </w:rPr>
            </w:pPr>
            <w:r>
              <w:rPr>
                <w:rFonts w:ascii="Calibri" w:eastAsia="Calibri" w:hAnsi="Calibri" w:cs="Calibri"/>
                <w:color w:val="595959"/>
                <w:sz w:val="20"/>
                <w:szCs w:val="20"/>
                <w:lang w:val="nl-NL"/>
              </w:rPr>
              <w:t>B</w:t>
            </w:r>
            <w:r w:rsidRPr="00C62228">
              <w:rPr>
                <w:rFonts w:ascii="Calibri" w:eastAsia="Calibri" w:hAnsi="Calibri" w:cs="Calibri"/>
                <w:color w:val="595959"/>
                <w:sz w:val="20"/>
                <w:szCs w:val="20"/>
                <w:lang w:val="nl-NL"/>
              </w:rPr>
              <w:t>eargumenteren</w:t>
            </w:r>
          </w:p>
        </w:tc>
        <w:tc>
          <w:tcPr>
            <w:tcW w:w="3439" w:type="dxa"/>
            <w:tcMar>
              <w:top w:w="57" w:type="dxa"/>
              <w:bottom w:w="57" w:type="dxa"/>
            </w:tcMar>
          </w:tcPr>
          <w:p w14:paraId="0463DA1F" w14:textId="77777777" w:rsidR="00725F0D" w:rsidRPr="00C62228" w:rsidRDefault="00725F0D" w:rsidP="00F43834">
            <w:pPr>
              <w:rPr>
                <w:rFonts w:ascii="Calibri" w:eastAsia="Calibri" w:hAnsi="Calibri" w:cs="Calibri"/>
                <w:color w:val="595959"/>
                <w:sz w:val="20"/>
                <w:szCs w:val="20"/>
                <w:lang w:val="nl-NL"/>
              </w:rPr>
            </w:pPr>
            <w:r w:rsidRPr="00C62228">
              <w:rPr>
                <w:rFonts w:ascii="Calibri" w:eastAsia="Calibri" w:hAnsi="Calibri" w:cs="Calibri"/>
                <w:color w:val="595959"/>
                <w:sz w:val="20"/>
                <w:szCs w:val="20"/>
                <w:lang w:val="nl-NL"/>
              </w:rPr>
              <w:t>Motiveren, uitleggen waarom</w:t>
            </w:r>
          </w:p>
        </w:tc>
      </w:tr>
    </w:tbl>
    <w:p w14:paraId="5120E5E3" w14:textId="77777777" w:rsidR="00A00764" w:rsidRDefault="00C5324F" w:rsidP="00E42F24">
      <w:pPr>
        <w:pStyle w:val="Kop1"/>
      </w:pPr>
      <w:bookmarkStart w:id="163" w:name="_Toc159340946"/>
      <w:bookmarkEnd w:id="161"/>
      <w:r w:rsidRPr="00D13418">
        <w:t>Concordantie</w:t>
      </w:r>
      <w:bookmarkEnd w:id="159"/>
      <w:bookmarkEnd w:id="162"/>
      <w:bookmarkEnd w:id="163"/>
    </w:p>
    <w:p w14:paraId="762016F2" w14:textId="77777777" w:rsidR="00AD1259" w:rsidRDefault="00AD1259" w:rsidP="00AD1259">
      <w:pPr>
        <w:pStyle w:val="Kop2"/>
      </w:pPr>
      <w:bookmarkStart w:id="164" w:name="_Toc159340947"/>
      <w:bookmarkStart w:id="165" w:name="_Hlk128940695"/>
      <w:bookmarkStart w:id="166" w:name="_Hlk130135874"/>
      <w:r>
        <w:t>Concordantietabel</w:t>
      </w:r>
      <w:bookmarkEnd w:id="164"/>
    </w:p>
    <w:p w14:paraId="481D27D1" w14:textId="5D2B36C6" w:rsidR="00A00764" w:rsidRDefault="00A00764" w:rsidP="00A00764">
      <w:r>
        <w:t xml:space="preserve">De concordantietabel geeft duidelijk aan welke leerplandoelen de </w:t>
      </w:r>
      <w:r w:rsidR="008A24DF">
        <w:t>minimumdoelen</w:t>
      </w:r>
      <w:r>
        <w:t xml:space="preserve"> (</w:t>
      </w:r>
      <w:r w:rsidR="008A24DF">
        <w:t>MD</w:t>
      </w:r>
      <w:r>
        <w:t>)</w:t>
      </w:r>
      <w:r w:rsidR="0083233B">
        <w:t xml:space="preserve"> realiseren</w:t>
      </w:r>
      <w:r w:rsidR="00505155">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55"/>
        <w:gridCol w:w="7943"/>
      </w:tblGrid>
      <w:tr w:rsidR="00A00764" w14:paraId="7B7EFF03" w14:textId="77777777" w:rsidTr="00B51735">
        <w:tc>
          <w:tcPr>
            <w:tcW w:w="1555" w:type="dxa"/>
          </w:tcPr>
          <w:p w14:paraId="218D57F7" w14:textId="77777777" w:rsidR="00A00764" w:rsidRPr="009D7B9E" w:rsidRDefault="00A00764" w:rsidP="00D43B72">
            <w:pPr>
              <w:spacing w:before="120" w:after="120"/>
              <w:rPr>
                <w:b/>
              </w:rPr>
            </w:pPr>
            <w:r w:rsidRPr="009D7B9E">
              <w:rPr>
                <w:b/>
              </w:rPr>
              <w:t>Leerplandoel</w:t>
            </w:r>
          </w:p>
        </w:tc>
        <w:tc>
          <w:tcPr>
            <w:tcW w:w="7943" w:type="dxa"/>
          </w:tcPr>
          <w:p w14:paraId="46746CCE" w14:textId="3C06B9D9" w:rsidR="00A00764" w:rsidRPr="009D7B9E" w:rsidRDefault="00513892" w:rsidP="00D43B72">
            <w:pPr>
              <w:spacing w:before="120" w:after="120"/>
              <w:rPr>
                <w:b/>
              </w:rPr>
            </w:pPr>
            <w:r>
              <w:rPr>
                <w:b/>
                <w:bCs/>
              </w:rPr>
              <w:t>Minimumdoelen</w:t>
            </w:r>
            <w:r w:rsidR="00A3649F" w:rsidRPr="00476254">
              <w:t xml:space="preserve"> </w:t>
            </w:r>
          </w:p>
        </w:tc>
      </w:tr>
      <w:bookmarkEnd w:id="165"/>
      <w:tr w:rsidR="00A00764" w14:paraId="7C8966F5" w14:textId="77777777" w:rsidTr="00B51735">
        <w:tc>
          <w:tcPr>
            <w:tcW w:w="1555" w:type="dxa"/>
          </w:tcPr>
          <w:p w14:paraId="520A10AC" w14:textId="77777777" w:rsidR="00A00764" w:rsidRDefault="00A00764" w:rsidP="00A47C5D">
            <w:pPr>
              <w:numPr>
                <w:ilvl w:val="0"/>
                <w:numId w:val="1"/>
              </w:numPr>
              <w:spacing w:before="120" w:after="120"/>
              <w:ind w:left="311" w:firstLine="0"/>
              <w:jc w:val="both"/>
            </w:pPr>
          </w:p>
        </w:tc>
        <w:tc>
          <w:tcPr>
            <w:tcW w:w="7943" w:type="dxa"/>
          </w:tcPr>
          <w:p w14:paraId="672E769E" w14:textId="595EAE07" w:rsidR="00A00764" w:rsidRDefault="007279DB" w:rsidP="00D43B72">
            <w:pPr>
              <w:spacing w:before="120" w:after="120"/>
            </w:pPr>
            <w:r>
              <w:t>MD</w:t>
            </w:r>
            <w:r w:rsidR="00573726">
              <w:t xml:space="preserve"> 08.01</w:t>
            </w:r>
          </w:p>
        </w:tc>
      </w:tr>
      <w:tr w:rsidR="00573726" w14:paraId="3518F254" w14:textId="77777777" w:rsidTr="00B51735">
        <w:tc>
          <w:tcPr>
            <w:tcW w:w="1555" w:type="dxa"/>
          </w:tcPr>
          <w:p w14:paraId="3E3FC3DC" w14:textId="77777777" w:rsidR="00573726" w:rsidRDefault="00573726" w:rsidP="00A47C5D">
            <w:pPr>
              <w:numPr>
                <w:ilvl w:val="0"/>
                <w:numId w:val="1"/>
              </w:numPr>
              <w:spacing w:before="120" w:after="120"/>
              <w:ind w:left="311" w:firstLine="0"/>
              <w:jc w:val="both"/>
            </w:pPr>
          </w:p>
        </w:tc>
        <w:tc>
          <w:tcPr>
            <w:tcW w:w="7943" w:type="dxa"/>
          </w:tcPr>
          <w:p w14:paraId="2F499654" w14:textId="07DC667C" w:rsidR="00573726" w:rsidRDefault="00573726" w:rsidP="00573726">
            <w:pPr>
              <w:spacing w:before="120" w:after="120"/>
            </w:pPr>
            <w:r>
              <w:t>MD 08.02</w:t>
            </w:r>
          </w:p>
        </w:tc>
      </w:tr>
      <w:tr w:rsidR="00573726" w14:paraId="41AE9620" w14:textId="77777777" w:rsidTr="00B51735">
        <w:tc>
          <w:tcPr>
            <w:tcW w:w="1555" w:type="dxa"/>
          </w:tcPr>
          <w:p w14:paraId="191543E1" w14:textId="77777777" w:rsidR="00573726" w:rsidRDefault="00573726" w:rsidP="00A47C5D">
            <w:pPr>
              <w:numPr>
                <w:ilvl w:val="0"/>
                <w:numId w:val="1"/>
              </w:numPr>
              <w:spacing w:before="120" w:after="120"/>
              <w:ind w:left="311" w:firstLine="0"/>
              <w:jc w:val="both"/>
            </w:pPr>
          </w:p>
        </w:tc>
        <w:tc>
          <w:tcPr>
            <w:tcW w:w="7943" w:type="dxa"/>
          </w:tcPr>
          <w:p w14:paraId="5FD9CD87" w14:textId="10935C33" w:rsidR="00573726" w:rsidRDefault="00573726" w:rsidP="00573726">
            <w:pPr>
              <w:spacing w:before="120" w:after="120"/>
            </w:pPr>
            <w:r>
              <w:t>MD 08.0</w:t>
            </w:r>
            <w:r w:rsidR="00E34565">
              <w:t>4</w:t>
            </w:r>
          </w:p>
        </w:tc>
      </w:tr>
      <w:tr w:rsidR="00573726" w14:paraId="717F0751" w14:textId="77777777" w:rsidTr="00B51735">
        <w:tc>
          <w:tcPr>
            <w:tcW w:w="1555" w:type="dxa"/>
          </w:tcPr>
          <w:p w14:paraId="61C21A8C" w14:textId="77777777" w:rsidR="00573726" w:rsidRDefault="00573726" w:rsidP="00A47C5D">
            <w:pPr>
              <w:numPr>
                <w:ilvl w:val="0"/>
                <w:numId w:val="1"/>
              </w:numPr>
              <w:spacing w:before="120" w:after="120"/>
              <w:ind w:left="311" w:firstLine="0"/>
              <w:jc w:val="both"/>
            </w:pPr>
          </w:p>
        </w:tc>
        <w:tc>
          <w:tcPr>
            <w:tcW w:w="7943" w:type="dxa"/>
          </w:tcPr>
          <w:p w14:paraId="6E814D4A" w14:textId="225C73FE" w:rsidR="00573726" w:rsidRDefault="00573726" w:rsidP="00573726">
            <w:pPr>
              <w:spacing w:before="120" w:after="120"/>
            </w:pPr>
            <w:r>
              <w:t>MD 08.0</w:t>
            </w:r>
            <w:r w:rsidR="00E34565">
              <w:t>3</w:t>
            </w:r>
          </w:p>
        </w:tc>
      </w:tr>
      <w:tr w:rsidR="00573726" w14:paraId="770AC7F5" w14:textId="77777777" w:rsidTr="00B51735">
        <w:tc>
          <w:tcPr>
            <w:tcW w:w="1555" w:type="dxa"/>
          </w:tcPr>
          <w:p w14:paraId="31489CF2" w14:textId="77777777" w:rsidR="00573726" w:rsidRDefault="00573726" w:rsidP="00A47C5D">
            <w:pPr>
              <w:numPr>
                <w:ilvl w:val="0"/>
                <w:numId w:val="1"/>
              </w:numPr>
              <w:spacing w:before="120" w:after="120"/>
              <w:ind w:left="311" w:firstLine="0"/>
              <w:jc w:val="both"/>
            </w:pPr>
          </w:p>
        </w:tc>
        <w:tc>
          <w:tcPr>
            <w:tcW w:w="7943" w:type="dxa"/>
          </w:tcPr>
          <w:p w14:paraId="49B9C6C1" w14:textId="26BF1498" w:rsidR="00573726" w:rsidRDefault="00573726" w:rsidP="00573726">
            <w:pPr>
              <w:spacing w:before="120" w:after="120"/>
            </w:pPr>
            <w:r>
              <w:t>MD 07.01</w:t>
            </w:r>
          </w:p>
        </w:tc>
      </w:tr>
      <w:tr w:rsidR="00573726" w14:paraId="38AFE573" w14:textId="77777777" w:rsidTr="00B51735">
        <w:tc>
          <w:tcPr>
            <w:tcW w:w="1555" w:type="dxa"/>
          </w:tcPr>
          <w:p w14:paraId="73A5E6C8" w14:textId="77777777" w:rsidR="00573726" w:rsidRDefault="00573726" w:rsidP="00A47C5D">
            <w:pPr>
              <w:numPr>
                <w:ilvl w:val="0"/>
                <w:numId w:val="1"/>
              </w:numPr>
              <w:spacing w:before="120" w:after="120"/>
              <w:ind w:left="311" w:firstLine="0"/>
              <w:jc w:val="both"/>
            </w:pPr>
          </w:p>
        </w:tc>
        <w:tc>
          <w:tcPr>
            <w:tcW w:w="7943" w:type="dxa"/>
          </w:tcPr>
          <w:p w14:paraId="3E936C56" w14:textId="3E6FE2C1" w:rsidR="00573726" w:rsidRDefault="00E93AA8" w:rsidP="00573726">
            <w:pPr>
              <w:spacing w:before="120" w:after="120"/>
            </w:pPr>
            <w:r>
              <w:t>MD 09.01</w:t>
            </w:r>
          </w:p>
        </w:tc>
      </w:tr>
      <w:tr w:rsidR="00573726" w14:paraId="546A6BE2" w14:textId="77777777" w:rsidTr="00B51735">
        <w:tc>
          <w:tcPr>
            <w:tcW w:w="1555" w:type="dxa"/>
          </w:tcPr>
          <w:p w14:paraId="4F024E2F" w14:textId="77777777" w:rsidR="00573726" w:rsidRDefault="00573726" w:rsidP="00A47C5D">
            <w:pPr>
              <w:numPr>
                <w:ilvl w:val="0"/>
                <w:numId w:val="1"/>
              </w:numPr>
              <w:spacing w:before="120" w:after="120"/>
              <w:ind w:left="311" w:firstLine="0"/>
              <w:jc w:val="both"/>
            </w:pPr>
          </w:p>
        </w:tc>
        <w:tc>
          <w:tcPr>
            <w:tcW w:w="7943" w:type="dxa"/>
          </w:tcPr>
          <w:p w14:paraId="267E4003" w14:textId="7631F9A5" w:rsidR="00573726" w:rsidRDefault="00E93AA8" w:rsidP="00573726">
            <w:pPr>
              <w:spacing w:before="120" w:after="120"/>
            </w:pPr>
            <w:r>
              <w:t>MD 09.02</w:t>
            </w:r>
          </w:p>
        </w:tc>
      </w:tr>
      <w:tr w:rsidR="00573726" w14:paraId="5C0FC2D4" w14:textId="77777777" w:rsidTr="00B51735">
        <w:tc>
          <w:tcPr>
            <w:tcW w:w="1555" w:type="dxa"/>
          </w:tcPr>
          <w:p w14:paraId="11B9B12B" w14:textId="77777777" w:rsidR="00573726" w:rsidRDefault="00573726" w:rsidP="00A47C5D">
            <w:pPr>
              <w:numPr>
                <w:ilvl w:val="0"/>
                <w:numId w:val="1"/>
              </w:numPr>
              <w:spacing w:before="120" w:after="120"/>
              <w:ind w:left="311" w:firstLine="0"/>
              <w:jc w:val="both"/>
            </w:pPr>
          </w:p>
        </w:tc>
        <w:tc>
          <w:tcPr>
            <w:tcW w:w="7943" w:type="dxa"/>
          </w:tcPr>
          <w:p w14:paraId="1BCE7FF6" w14:textId="06529FC9" w:rsidR="00573726" w:rsidRDefault="00E93AA8" w:rsidP="00573726">
            <w:pPr>
              <w:spacing w:before="120" w:after="120"/>
            </w:pPr>
            <w:r>
              <w:t>MD 09.03</w:t>
            </w:r>
          </w:p>
        </w:tc>
      </w:tr>
      <w:tr w:rsidR="00573726" w14:paraId="55A3275F" w14:textId="77777777" w:rsidTr="00B51735">
        <w:tc>
          <w:tcPr>
            <w:tcW w:w="1555" w:type="dxa"/>
          </w:tcPr>
          <w:p w14:paraId="63B21D46" w14:textId="77777777" w:rsidR="00573726" w:rsidRDefault="00573726" w:rsidP="00A47C5D">
            <w:pPr>
              <w:numPr>
                <w:ilvl w:val="0"/>
                <w:numId w:val="1"/>
              </w:numPr>
              <w:spacing w:before="120" w:after="120"/>
              <w:ind w:left="311" w:firstLine="0"/>
              <w:jc w:val="both"/>
            </w:pPr>
          </w:p>
        </w:tc>
        <w:tc>
          <w:tcPr>
            <w:tcW w:w="7943" w:type="dxa"/>
          </w:tcPr>
          <w:p w14:paraId="4319F39A" w14:textId="6A670E77" w:rsidR="00573726" w:rsidRDefault="00E93AA8" w:rsidP="00573726">
            <w:pPr>
              <w:spacing w:before="120" w:after="120"/>
            </w:pPr>
            <w:r>
              <w:t>MD 09.04</w:t>
            </w:r>
          </w:p>
        </w:tc>
      </w:tr>
      <w:tr w:rsidR="00573726" w14:paraId="22E93762" w14:textId="77777777" w:rsidTr="00B51735">
        <w:trPr>
          <w:trHeight w:val="413"/>
        </w:trPr>
        <w:tc>
          <w:tcPr>
            <w:tcW w:w="1555" w:type="dxa"/>
          </w:tcPr>
          <w:p w14:paraId="6F2A4BD7" w14:textId="77777777" w:rsidR="00573726" w:rsidRDefault="00573726" w:rsidP="00A47C5D">
            <w:pPr>
              <w:numPr>
                <w:ilvl w:val="0"/>
                <w:numId w:val="1"/>
              </w:numPr>
              <w:spacing w:before="120" w:after="120"/>
              <w:ind w:left="311" w:firstLine="0"/>
              <w:jc w:val="both"/>
            </w:pPr>
          </w:p>
        </w:tc>
        <w:tc>
          <w:tcPr>
            <w:tcW w:w="7943" w:type="dxa"/>
          </w:tcPr>
          <w:p w14:paraId="44AC5943" w14:textId="1740C043" w:rsidR="00573726" w:rsidRDefault="00E93AA8" w:rsidP="00573726">
            <w:pPr>
              <w:spacing w:before="120" w:after="120"/>
            </w:pPr>
            <w:r>
              <w:t>MD 09.05</w:t>
            </w:r>
          </w:p>
        </w:tc>
      </w:tr>
      <w:tr w:rsidR="00573726" w14:paraId="3329C4A2" w14:textId="77777777" w:rsidTr="00B51735">
        <w:tc>
          <w:tcPr>
            <w:tcW w:w="1555" w:type="dxa"/>
          </w:tcPr>
          <w:p w14:paraId="67FE6E7C" w14:textId="77777777" w:rsidR="00573726" w:rsidRDefault="00573726" w:rsidP="00A47C5D">
            <w:pPr>
              <w:numPr>
                <w:ilvl w:val="0"/>
                <w:numId w:val="1"/>
              </w:numPr>
              <w:spacing w:before="120" w:after="120"/>
              <w:ind w:left="311" w:firstLine="0"/>
              <w:jc w:val="both"/>
            </w:pPr>
          </w:p>
        </w:tc>
        <w:tc>
          <w:tcPr>
            <w:tcW w:w="7943" w:type="dxa"/>
          </w:tcPr>
          <w:p w14:paraId="26E17A9E" w14:textId="3106D36A" w:rsidR="00573726" w:rsidRDefault="00E93AA8" w:rsidP="00573726">
            <w:pPr>
              <w:spacing w:before="120" w:after="120"/>
            </w:pPr>
            <w:r>
              <w:t>MD 11.01</w:t>
            </w:r>
          </w:p>
        </w:tc>
      </w:tr>
      <w:tr w:rsidR="00573726" w14:paraId="6602FA07" w14:textId="77777777" w:rsidTr="00B51735">
        <w:tc>
          <w:tcPr>
            <w:tcW w:w="1555" w:type="dxa"/>
          </w:tcPr>
          <w:p w14:paraId="64694E65" w14:textId="77777777" w:rsidR="00573726" w:rsidRDefault="00573726" w:rsidP="00A47C5D">
            <w:pPr>
              <w:numPr>
                <w:ilvl w:val="0"/>
                <w:numId w:val="1"/>
              </w:numPr>
              <w:spacing w:before="120" w:after="120"/>
              <w:ind w:left="311" w:firstLine="0"/>
              <w:jc w:val="both"/>
            </w:pPr>
          </w:p>
        </w:tc>
        <w:tc>
          <w:tcPr>
            <w:tcW w:w="7943" w:type="dxa"/>
          </w:tcPr>
          <w:p w14:paraId="36F166D6" w14:textId="1D7A49BA" w:rsidR="00573726" w:rsidRDefault="00E93AA8" w:rsidP="00573726">
            <w:pPr>
              <w:spacing w:before="120" w:after="120"/>
            </w:pPr>
            <w:r>
              <w:t>MD 11.01</w:t>
            </w:r>
          </w:p>
        </w:tc>
      </w:tr>
      <w:tr w:rsidR="00573726" w14:paraId="6CD164B9" w14:textId="77777777" w:rsidTr="00B51735">
        <w:tc>
          <w:tcPr>
            <w:tcW w:w="1555" w:type="dxa"/>
          </w:tcPr>
          <w:p w14:paraId="1B3EDA07" w14:textId="77777777" w:rsidR="00573726" w:rsidRDefault="00573726" w:rsidP="00A47C5D">
            <w:pPr>
              <w:numPr>
                <w:ilvl w:val="0"/>
                <w:numId w:val="1"/>
              </w:numPr>
              <w:spacing w:before="120" w:after="120"/>
              <w:ind w:left="311" w:firstLine="0"/>
              <w:jc w:val="both"/>
            </w:pPr>
          </w:p>
        </w:tc>
        <w:tc>
          <w:tcPr>
            <w:tcW w:w="7943" w:type="dxa"/>
          </w:tcPr>
          <w:p w14:paraId="553EFF35" w14:textId="03BA5352" w:rsidR="00573726" w:rsidRDefault="00E93AA8" w:rsidP="00573726">
            <w:pPr>
              <w:spacing w:before="120" w:after="120"/>
            </w:pPr>
            <w:r>
              <w:t>MD 11.0</w:t>
            </w:r>
            <w:r w:rsidR="00E534F5">
              <w:t>2</w:t>
            </w:r>
          </w:p>
        </w:tc>
      </w:tr>
      <w:tr w:rsidR="00573726" w14:paraId="55CED898" w14:textId="77777777" w:rsidTr="00B51735">
        <w:tc>
          <w:tcPr>
            <w:tcW w:w="1555" w:type="dxa"/>
          </w:tcPr>
          <w:p w14:paraId="3812108F" w14:textId="77777777" w:rsidR="00573726" w:rsidRDefault="00573726" w:rsidP="00A47C5D">
            <w:pPr>
              <w:numPr>
                <w:ilvl w:val="0"/>
                <w:numId w:val="1"/>
              </w:numPr>
              <w:spacing w:before="120" w:after="120"/>
              <w:ind w:left="311" w:firstLine="0"/>
              <w:jc w:val="both"/>
            </w:pPr>
          </w:p>
        </w:tc>
        <w:tc>
          <w:tcPr>
            <w:tcW w:w="7943" w:type="dxa"/>
          </w:tcPr>
          <w:p w14:paraId="28120176" w14:textId="1239D727" w:rsidR="00573726" w:rsidRDefault="00E93AA8" w:rsidP="00573726">
            <w:pPr>
              <w:spacing w:before="120" w:after="120"/>
            </w:pPr>
            <w:r>
              <w:t>MD 11.0</w:t>
            </w:r>
            <w:r w:rsidR="00E534F5">
              <w:t>3</w:t>
            </w:r>
          </w:p>
        </w:tc>
      </w:tr>
      <w:tr w:rsidR="00573726" w14:paraId="35B14CCD" w14:textId="77777777" w:rsidTr="00B51735">
        <w:tc>
          <w:tcPr>
            <w:tcW w:w="1555" w:type="dxa"/>
          </w:tcPr>
          <w:p w14:paraId="7B58190E" w14:textId="77777777" w:rsidR="00573726" w:rsidRDefault="00573726" w:rsidP="00A47C5D">
            <w:pPr>
              <w:numPr>
                <w:ilvl w:val="0"/>
                <w:numId w:val="1"/>
              </w:numPr>
              <w:spacing w:before="120" w:after="120"/>
              <w:ind w:left="311" w:firstLine="0"/>
              <w:jc w:val="both"/>
            </w:pPr>
          </w:p>
        </w:tc>
        <w:tc>
          <w:tcPr>
            <w:tcW w:w="7943" w:type="dxa"/>
          </w:tcPr>
          <w:p w14:paraId="7DC6261E" w14:textId="214C2FB7" w:rsidR="00573726" w:rsidRDefault="00E93AA8" w:rsidP="00573726">
            <w:pPr>
              <w:spacing w:before="120" w:after="120"/>
            </w:pPr>
            <w:r>
              <w:t>MD 11.0</w:t>
            </w:r>
            <w:r w:rsidR="00E534F5">
              <w:t>3</w:t>
            </w:r>
          </w:p>
        </w:tc>
      </w:tr>
      <w:tr w:rsidR="00573726" w14:paraId="0C633657" w14:textId="77777777" w:rsidTr="00B51735">
        <w:tc>
          <w:tcPr>
            <w:tcW w:w="1555" w:type="dxa"/>
          </w:tcPr>
          <w:p w14:paraId="6DDC30B5" w14:textId="77777777" w:rsidR="00573726" w:rsidRDefault="00573726" w:rsidP="00A47C5D">
            <w:pPr>
              <w:numPr>
                <w:ilvl w:val="0"/>
                <w:numId w:val="1"/>
              </w:numPr>
              <w:spacing w:before="120" w:after="120"/>
              <w:ind w:left="311" w:firstLine="0"/>
              <w:jc w:val="both"/>
            </w:pPr>
          </w:p>
        </w:tc>
        <w:tc>
          <w:tcPr>
            <w:tcW w:w="7943" w:type="dxa"/>
          </w:tcPr>
          <w:p w14:paraId="33458099" w14:textId="62F0E684" w:rsidR="00573726" w:rsidRDefault="00E93AA8" w:rsidP="00573726">
            <w:pPr>
              <w:spacing w:before="120" w:after="120"/>
            </w:pPr>
            <w:r>
              <w:t>MD 11.0</w:t>
            </w:r>
            <w:r w:rsidR="00E534F5">
              <w:t>3</w:t>
            </w:r>
          </w:p>
        </w:tc>
      </w:tr>
    </w:tbl>
    <w:p w14:paraId="29DB7A62" w14:textId="77777777" w:rsidR="00A00764" w:rsidRDefault="00513892" w:rsidP="00A00764">
      <w:pPr>
        <w:pStyle w:val="Kop2"/>
      </w:pPr>
      <w:bookmarkStart w:id="167" w:name="_Hlk128940760"/>
      <w:bookmarkStart w:id="168" w:name="_Toc128941196"/>
      <w:bookmarkStart w:id="169" w:name="_Toc129036363"/>
      <w:bookmarkStart w:id="170" w:name="_Toc129199592"/>
      <w:bookmarkStart w:id="171" w:name="_Toc159340948"/>
      <w:r>
        <w:t>Minimumdoelen</w:t>
      </w:r>
      <w:bookmarkEnd w:id="167"/>
      <w:bookmarkEnd w:id="168"/>
      <w:bookmarkEnd w:id="169"/>
      <w:bookmarkEnd w:id="170"/>
      <w:r w:rsidR="005A1306">
        <w:t xml:space="preserve"> basisvorming</w:t>
      </w:r>
      <w:bookmarkEnd w:id="171"/>
    </w:p>
    <w:tbl>
      <w:tblPr>
        <w:tblStyle w:val="Tabelraster"/>
        <w:tblW w:w="949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0"/>
        <w:gridCol w:w="8423"/>
      </w:tblGrid>
      <w:tr w:rsidR="00205C88" w:rsidRPr="0031442A" w14:paraId="515EAC8C" w14:textId="77777777" w:rsidTr="00A47C5D">
        <w:tc>
          <w:tcPr>
            <w:tcW w:w="1070" w:type="dxa"/>
          </w:tcPr>
          <w:p w14:paraId="3AF22473" w14:textId="58CAC440" w:rsidR="00205C88" w:rsidRPr="0031442A" w:rsidRDefault="00BD6EDC" w:rsidP="00A47C5D">
            <w:pPr>
              <w:tabs>
                <w:tab w:val="left" w:pos="311"/>
              </w:tabs>
              <w:spacing w:before="120" w:after="120"/>
            </w:pPr>
            <w:bookmarkStart w:id="172" w:name="_Hlk149416354"/>
            <w:bookmarkEnd w:id="140"/>
            <w:bookmarkEnd w:id="166"/>
            <w:r>
              <w:t>07.01</w:t>
            </w:r>
          </w:p>
        </w:tc>
        <w:tc>
          <w:tcPr>
            <w:tcW w:w="8423" w:type="dxa"/>
          </w:tcPr>
          <w:p w14:paraId="49307F79" w14:textId="77777777" w:rsidR="00205C88" w:rsidRDefault="00D746BB">
            <w:pPr>
              <w:spacing w:before="120" w:after="120"/>
            </w:pPr>
            <w:r w:rsidRPr="00D746BB">
              <w:t>De leerlingen lichten de betekenis, de principes en de werking van de democratische rechtsstaat en hun verantwoordelijkheid daarin toe.</w:t>
            </w:r>
          </w:p>
          <w:p w14:paraId="766D1229" w14:textId="49BB5A4B" w:rsidR="00D746BB" w:rsidRPr="0031442A" w:rsidRDefault="00B40D15">
            <w:pPr>
              <w:spacing w:before="120" w:after="120"/>
            </w:pPr>
            <w:r>
              <w:t>(</w:t>
            </w:r>
            <w:r w:rsidRPr="00B40D15">
              <w:t>Rekening houdend met de ontwikkeling van leerlingen en de context waarin het minimumdoel aan bod komt.</w:t>
            </w:r>
            <w:r>
              <w:t>)</w:t>
            </w:r>
          </w:p>
        </w:tc>
      </w:tr>
      <w:tr w:rsidR="00205C88" w:rsidRPr="0031442A" w14:paraId="10A406C5" w14:textId="77777777" w:rsidTr="00A47C5D">
        <w:tc>
          <w:tcPr>
            <w:tcW w:w="1070" w:type="dxa"/>
          </w:tcPr>
          <w:p w14:paraId="380E683A" w14:textId="2DCB6D2A" w:rsidR="00205C88" w:rsidRDefault="00BD6EDC" w:rsidP="00A47C5D">
            <w:pPr>
              <w:tabs>
                <w:tab w:val="left" w:pos="311"/>
              </w:tabs>
              <w:spacing w:before="120" w:after="120"/>
            </w:pPr>
            <w:r>
              <w:t>08.01</w:t>
            </w:r>
          </w:p>
        </w:tc>
        <w:tc>
          <w:tcPr>
            <w:tcW w:w="8423" w:type="dxa"/>
          </w:tcPr>
          <w:p w14:paraId="0437C585" w14:textId="77777777" w:rsidR="00205C88" w:rsidRDefault="004A508B">
            <w:pPr>
              <w:spacing w:before="120" w:after="120"/>
            </w:pPr>
            <w:r w:rsidRPr="004A508B">
              <w:t>De leerlingen situeren historische elementen uit hun leefwereld en historische fenomenen in tijd en ruimte op een gegeven tijdlijn met de courante historische periodes en op een kaart.</w:t>
            </w:r>
          </w:p>
          <w:p w14:paraId="52F59D48" w14:textId="61F3B0AA" w:rsidR="005F7E16" w:rsidRDefault="00634D98">
            <w:pPr>
              <w:spacing w:before="120" w:after="120"/>
            </w:pPr>
            <w:r>
              <w:t>Onderliggende (kennis)elementen:</w:t>
            </w:r>
          </w:p>
          <w:p w14:paraId="6190F215" w14:textId="0E755E82" w:rsidR="008209EA" w:rsidRPr="008D4990" w:rsidRDefault="00297B19" w:rsidP="00297B19">
            <w:pPr>
              <w:pStyle w:val="Lijstalinea"/>
              <w:numPr>
                <w:ilvl w:val="1"/>
                <w:numId w:val="4"/>
              </w:numPr>
              <w:spacing w:after="160" w:line="259" w:lineRule="auto"/>
            </w:pPr>
            <w:r w:rsidRPr="00297B19">
              <w:t>De zeven periodes van het courante westerse referentiekader: de prehistorie, het oude nabije oosten, de klassieke oudheid, de middeleeuwen, de vroegmoderne tijd, de moderne tijd en de hedendaagse tijd</w:t>
            </w:r>
          </w:p>
        </w:tc>
      </w:tr>
      <w:tr w:rsidR="00205C88" w:rsidRPr="0031442A" w14:paraId="73BE22F1" w14:textId="77777777" w:rsidTr="00A47C5D">
        <w:tc>
          <w:tcPr>
            <w:tcW w:w="1070" w:type="dxa"/>
          </w:tcPr>
          <w:p w14:paraId="7FA45FB2" w14:textId="4817C6FC" w:rsidR="00205C88" w:rsidRPr="0031442A" w:rsidRDefault="00BD6EDC" w:rsidP="00A47C5D">
            <w:pPr>
              <w:tabs>
                <w:tab w:val="left" w:pos="311"/>
              </w:tabs>
              <w:spacing w:before="120" w:after="120"/>
            </w:pPr>
            <w:r>
              <w:t>08.02</w:t>
            </w:r>
          </w:p>
        </w:tc>
        <w:tc>
          <w:tcPr>
            <w:tcW w:w="8423" w:type="dxa"/>
          </w:tcPr>
          <w:p w14:paraId="4F3D0A3A" w14:textId="6A252DA8" w:rsidR="00205C88" w:rsidRPr="0031442A" w:rsidRDefault="00DE2D59">
            <w:pPr>
              <w:spacing w:before="120" w:after="120"/>
            </w:pPr>
            <w:r w:rsidRPr="00DE2D59">
              <w:t>De leerlingen vergelijken aangereikte bronnen over eenzelfde historisch fenomeen met aandacht voor de maker(s) van de bronnen.</w:t>
            </w:r>
          </w:p>
        </w:tc>
      </w:tr>
      <w:tr w:rsidR="00BE55A4" w:rsidRPr="0031442A" w14:paraId="2C13D698" w14:textId="77777777" w:rsidTr="00A47C5D">
        <w:tc>
          <w:tcPr>
            <w:tcW w:w="1070" w:type="dxa"/>
          </w:tcPr>
          <w:p w14:paraId="5001BD4C" w14:textId="4C6DC32E" w:rsidR="00BE55A4" w:rsidRDefault="00BE55A4" w:rsidP="00BE55A4">
            <w:pPr>
              <w:tabs>
                <w:tab w:val="left" w:pos="311"/>
              </w:tabs>
              <w:spacing w:before="120" w:after="120"/>
            </w:pPr>
            <w:r>
              <w:t>08.03</w:t>
            </w:r>
          </w:p>
        </w:tc>
        <w:tc>
          <w:tcPr>
            <w:tcW w:w="8423" w:type="dxa"/>
          </w:tcPr>
          <w:p w14:paraId="4A4A19BE" w14:textId="63C901B3" w:rsidR="00BE55A4" w:rsidRDefault="00BE55A4" w:rsidP="00BE55A4">
            <w:pPr>
              <w:spacing w:before="120" w:after="120"/>
            </w:pPr>
            <w:r w:rsidRPr="00624469">
              <w:t>De leerlingen leggen aan de hand van voorbeelden gelijkenissen en verschillen uit tussen heden en verleden</w:t>
            </w:r>
            <w:r>
              <w:t>.</w:t>
            </w:r>
          </w:p>
          <w:p w14:paraId="6DC7FBCD" w14:textId="17CA63D2" w:rsidR="00BE55A4" w:rsidRPr="00DE2D59" w:rsidRDefault="00BE55A4" w:rsidP="00BE55A4">
            <w:pPr>
              <w:spacing w:before="120" w:after="120"/>
            </w:pPr>
            <w:r>
              <w:t>(</w:t>
            </w:r>
            <w:r w:rsidRPr="003179D6">
              <w:t>Rekening houdend met de context waarin het minimumdoel aan bod komt.</w:t>
            </w:r>
            <w:r>
              <w:t>)</w:t>
            </w:r>
          </w:p>
        </w:tc>
      </w:tr>
      <w:tr w:rsidR="00BE55A4" w:rsidRPr="0031442A" w14:paraId="08FF3DBD" w14:textId="77777777" w:rsidTr="00A47C5D">
        <w:tc>
          <w:tcPr>
            <w:tcW w:w="1070" w:type="dxa"/>
          </w:tcPr>
          <w:p w14:paraId="604F6984" w14:textId="03F186B2" w:rsidR="00BE55A4" w:rsidRPr="0031442A" w:rsidRDefault="00BE55A4" w:rsidP="00BE55A4">
            <w:pPr>
              <w:tabs>
                <w:tab w:val="left" w:pos="311"/>
              </w:tabs>
              <w:spacing w:before="120" w:after="120"/>
            </w:pPr>
            <w:r>
              <w:t>08.04</w:t>
            </w:r>
          </w:p>
        </w:tc>
        <w:tc>
          <w:tcPr>
            <w:tcW w:w="8423" w:type="dxa"/>
          </w:tcPr>
          <w:p w14:paraId="402E6FCC" w14:textId="0AF0ED58" w:rsidR="00BE55A4" w:rsidRDefault="00BE55A4" w:rsidP="00BE55A4">
            <w:pPr>
              <w:spacing w:before="120" w:after="120" w:line="259" w:lineRule="auto"/>
            </w:pPr>
            <w:r>
              <w:t>De leerlingen lichten betekenissen toe van historische fenomenen.</w:t>
            </w:r>
          </w:p>
          <w:p w14:paraId="6562590D" w14:textId="78EF9BD8" w:rsidR="00BE55A4" w:rsidRPr="0031442A" w:rsidRDefault="00BE55A4" w:rsidP="00BE55A4">
            <w:pPr>
              <w:spacing w:after="160" w:line="259" w:lineRule="auto"/>
            </w:pPr>
            <w:r>
              <w:t>(Rekening houdend met de context waarin het minimumdoel aan bod komt.)</w:t>
            </w:r>
          </w:p>
        </w:tc>
      </w:tr>
      <w:tr w:rsidR="00BE55A4" w:rsidRPr="0031442A" w14:paraId="7EB87589" w14:textId="77777777" w:rsidTr="00A47C5D">
        <w:tc>
          <w:tcPr>
            <w:tcW w:w="1070" w:type="dxa"/>
          </w:tcPr>
          <w:p w14:paraId="73338A77" w14:textId="4F141D58" w:rsidR="00BE55A4" w:rsidRDefault="00BE55A4" w:rsidP="00BE55A4">
            <w:pPr>
              <w:tabs>
                <w:tab w:val="left" w:pos="311"/>
              </w:tabs>
              <w:spacing w:before="120" w:after="120"/>
            </w:pPr>
            <w:r>
              <w:t>09.01</w:t>
            </w:r>
          </w:p>
        </w:tc>
        <w:tc>
          <w:tcPr>
            <w:tcW w:w="8423" w:type="dxa"/>
          </w:tcPr>
          <w:p w14:paraId="1B53F3B0" w14:textId="5E45D270" w:rsidR="00BE55A4" w:rsidRPr="0031442A" w:rsidRDefault="00BE55A4" w:rsidP="00BE55A4">
            <w:pPr>
              <w:spacing w:before="120" w:after="120"/>
            </w:pPr>
            <w:r w:rsidRPr="00605715">
              <w:t>De leerlingen lokaliseren zichzelf en plaatsen met behulp van lokalisatie- en oriëntatietechnieken.</w:t>
            </w:r>
          </w:p>
        </w:tc>
      </w:tr>
      <w:tr w:rsidR="00BE55A4" w:rsidRPr="0031442A" w14:paraId="00051D72" w14:textId="77777777" w:rsidTr="00A47C5D">
        <w:tc>
          <w:tcPr>
            <w:tcW w:w="1070" w:type="dxa"/>
          </w:tcPr>
          <w:p w14:paraId="67C8541A" w14:textId="4CC9103C" w:rsidR="00BE55A4" w:rsidRDefault="00BE55A4" w:rsidP="00BE55A4">
            <w:pPr>
              <w:tabs>
                <w:tab w:val="left" w:pos="311"/>
              </w:tabs>
              <w:spacing w:before="120" w:after="120"/>
            </w:pPr>
            <w:r>
              <w:t>09.02</w:t>
            </w:r>
          </w:p>
        </w:tc>
        <w:tc>
          <w:tcPr>
            <w:tcW w:w="8423" w:type="dxa"/>
          </w:tcPr>
          <w:p w14:paraId="0B4F65E8" w14:textId="5CCFE9E5" w:rsidR="00BE55A4" w:rsidRPr="0031442A" w:rsidRDefault="00BE55A4" w:rsidP="00BE55A4">
            <w:pPr>
              <w:spacing w:before="120" w:after="120"/>
            </w:pPr>
            <w:r w:rsidRPr="008C4F0C">
              <w:t>De leerlingen illustreren natuurlijke en menselijke landschapselementen in een landschap.</w:t>
            </w:r>
          </w:p>
        </w:tc>
      </w:tr>
      <w:tr w:rsidR="00BE55A4" w:rsidRPr="0031442A" w14:paraId="1E7E3782" w14:textId="77777777" w:rsidTr="00A47C5D">
        <w:tc>
          <w:tcPr>
            <w:tcW w:w="1070" w:type="dxa"/>
          </w:tcPr>
          <w:p w14:paraId="1C0156A3" w14:textId="7ADB5F0B" w:rsidR="00BE55A4" w:rsidRDefault="00BE55A4" w:rsidP="00BE55A4">
            <w:pPr>
              <w:tabs>
                <w:tab w:val="left" w:pos="311"/>
              </w:tabs>
              <w:spacing w:before="120" w:after="120"/>
            </w:pPr>
            <w:r>
              <w:t>09.03</w:t>
            </w:r>
          </w:p>
        </w:tc>
        <w:tc>
          <w:tcPr>
            <w:tcW w:w="8423" w:type="dxa"/>
          </w:tcPr>
          <w:p w14:paraId="7A65626F" w14:textId="0273B6BD" w:rsidR="00BE55A4" w:rsidRPr="0031442A" w:rsidRDefault="00BE55A4" w:rsidP="00BE55A4">
            <w:pPr>
              <w:spacing w:before="120" w:after="120"/>
            </w:pPr>
            <w:r w:rsidRPr="00C318DD">
              <w:t>De leerlingen illustreren eenvoudige ruimtelijke relaties in een landschap.</w:t>
            </w:r>
          </w:p>
        </w:tc>
      </w:tr>
      <w:tr w:rsidR="00BE55A4" w:rsidRPr="0031442A" w14:paraId="2F296FEA" w14:textId="77777777" w:rsidTr="00A47C5D">
        <w:tc>
          <w:tcPr>
            <w:tcW w:w="1070" w:type="dxa"/>
          </w:tcPr>
          <w:p w14:paraId="3B469144" w14:textId="1B7988A8" w:rsidR="00BE55A4" w:rsidRDefault="00BE55A4" w:rsidP="00BE55A4">
            <w:pPr>
              <w:tabs>
                <w:tab w:val="left" w:pos="311"/>
              </w:tabs>
              <w:spacing w:before="120" w:after="120"/>
            </w:pPr>
            <w:r>
              <w:t>09.04</w:t>
            </w:r>
          </w:p>
        </w:tc>
        <w:tc>
          <w:tcPr>
            <w:tcW w:w="8423" w:type="dxa"/>
          </w:tcPr>
          <w:p w14:paraId="1D3FAF01" w14:textId="65C2F29E" w:rsidR="00BE55A4" w:rsidRPr="0031442A" w:rsidRDefault="00BE55A4" w:rsidP="00BE55A4">
            <w:pPr>
              <w:spacing w:before="120" w:after="120"/>
            </w:pPr>
            <w:r w:rsidRPr="000D3F6F">
              <w:t>De leerlingen illustreren dat landschappen veranderen onder invloed van natuurlijke oorzaken en menselijke ingrepen.</w:t>
            </w:r>
          </w:p>
        </w:tc>
      </w:tr>
      <w:tr w:rsidR="00BE55A4" w:rsidRPr="0031442A" w14:paraId="76B551A4" w14:textId="77777777" w:rsidTr="00A47C5D">
        <w:tc>
          <w:tcPr>
            <w:tcW w:w="1070" w:type="dxa"/>
          </w:tcPr>
          <w:p w14:paraId="32EC1EB0" w14:textId="5B527AD0" w:rsidR="00BE55A4" w:rsidRDefault="00BE55A4" w:rsidP="00BE55A4">
            <w:pPr>
              <w:tabs>
                <w:tab w:val="left" w:pos="311"/>
              </w:tabs>
              <w:spacing w:before="120" w:after="120"/>
            </w:pPr>
            <w:r>
              <w:t>09.05</w:t>
            </w:r>
          </w:p>
        </w:tc>
        <w:tc>
          <w:tcPr>
            <w:tcW w:w="8423" w:type="dxa"/>
          </w:tcPr>
          <w:p w14:paraId="627F1CEC" w14:textId="77777777" w:rsidR="00BE55A4" w:rsidRDefault="00BE55A4" w:rsidP="00BE55A4">
            <w:pPr>
              <w:spacing w:before="120" w:after="120"/>
            </w:pPr>
            <w:r w:rsidRPr="00D466C3">
              <w:t>De leerlingen zetten geografische hulpbronnen met inbegrip van GIS-viewers functioneel in.</w:t>
            </w:r>
          </w:p>
          <w:p w14:paraId="2762070D" w14:textId="33102B25" w:rsidR="00BE55A4" w:rsidRPr="0031442A" w:rsidRDefault="00BE55A4" w:rsidP="00BE55A4">
            <w:pPr>
              <w:spacing w:before="120" w:after="120"/>
            </w:pPr>
            <w:r>
              <w:t>(</w:t>
            </w:r>
            <w:r w:rsidRPr="00192837">
              <w:t>Rekening houdend met de context waarin het minimumdoel aan bod komt.</w:t>
            </w:r>
            <w:r>
              <w:t>)</w:t>
            </w:r>
          </w:p>
        </w:tc>
      </w:tr>
      <w:tr w:rsidR="00BE55A4" w:rsidRPr="0031442A" w14:paraId="21387309" w14:textId="77777777" w:rsidTr="00A47C5D">
        <w:tc>
          <w:tcPr>
            <w:tcW w:w="1070" w:type="dxa"/>
          </w:tcPr>
          <w:p w14:paraId="6839E4CD" w14:textId="5B76CF31" w:rsidR="00BE55A4" w:rsidRDefault="00BE55A4" w:rsidP="00BE55A4">
            <w:pPr>
              <w:tabs>
                <w:tab w:val="left" w:pos="311"/>
              </w:tabs>
              <w:spacing w:before="120" w:after="120"/>
            </w:pPr>
            <w:r>
              <w:t>11.01</w:t>
            </w:r>
          </w:p>
        </w:tc>
        <w:tc>
          <w:tcPr>
            <w:tcW w:w="8423" w:type="dxa"/>
          </w:tcPr>
          <w:p w14:paraId="562017FD" w14:textId="77777777" w:rsidR="00BE55A4" w:rsidRDefault="00BE55A4" w:rsidP="00BE55A4">
            <w:pPr>
              <w:spacing w:before="120" w:after="120"/>
            </w:pPr>
            <w:r w:rsidRPr="00A22808">
              <w:t>De leerlingen beargumenteren hun keuzegedrag bij aankopen rekening houdend met hun behoeften, met een persoonlijk budget en een beschikbaar gezinsbudget en met factoren die hun koopgedrag beïnvloeden</w:t>
            </w:r>
            <w:r>
              <w:t>.</w:t>
            </w:r>
          </w:p>
          <w:p w14:paraId="56F2BBAD" w14:textId="63164639" w:rsidR="00BE55A4" w:rsidRDefault="00BE55A4" w:rsidP="00BE55A4">
            <w:pPr>
              <w:spacing w:before="120" w:after="120"/>
            </w:pPr>
            <w:r>
              <w:t>Onderliggende (kennis)elementen:</w:t>
            </w:r>
          </w:p>
          <w:p w14:paraId="708E26CD" w14:textId="77777777" w:rsidR="00BE55A4" w:rsidRDefault="00BE55A4" w:rsidP="00BE55A4">
            <w:pPr>
              <w:pStyle w:val="Lijstalinea"/>
              <w:numPr>
                <w:ilvl w:val="1"/>
                <w:numId w:val="4"/>
              </w:numPr>
              <w:spacing w:before="120" w:after="120"/>
            </w:pPr>
            <w:r>
              <w:t>Reële en gecreëerde behoeften</w:t>
            </w:r>
          </w:p>
          <w:p w14:paraId="2AE5C89F" w14:textId="77777777" w:rsidR="00BE55A4" w:rsidRDefault="00BE55A4" w:rsidP="00BE55A4">
            <w:pPr>
              <w:pStyle w:val="Lijstalinea"/>
              <w:numPr>
                <w:ilvl w:val="1"/>
                <w:numId w:val="4"/>
              </w:numPr>
              <w:spacing w:before="120" w:after="120"/>
            </w:pPr>
            <w:r>
              <w:t>Sparen en lenen</w:t>
            </w:r>
          </w:p>
          <w:p w14:paraId="100B6BEF" w14:textId="25E269BD" w:rsidR="00BE55A4" w:rsidRPr="0031442A" w:rsidRDefault="00BE55A4" w:rsidP="00BE55A4">
            <w:pPr>
              <w:pStyle w:val="Lijstalinea"/>
              <w:numPr>
                <w:ilvl w:val="1"/>
                <w:numId w:val="4"/>
              </w:numPr>
              <w:spacing w:before="120" w:after="120"/>
            </w:pPr>
            <w:r>
              <w:t>Belang van persoonlijk administratiebeheer</w:t>
            </w:r>
          </w:p>
        </w:tc>
      </w:tr>
      <w:tr w:rsidR="00BE55A4" w:rsidRPr="0031442A" w14:paraId="5E8E9EF8" w14:textId="77777777" w:rsidTr="00A47C5D">
        <w:tc>
          <w:tcPr>
            <w:tcW w:w="1070" w:type="dxa"/>
          </w:tcPr>
          <w:p w14:paraId="409E75B3" w14:textId="2D58289C" w:rsidR="00BE55A4" w:rsidRDefault="00BE55A4" w:rsidP="00BE55A4">
            <w:pPr>
              <w:tabs>
                <w:tab w:val="left" w:pos="311"/>
              </w:tabs>
              <w:spacing w:before="120" w:after="120"/>
            </w:pPr>
            <w:r>
              <w:lastRenderedPageBreak/>
              <w:t>11.02</w:t>
            </w:r>
          </w:p>
        </w:tc>
        <w:tc>
          <w:tcPr>
            <w:tcW w:w="8423" w:type="dxa"/>
          </w:tcPr>
          <w:p w14:paraId="3046F224" w14:textId="77777777" w:rsidR="00BE55A4" w:rsidRDefault="00BE55A4" w:rsidP="00BE55A4">
            <w:pPr>
              <w:spacing w:before="120" w:after="120"/>
            </w:pPr>
            <w:r w:rsidRPr="004D32CF">
              <w:t>De leerlingen beoordelen courante betaalmiddelen en courante verkoopkanalen op het vlak van veiligheid, risico’s en kosten.</w:t>
            </w:r>
          </w:p>
          <w:p w14:paraId="6A8ECFD4" w14:textId="6D961ACE" w:rsidR="00BE55A4" w:rsidRDefault="00BE55A4" w:rsidP="00BE55A4">
            <w:pPr>
              <w:spacing w:before="120" w:after="120"/>
            </w:pPr>
            <w:r>
              <w:t>Onderliggende (kennis)elementen:</w:t>
            </w:r>
          </w:p>
          <w:p w14:paraId="1A1624CD" w14:textId="4D724061" w:rsidR="00BE55A4" w:rsidRPr="0031442A" w:rsidRDefault="00BE55A4" w:rsidP="00BE55A4">
            <w:pPr>
              <w:pStyle w:val="Lijstalinea"/>
              <w:numPr>
                <w:ilvl w:val="1"/>
                <w:numId w:val="4"/>
              </w:numPr>
              <w:spacing w:before="120" w:after="120"/>
            </w:pPr>
            <w:r>
              <w:t>Fraude</w:t>
            </w:r>
          </w:p>
        </w:tc>
      </w:tr>
      <w:tr w:rsidR="00BE55A4" w:rsidRPr="0031442A" w14:paraId="1ED24546" w14:textId="77777777" w:rsidTr="00A47C5D">
        <w:tc>
          <w:tcPr>
            <w:tcW w:w="1070" w:type="dxa"/>
          </w:tcPr>
          <w:p w14:paraId="518D6D59" w14:textId="692520AC" w:rsidR="00BE55A4" w:rsidRDefault="00BE55A4" w:rsidP="00BE55A4">
            <w:pPr>
              <w:spacing w:before="120" w:after="120"/>
            </w:pPr>
            <w:r>
              <w:t>11.03</w:t>
            </w:r>
          </w:p>
        </w:tc>
        <w:tc>
          <w:tcPr>
            <w:tcW w:w="8423" w:type="dxa"/>
          </w:tcPr>
          <w:p w14:paraId="05DA378A" w14:textId="77777777" w:rsidR="00BE55A4" w:rsidRDefault="00BE55A4" w:rsidP="00BE55A4">
            <w:pPr>
              <w:spacing w:before="120" w:after="120"/>
            </w:pPr>
            <w:r w:rsidRPr="00045742">
              <w:t>De leerlingen lichten de rol van gezinnen, bedrijven en overheid in de economie toe.</w:t>
            </w:r>
          </w:p>
          <w:p w14:paraId="4A49F97A" w14:textId="77B46349" w:rsidR="00BE55A4" w:rsidRDefault="00BE55A4" w:rsidP="00BE55A4">
            <w:pPr>
              <w:spacing w:before="120" w:after="120"/>
            </w:pPr>
            <w:r>
              <w:t>Onderliggende (kennis)elementen:</w:t>
            </w:r>
          </w:p>
          <w:p w14:paraId="592CA29F" w14:textId="77777777" w:rsidR="00BE55A4" w:rsidRDefault="00BE55A4" w:rsidP="00BE55A4">
            <w:pPr>
              <w:pStyle w:val="Lijstalinea"/>
              <w:numPr>
                <w:ilvl w:val="1"/>
                <w:numId w:val="4"/>
              </w:numPr>
              <w:spacing w:before="120" w:after="120"/>
            </w:pPr>
            <w:r>
              <w:t>Inkomsten en uitgaven</w:t>
            </w:r>
          </w:p>
          <w:p w14:paraId="500D5739" w14:textId="77777777" w:rsidR="00BE55A4" w:rsidRDefault="00BE55A4" w:rsidP="00BE55A4">
            <w:pPr>
              <w:pStyle w:val="Lijstalinea"/>
              <w:numPr>
                <w:ilvl w:val="1"/>
                <w:numId w:val="4"/>
              </w:numPr>
              <w:spacing w:before="120" w:after="120"/>
            </w:pPr>
            <w:r>
              <w:t>Consumeren en produceren</w:t>
            </w:r>
          </w:p>
          <w:p w14:paraId="195610F4" w14:textId="77777777" w:rsidR="00BE55A4" w:rsidRDefault="00BE55A4" w:rsidP="00BE55A4">
            <w:pPr>
              <w:pStyle w:val="Lijstalinea"/>
              <w:numPr>
                <w:ilvl w:val="1"/>
                <w:numId w:val="4"/>
              </w:numPr>
              <w:spacing w:before="120" w:after="120"/>
            </w:pPr>
            <w:r>
              <w:t>Maatschappelijk verantwoord ondernemen</w:t>
            </w:r>
          </w:p>
          <w:p w14:paraId="39A8E126" w14:textId="3BE8820B" w:rsidR="00BE55A4" w:rsidRPr="0031442A" w:rsidRDefault="00BE55A4" w:rsidP="00BE55A4">
            <w:pPr>
              <w:pStyle w:val="Lijstalinea"/>
              <w:numPr>
                <w:ilvl w:val="1"/>
                <w:numId w:val="4"/>
              </w:numPr>
              <w:spacing w:before="120" w:after="120"/>
            </w:pPr>
            <w:r>
              <w:t>Profit en non-profit</w:t>
            </w:r>
          </w:p>
        </w:tc>
      </w:tr>
    </w:tbl>
    <w:p w14:paraId="58345D77" w14:textId="77777777" w:rsidR="00AB0BAB" w:rsidRDefault="00AB0BAB" w:rsidP="00AB0BAB"/>
    <w:p w14:paraId="591F3B9C" w14:textId="01D8517D" w:rsidR="00505155" w:rsidRDefault="00505155" w:rsidP="00AB0BAB">
      <w:pPr>
        <w:sectPr w:rsidR="00505155" w:rsidSect="00FC1F09">
          <w:headerReference w:type="even" r:id="rId38"/>
          <w:headerReference w:type="default" r:id="rId39"/>
          <w:footerReference w:type="even" r:id="rId40"/>
          <w:footerReference w:type="default" r:id="rId41"/>
          <w:headerReference w:type="first" r:id="rId42"/>
          <w:type w:val="oddPage"/>
          <w:pgSz w:w="11906" w:h="16838" w:code="9"/>
          <w:pgMar w:top="1134" w:right="1134" w:bottom="1134" w:left="1134" w:header="709" w:footer="397" w:gutter="0"/>
          <w:cols w:space="708"/>
          <w:docGrid w:linePitch="360"/>
        </w:sectPr>
      </w:pPr>
    </w:p>
    <w:p w14:paraId="1E3EAA6A" w14:textId="77777777" w:rsidR="006D3E59" w:rsidRPr="00855F21" w:rsidRDefault="006D3E59" w:rsidP="00855F21">
      <w:pPr>
        <w:rPr>
          <w:b/>
          <w:color w:val="00B0F0"/>
          <w:sz w:val="32"/>
        </w:rPr>
      </w:pPr>
      <w:r w:rsidRPr="00855F21">
        <w:rPr>
          <w:b/>
          <w:color w:val="00B0F0"/>
          <w:sz w:val="32"/>
        </w:rPr>
        <w:lastRenderedPageBreak/>
        <w:t>Inhoud</w:t>
      </w:r>
    </w:p>
    <w:sdt>
      <w:sdtPr>
        <w:rPr>
          <w:sz w:val="22"/>
          <w:lang w:val="nl-NL"/>
        </w:rPr>
        <w:id w:val="-513530225"/>
        <w:docPartObj>
          <w:docPartGallery w:val="Table of Contents"/>
          <w:docPartUnique/>
        </w:docPartObj>
      </w:sdtPr>
      <w:sdtEndPr>
        <w:rPr>
          <w:sz w:val="24"/>
        </w:rPr>
      </w:sdtEndPr>
      <w:sdtContent>
        <w:p w14:paraId="0E426A76" w14:textId="300AEE18" w:rsidR="00F92318" w:rsidRDefault="00F138DE">
          <w:pPr>
            <w:pStyle w:val="Inhopg1"/>
            <w:rPr>
              <w:rFonts w:eastAsiaTheme="minorEastAsia"/>
              <w:b w:val="0"/>
              <w:noProof/>
              <w:color w:val="auto"/>
              <w:kern w:val="2"/>
              <w:szCs w:val="24"/>
              <w:lang w:eastAsia="nl-BE"/>
              <w14:ligatures w14:val="standardContextual"/>
            </w:rPr>
          </w:pPr>
          <w:r>
            <w:rPr>
              <w:bCs/>
              <w:lang w:val="nl-NL"/>
            </w:rPr>
            <w:fldChar w:fldCharType="begin"/>
          </w:r>
          <w:r>
            <w:rPr>
              <w:bCs/>
              <w:lang w:val="nl-NL"/>
            </w:rPr>
            <w:instrText xml:space="preserve"> TOC \o "2-3" \h \z \t "Kop 1;1" </w:instrText>
          </w:r>
          <w:r>
            <w:rPr>
              <w:bCs/>
              <w:lang w:val="nl-NL"/>
            </w:rPr>
            <w:fldChar w:fldCharType="separate"/>
          </w:r>
          <w:hyperlink w:anchor="_Toc159340915" w:history="1">
            <w:r w:rsidR="00F92318" w:rsidRPr="005459F7">
              <w:rPr>
                <w:rStyle w:val="Hyperlink"/>
                <w:noProof/>
              </w:rPr>
              <w:t>1</w:t>
            </w:r>
            <w:r w:rsidR="00F92318">
              <w:rPr>
                <w:rFonts w:eastAsiaTheme="minorEastAsia"/>
                <w:b w:val="0"/>
                <w:noProof/>
                <w:color w:val="auto"/>
                <w:kern w:val="2"/>
                <w:szCs w:val="24"/>
                <w:lang w:eastAsia="nl-BE"/>
                <w14:ligatures w14:val="standardContextual"/>
              </w:rPr>
              <w:tab/>
            </w:r>
            <w:r w:rsidR="00F92318" w:rsidRPr="005459F7">
              <w:rPr>
                <w:rStyle w:val="Hyperlink"/>
                <w:noProof/>
              </w:rPr>
              <w:t>Inleiding</w:t>
            </w:r>
            <w:r w:rsidR="00F92318">
              <w:rPr>
                <w:noProof/>
                <w:webHidden/>
              </w:rPr>
              <w:tab/>
            </w:r>
            <w:r w:rsidR="00F92318">
              <w:rPr>
                <w:noProof/>
                <w:webHidden/>
              </w:rPr>
              <w:fldChar w:fldCharType="begin"/>
            </w:r>
            <w:r w:rsidR="00F92318">
              <w:rPr>
                <w:noProof/>
                <w:webHidden/>
              </w:rPr>
              <w:instrText xml:space="preserve"> PAGEREF _Toc159340915 \h </w:instrText>
            </w:r>
            <w:r w:rsidR="00F92318">
              <w:rPr>
                <w:noProof/>
                <w:webHidden/>
              </w:rPr>
            </w:r>
            <w:r w:rsidR="00F92318">
              <w:rPr>
                <w:noProof/>
                <w:webHidden/>
              </w:rPr>
              <w:fldChar w:fldCharType="separate"/>
            </w:r>
            <w:r w:rsidR="007B194A">
              <w:rPr>
                <w:noProof/>
                <w:webHidden/>
              </w:rPr>
              <w:t>3</w:t>
            </w:r>
            <w:r w:rsidR="00F92318">
              <w:rPr>
                <w:noProof/>
                <w:webHidden/>
              </w:rPr>
              <w:fldChar w:fldCharType="end"/>
            </w:r>
          </w:hyperlink>
        </w:p>
        <w:p w14:paraId="24FAD7C2" w14:textId="417B4F63" w:rsidR="00F92318" w:rsidRDefault="00F92318">
          <w:pPr>
            <w:pStyle w:val="Inhopg2"/>
            <w:rPr>
              <w:rFonts w:eastAsiaTheme="minorEastAsia"/>
              <w:color w:val="auto"/>
              <w:kern w:val="2"/>
              <w:sz w:val="24"/>
              <w:szCs w:val="24"/>
              <w:lang w:eastAsia="nl-BE"/>
              <w14:ligatures w14:val="standardContextual"/>
            </w:rPr>
          </w:pPr>
          <w:hyperlink w:anchor="_Toc159340916" w:history="1">
            <w:r w:rsidRPr="005459F7">
              <w:rPr>
                <w:rStyle w:val="Hyperlink"/>
              </w:rPr>
              <w:t>1.1</w:t>
            </w:r>
            <w:r>
              <w:rPr>
                <w:rFonts w:eastAsiaTheme="minorEastAsia"/>
                <w:color w:val="auto"/>
                <w:kern w:val="2"/>
                <w:sz w:val="24"/>
                <w:szCs w:val="24"/>
                <w:lang w:eastAsia="nl-BE"/>
                <w14:ligatures w14:val="standardContextual"/>
              </w:rPr>
              <w:tab/>
            </w:r>
            <w:r w:rsidRPr="005459F7">
              <w:rPr>
                <w:rStyle w:val="Hyperlink"/>
              </w:rPr>
              <w:t>Het leerplanconcept: vijf uitgangspunten</w:t>
            </w:r>
            <w:r>
              <w:rPr>
                <w:webHidden/>
              </w:rPr>
              <w:tab/>
            </w:r>
            <w:r>
              <w:rPr>
                <w:webHidden/>
              </w:rPr>
              <w:fldChar w:fldCharType="begin"/>
            </w:r>
            <w:r>
              <w:rPr>
                <w:webHidden/>
              </w:rPr>
              <w:instrText xml:space="preserve"> PAGEREF _Toc159340916 \h </w:instrText>
            </w:r>
            <w:r>
              <w:rPr>
                <w:webHidden/>
              </w:rPr>
            </w:r>
            <w:r>
              <w:rPr>
                <w:webHidden/>
              </w:rPr>
              <w:fldChar w:fldCharType="separate"/>
            </w:r>
            <w:r w:rsidR="007B194A">
              <w:rPr>
                <w:webHidden/>
              </w:rPr>
              <w:t>3</w:t>
            </w:r>
            <w:r>
              <w:rPr>
                <w:webHidden/>
              </w:rPr>
              <w:fldChar w:fldCharType="end"/>
            </w:r>
          </w:hyperlink>
        </w:p>
        <w:p w14:paraId="4633EB5E" w14:textId="4F4B65E7" w:rsidR="00F92318" w:rsidRDefault="00F92318">
          <w:pPr>
            <w:pStyle w:val="Inhopg2"/>
            <w:rPr>
              <w:rFonts w:eastAsiaTheme="minorEastAsia"/>
              <w:color w:val="auto"/>
              <w:kern w:val="2"/>
              <w:sz w:val="24"/>
              <w:szCs w:val="24"/>
              <w:lang w:eastAsia="nl-BE"/>
              <w14:ligatures w14:val="standardContextual"/>
            </w:rPr>
          </w:pPr>
          <w:hyperlink w:anchor="_Toc159340917" w:history="1">
            <w:r w:rsidRPr="005459F7">
              <w:rPr>
                <w:rStyle w:val="Hyperlink"/>
              </w:rPr>
              <w:t>1.2</w:t>
            </w:r>
            <w:r>
              <w:rPr>
                <w:rFonts w:eastAsiaTheme="minorEastAsia"/>
                <w:color w:val="auto"/>
                <w:kern w:val="2"/>
                <w:sz w:val="24"/>
                <w:szCs w:val="24"/>
                <w:lang w:eastAsia="nl-BE"/>
                <w14:ligatures w14:val="standardContextual"/>
              </w:rPr>
              <w:tab/>
            </w:r>
            <w:r w:rsidRPr="005459F7">
              <w:rPr>
                <w:rStyle w:val="Hyperlink"/>
              </w:rPr>
              <w:t>De vormingscirkel – de opdracht van secundair onderwijs</w:t>
            </w:r>
            <w:r>
              <w:rPr>
                <w:webHidden/>
              </w:rPr>
              <w:tab/>
            </w:r>
            <w:r>
              <w:rPr>
                <w:webHidden/>
              </w:rPr>
              <w:fldChar w:fldCharType="begin"/>
            </w:r>
            <w:r>
              <w:rPr>
                <w:webHidden/>
              </w:rPr>
              <w:instrText xml:space="preserve"> PAGEREF _Toc159340917 \h </w:instrText>
            </w:r>
            <w:r>
              <w:rPr>
                <w:webHidden/>
              </w:rPr>
            </w:r>
            <w:r>
              <w:rPr>
                <w:webHidden/>
              </w:rPr>
              <w:fldChar w:fldCharType="separate"/>
            </w:r>
            <w:r w:rsidR="007B194A">
              <w:rPr>
                <w:webHidden/>
              </w:rPr>
              <w:t>3</w:t>
            </w:r>
            <w:r>
              <w:rPr>
                <w:webHidden/>
              </w:rPr>
              <w:fldChar w:fldCharType="end"/>
            </w:r>
          </w:hyperlink>
        </w:p>
        <w:p w14:paraId="50D95056" w14:textId="25A4F2E9" w:rsidR="00F92318" w:rsidRDefault="00F92318">
          <w:pPr>
            <w:pStyle w:val="Inhopg2"/>
            <w:rPr>
              <w:rFonts w:eastAsiaTheme="minorEastAsia"/>
              <w:color w:val="auto"/>
              <w:kern w:val="2"/>
              <w:sz w:val="24"/>
              <w:szCs w:val="24"/>
              <w:lang w:eastAsia="nl-BE"/>
              <w14:ligatures w14:val="standardContextual"/>
            </w:rPr>
          </w:pPr>
          <w:hyperlink w:anchor="_Toc159340918" w:history="1">
            <w:r w:rsidRPr="005459F7">
              <w:rPr>
                <w:rStyle w:val="Hyperlink"/>
              </w:rPr>
              <w:t>1.3</w:t>
            </w:r>
            <w:r>
              <w:rPr>
                <w:rFonts w:eastAsiaTheme="minorEastAsia"/>
                <w:color w:val="auto"/>
                <w:kern w:val="2"/>
                <w:sz w:val="24"/>
                <w:szCs w:val="24"/>
                <w:lang w:eastAsia="nl-BE"/>
                <w14:ligatures w14:val="standardContextual"/>
              </w:rPr>
              <w:tab/>
            </w:r>
            <w:r w:rsidRPr="005459F7">
              <w:rPr>
                <w:rStyle w:val="Hyperlink"/>
              </w:rPr>
              <w:t>Ruimte voor leraren(teams) en scholen</w:t>
            </w:r>
            <w:r>
              <w:rPr>
                <w:webHidden/>
              </w:rPr>
              <w:tab/>
            </w:r>
            <w:r>
              <w:rPr>
                <w:webHidden/>
              </w:rPr>
              <w:fldChar w:fldCharType="begin"/>
            </w:r>
            <w:r>
              <w:rPr>
                <w:webHidden/>
              </w:rPr>
              <w:instrText xml:space="preserve"> PAGEREF _Toc159340918 \h </w:instrText>
            </w:r>
            <w:r>
              <w:rPr>
                <w:webHidden/>
              </w:rPr>
            </w:r>
            <w:r>
              <w:rPr>
                <w:webHidden/>
              </w:rPr>
              <w:fldChar w:fldCharType="separate"/>
            </w:r>
            <w:r w:rsidR="007B194A">
              <w:rPr>
                <w:webHidden/>
              </w:rPr>
              <w:t>4</w:t>
            </w:r>
            <w:r>
              <w:rPr>
                <w:webHidden/>
              </w:rPr>
              <w:fldChar w:fldCharType="end"/>
            </w:r>
          </w:hyperlink>
        </w:p>
        <w:p w14:paraId="3BEBCF41" w14:textId="293D2A17" w:rsidR="00F92318" w:rsidRDefault="00F92318">
          <w:pPr>
            <w:pStyle w:val="Inhopg2"/>
            <w:rPr>
              <w:rFonts w:eastAsiaTheme="minorEastAsia"/>
              <w:color w:val="auto"/>
              <w:kern w:val="2"/>
              <w:sz w:val="24"/>
              <w:szCs w:val="24"/>
              <w:lang w:eastAsia="nl-BE"/>
              <w14:ligatures w14:val="standardContextual"/>
            </w:rPr>
          </w:pPr>
          <w:hyperlink w:anchor="_Toc159340919" w:history="1">
            <w:r w:rsidRPr="005459F7">
              <w:rPr>
                <w:rStyle w:val="Hyperlink"/>
              </w:rPr>
              <w:t>1.4</w:t>
            </w:r>
            <w:r>
              <w:rPr>
                <w:rFonts w:eastAsiaTheme="minorEastAsia"/>
                <w:color w:val="auto"/>
                <w:kern w:val="2"/>
                <w:sz w:val="24"/>
                <w:szCs w:val="24"/>
                <w:lang w:eastAsia="nl-BE"/>
                <w14:ligatures w14:val="standardContextual"/>
              </w:rPr>
              <w:tab/>
            </w:r>
            <w:r w:rsidRPr="005459F7">
              <w:rPr>
                <w:rStyle w:val="Hyperlink"/>
              </w:rPr>
              <w:t>Differentiatie</w:t>
            </w:r>
            <w:r>
              <w:rPr>
                <w:webHidden/>
              </w:rPr>
              <w:tab/>
            </w:r>
            <w:r>
              <w:rPr>
                <w:webHidden/>
              </w:rPr>
              <w:fldChar w:fldCharType="begin"/>
            </w:r>
            <w:r>
              <w:rPr>
                <w:webHidden/>
              </w:rPr>
              <w:instrText xml:space="preserve"> PAGEREF _Toc159340919 \h </w:instrText>
            </w:r>
            <w:r>
              <w:rPr>
                <w:webHidden/>
              </w:rPr>
            </w:r>
            <w:r>
              <w:rPr>
                <w:webHidden/>
              </w:rPr>
              <w:fldChar w:fldCharType="separate"/>
            </w:r>
            <w:r w:rsidR="007B194A">
              <w:rPr>
                <w:webHidden/>
              </w:rPr>
              <w:t>4</w:t>
            </w:r>
            <w:r>
              <w:rPr>
                <w:webHidden/>
              </w:rPr>
              <w:fldChar w:fldCharType="end"/>
            </w:r>
          </w:hyperlink>
        </w:p>
        <w:p w14:paraId="607ACC8C" w14:textId="0969A859" w:rsidR="00F92318" w:rsidRDefault="00F92318">
          <w:pPr>
            <w:pStyle w:val="Inhopg2"/>
            <w:rPr>
              <w:rFonts w:eastAsiaTheme="minorEastAsia"/>
              <w:color w:val="auto"/>
              <w:kern w:val="2"/>
              <w:sz w:val="24"/>
              <w:szCs w:val="24"/>
              <w:lang w:eastAsia="nl-BE"/>
              <w14:ligatures w14:val="standardContextual"/>
            </w:rPr>
          </w:pPr>
          <w:hyperlink w:anchor="_Toc159340920" w:history="1">
            <w:r w:rsidRPr="005459F7">
              <w:rPr>
                <w:rStyle w:val="Hyperlink"/>
              </w:rPr>
              <w:t>1.5</w:t>
            </w:r>
            <w:r>
              <w:rPr>
                <w:rFonts w:eastAsiaTheme="minorEastAsia"/>
                <w:color w:val="auto"/>
                <w:kern w:val="2"/>
                <w:sz w:val="24"/>
                <w:szCs w:val="24"/>
                <w:lang w:eastAsia="nl-BE"/>
                <w14:ligatures w14:val="standardContextual"/>
              </w:rPr>
              <w:tab/>
            </w:r>
            <w:r w:rsidRPr="005459F7">
              <w:rPr>
                <w:rStyle w:val="Hyperlink"/>
              </w:rPr>
              <w:t>Opbouw van leerplannen</w:t>
            </w:r>
            <w:r>
              <w:rPr>
                <w:webHidden/>
              </w:rPr>
              <w:tab/>
            </w:r>
            <w:r>
              <w:rPr>
                <w:webHidden/>
              </w:rPr>
              <w:fldChar w:fldCharType="begin"/>
            </w:r>
            <w:r>
              <w:rPr>
                <w:webHidden/>
              </w:rPr>
              <w:instrText xml:space="preserve"> PAGEREF _Toc159340920 \h </w:instrText>
            </w:r>
            <w:r>
              <w:rPr>
                <w:webHidden/>
              </w:rPr>
            </w:r>
            <w:r>
              <w:rPr>
                <w:webHidden/>
              </w:rPr>
              <w:fldChar w:fldCharType="separate"/>
            </w:r>
            <w:r w:rsidR="007B194A">
              <w:rPr>
                <w:webHidden/>
              </w:rPr>
              <w:t>6</w:t>
            </w:r>
            <w:r>
              <w:rPr>
                <w:webHidden/>
              </w:rPr>
              <w:fldChar w:fldCharType="end"/>
            </w:r>
          </w:hyperlink>
        </w:p>
        <w:p w14:paraId="62061231" w14:textId="62BDFEED" w:rsidR="00F92318" w:rsidRDefault="00F92318">
          <w:pPr>
            <w:pStyle w:val="Inhopg1"/>
            <w:rPr>
              <w:rFonts w:eastAsiaTheme="minorEastAsia"/>
              <w:b w:val="0"/>
              <w:noProof/>
              <w:color w:val="auto"/>
              <w:kern w:val="2"/>
              <w:szCs w:val="24"/>
              <w:lang w:eastAsia="nl-BE"/>
              <w14:ligatures w14:val="standardContextual"/>
            </w:rPr>
          </w:pPr>
          <w:hyperlink w:anchor="_Toc159340921" w:history="1">
            <w:r w:rsidRPr="005459F7">
              <w:rPr>
                <w:rStyle w:val="Hyperlink"/>
                <w:noProof/>
              </w:rPr>
              <w:t>2</w:t>
            </w:r>
            <w:r>
              <w:rPr>
                <w:rFonts w:eastAsiaTheme="minorEastAsia"/>
                <w:b w:val="0"/>
                <w:noProof/>
                <w:color w:val="auto"/>
                <w:kern w:val="2"/>
                <w:szCs w:val="24"/>
                <w:lang w:eastAsia="nl-BE"/>
                <w14:ligatures w14:val="standardContextual"/>
              </w:rPr>
              <w:tab/>
            </w:r>
            <w:r w:rsidRPr="005459F7">
              <w:rPr>
                <w:rStyle w:val="Hyperlink"/>
                <w:noProof/>
              </w:rPr>
              <w:t>Situering</w:t>
            </w:r>
            <w:r>
              <w:rPr>
                <w:noProof/>
                <w:webHidden/>
              </w:rPr>
              <w:tab/>
            </w:r>
            <w:r>
              <w:rPr>
                <w:noProof/>
                <w:webHidden/>
              </w:rPr>
              <w:fldChar w:fldCharType="begin"/>
            </w:r>
            <w:r>
              <w:rPr>
                <w:noProof/>
                <w:webHidden/>
              </w:rPr>
              <w:instrText xml:space="preserve"> PAGEREF _Toc159340921 \h </w:instrText>
            </w:r>
            <w:r>
              <w:rPr>
                <w:noProof/>
                <w:webHidden/>
              </w:rPr>
            </w:r>
            <w:r>
              <w:rPr>
                <w:noProof/>
                <w:webHidden/>
              </w:rPr>
              <w:fldChar w:fldCharType="separate"/>
            </w:r>
            <w:r w:rsidR="007B194A">
              <w:rPr>
                <w:noProof/>
                <w:webHidden/>
              </w:rPr>
              <w:t>6</w:t>
            </w:r>
            <w:r>
              <w:rPr>
                <w:noProof/>
                <w:webHidden/>
              </w:rPr>
              <w:fldChar w:fldCharType="end"/>
            </w:r>
          </w:hyperlink>
        </w:p>
        <w:p w14:paraId="1DF4BAE5" w14:textId="5AFC0964" w:rsidR="00F92318" w:rsidRDefault="00F92318">
          <w:pPr>
            <w:pStyle w:val="Inhopg2"/>
            <w:rPr>
              <w:rFonts w:eastAsiaTheme="minorEastAsia"/>
              <w:color w:val="auto"/>
              <w:kern w:val="2"/>
              <w:sz w:val="24"/>
              <w:szCs w:val="24"/>
              <w:lang w:eastAsia="nl-BE"/>
              <w14:ligatures w14:val="standardContextual"/>
            </w:rPr>
          </w:pPr>
          <w:hyperlink w:anchor="_Toc159340922" w:history="1">
            <w:r w:rsidRPr="005459F7">
              <w:rPr>
                <w:rStyle w:val="Hyperlink"/>
              </w:rPr>
              <w:t>2.1</w:t>
            </w:r>
            <w:r>
              <w:rPr>
                <w:rFonts w:eastAsiaTheme="minorEastAsia"/>
                <w:color w:val="auto"/>
                <w:kern w:val="2"/>
                <w:sz w:val="24"/>
                <w:szCs w:val="24"/>
                <w:lang w:eastAsia="nl-BE"/>
                <w14:ligatures w14:val="standardContextual"/>
              </w:rPr>
              <w:tab/>
            </w:r>
            <w:r w:rsidRPr="005459F7">
              <w:rPr>
                <w:rStyle w:val="Hyperlink"/>
              </w:rPr>
              <w:t>Samenhang met het basisonderwijs</w:t>
            </w:r>
            <w:r>
              <w:rPr>
                <w:webHidden/>
              </w:rPr>
              <w:tab/>
            </w:r>
            <w:r>
              <w:rPr>
                <w:webHidden/>
              </w:rPr>
              <w:fldChar w:fldCharType="begin"/>
            </w:r>
            <w:r>
              <w:rPr>
                <w:webHidden/>
              </w:rPr>
              <w:instrText xml:space="preserve"> PAGEREF _Toc159340922 \h </w:instrText>
            </w:r>
            <w:r>
              <w:rPr>
                <w:webHidden/>
              </w:rPr>
            </w:r>
            <w:r>
              <w:rPr>
                <w:webHidden/>
              </w:rPr>
              <w:fldChar w:fldCharType="separate"/>
            </w:r>
            <w:r w:rsidR="007B194A">
              <w:rPr>
                <w:webHidden/>
              </w:rPr>
              <w:t>6</w:t>
            </w:r>
            <w:r>
              <w:rPr>
                <w:webHidden/>
              </w:rPr>
              <w:fldChar w:fldCharType="end"/>
            </w:r>
          </w:hyperlink>
        </w:p>
        <w:p w14:paraId="50B2958B" w14:textId="55827152" w:rsidR="00F92318" w:rsidRDefault="00F92318">
          <w:pPr>
            <w:pStyle w:val="Inhopg2"/>
            <w:rPr>
              <w:rFonts w:eastAsiaTheme="minorEastAsia"/>
              <w:color w:val="auto"/>
              <w:kern w:val="2"/>
              <w:sz w:val="24"/>
              <w:szCs w:val="24"/>
              <w:lang w:eastAsia="nl-BE"/>
              <w14:ligatures w14:val="standardContextual"/>
            </w:rPr>
          </w:pPr>
          <w:hyperlink w:anchor="_Toc159340923" w:history="1">
            <w:r w:rsidRPr="005459F7">
              <w:rPr>
                <w:rStyle w:val="Hyperlink"/>
              </w:rPr>
              <w:t>2.2</w:t>
            </w:r>
            <w:r>
              <w:rPr>
                <w:rFonts w:eastAsiaTheme="minorEastAsia"/>
                <w:color w:val="auto"/>
                <w:kern w:val="2"/>
                <w:sz w:val="24"/>
                <w:szCs w:val="24"/>
                <w:lang w:eastAsia="nl-BE"/>
                <w14:ligatures w14:val="standardContextual"/>
              </w:rPr>
              <w:tab/>
            </w:r>
            <w:r w:rsidRPr="005459F7">
              <w:rPr>
                <w:rStyle w:val="Hyperlink"/>
              </w:rPr>
              <w:t>Samenhang in de eerste graad</w:t>
            </w:r>
            <w:r>
              <w:rPr>
                <w:webHidden/>
              </w:rPr>
              <w:tab/>
            </w:r>
            <w:r>
              <w:rPr>
                <w:webHidden/>
              </w:rPr>
              <w:fldChar w:fldCharType="begin"/>
            </w:r>
            <w:r>
              <w:rPr>
                <w:webHidden/>
              </w:rPr>
              <w:instrText xml:space="preserve"> PAGEREF _Toc159340923 \h </w:instrText>
            </w:r>
            <w:r>
              <w:rPr>
                <w:webHidden/>
              </w:rPr>
            </w:r>
            <w:r>
              <w:rPr>
                <w:webHidden/>
              </w:rPr>
              <w:fldChar w:fldCharType="separate"/>
            </w:r>
            <w:r w:rsidR="007B194A">
              <w:rPr>
                <w:webHidden/>
              </w:rPr>
              <w:t>7</w:t>
            </w:r>
            <w:r>
              <w:rPr>
                <w:webHidden/>
              </w:rPr>
              <w:fldChar w:fldCharType="end"/>
            </w:r>
          </w:hyperlink>
        </w:p>
        <w:p w14:paraId="6E1FD1BB" w14:textId="24B043DB" w:rsidR="00F92318" w:rsidRDefault="00F92318">
          <w:pPr>
            <w:pStyle w:val="Inhopg3"/>
            <w:rPr>
              <w:rFonts w:eastAsiaTheme="minorEastAsia"/>
              <w:noProof/>
              <w:color w:val="auto"/>
              <w:kern w:val="2"/>
              <w:sz w:val="24"/>
              <w:szCs w:val="24"/>
              <w:lang w:eastAsia="nl-BE"/>
              <w14:ligatures w14:val="standardContextual"/>
            </w:rPr>
          </w:pPr>
          <w:hyperlink w:anchor="_Toc159340924" w:history="1">
            <w:r w:rsidRPr="005459F7">
              <w:rPr>
                <w:rStyle w:val="Hyperlink"/>
                <w:noProof/>
              </w:rPr>
              <w:t>2.2.1</w:t>
            </w:r>
            <w:r>
              <w:rPr>
                <w:rFonts w:eastAsiaTheme="minorEastAsia"/>
                <w:noProof/>
                <w:color w:val="auto"/>
                <w:kern w:val="2"/>
                <w:sz w:val="24"/>
                <w:szCs w:val="24"/>
                <w:lang w:eastAsia="nl-BE"/>
                <w14:ligatures w14:val="standardContextual"/>
              </w:rPr>
              <w:tab/>
            </w:r>
            <w:r w:rsidRPr="005459F7">
              <w:rPr>
                <w:rStyle w:val="Hyperlink"/>
                <w:noProof/>
              </w:rPr>
              <w:t>Samenhang met leerplannen van de algemene vorming</w:t>
            </w:r>
            <w:r>
              <w:rPr>
                <w:noProof/>
                <w:webHidden/>
              </w:rPr>
              <w:tab/>
            </w:r>
            <w:r>
              <w:rPr>
                <w:noProof/>
                <w:webHidden/>
              </w:rPr>
              <w:fldChar w:fldCharType="begin"/>
            </w:r>
            <w:r>
              <w:rPr>
                <w:noProof/>
                <w:webHidden/>
              </w:rPr>
              <w:instrText xml:space="preserve"> PAGEREF _Toc159340924 \h </w:instrText>
            </w:r>
            <w:r>
              <w:rPr>
                <w:noProof/>
                <w:webHidden/>
              </w:rPr>
            </w:r>
            <w:r>
              <w:rPr>
                <w:noProof/>
                <w:webHidden/>
              </w:rPr>
              <w:fldChar w:fldCharType="separate"/>
            </w:r>
            <w:r w:rsidR="007B194A">
              <w:rPr>
                <w:noProof/>
                <w:webHidden/>
              </w:rPr>
              <w:t>7</w:t>
            </w:r>
            <w:r>
              <w:rPr>
                <w:noProof/>
                <w:webHidden/>
              </w:rPr>
              <w:fldChar w:fldCharType="end"/>
            </w:r>
          </w:hyperlink>
        </w:p>
        <w:p w14:paraId="55BDE3C6" w14:textId="35366681" w:rsidR="00F92318" w:rsidRDefault="00F92318">
          <w:pPr>
            <w:pStyle w:val="Inhopg3"/>
            <w:rPr>
              <w:rFonts w:eastAsiaTheme="minorEastAsia"/>
              <w:noProof/>
              <w:color w:val="auto"/>
              <w:kern w:val="2"/>
              <w:sz w:val="24"/>
              <w:szCs w:val="24"/>
              <w:lang w:eastAsia="nl-BE"/>
              <w14:ligatures w14:val="standardContextual"/>
            </w:rPr>
          </w:pPr>
          <w:hyperlink w:anchor="_Toc159340925" w:history="1">
            <w:r w:rsidRPr="005459F7">
              <w:rPr>
                <w:rStyle w:val="Hyperlink"/>
                <w:noProof/>
              </w:rPr>
              <w:t>2.2.2</w:t>
            </w:r>
            <w:r>
              <w:rPr>
                <w:rFonts w:eastAsiaTheme="minorEastAsia"/>
                <w:noProof/>
                <w:color w:val="auto"/>
                <w:kern w:val="2"/>
                <w:sz w:val="24"/>
                <w:szCs w:val="24"/>
                <w:lang w:eastAsia="nl-BE"/>
                <w14:ligatures w14:val="standardContextual"/>
              </w:rPr>
              <w:tab/>
            </w:r>
            <w:r w:rsidRPr="005459F7">
              <w:rPr>
                <w:rStyle w:val="Hyperlink"/>
                <w:noProof/>
              </w:rPr>
              <w:t>Samenhang met de basisopties</w:t>
            </w:r>
            <w:r>
              <w:rPr>
                <w:noProof/>
                <w:webHidden/>
              </w:rPr>
              <w:tab/>
            </w:r>
            <w:r>
              <w:rPr>
                <w:noProof/>
                <w:webHidden/>
              </w:rPr>
              <w:fldChar w:fldCharType="begin"/>
            </w:r>
            <w:r>
              <w:rPr>
                <w:noProof/>
                <w:webHidden/>
              </w:rPr>
              <w:instrText xml:space="preserve"> PAGEREF _Toc159340925 \h </w:instrText>
            </w:r>
            <w:r>
              <w:rPr>
                <w:noProof/>
                <w:webHidden/>
              </w:rPr>
            </w:r>
            <w:r>
              <w:rPr>
                <w:noProof/>
                <w:webHidden/>
              </w:rPr>
              <w:fldChar w:fldCharType="separate"/>
            </w:r>
            <w:r w:rsidR="007B194A">
              <w:rPr>
                <w:noProof/>
                <w:webHidden/>
              </w:rPr>
              <w:t>7</w:t>
            </w:r>
            <w:r>
              <w:rPr>
                <w:noProof/>
                <w:webHidden/>
              </w:rPr>
              <w:fldChar w:fldCharType="end"/>
            </w:r>
          </w:hyperlink>
        </w:p>
        <w:p w14:paraId="70D8120C" w14:textId="2D4E1C76" w:rsidR="00F92318" w:rsidRDefault="00F92318">
          <w:pPr>
            <w:pStyle w:val="Inhopg2"/>
            <w:rPr>
              <w:rFonts w:eastAsiaTheme="minorEastAsia"/>
              <w:color w:val="auto"/>
              <w:kern w:val="2"/>
              <w:sz w:val="24"/>
              <w:szCs w:val="24"/>
              <w:lang w:eastAsia="nl-BE"/>
              <w14:ligatures w14:val="standardContextual"/>
            </w:rPr>
          </w:pPr>
          <w:hyperlink w:anchor="_Toc159340926" w:history="1">
            <w:r w:rsidRPr="005459F7">
              <w:rPr>
                <w:rStyle w:val="Hyperlink"/>
              </w:rPr>
              <w:t>2.3</w:t>
            </w:r>
            <w:r>
              <w:rPr>
                <w:rFonts w:eastAsiaTheme="minorEastAsia"/>
                <w:color w:val="auto"/>
                <w:kern w:val="2"/>
                <w:sz w:val="24"/>
                <w:szCs w:val="24"/>
                <w:lang w:eastAsia="nl-BE"/>
                <w14:ligatures w14:val="standardContextual"/>
              </w:rPr>
              <w:tab/>
            </w:r>
            <w:r w:rsidRPr="005459F7">
              <w:rPr>
                <w:rStyle w:val="Hyperlink"/>
              </w:rPr>
              <w:t>Plaats in de lessentabel</w:t>
            </w:r>
            <w:r>
              <w:rPr>
                <w:webHidden/>
              </w:rPr>
              <w:tab/>
            </w:r>
            <w:r>
              <w:rPr>
                <w:webHidden/>
              </w:rPr>
              <w:fldChar w:fldCharType="begin"/>
            </w:r>
            <w:r>
              <w:rPr>
                <w:webHidden/>
              </w:rPr>
              <w:instrText xml:space="preserve"> PAGEREF _Toc159340926 \h </w:instrText>
            </w:r>
            <w:r>
              <w:rPr>
                <w:webHidden/>
              </w:rPr>
            </w:r>
            <w:r>
              <w:rPr>
                <w:webHidden/>
              </w:rPr>
              <w:fldChar w:fldCharType="separate"/>
            </w:r>
            <w:r w:rsidR="007B194A">
              <w:rPr>
                <w:webHidden/>
              </w:rPr>
              <w:t>7</w:t>
            </w:r>
            <w:r>
              <w:rPr>
                <w:webHidden/>
              </w:rPr>
              <w:fldChar w:fldCharType="end"/>
            </w:r>
          </w:hyperlink>
        </w:p>
        <w:p w14:paraId="2C393E83" w14:textId="6A456D87" w:rsidR="00F92318" w:rsidRDefault="00F92318">
          <w:pPr>
            <w:pStyle w:val="Inhopg1"/>
            <w:rPr>
              <w:rFonts w:eastAsiaTheme="minorEastAsia"/>
              <w:b w:val="0"/>
              <w:noProof/>
              <w:color w:val="auto"/>
              <w:kern w:val="2"/>
              <w:szCs w:val="24"/>
              <w:lang w:eastAsia="nl-BE"/>
              <w14:ligatures w14:val="standardContextual"/>
            </w:rPr>
          </w:pPr>
          <w:hyperlink w:anchor="_Toc159340927" w:history="1">
            <w:r w:rsidRPr="005459F7">
              <w:rPr>
                <w:rStyle w:val="Hyperlink"/>
                <w:noProof/>
              </w:rPr>
              <w:t>3</w:t>
            </w:r>
            <w:r>
              <w:rPr>
                <w:rFonts w:eastAsiaTheme="minorEastAsia"/>
                <w:b w:val="0"/>
                <w:noProof/>
                <w:color w:val="auto"/>
                <w:kern w:val="2"/>
                <w:szCs w:val="24"/>
                <w:lang w:eastAsia="nl-BE"/>
                <w14:ligatures w14:val="standardContextual"/>
              </w:rPr>
              <w:tab/>
            </w:r>
            <w:r w:rsidRPr="005459F7">
              <w:rPr>
                <w:rStyle w:val="Hyperlink"/>
                <w:noProof/>
              </w:rPr>
              <w:t>Pedagogisch-didactische duiding</w:t>
            </w:r>
            <w:r>
              <w:rPr>
                <w:noProof/>
                <w:webHidden/>
              </w:rPr>
              <w:tab/>
            </w:r>
            <w:r>
              <w:rPr>
                <w:noProof/>
                <w:webHidden/>
              </w:rPr>
              <w:fldChar w:fldCharType="begin"/>
            </w:r>
            <w:r>
              <w:rPr>
                <w:noProof/>
                <w:webHidden/>
              </w:rPr>
              <w:instrText xml:space="preserve"> PAGEREF _Toc159340927 \h </w:instrText>
            </w:r>
            <w:r>
              <w:rPr>
                <w:noProof/>
                <w:webHidden/>
              </w:rPr>
            </w:r>
            <w:r>
              <w:rPr>
                <w:noProof/>
                <w:webHidden/>
              </w:rPr>
              <w:fldChar w:fldCharType="separate"/>
            </w:r>
            <w:r w:rsidR="007B194A">
              <w:rPr>
                <w:noProof/>
                <w:webHidden/>
              </w:rPr>
              <w:t>7</w:t>
            </w:r>
            <w:r>
              <w:rPr>
                <w:noProof/>
                <w:webHidden/>
              </w:rPr>
              <w:fldChar w:fldCharType="end"/>
            </w:r>
          </w:hyperlink>
        </w:p>
        <w:p w14:paraId="2B1FEDA6" w14:textId="29F03C7B" w:rsidR="00F92318" w:rsidRDefault="00F92318">
          <w:pPr>
            <w:pStyle w:val="Inhopg2"/>
            <w:rPr>
              <w:rFonts w:eastAsiaTheme="minorEastAsia"/>
              <w:color w:val="auto"/>
              <w:kern w:val="2"/>
              <w:sz w:val="24"/>
              <w:szCs w:val="24"/>
              <w:lang w:eastAsia="nl-BE"/>
              <w14:ligatures w14:val="standardContextual"/>
            </w:rPr>
          </w:pPr>
          <w:hyperlink w:anchor="_Toc159340928" w:history="1">
            <w:r w:rsidRPr="005459F7">
              <w:rPr>
                <w:rStyle w:val="Hyperlink"/>
              </w:rPr>
              <w:t>3.1</w:t>
            </w:r>
            <w:r>
              <w:rPr>
                <w:rFonts w:eastAsiaTheme="minorEastAsia"/>
                <w:color w:val="auto"/>
                <w:kern w:val="2"/>
                <w:sz w:val="24"/>
                <w:szCs w:val="24"/>
                <w:lang w:eastAsia="nl-BE"/>
                <w14:ligatures w14:val="standardContextual"/>
              </w:rPr>
              <w:tab/>
            </w:r>
            <w:r w:rsidRPr="005459F7">
              <w:rPr>
                <w:rStyle w:val="Hyperlink"/>
              </w:rPr>
              <w:t>Maatschappelijke vorming en het vormingsconcept</w:t>
            </w:r>
            <w:r>
              <w:rPr>
                <w:webHidden/>
              </w:rPr>
              <w:tab/>
            </w:r>
            <w:r>
              <w:rPr>
                <w:webHidden/>
              </w:rPr>
              <w:fldChar w:fldCharType="begin"/>
            </w:r>
            <w:r>
              <w:rPr>
                <w:webHidden/>
              </w:rPr>
              <w:instrText xml:space="preserve"> PAGEREF _Toc159340928 \h </w:instrText>
            </w:r>
            <w:r>
              <w:rPr>
                <w:webHidden/>
              </w:rPr>
            </w:r>
            <w:r>
              <w:rPr>
                <w:webHidden/>
              </w:rPr>
              <w:fldChar w:fldCharType="separate"/>
            </w:r>
            <w:r w:rsidR="007B194A">
              <w:rPr>
                <w:webHidden/>
              </w:rPr>
              <w:t>7</w:t>
            </w:r>
            <w:r>
              <w:rPr>
                <w:webHidden/>
              </w:rPr>
              <w:fldChar w:fldCharType="end"/>
            </w:r>
          </w:hyperlink>
        </w:p>
        <w:p w14:paraId="02ECCCC7" w14:textId="5F9F3B02" w:rsidR="00F92318" w:rsidRDefault="00F92318">
          <w:pPr>
            <w:pStyle w:val="Inhopg2"/>
            <w:rPr>
              <w:rFonts w:eastAsiaTheme="minorEastAsia"/>
              <w:color w:val="auto"/>
              <w:kern w:val="2"/>
              <w:sz w:val="24"/>
              <w:szCs w:val="24"/>
              <w:lang w:eastAsia="nl-BE"/>
              <w14:ligatures w14:val="standardContextual"/>
            </w:rPr>
          </w:pPr>
          <w:hyperlink w:anchor="_Toc159340929" w:history="1">
            <w:r w:rsidRPr="005459F7">
              <w:rPr>
                <w:rStyle w:val="Hyperlink"/>
              </w:rPr>
              <w:t>3.2</w:t>
            </w:r>
            <w:r>
              <w:rPr>
                <w:rFonts w:eastAsiaTheme="minorEastAsia"/>
                <w:color w:val="auto"/>
                <w:kern w:val="2"/>
                <w:sz w:val="24"/>
                <w:szCs w:val="24"/>
                <w:lang w:eastAsia="nl-BE"/>
                <w14:ligatures w14:val="standardContextual"/>
              </w:rPr>
              <w:tab/>
            </w:r>
            <w:r w:rsidRPr="005459F7">
              <w:rPr>
                <w:rStyle w:val="Hyperlink"/>
              </w:rPr>
              <w:t>Krachtlijnen</w:t>
            </w:r>
            <w:r>
              <w:rPr>
                <w:webHidden/>
              </w:rPr>
              <w:tab/>
            </w:r>
            <w:r>
              <w:rPr>
                <w:webHidden/>
              </w:rPr>
              <w:fldChar w:fldCharType="begin"/>
            </w:r>
            <w:r>
              <w:rPr>
                <w:webHidden/>
              </w:rPr>
              <w:instrText xml:space="preserve"> PAGEREF _Toc159340929 \h </w:instrText>
            </w:r>
            <w:r>
              <w:rPr>
                <w:webHidden/>
              </w:rPr>
            </w:r>
            <w:r>
              <w:rPr>
                <w:webHidden/>
              </w:rPr>
              <w:fldChar w:fldCharType="separate"/>
            </w:r>
            <w:r w:rsidR="007B194A">
              <w:rPr>
                <w:webHidden/>
              </w:rPr>
              <w:t>7</w:t>
            </w:r>
            <w:r>
              <w:rPr>
                <w:webHidden/>
              </w:rPr>
              <w:fldChar w:fldCharType="end"/>
            </w:r>
          </w:hyperlink>
        </w:p>
        <w:p w14:paraId="5178AF1B" w14:textId="06824B4F" w:rsidR="00F92318" w:rsidRDefault="00F92318">
          <w:pPr>
            <w:pStyle w:val="Inhopg2"/>
            <w:rPr>
              <w:rFonts w:eastAsiaTheme="minorEastAsia"/>
              <w:color w:val="auto"/>
              <w:kern w:val="2"/>
              <w:sz w:val="24"/>
              <w:szCs w:val="24"/>
              <w:lang w:eastAsia="nl-BE"/>
              <w14:ligatures w14:val="standardContextual"/>
            </w:rPr>
          </w:pPr>
          <w:hyperlink w:anchor="_Toc159340930" w:history="1">
            <w:r w:rsidRPr="005459F7">
              <w:rPr>
                <w:rStyle w:val="Hyperlink"/>
              </w:rPr>
              <w:t>3.3</w:t>
            </w:r>
            <w:r>
              <w:rPr>
                <w:rFonts w:eastAsiaTheme="minorEastAsia"/>
                <w:color w:val="auto"/>
                <w:kern w:val="2"/>
                <w:sz w:val="24"/>
                <w:szCs w:val="24"/>
                <w:lang w:eastAsia="nl-BE"/>
                <w14:ligatures w14:val="standardContextual"/>
              </w:rPr>
              <w:tab/>
            </w:r>
            <w:r w:rsidRPr="005459F7">
              <w:rPr>
                <w:rStyle w:val="Hyperlink"/>
              </w:rPr>
              <w:t>Opbouw</w:t>
            </w:r>
            <w:r>
              <w:rPr>
                <w:webHidden/>
              </w:rPr>
              <w:tab/>
            </w:r>
            <w:r>
              <w:rPr>
                <w:webHidden/>
              </w:rPr>
              <w:fldChar w:fldCharType="begin"/>
            </w:r>
            <w:r>
              <w:rPr>
                <w:webHidden/>
              </w:rPr>
              <w:instrText xml:space="preserve"> PAGEREF _Toc159340930 \h </w:instrText>
            </w:r>
            <w:r>
              <w:rPr>
                <w:webHidden/>
              </w:rPr>
            </w:r>
            <w:r>
              <w:rPr>
                <w:webHidden/>
              </w:rPr>
              <w:fldChar w:fldCharType="separate"/>
            </w:r>
            <w:r w:rsidR="007B194A">
              <w:rPr>
                <w:webHidden/>
              </w:rPr>
              <w:t>8</w:t>
            </w:r>
            <w:r>
              <w:rPr>
                <w:webHidden/>
              </w:rPr>
              <w:fldChar w:fldCharType="end"/>
            </w:r>
          </w:hyperlink>
        </w:p>
        <w:p w14:paraId="1DE27D39" w14:textId="0B070886" w:rsidR="00F92318" w:rsidRDefault="00F92318">
          <w:pPr>
            <w:pStyle w:val="Inhopg2"/>
            <w:rPr>
              <w:rFonts w:eastAsiaTheme="minorEastAsia"/>
              <w:color w:val="auto"/>
              <w:kern w:val="2"/>
              <w:sz w:val="24"/>
              <w:szCs w:val="24"/>
              <w:lang w:eastAsia="nl-BE"/>
              <w14:ligatures w14:val="standardContextual"/>
            </w:rPr>
          </w:pPr>
          <w:hyperlink w:anchor="_Toc159340931" w:history="1">
            <w:r w:rsidRPr="005459F7">
              <w:rPr>
                <w:rStyle w:val="Hyperlink"/>
              </w:rPr>
              <w:t>3.4</w:t>
            </w:r>
            <w:r>
              <w:rPr>
                <w:rFonts w:eastAsiaTheme="minorEastAsia"/>
                <w:color w:val="auto"/>
                <w:kern w:val="2"/>
                <w:sz w:val="24"/>
                <w:szCs w:val="24"/>
                <w:lang w:eastAsia="nl-BE"/>
                <w14:ligatures w14:val="standardContextual"/>
              </w:rPr>
              <w:tab/>
            </w:r>
            <w:r w:rsidRPr="005459F7">
              <w:rPr>
                <w:rStyle w:val="Hyperlink"/>
              </w:rPr>
              <w:t>Leerlijnen</w:t>
            </w:r>
            <w:r>
              <w:rPr>
                <w:webHidden/>
              </w:rPr>
              <w:tab/>
            </w:r>
            <w:r>
              <w:rPr>
                <w:webHidden/>
              </w:rPr>
              <w:fldChar w:fldCharType="begin"/>
            </w:r>
            <w:r>
              <w:rPr>
                <w:webHidden/>
              </w:rPr>
              <w:instrText xml:space="preserve"> PAGEREF _Toc159340931 \h </w:instrText>
            </w:r>
            <w:r>
              <w:rPr>
                <w:webHidden/>
              </w:rPr>
            </w:r>
            <w:r>
              <w:rPr>
                <w:webHidden/>
              </w:rPr>
              <w:fldChar w:fldCharType="separate"/>
            </w:r>
            <w:r w:rsidR="007B194A">
              <w:rPr>
                <w:webHidden/>
              </w:rPr>
              <w:t>8</w:t>
            </w:r>
            <w:r>
              <w:rPr>
                <w:webHidden/>
              </w:rPr>
              <w:fldChar w:fldCharType="end"/>
            </w:r>
          </w:hyperlink>
        </w:p>
        <w:p w14:paraId="14EAB918" w14:textId="578ABF09" w:rsidR="00F92318" w:rsidRDefault="00F92318">
          <w:pPr>
            <w:pStyle w:val="Inhopg3"/>
            <w:rPr>
              <w:rFonts w:eastAsiaTheme="minorEastAsia"/>
              <w:noProof/>
              <w:color w:val="auto"/>
              <w:kern w:val="2"/>
              <w:sz w:val="24"/>
              <w:szCs w:val="24"/>
              <w:lang w:eastAsia="nl-BE"/>
              <w14:ligatures w14:val="standardContextual"/>
            </w:rPr>
          </w:pPr>
          <w:hyperlink w:anchor="_Toc159340932" w:history="1">
            <w:r w:rsidRPr="005459F7">
              <w:rPr>
                <w:rStyle w:val="Hyperlink"/>
                <w:noProof/>
              </w:rPr>
              <w:t>3.4.1</w:t>
            </w:r>
            <w:r>
              <w:rPr>
                <w:rFonts w:eastAsiaTheme="minorEastAsia"/>
                <w:noProof/>
                <w:color w:val="auto"/>
                <w:kern w:val="2"/>
                <w:sz w:val="24"/>
                <w:szCs w:val="24"/>
                <w:lang w:eastAsia="nl-BE"/>
                <w14:ligatures w14:val="standardContextual"/>
              </w:rPr>
              <w:tab/>
            </w:r>
            <w:r w:rsidRPr="005459F7">
              <w:rPr>
                <w:rStyle w:val="Hyperlink"/>
                <w:noProof/>
              </w:rPr>
              <w:t>Samenhang met het basisonderwijs</w:t>
            </w:r>
            <w:r>
              <w:rPr>
                <w:noProof/>
                <w:webHidden/>
              </w:rPr>
              <w:tab/>
            </w:r>
            <w:r>
              <w:rPr>
                <w:noProof/>
                <w:webHidden/>
              </w:rPr>
              <w:fldChar w:fldCharType="begin"/>
            </w:r>
            <w:r>
              <w:rPr>
                <w:noProof/>
                <w:webHidden/>
              </w:rPr>
              <w:instrText xml:space="preserve"> PAGEREF _Toc159340932 \h </w:instrText>
            </w:r>
            <w:r>
              <w:rPr>
                <w:noProof/>
                <w:webHidden/>
              </w:rPr>
            </w:r>
            <w:r>
              <w:rPr>
                <w:noProof/>
                <w:webHidden/>
              </w:rPr>
              <w:fldChar w:fldCharType="separate"/>
            </w:r>
            <w:r w:rsidR="007B194A">
              <w:rPr>
                <w:noProof/>
                <w:webHidden/>
              </w:rPr>
              <w:t>8</w:t>
            </w:r>
            <w:r>
              <w:rPr>
                <w:noProof/>
                <w:webHidden/>
              </w:rPr>
              <w:fldChar w:fldCharType="end"/>
            </w:r>
          </w:hyperlink>
        </w:p>
        <w:p w14:paraId="0BCB88D7" w14:textId="4D332913" w:rsidR="00F92318" w:rsidRDefault="00F92318">
          <w:pPr>
            <w:pStyle w:val="Inhopg3"/>
            <w:rPr>
              <w:rFonts w:eastAsiaTheme="minorEastAsia"/>
              <w:noProof/>
              <w:color w:val="auto"/>
              <w:kern w:val="2"/>
              <w:sz w:val="24"/>
              <w:szCs w:val="24"/>
              <w:lang w:eastAsia="nl-BE"/>
              <w14:ligatures w14:val="standardContextual"/>
            </w:rPr>
          </w:pPr>
          <w:hyperlink w:anchor="_Toc159340933" w:history="1">
            <w:r w:rsidRPr="005459F7">
              <w:rPr>
                <w:rStyle w:val="Hyperlink"/>
                <w:noProof/>
              </w:rPr>
              <w:t>3.4.2</w:t>
            </w:r>
            <w:r>
              <w:rPr>
                <w:rFonts w:eastAsiaTheme="minorEastAsia"/>
                <w:noProof/>
                <w:color w:val="auto"/>
                <w:kern w:val="2"/>
                <w:sz w:val="24"/>
                <w:szCs w:val="24"/>
                <w:lang w:eastAsia="nl-BE"/>
                <w14:ligatures w14:val="standardContextual"/>
              </w:rPr>
              <w:tab/>
            </w:r>
            <w:r w:rsidRPr="005459F7">
              <w:rPr>
                <w:rStyle w:val="Hyperlink"/>
                <w:noProof/>
              </w:rPr>
              <w:t>Samenhang in de eerste graad</w:t>
            </w:r>
            <w:r>
              <w:rPr>
                <w:noProof/>
                <w:webHidden/>
              </w:rPr>
              <w:tab/>
            </w:r>
            <w:r>
              <w:rPr>
                <w:noProof/>
                <w:webHidden/>
              </w:rPr>
              <w:fldChar w:fldCharType="begin"/>
            </w:r>
            <w:r>
              <w:rPr>
                <w:noProof/>
                <w:webHidden/>
              </w:rPr>
              <w:instrText xml:space="preserve"> PAGEREF _Toc159340933 \h </w:instrText>
            </w:r>
            <w:r>
              <w:rPr>
                <w:noProof/>
                <w:webHidden/>
              </w:rPr>
            </w:r>
            <w:r>
              <w:rPr>
                <w:noProof/>
                <w:webHidden/>
              </w:rPr>
              <w:fldChar w:fldCharType="separate"/>
            </w:r>
            <w:r w:rsidR="007B194A">
              <w:rPr>
                <w:noProof/>
                <w:webHidden/>
              </w:rPr>
              <w:t>9</w:t>
            </w:r>
            <w:r>
              <w:rPr>
                <w:noProof/>
                <w:webHidden/>
              </w:rPr>
              <w:fldChar w:fldCharType="end"/>
            </w:r>
          </w:hyperlink>
        </w:p>
        <w:p w14:paraId="1A4D5FA6" w14:textId="204BB1C7" w:rsidR="00F92318" w:rsidRDefault="00F92318">
          <w:pPr>
            <w:pStyle w:val="Inhopg3"/>
            <w:rPr>
              <w:rFonts w:eastAsiaTheme="minorEastAsia"/>
              <w:noProof/>
              <w:color w:val="auto"/>
              <w:kern w:val="2"/>
              <w:sz w:val="24"/>
              <w:szCs w:val="24"/>
              <w:lang w:eastAsia="nl-BE"/>
              <w14:ligatures w14:val="standardContextual"/>
            </w:rPr>
          </w:pPr>
          <w:hyperlink w:anchor="_Toc159340934" w:history="1">
            <w:r w:rsidRPr="005459F7">
              <w:rPr>
                <w:rStyle w:val="Hyperlink"/>
                <w:noProof/>
              </w:rPr>
              <w:t>3.4.3</w:t>
            </w:r>
            <w:r>
              <w:rPr>
                <w:rFonts w:eastAsiaTheme="minorEastAsia"/>
                <w:noProof/>
                <w:color w:val="auto"/>
                <w:kern w:val="2"/>
                <w:sz w:val="24"/>
                <w:szCs w:val="24"/>
                <w:lang w:eastAsia="nl-BE"/>
                <w14:ligatures w14:val="standardContextual"/>
              </w:rPr>
              <w:tab/>
            </w:r>
            <w:r w:rsidRPr="005459F7">
              <w:rPr>
                <w:rStyle w:val="Hyperlink"/>
                <w:noProof/>
              </w:rPr>
              <w:t>Samenhang met de tweede graad en derde graad</w:t>
            </w:r>
            <w:r>
              <w:rPr>
                <w:noProof/>
                <w:webHidden/>
              </w:rPr>
              <w:tab/>
            </w:r>
            <w:r>
              <w:rPr>
                <w:noProof/>
                <w:webHidden/>
              </w:rPr>
              <w:fldChar w:fldCharType="begin"/>
            </w:r>
            <w:r>
              <w:rPr>
                <w:noProof/>
                <w:webHidden/>
              </w:rPr>
              <w:instrText xml:space="preserve"> PAGEREF _Toc159340934 \h </w:instrText>
            </w:r>
            <w:r>
              <w:rPr>
                <w:noProof/>
                <w:webHidden/>
              </w:rPr>
            </w:r>
            <w:r>
              <w:rPr>
                <w:noProof/>
                <w:webHidden/>
              </w:rPr>
              <w:fldChar w:fldCharType="separate"/>
            </w:r>
            <w:r w:rsidR="007B194A">
              <w:rPr>
                <w:noProof/>
                <w:webHidden/>
              </w:rPr>
              <w:t>9</w:t>
            </w:r>
            <w:r>
              <w:rPr>
                <w:noProof/>
                <w:webHidden/>
              </w:rPr>
              <w:fldChar w:fldCharType="end"/>
            </w:r>
          </w:hyperlink>
        </w:p>
        <w:p w14:paraId="255B17FB" w14:textId="7651AEEC" w:rsidR="00F92318" w:rsidRDefault="00F92318">
          <w:pPr>
            <w:pStyle w:val="Inhopg2"/>
            <w:rPr>
              <w:rFonts w:eastAsiaTheme="minorEastAsia"/>
              <w:color w:val="auto"/>
              <w:kern w:val="2"/>
              <w:sz w:val="24"/>
              <w:szCs w:val="24"/>
              <w:lang w:eastAsia="nl-BE"/>
              <w14:ligatures w14:val="standardContextual"/>
            </w:rPr>
          </w:pPr>
          <w:hyperlink w:anchor="_Toc159340935" w:history="1">
            <w:r w:rsidRPr="005459F7">
              <w:rPr>
                <w:rStyle w:val="Hyperlink"/>
              </w:rPr>
              <w:t>3.5</w:t>
            </w:r>
            <w:r>
              <w:rPr>
                <w:rFonts w:eastAsiaTheme="minorEastAsia"/>
                <w:color w:val="auto"/>
                <w:kern w:val="2"/>
                <w:sz w:val="24"/>
                <w:szCs w:val="24"/>
                <w:lang w:eastAsia="nl-BE"/>
                <w14:ligatures w14:val="standardContextual"/>
              </w:rPr>
              <w:tab/>
            </w:r>
            <w:r w:rsidRPr="005459F7">
              <w:rPr>
                <w:rStyle w:val="Hyperlink"/>
              </w:rPr>
              <w:t>Maatschappelijke vorming in een observerende en oriënterende graad</w:t>
            </w:r>
            <w:r>
              <w:rPr>
                <w:webHidden/>
              </w:rPr>
              <w:tab/>
            </w:r>
            <w:r>
              <w:rPr>
                <w:webHidden/>
              </w:rPr>
              <w:fldChar w:fldCharType="begin"/>
            </w:r>
            <w:r>
              <w:rPr>
                <w:webHidden/>
              </w:rPr>
              <w:instrText xml:space="preserve"> PAGEREF _Toc159340935 \h </w:instrText>
            </w:r>
            <w:r>
              <w:rPr>
                <w:webHidden/>
              </w:rPr>
            </w:r>
            <w:r>
              <w:rPr>
                <w:webHidden/>
              </w:rPr>
              <w:fldChar w:fldCharType="separate"/>
            </w:r>
            <w:r w:rsidR="007B194A">
              <w:rPr>
                <w:webHidden/>
              </w:rPr>
              <w:t>10</w:t>
            </w:r>
            <w:r>
              <w:rPr>
                <w:webHidden/>
              </w:rPr>
              <w:fldChar w:fldCharType="end"/>
            </w:r>
          </w:hyperlink>
        </w:p>
        <w:p w14:paraId="32B3C643" w14:textId="75F46235" w:rsidR="00F92318" w:rsidRDefault="00F92318">
          <w:pPr>
            <w:pStyle w:val="Inhopg2"/>
            <w:rPr>
              <w:rFonts w:eastAsiaTheme="minorEastAsia"/>
              <w:color w:val="auto"/>
              <w:kern w:val="2"/>
              <w:sz w:val="24"/>
              <w:szCs w:val="24"/>
              <w:lang w:eastAsia="nl-BE"/>
              <w14:ligatures w14:val="standardContextual"/>
            </w:rPr>
          </w:pPr>
          <w:hyperlink w:anchor="_Toc159340936" w:history="1">
            <w:r w:rsidRPr="005459F7">
              <w:rPr>
                <w:rStyle w:val="Hyperlink"/>
              </w:rPr>
              <w:t>3.6</w:t>
            </w:r>
            <w:r>
              <w:rPr>
                <w:rFonts w:eastAsiaTheme="minorEastAsia"/>
                <w:color w:val="auto"/>
                <w:kern w:val="2"/>
                <w:sz w:val="24"/>
                <w:szCs w:val="24"/>
                <w:lang w:eastAsia="nl-BE"/>
                <w14:ligatures w14:val="standardContextual"/>
              </w:rPr>
              <w:tab/>
            </w:r>
            <w:r w:rsidRPr="005459F7">
              <w:rPr>
                <w:rStyle w:val="Hyperlink"/>
              </w:rPr>
              <w:t>Aandachtspunten</w:t>
            </w:r>
            <w:r>
              <w:rPr>
                <w:webHidden/>
              </w:rPr>
              <w:tab/>
            </w:r>
            <w:r>
              <w:rPr>
                <w:webHidden/>
              </w:rPr>
              <w:fldChar w:fldCharType="begin"/>
            </w:r>
            <w:r>
              <w:rPr>
                <w:webHidden/>
              </w:rPr>
              <w:instrText xml:space="preserve"> PAGEREF _Toc159340936 \h </w:instrText>
            </w:r>
            <w:r>
              <w:rPr>
                <w:webHidden/>
              </w:rPr>
            </w:r>
            <w:r>
              <w:rPr>
                <w:webHidden/>
              </w:rPr>
              <w:fldChar w:fldCharType="separate"/>
            </w:r>
            <w:r w:rsidR="007B194A">
              <w:rPr>
                <w:webHidden/>
              </w:rPr>
              <w:t>10</w:t>
            </w:r>
            <w:r>
              <w:rPr>
                <w:webHidden/>
              </w:rPr>
              <w:fldChar w:fldCharType="end"/>
            </w:r>
          </w:hyperlink>
        </w:p>
        <w:p w14:paraId="35C9B628" w14:textId="094C6F42" w:rsidR="00F92318" w:rsidRDefault="00F92318">
          <w:pPr>
            <w:pStyle w:val="Inhopg2"/>
            <w:rPr>
              <w:rFonts w:eastAsiaTheme="minorEastAsia"/>
              <w:color w:val="auto"/>
              <w:kern w:val="2"/>
              <w:sz w:val="24"/>
              <w:szCs w:val="24"/>
              <w:lang w:eastAsia="nl-BE"/>
              <w14:ligatures w14:val="standardContextual"/>
            </w:rPr>
          </w:pPr>
          <w:hyperlink w:anchor="_Toc159340937" w:history="1">
            <w:r w:rsidRPr="005459F7">
              <w:rPr>
                <w:rStyle w:val="Hyperlink"/>
              </w:rPr>
              <w:t>3.7</w:t>
            </w:r>
            <w:r>
              <w:rPr>
                <w:rFonts w:eastAsiaTheme="minorEastAsia"/>
                <w:color w:val="auto"/>
                <w:kern w:val="2"/>
                <w:sz w:val="24"/>
                <w:szCs w:val="24"/>
                <w:lang w:eastAsia="nl-BE"/>
                <w14:ligatures w14:val="standardContextual"/>
              </w:rPr>
              <w:tab/>
            </w:r>
            <w:r w:rsidRPr="005459F7">
              <w:rPr>
                <w:rStyle w:val="Hyperlink"/>
              </w:rPr>
              <w:t>Leerplanpagina</w:t>
            </w:r>
            <w:r>
              <w:rPr>
                <w:webHidden/>
              </w:rPr>
              <w:tab/>
            </w:r>
            <w:r>
              <w:rPr>
                <w:webHidden/>
              </w:rPr>
              <w:fldChar w:fldCharType="begin"/>
            </w:r>
            <w:r>
              <w:rPr>
                <w:webHidden/>
              </w:rPr>
              <w:instrText xml:space="preserve"> PAGEREF _Toc159340937 \h </w:instrText>
            </w:r>
            <w:r>
              <w:rPr>
                <w:webHidden/>
              </w:rPr>
            </w:r>
            <w:r>
              <w:rPr>
                <w:webHidden/>
              </w:rPr>
              <w:fldChar w:fldCharType="separate"/>
            </w:r>
            <w:r w:rsidR="007B194A">
              <w:rPr>
                <w:webHidden/>
              </w:rPr>
              <w:t>11</w:t>
            </w:r>
            <w:r>
              <w:rPr>
                <w:webHidden/>
              </w:rPr>
              <w:fldChar w:fldCharType="end"/>
            </w:r>
          </w:hyperlink>
        </w:p>
        <w:p w14:paraId="165DF0C1" w14:textId="6C071E13" w:rsidR="00F92318" w:rsidRDefault="00F92318">
          <w:pPr>
            <w:pStyle w:val="Inhopg1"/>
            <w:rPr>
              <w:rFonts w:eastAsiaTheme="minorEastAsia"/>
              <w:b w:val="0"/>
              <w:noProof/>
              <w:color w:val="auto"/>
              <w:kern w:val="2"/>
              <w:szCs w:val="24"/>
              <w:lang w:eastAsia="nl-BE"/>
              <w14:ligatures w14:val="standardContextual"/>
            </w:rPr>
          </w:pPr>
          <w:hyperlink w:anchor="_Toc159340938" w:history="1">
            <w:r w:rsidRPr="005459F7">
              <w:rPr>
                <w:rStyle w:val="Hyperlink"/>
                <w:noProof/>
              </w:rPr>
              <w:t>4</w:t>
            </w:r>
            <w:r>
              <w:rPr>
                <w:rFonts w:eastAsiaTheme="minorEastAsia"/>
                <w:b w:val="0"/>
                <w:noProof/>
                <w:color w:val="auto"/>
                <w:kern w:val="2"/>
                <w:szCs w:val="24"/>
                <w:lang w:eastAsia="nl-BE"/>
                <w14:ligatures w14:val="standardContextual"/>
              </w:rPr>
              <w:tab/>
            </w:r>
            <w:r w:rsidRPr="005459F7">
              <w:rPr>
                <w:rStyle w:val="Hyperlink"/>
                <w:noProof/>
              </w:rPr>
              <w:t>Leerplandoelen</w:t>
            </w:r>
            <w:r>
              <w:rPr>
                <w:noProof/>
                <w:webHidden/>
              </w:rPr>
              <w:tab/>
            </w:r>
            <w:r>
              <w:rPr>
                <w:noProof/>
                <w:webHidden/>
              </w:rPr>
              <w:fldChar w:fldCharType="begin"/>
            </w:r>
            <w:r>
              <w:rPr>
                <w:noProof/>
                <w:webHidden/>
              </w:rPr>
              <w:instrText xml:space="preserve"> PAGEREF _Toc159340938 \h </w:instrText>
            </w:r>
            <w:r>
              <w:rPr>
                <w:noProof/>
                <w:webHidden/>
              </w:rPr>
            </w:r>
            <w:r>
              <w:rPr>
                <w:noProof/>
                <w:webHidden/>
              </w:rPr>
              <w:fldChar w:fldCharType="separate"/>
            </w:r>
            <w:r w:rsidR="007B194A">
              <w:rPr>
                <w:noProof/>
                <w:webHidden/>
              </w:rPr>
              <w:t>11</w:t>
            </w:r>
            <w:r>
              <w:rPr>
                <w:noProof/>
                <w:webHidden/>
              </w:rPr>
              <w:fldChar w:fldCharType="end"/>
            </w:r>
          </w:hyperlink>
        </w:p>
        <w:p w14:paraId="2CE9D5E2" w14:textId="7760DA76" w:rsidR="00F92318" w:rsidRDefault="00F92318">
          <w:pPr>
            <w:pStyle w:val="Inhopg2"/>
            <w:rPr>
              <w:rFonts w:eastAsiaTheme="minorEastAsia"/>
              <w:color w:val="auto"/>
              <w:kern w:val="2"/>
              <w:sz w:val="24"/>
              <w:szCs w:val="24"/>
              <w:lang w:eastAsia="nl-BE"/>
              <w14:ligatures w14:val="standardContextual"/>
            </w:rPr>
          </w:pPr>
          <w:hyperlink w:anchor="_Toc159340939" w:history="1">
            <w:r w:rsidRPr="005459F7">
              <w:rPr>
                <w:rStyle w:val="Hyperlink"/>
              </w:rPr>
              <w:t>4.1</w:t>
            </w:r>
            <w:r>
              <w:rPr>
                <w:rFonts w:eastAsiaTheme="minorEastAsia"/>
                <w:color w:val="auto"/>
                <w:kern w:val="2"/>
                <w:sz w:val="24"/>
                <w:szCs w:val="24"/>
                <w:lang w:eastAsia="nl-BE"/>
                <w14:ligatures w14:val="standardContextual"/>
              </w:rPr>
              <w:tab/>
            </w:r>
            <w:r w:rsidRPr="005459F7">
              <w:rPr>
                <w:rStyle w:val="Hyperlink"/>
              </w:rPr>
              <w:t>Zich bewust worden van heden, verleden en geschiedenis</w:t>
            </w:r>
            <w:r>
              <w:rPr>
                <w:webHidden/>
              </w:rPr>
              <w:tab/>
            </w:r>
            <w:r>
              <w:rPr>
                <w:webHidden/>
              </w:rPr>
              <w:fldChar w:fldCharType="begin"/>
            </w:r>
            <w:r>
              <w:rPr>
                <w:webHidden/>
              </w:rPr>
              <w:instrText xml:space="preserve"> PAGEREF _Toc159340939 \h </w:instrText>
            </w:r>
            <w:r>
              <w:rPr>
                <w:webHidden/>
              </w:rPr>
            </w:r>
            <w:r>
              <w:rPr>
                <w:webHidden/>
              </w:rPr>
              <w:fldChar w:fldCharType="separate"/>
            </w:r>
            <w:r w:rsidR="007B194A">
              <w:rPr>
                <w:webHidden/>
              </w:rPr>
              <w:t>11</w:t>
            </w:r>
            <w:r>
              <w:rPr>
                <w:webHidden/>
              </w:rPr>
              <w:fldChar w:fldCharType="end"/>
            </w:r>
          </w:hyperlink>
        </w:p>
        <w:p w14:paraId="21BF1AAB" w14:textId="781DA663" w:rsidR="00F92318" w:rsidRDefault="00F92318">
          <w:pPr>
            <w:pStyle w:val="Inhopg2"/>
            <w:rPr>
              <w:rFonts w:eastAsiaTheme="minorEastAsia"/>
              <w:color w:val="auto"/>
              <w:kern w:val="2"/>
              <w:sz w:val="24"/>
              <w:szCs w:val="24"/>
              <w:lang w:eastAsia="nl-BE"/>
              <w14:ligatures w14:val="standardContextual"/>
            </w:rPr>
          </w:pPr>
          <w:hyperlink w:anchor="_Toc159340940" w:history="1">
            <w:r w:rsidRPr="005459F7">
              <w:rPr>
                <w:rStyle w:val="Hyperlink"/>
              </w:rPr>
              <w:t>4.2</w:t>
            </w:r>
            <w:r>
              <w:rPr>
                <w:rFonts w:eastAsiaTheme="minorEastAsia"/>
                <w:color w:val="auto"/>
                <w:kern w:val="2"/>
                <w:sz w:val="24"/>
                <w:szCs w:val="24"/>
                <w:lang w:eastAsia="nl-BE"/>
                <w14:ligatures w14:val="standardContextual"/>
              </w:rPr>
              <w:tab/>
            </w:r>
            <w:r w:rsidRPr="005459F7">
              <w:rPr>
                <w:rStyle w:val="Hyperlink"/>
              </w:rPr>
              <w:t>Zich bewust worden van de wereld en de ruimte waarin we leven</w:t>
            </w:r>
            <w:r>
              <w:rPr>
                <w:webHidden/>
              </w:rPr>
              <w:tab/>
            </w:r>
            <w:r>
              <w:rPr>
                <w:webHidden/>
              </w:rPr>
              <w:fldChar w:fldCharType="begin"/>
            </w:r>
            <w:r>
              <w:rPr>
                <w:webHidden/>
              </w:rPr>
              <w:instrText xml:space="preserve"> PAGEREF _Toc159340940 \h </w:instrText>
            </w:r>
            <w:r>
              <w:rPr>
                <w:webHidden/>
              </w:rPr>
            </w:r>
            <w:r>
              <w:rPr>
                <w:webHidden/>
              </w:rPr>
              <w:fldChar w:fldCharType="separate"/>
            </w:r>
            <w:r w:rsidR="007B194A">
              <w:rPr>
                <w:webHidden/>
              </w:rPr>
              <w:t>13</w:t>
            </w:r>
            <w:r>
              <w:rPr>
                <w:webHidden/>
              </w:rPr>
              <w:fldChar w:fldCharType="end"/>
            </w:r>
          </w:hyperlink>
        </w:p>
        <w:p w14:paraId="3B6EC440" w14:textId="14E16F0D" w:rsidR="00F92318" w:rsidRDefault="00F92318">
          <w:pPr>
            <w:pStyle w:val="Inhopg2"/>
            <w:rPr>
              <w:rFonts w:eastAsiaTheme="minorEastAsia"/>
              <w:color w:val="auto"/>
              <w:kern w:val="2"/>
              <w:sz w:val="24"/>
              <w:szCs w:val="24"/>
              <w:lang w:eastAsia="nl-BE"/>
              <w14:ligatures w14:val="standardContextual"/>
            </w:rPr>
          </w:pPr>
          <w:hyperlink w:anchor="_Toc159340941" w:history="1">
            <w:r w:rsidRPr="005459F7">
              <w:rPr>
                <w:rStyle w:val="Hyperlink"/>
              </w:rPr>
              <w:t>4.3</w:t>
            </w:r>
            <w:r>
              <w:rPr>
                <w:rFonts w:eastAsiaTheme="minorEastAsia"/>
                <w:color w:val="auto"/>
                <w:kern w:val="2"/>
                <w:sz w:val="24"/>
                <w:szCs w:val="24"/>
                <w:lang w:eastAsia="nl-BE"/>
                <w14:ligatures w14:val="standardContextual"/>
              </w:rPr>
              <w:tab/>
            </w:r>
            <w:r w:rsidRPr="005459F7">
              <w:rPr>
                <w:rStyle w:val="Hyperlink"/>
              </w:rPr>
              <w:t>Financieel en economisch bewust worden</w:t>
            </w:r>
            <w:r>
              <w:rPr>
                <w:webHidden/>
              </w:rPr>
              <w:tab/>
            </w:r>
            <w:r>
              <w:rPr>
                <w:webHidden/>
              </w:rPr>
              <w:fldChar w:fldCharType="begin"/>
            </w:r>
            <w:r>
              <w:rPr>
                <w:webHidden/>
              </w:rPr>
              <w:instrText xml:space="preserve"> PAGEREF _Toc159340941 \h </w:instrText>
            </w:r>
            <w:r>
              <w:rPr>
                <w:webHidden/>
              </w:rPr>
            </w:r>
            <w:r>
              <w:rPr>
                <w:webHidden/>
              </w:rPr>
              <w:fldChar w:fldCharType="separate"/>
            </w:r>
            <w:r w:rsidR="007B194A">
              <w:rPr>
                <w:webHidden/>
              </w:rPr>
              <w:t>15</w:t>
            </w:r>
            <w:r>
              <w:rPr>
                <w:webHidden/>
              </w:rPr>
              <w:fldChar w:fldCharType="end"/>
            </w:r>
          </w:hyperlink>
        </w:p>
        <w:p w14:paraId="236B9295" w14:textId="5DF2A177" w:rsidR="00F92318" w:rsidRDefault="00F92318">
          <w:pPr>
            <w:pStyle w:val="Inhopg1"/>
            <w:rPr>
              <w:rFonts w:eastAsiaTheme="minorEastAsia"/>
              <w:b w:val="0"/>
              <w:noProof/>
              <w:color w:val="auto"/>
              <w:kern w:val="2"/>
              <w:szCs w:val="24"/>
              <w:lang w:eastAsia="nl-BE"/>
              <w14:ligatures w14:val="standardContextual"/>
            </w:rPr>
          </w:pPr>
          <w:hyperlink w:anchor="_Toc159340942" w:history="1">
            <w:r w:rsidRPr="005459F7">
              <w:rPr>
                <w:rStyle w:val="Hyperlink"/>
                <w:noProof/>
              </w:rPr>
              <w:t>5</w:t>
            </w:r>
            <w:r>
              <w:rPr>
                <w:rFonts w:eastAsiaTheme="minorEastAsia"/>
                <w:b w:val="0"/>
                <w:noProof/>
                <w:color w:val="auto"/>
                <w:kern w:val="2"/>
                <w:szCs w:val="24"/>
                <w:lang w:eastAsia="nl-BE"/>
                <w14:ligatures w14:val="standardContextual"/>
              </w:rPr>
              <w:tab/>
            </w:r>
            <w:r w:rsidRPr="005459F7">
              <w:rPr>
                <w:rStyle w:val="Hyperlink"/>
                <w:noProof/>
              </w:rPr>
              <w:t>Lexicon</w:t>
            </w:r>
            <w:r>
              <w:rPr>
                <w:noProof/>
                <w:webHidden/>
              </w:rPr>
              <w:tab/>
            </w:r>
            <w:r>
              <w:rPr>
                <w:noProof/>
                <w:webHidden/>
              </w:rPr>
              <w:fldChar w:fldCharType="begin"/>
            </w:r>
            <w:r>
              <w:rPr>
                <w:noProof/>
                <w:webHidden/>
              </w:rPr>
              <w:instrText xml:space="preserve"> PAGEREF _Toc159340942 \h </w:instrText>
            </w:r>
            <w:r>
              <w:rPr>
                <w:noProof/>
                <w:webHidden/>
              </w:rPr>
            </w:r>
            <w:r>
              <w:rPr>
                <w:noProof/>
                <w:webHidden/>
              </w:rPr>
              <w:fldChar w:fldCharType="separate"/>
            </w:r>
            <w:r w:rsidR="007B194A">
              <w:rPr>
                <w:noProof/>
                <w:webHidden/>
              </w:rPr>
              <w:t>18</w:t>
            </w:r>
            <w:r>
              <w:rPr>
                <w:noProof/>
                <w:webHidden/>
              </w:rPr>
              <w:fldChar w:fldCharType="end"/>
            </w:r>
          </w:hyperlink>
        </w:p>
        <w:p w14:paraId="70E334F8" w14:textId="26A6225E" w:rsidR="00F92318" w:rsidRDefault="00F92318">
          <w:pPr>
            <w:pStyle w:val="Inhopg1"/>
            <w:rPr>
              <w:rFonts w:eastAsiaTheme="minorEastAsia"/>
              <w:b w:val="0"/>
              <w:noProof/>
              <w:color w:val="auto"/>
              <w:kern w:val="2"/>
              <w:szCs w:val="24"/>
              <w:lang w:eastAsia="nl-BE"/>
              <w14:ligatures w14:val="standardContextual"/>
            </w:rPr>
          </w:pPr>
          <w:hyperlink w:anchor="_Toc159340943" w:history="1">
            <w:r w:rsidRPr="005459F7">
              <w:rPr>
                <w:rStyle w:val="Hyperlink"/>
                <w:noProof/>
              </w:rPr>
              <w:t>6</w:t>
            </w:r>
            <w:r>
              <w:rPr>
                <w:rFonts w:eastAsiaTheme="minorEastAsia"/>
                <w:b w:val="0"/>
                <w:noProof/>
                <w:color w:val="auto"/>
                <w:kern w:val="2"/>
                <w:szCs w:val="24"/>
                <w:lang w:eastAsia="nl-BE"/>
                <w14:ligatures w14:val="standardContextual"/>
              </w:rPr>
              <w:tab/>
            </w:r>
            <w:r w:rsidRPr="005459F7">
              <w:rPr>
                <w:rStyle w:val="Hyperlink"/>
                <w:noProof/>
              </w:rPr>
              <w:t>Basisuitrusting</w:t>
            </w:r>
            <w:r>
              <w:rPr>
                <w:noProof/>
                <w:webHidden/>
              </w:rPr>
              <w:tab/>
            </w:r>
            <w:r>
              <w:rPr>
                <w:noProof/>
                <w:webHidden/>
              </w:rPr>
              <w:fldChar w:fldCharType="begin"/>
            </w:r>
            <w:r>
              <w:rPr>
                <w:noProof/>
                <w:webHidden/>
              </w:rPr>
              <w:instrText xml:space="preserve"> PAGEREF _Toc159340943 \h </w:instrText>
            </w:r>
            <w:r>
              <w:rPr>
                <w:noProof/>
                <w:webHidden/>
              </w:rPr>
            </w:r>
            <w:r>
              <w:rPr>
                <w:noProof/>
                <w:webHidden/>
              </w:rPr>
              <w:fldChar w:fldCharType="separate"/>
            </w:r>
            <w:r w:rsidR="007B194A">
              <w:rPr>
                <w:noProof/>
                <w:webHidden/>
              </w:rPr>
              <w:t>18</w:t>
            </w:r>
            <w:r>
              <w:rPr>
                <w:noProof/>
                <w:webHidden/>
              </w:rPr>
              <w:fldChar w:fldCharType="end"/>
            </w:r>
          </w:hyperlink>
        </w:p>
        <w:p w14:paraId="5773FBF0" w14:textId="5BAF8FDD" w:rsidR="00F92318" w:rsidRDefault="00F92318">
          <w:pPr>
            <w:pStyle w:val="Inhopg2"/>
            <w:rPr>
              <w:rFonts w:eastAsiaTheme="minorEastAsia"/>
              <w:color w:val="auto"/>
              <w:kern w:val="2"/>
              <w:sz w:val="24"/>
              <w:szCs w:val="24"/>
              <w:lang w:eastAsia="nl-BE"/>
              <w14:ligatures w14:val="standardContextual"/>
            </w:rPr>
          </w:pPr>
          <w:hyperlink w:anchor="_Toc159340944" w:history="1">
            <w:r w:rsidRPr="005459F7">
              <w:rPr>
                <w:rStyle w:val="Hyperlink"/>
              </w:rPr>
              <w:t>6.1</w:t>
            </w:r>
            <w:r>
              <w:rPr>
                <w:rFonts w:eastAsiaTheme="minorEastAsia"/>
                <w:color w:val="auto"/>
                <w:kern w:val="2"/>
                <w:sz w:val="24"/>
                <w:szCs w:val="24"/>
                <w:lang w:eastAsia="nl-BE"/>
                <w14:ligatures w14:val="standardContextual"/>
              </w:rPr>
              <w:tab/>
            </w:r>
            <w:r w:rsidRPr="005459F7">
              <w:rPr>
                <w:rStyle w:val="Hyperlink"/>
              </w:rPr>
              <w:t>Infrastructuur</w:t>
            </w:r>
            <w:r>
              <w:rPr>
                <w:webHidden/>
              </w:rPr>
              <w:tab/>
            </w:r>
            <w:r>
              <w:rPr>
                <w:webHidden/>
              </w:rPr>
              <w:fldChar w:fldCharType="begin"/>
            </w:r>
            <w:r>
              <w:rPr>
                <w:webHidden/>
              </w:rPr>
              <w:instrText xml:space="preserve"> PAGEREF _Toc159340944 \h </w:instrText>
            </w:r>
            <w:r>
              <w:rPr>
                <w:webHidden/>
              </w:rPr>
            </w:r>
            <w:r>
              <w:rPr>
                <w:webHidden/>
              </w:rPr>
              <w:fldChar w:fldCharType="separate"/>
            </w:r>
            <w:r w:rsidR="007B194A">
              <w:rPr>
                <w:webHidden/>
              </w:rPr>
              <w:t>18</w:t>
            </w:r>
            <w:r>
              <w:rPr>
                <w:webHidden/>
              </w:rPr>
              <w:fldChar w:fldCharType="end"/>
            </w:r>
          </w:hyperlink>
        </w:p>
        <w:p w14:paraId="17950B1E" w14:textId="3C9D449E" w:rsidR="00F92318" w:rsidRDefault="00F92318">
          <w:pPr>
            <w:pStyle w:val="Inhopg1"/>
            <w:rPr>
              <w:rFonts w:eastAsiaTheme="minorEastAsia"/>
              <w:b w:val="0"/>
              <w:noProof/>
              <w:color w:val="auto"/>
              <w:kern w:val="2"/>
              <w:szCs w:val="24"/>
              <w:lang w:eastAsia="nl-BE"/>
              <w14:ligatures w14:val="standardContextual"/>
            </w:rPr>
          </w:pPr>
          <w:hyperlink w:anchor="_Toc159340945" w:history="1">
            <w:r w:rsidRPr="005459F7">
              <w:rPr>
                <w:rStyle w:val="Hyperlink"/>
                <w:noProof/>
              </w:rPr>
              <w:t>7</w:t>
            </w:r>
            <w:r>
              <w:rPr>
                <w:rFonts w:eastAsiaTheme="minorEastAsia"/>
                <w:b w:val="0"/>
                <w:noProof/>
                <w:color w:val="auto"/>
                <w:kern w:val="2"/>
                <w:szCs w:val="24"/>
                <w:lang w:eastAsia="nl-BE"/>
                <w14:ligatures w14:val="standardContextual"/>
              </w:rPr>
              <w:tab/>
            </w:r>
            <w:r w:rsidRPr="005459F7">
              <w:rPr>
                <w:rStyle w:val="Hyperlink"/>
                <w:noProof/>
              </w:rPr>
              <w:t>Glossarium</w:t>
            </w:r>
            <w:r>
              <w:rPr>
                <w:noProof/>
                <w:webHidden/>
              </w:rPr>
              <w:tab/>
            </w:r>
            <w:r>
              <w:rPr>
                <w:noProof/>
                <w:webHidden/>
              </w:rPr>
              <w:fldChar w:fldCharType="begin"/>
            </w:r>
            <w:r>
              <w:rPr>
                <w:noProof/>
                <w:webHidden/>
              </w:rPr>
              <w:instrText xml:space="preserve"> PAGEREF _Toc159340945 \h </w:instrText>
            </w:r>
            <w:r>
              <w:rPr>
                <w:noProof/>
                <w:webHidden/>
              </w:rPr>
            </w:r>
            <w:r>
              <w:rPr>
                <w:noProof/>
                <w:webHidden/>
              </w:rPr>
              <w:fldChar w:fldCharType="separate"/>
            </w:r>
            <w:r w:rsidR="007B194A">
              <w:rPr>
                <w:noProof/>
                <w:webHidden/>
              </w:rPr>
              <w:t>19</w:t>
            </w:r>
            <w:r>
              <w:rPr>
                <w:noProof/>
                <w:webHidden/>
              </w:rPr>
              <w:fldChar w:fldCharType="end"/>
            </w:r>
          </w:hyperlink>
        </w:p>
        <w:p w14:paraId="4BD84B13" w14:textId="56050919" w:rsidR="00F92318" w:rsidRDefault="00F92318">
          <w:pPr>
            <w:pStyle w:val="Inhopg1"/>
            <w:rPr>
              <w:rFonts w:eastAsiaTheme="minorEastAsia"/>
              <w:b w:val="0"/>
              <w:noProof/>
              <w:color w:val="auto"/>
              <w:kern w:val="2"/>
              <w:szCs w:val="24"/>
              <w:lang w:eastAsia="nl-BE"/>
              <w14:ligatures w14:val="standardContextual"/>
            </w:rPr>
          </w:pPr>
          <w:hyperlink w:anchor="_Toc159340946" w:history="1">
            <w:r w:rsidRPr="005459F7">
              <w:rPr>
                <w:rStyle w:val="Hyperlink"/>
                <w:noProof/>
              </w:rPr>
              <w:t>8</w:t>
            </w:r>
            <w:r>
              <w:rPr>
                <w:rFonts w:eastAsiaTheme="minorEastAsia"/>
                <w:b w:val="0"/>
                <w:noProof/>
                <w:color w:val="auto"/>
                <w:kern w:val="2"/>
                <w:szCs w:val="24"/>
                <w:lang w:eastAsia="nl-BE"/>
                <w14:ligatures w14:val="standardContextual"/>
              </w:rPr>
              <w:tab/>
            </w:r>
            <w:r w:rsidRPr="005459F7">
              <w:rPr>
                <w:rStyle w:val="Hyperlink"/>
                <w:noProof/>
              </w:rPr>
              <w:t>Concordantie</w:t>
            </w:r>
            <w:r>
              <w:rPr>
                <w:noProof/>
                <w:webHidden/>
              </w:rPr>
              <w:tab/>
            </w:r>
            <w:r>
              <w:rPr>
                <w:noProof/>
                <w:webHidden/>
              </w:rPr>
              <w:fldChar w:fldCharType="begin"/>
            </w:r>
            <w:r>
              <w:rPr>
                <w:noProof/>
                <w:webHidden/>
              </w:rPr>
              <w:instrText xml:space="preserve"> PAGEREF _Toc159340946 \h </w:instrText>
            </w:r>
            <w:r>
              <w:rPr>
                <w:noProof/>
                <w:webHidden/>
              </w:rPr>
            </w:r>
            <w:r>
              <w:rPr>
                <w:noProof/>
                <w:webHidden/>
              </w:rPr>
              <w:fldChar w:fldCharType="separate"/>
            </w:r>
            <w:r w:rsidR="007B194A">
              <w:rPr>
                <w:noProof/>
                <w:webHidden/>
              </w:rPr>
              <w:t>20</w:t>
            </w:r>
            <w:r>
              <w:rPr>
                <w:noProof/>
                <w:webHidden/>
              </w:rPr>
              <w:fldChar w:fldCharType="end"/>
            </w:r>
          </w:hyperlink>
        </w:p>
        <w:p w14:paraId="43C4F530" w14:textId="3D834725" w:rsidR="00F92318" w:rsidRDefault="00F92318">
          <w:pPr>
            <w:pStyle w:val="Inhopg2"/>
            <w:rPr>
              <w:rFonts w:eastAsiaTheme="minorEastAsia"/>
              <w:color w:val="auto"/>
              <w:kern w:val="2"/>
              <w:sz w:val="24"/>
              <w:szCs w:val="24"/>
              <w:lang w:eastAsia="nl-BE"/>
              <w14:ligatures w14:val="standardContextual"/>
            </w:rPr>
          </w:pPr>
          <w:hyperlink w:anchor="_Toc159340947" w:history="1">
            <w:r w:rsidRPr="005459F7">
              <w:rPr>
                <w:rStyle w:val="Hyperlink"/>
              </w:rPr>
              <w:t>8.1</w:t>
            </w:r>
            <w:r>
              <w:rPr>
                <w:rFonts w:eastAsiaTheme="minorEastAsia"/>
                <w:color w:val="auto"/>
                <w:kern w:val="2"/>
                <w:sz w:val="24"/>
                <w:szCs w:val="24"/>
                <w:lang w:eastAsia="nl-BE"/>
                <w14:ligatures w14:val="standardContextual"/>
              </w:rPr>
              <w:tab/>
            </w:r>
            <w:r w:rsidRPr="005459F7">
              <w:rPr>
                <w:rStyle w:val="Hyperlink"/>
              </w:rPr>
              <w:t>Concordantietabel</w:t>
            </w:r>
            <w:r>
              <w:rPr>
                <w:webHidden/>
              </w:rPr>
              <w:tab/>
            </w:r>
            <w:r>
              <w:rPr>
                <w:webHidden/>
              </w:rPr>
              <w:fldChar w:fldCharType="begin"/>
            </w:r>
            <w:r>
              <w:rPr>
                <w:webHidden/>
              </w:rPr>
              <w:instrText xml:space="preserve"> PAGEREF _Toc159340947 \h </w:instrText>
            </w:r>
            <w:r>
              <w:rPr>
                <w:webHidden/>
              </w:rPr>
            </w:r>
            <w:r>
              <w:rPr>
                <w:webHidden/>
              </w:rPr>
              <w:fldChar w:fldCharType="separate"/>
            </w:r>
            <w:r w:rsidR="007B194A">
              <w:rPr>
                <w:webHidden/>
              </w:rPr>
              <w:t>20</w:t>
            </w:r>
            <w:r>
              <w:rPr>
                <w:webHidden/>
              </w:rPr>
              <w:fldChar w:fldCharType="end"/>
            </w:r>
          </w:hyperlink>
        </w:p>
        <w:p w14:paraId="75FF11BE" w14:textId="6B89E34F" w:rsidR="00F92318" w:rsidRDefault="00F92318">
          <w:pPr>
            <w:pStyle w:val="Inhopg2"/>
            <w:rPr>
              <w:rFonts w:eastAsiaTheme="minorEastAsia"/>
              <w:color w:val="auto"/>
              <w:kern w:val="2"/>
              <w:sz w:val="24"/>
              <w:szCs w:val="24"/>
              <w:lang w:eastAsia="nl-BE"/>
              <w14:ligatures w14:val="standardContextual"/>
            </w:rPr>
          </w:pPr>
          <w:hyperlink w:anchor="_Toc159340948" w:history="1">
            <w:r w:rsidRPr="005459F7">
              <w:rPr>
                <w:rStyle w:val="Hyperlink"/>
              </w:rPr>
              <w:t>8.2</w:t>
            </w:r>
            <w:r>
              <w:rPr>
                <w:rFonts w:eastAsiaTheme="minorEastAsia"/>
                <w:color w:val="auto"/>
                <w:kern w:val="2"/>
                <w:sz w:val="24"/>
                <w:szCs w:val="24"/>
                <w:lang w:eastAsia="nl-BE"/>
                <w14:ligatures w14:val="standardContextual"/>
              </w:rPr>
              <w:tab/>
            </w:r>
            <w:r w:rsidRPr="005459F7">
              <w:rPr>
                <w:rStyle w:val="Hyperlink"/>
              </w:rPr>
              <w:t>Minimumdoelen basisvorming</w:t>
            </w:r>
            <w:r>
              <w:rPr>
                <w:webHidden/>
              </w:rPr>
              <w:tab/>
            </w:r>
            <w:r>
              <w:rPr>
                <w:webHidden/>
              </w:rPr>
              <w:fldChar w:fldCharType="begin"/>
            </w:r>
            <w:r>
              <w:rPr>
                <w:webHidden/>
              </w:rPr>
              <w:instrText xml:space="preserve"> PAGEREF _Toc159340948 \h </w:instrText>
            </w:r>
            <w:r>
              <w:rPr>
                <w:webHidden/>
              </w:rPr>
            </w:r>
            <w:r>
              <w:rPr>
                <w:webHidden/>
              </w:rPr>
              <w:fldChar w:fldCharType="separate"/>
            </w:r>
            <w:r w:rsidR="007B194A">
              <w:rPr>
                <w:webHidden/>
              </w:rPr>
              <w:t>21</w:t>
            </w:r>
            <w:r>
              <w:rPr>
                <w:webHidden/>
              </w:rPr>
              <w:fldChar w:fldCharType="end"/>
            </w:r>
          </w:hyperlink>
        </w:p>
        <w:p w14:paraId="2054712D" w14:textId="5558A806" w:rsidR="006D3E59" w:rsidRDefault="00F138DE" w:rsidP="00F138DE">
          <w:pPr>
            <w:pStyle w:val="Inhopg1"/>
          </w:pPr>
          <w:r>
            <w:rPr>
              <w:bCs/>
              <w:lang w:val="nl-NL"/>
            </w:rPr>
            <w:fldChar w:fldCharType="end"/>
          </w:r>
        </w:p>
      </w:sdtContent>
    </w:sdt>
    <w:bookmarkEnd w:id="172"/>
    <w:p w14:paraId="62868FAE" w14:textId="56D5F2DA" w:rsidR="006D3E59" w:rsidRDefault="006D3E59" w:rsidP="009D7B9E"/>
    <w:sectPr w:rsidR="006D3E59" w:rsidSect="00FC1F09">
      <w:headerReference w:type="even" r:id="rId43"/>
      <w:headerReference w:type="default" r:id="rId44"/>
      <w:footerReference w:type="default" r:id="rId45"/>
      <w:headerReference w:type="first" r:id="rId46"/>
      <w:type w:val="oddPage"/>
      <w:pgSz w:w="11906" w:h="16838" w:code="9"/>
      <w:pgMar w:top="1134" w:right="1134" w:bottom="1134" w:left="1134" w:header="709" w:footer="39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1785A6D" w14:textId="77777777" w:rsidR="00F64835" w:rsidRDefault="00F64835" w:rsidP="00467BFD">
      <w:r>
        <w:separator/>
      </w:r>
    </w:p>
  </w:endnote>
  <w:endnote w:type="continuationSeparator" w:id="0">
    <w:p w14:paraId="10BC61B5" w14:textId="77777777" w:rsidR="00F64835" w:rsidRDefault="00F64835" w:rsidP="00467BFD">
      <w:r>
        <w:continuationSeparator/>
      </w:r>
    </w:p>
  </w:endnote>
  <w:endnote w:type="continuationNotice" w:id="1">
    <w:p w14:paraId="7BBD1290" w14:textId="77777777" w:rsidR="00F64835" w:rsidRDefault="00F6483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Trebuchet MS">
    <w:altName w:val="Trebuchet MS"/>
    <w:panose1 w:val="020B0603020202020204"/>
    <w:charset w:val="00"/>
    <w:family w:val="swiss"/>
    <w:pitch w:val="variable"/>
    <w:sig w:usb0="000006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Verdana">
    <w:panose1 w:val="020B0604030504040204"/>
    <w:charset w:val="00"/>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1D6C10" w14:textId="1FAD607D" w:rsidR="00060480" w:rsidRDefault="00060480" w:rsidP="00467BFD">
    <w:r>
      <w:fldChar w:fldCharType="begin"/>
    </w:r>
    <w:r>
      <w:instrText xml:space="preserve"> PAGE   \* MERGEFORMAT </w:instrText>
    </w:r>
    <w:r>
      <w:fldChar w:fldCharType="separate"/>
    </w:r>
    <w:r>
      <w:rPr>
        <w:noProof/>
      </w:rPr>
      <w:t>2</w:t>
    </w:r>
    <w:r>
      <w:fldChar w:fldCharType="end"/>
    </w:r>
    <w:r>
      <w:tab/>
    </w:r>
    <w:r>
      <w:rPr>
        <w:noProof/>
      </w:rPr>
      <w:fldChar w:fldCharType="begin"/>
    </w:r>
    <w:r>
      <w:rPr>
        <w:noProof/>
      </w:rPr>
      <w:instrText xml:space="preserve"> DATE   \* MERGEFORMAT </w:instrText>
    </w:r>
    <w:r>
      <w:rPr>
        <w:noProof/>
      </w:rPr>
      <w:fldChar w:fldCharType="separate"/>
    </w:r>
    <w:r w:rsidR="00E346E5">
      <w:rPr>
        <w:noProof/>
      </w:rPr>
      <w:t>28/02/2026</w:t>
    </w:r>
    <w:r>
      <w:rPr>
        <w:noProof/>
      </w:rPr>
      <w:fldChar w:fldCharType="end"/>
    </w:r>
    <w:r>
      <w:tab/>
    </w:r>
    <w:r>
      <w:rPr>
        <w:noProof/>
      </w:rPr>
      <w:fldChar w:fldCharType="begin"/>
    </w:r>
    <w:r>
      <w:rPr>
        <w:noProof/>
      </w:rPr>
      <w:instrText xml:space="preserve"> STYLEREF  Titel  \* MERGEFORMAT </w:instrText>
    </w:r>
    <w:r>
      <w:rPr>
        <w:noProof/>
      </w:rPr>
      <w:fldChar w:fldCharType="separate"/>
    </w:r>
    <w:r w:rsidR="00505155">
      <w:rPr>
        <w:b/>
        <w:bCs/>
        <w:noProof/>
        <w:lang w:val="nl-NL"/>
      </w:rPr>
      <w:t>Fout! Geen tekst met de opgegeven stijl in het document.</w:t>
    </w:r>
    <w:r>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9E9AE3" w14:textId="225804D3" w:rsidR="00060480" w:rsidRDefault="00060480" w:rsidP="00467BFD">
    <w:r>
      <w:rPr>
        <w:noProof/>
      </w:rPr>
      <w:fldChar w:fldCharType="begin"/>
    </w:r>
    <w:r>
      <w:rPr>
        <w:noProof/>
      </w:rPr>
      <w:instrText xml:space="preserve"> STYLEREF  Titel  \* MERGEFORMAT </w:instrText>
    </w:r>
    <w:r>
      <w:rPr>
        <w:noProof/>
      </w:rPr>
      <w:fldChar w:fldCharType="separate"/>
    </w:r>
    <w:r w:rsidR="00505155">
      <w:rPr>
        <w:b/>
        <w:bCs/>
        <w:noProof/>
        <w:lang w:val="nl-NL"/>
      </w:rPr>
      <w:t>Fout! Geen tekst met de opgegeven stijl in het document.</w:t>
    </w:r>
    <w:r>
      <w:rPr>
        <w:noProof/>
      </w:rPr>
      <w:fldChar w:fldCharType="end"/>
    </w:r>
    <w:r>
      <w:ptab w:relativeTo="margin" w:alignment="center" w:leader="none"/>
    </w:r>
    <w:r>
      <w:rPr>
        <w:noProof/>
      </w:rPr>
      <w:fldChar w:fldCharType="begin"/>
    </w:r>
    <w:r>
      <w:rPr>
        <w:noProof/>
      </w:rPr>
      <w:instrText xml:space="preserve"> DATE   \* MERGEFORMAT </w:instrText>
    </w:r>
    <w:r>
      <w:rPr>
        <w:noProof/>
      </w:rPr>
      <w:fldChar w:fldCharType="separate"/>
    </w:r>
    <w:r w:rsidR="00E346E5">
      <w:rPr>
        <w:noProof/>
      </w:rPr>
      <w:t>28/02/2026</w:t>
    </w:r>
    <w:r>
      <w:rPr>
        <w:noProof/>
      </w:rPr>
      <w:fldChar w:fldCharType="end"/>
    </w:r>
    <w:r>
      <w:ptab w:relativeTo="margin" w:alignment="right" w:leader="none"/>
    </w:r>
    <w:r>
      <w:fldChar w:fldCharType="begin"/>
    </w:r>
    <w:r>
      <w:instrText xml:space="preserve"> PAGE   \* MERGEFORMAT </w:instrText>
    </w:r>
    <w:r>
      <w:fldChar w:fldCharType="separate"/>
    </w:r>
    <w:r>
      <w:rPr>
        <w:noProof/>
      </w:rPr>
      <w:t>3</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27254E" w14:textId="3BB6F6FF" w:rsidR="00AB0BAB" w:rsidRPr="00DF29FA" w:rsidRDefault="00AB0BAB" w:rsidP="000B1717">
    <w:pPr>
      <w:tabs>
        <w:tab w:val="right" w:pos="9638"/>
      </w:tabs>
      <w:spacing w:after="0"/>
      <w:rPr>
        <w:sz w:val="20"/>
        <w:szCs w:val="20"/>
      </w:rPr>
    </w:pPr>
    <w:r w:rsidRPr="00DF29FA">
      <w:rPr>
        <w:sz w:val="20"/>
        <w:szCs w:val="20"/>
      </w:rPr>
      <w:fldChar w:fldCharType="begin"/>
    </w:r>
    <w:r w:rsidRPr="00DF29FA">
      <w:rPr>
        <w:sz w:val="20"/>
        <w:szCs w:val="20"/>
      </w:rPr>
      <w:instrText xml:space="preserve"> PAGE   \* MERGEFORMAT </w:instrText>
    </w:r>
    <w:r w:rsidRPr="00DF29FA">
      <w:rPr>
        <w:sz w:val="20"/>
        <w:szCs w:val="20"/>
      </w:rPr>
      <w:fldChar w:fldCharType="separate"/>
    </w:r>
    <w:r>
      <w:rPr>
        <w:noProof/>
        <w:sz w:val="20"/>
        <w:szCs w:val="20"/>
      </w:rPr>
      <w:t>6</w:t>
    </w:r>
    <w:r w:rsidRPr="00DF29FA">
      <w:rPr>
        <w:sz w:val="20"/>
        <w:szCs w:val="20"/>
      </w:rPr>
      <w:fldChar w:fldCharType="end"/>
    </w:r>
    <w:r w:rsidRPr="00DF29FA">
      <w:rPr>
        <w:sz w:val="20"/>
        <w:szCs w:val="20"/>
      </w:rPr>
      <w:tab/>
    </w:r>
    <w:r w:rsidR="003D07A1">
      <w:rPr>
        <w:sz w:val="20"/>
        <w:szCs w:val="20"/>
      </w:rPr>
      <w:t>Maatschappelijke vorming</w:t>
    </w:r>
    <w:r w:rsidR="0003171D">
      <w:rPr>
        <w:sz w:val="20"/>
        <w:szCs w:val="20"/>
      </w:rPr>
      <w:t xml:space="preserve"> </w:t>
    </w:r>
    <w:r>
      <w:rPr>
        <w:sz w:val="20"/>
        <w:szCs w:val="20"/>
      </w:rPr>
      <w:t xml:space="preserve">(versie </w:t>
    </w:r>
    <w:r w:rsidR="005E2359">
      <w:rPr>
        <w:sz w:val="20"/>
        <w:szCs w:val="20"/>
      </w:rPr>
      <w:t>oktober 2024</w:t>
    </w:r>
    <w:r>
      <w:rPr>
        <w:sz w:val="20"/>
        <w:szCs w:val="20"/>
      </w:rPr>
      <w:t>)</w:t>
    </w:r>
  </w:p>
  <w:p w14:paraId="45CEED2A" w14:textId="4DDDAB9C" w:rsidR="00AB0BAB" w:rsidRPr="00DF29FA" w:rsidRDefault="003D07A1" w:rsidP="000C67EC">
    <w:pPr>
      <w:tabs>
        <w:tab w:val="right" w:pos="9638"/>
      </w:tabs>
      <w:spacing w:after="0"/>
      <w:rPr>
        <w:sz w:val="20"/>
        <w:szCs w:val="20"/>
      </w:rPr>
    </w:pPr>
    <w:r>
      <w:rPr>
        <w:sz w:val="20"/>
        <w:szCs w:val="20"/>
      </w:rPr>
      <w:t>I-</w:t>
    </w:r>
    <w:proofErr w:type="spellStart"/>
    <w:r>
      <w:rPr>
        <w:sz w:val="20"/>
        <w:szCs w:val="20"/>
      </w:rPr>
      <w:t>MaVo</w:t>
    </w:r>
    <w:proofErr w:type="spellEnd"/>
    <w:r>
      <w:rPr>
        <w:sz w:val="20"/>
        <w:szCs w:val="20"/>
      </w:rPr>
      <w:t>-b</w:t>
    </w:r>
    <w:r w:rsidR="00AB0BAB" w:rsidRPr="00DF29FA">
      <w:rPr>
        <w:sz w:val="20"/>
        <w:szCs w:val="20"/>
      </w:rPr>
      <w:tab/>
    </w:r>
    <w:r w:rsidR="00AB0BAB">
      <w:rPr>
        <w:sz w:val="20"/>
        <w:szCs w:val="20"/>
      </w:rPr>
      <w:t>D/202</w:t>
    </w:r>
    <w:r w:rsidR="00505155">
      <w:rPr>
        <w:sz w:val="20"/>
        <w:szCs w:val="20"/>
      </w:rPr>
      <w:t>4</w:t>
    </w:r>
    <w:r w:rsidR="00AB0BAB">
      <w:rPr>
        <w:sz w:val="20"/>
        <w:szCs w:val="20"/>
      </w:rPr>
      <w:t>/13.758/</w:t>
    </w:r>
    <w:r>
      <w:rPr>
        <w:sz w:val="20"/>
        <w:szCs w:val="20"/>
      </w:rPr>
      <w:t>009</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EBA2A7" w14:textId="0F8524B0" w:rsidR="00AB0BAB" w:rsidRPr="00DF29FA" w:rsidRDefault="00AB0BAB" w:rsidP="00533E04">
    <w:pPr>
      <w:tabs>
        <w:tab w:val="right" w:pos="9639"/>
      </w:tabs>
      <w:spacing w:after="0"/>
      <w:rPr>
        <w:sz w:val="20"/>
        <w:szCs w:val="20"/>
      </w:rPr>
    </w:pPr>
    <w:bookmarkStart w:id="173" w:name="_Hlk58583203"/>
    <w:bookmarkStart w:id="174" w:name="_Hlk58583204"/>
    <w:r w:rsidRPr="00DF29FA">
      <w:rPr>
        <w:noProof/>
        <w:sz w:val="20"/>
        <w:szCs w:val="20"/>
        <w:lang w:eastAsia="nl-BE"/>
      </w:rPr>
      <w:drawing>
        <wp:anchor distT="0" distB="0" distL="114300" distR="114300" simplePos="0" relativeHeight="251658246" behindDoc="1" locked="0" layoutInCell="1" allowOverlap="1" wp14:anchorId="0F5BEE02" wp14:editId="54C6870F">
          <wp:simplePos x="0" y="0"/>
          <wp:positionH relativeFrom="page">
            <wp:align>right</wp:align>
          </wp:positionH>
          <wp:positionV relativeFrom="paragraph">
            <wp:posOffset>-691515</wp:posOffset>
          </wp:positionV>
          <wp:extent cx="540000" cy="1004400"/>
          <wp:effectExtent l="0" t="0" r="0" b="5715"/>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
                    <a:extLst>
                      <a:ext uri="{28A0092B-C50C-407E-A947-70E740481C1C}">
                        <a14:useLocalDpi xmlns:a14="http://schemas.microsoft.com/office/drawing/2010/main" val="0"/>
                      </a:ext>
                    </a:extLst>
                  </a:blip>
                  <a:srcRect l="8975" t="10246" r="21154" b="6558"/>
                  <a:stretch/>
                </pic:blipFill>
                <pic:spPr bwMode="auto">
                  <a:xfrm>
                    <a:off x="0" y="0"/>
                    <a:ext cx="540000" cy="10044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3D07A1">
      <w:rPr>
        <w:noProof/>
        <w:sz w:val="20"/>
        <w:szCs w:val="20"/>
        <w:lang w:eastAsia="nl-BE"/>
      </w:rPr>
      <w:t>Maatschappelijke vorming</w:t>
    </w:r>
    <w:r>
      <w:rPr>
        <w:sz w:val="20"/>
        <w:szCs w:val="20"/>
      </w:rPr>
      <w:t xml:space="preserve"> (versie </w:t>
    </w:r>
    <w:r w:rsidR="005E2359">
      <w:rPr>
        <w:sz w:val="20"/>
        <w:szCs w:val="20"/>
      </w:rPr>
      <w:t>oktober 2024</w:t>
    </w:r>
    <w:r>
      <w:rPr>
        <w:sz w:val="20"/>
        <w:szCs w:val="20"/>
      </w:rPr>
      <w:t>)</w:t>
    </w:r>
    <w:r w:rsidRPr="00DF29FA">
      <w:rPr>
        <w:sz w:val="20"/>
        <w:szCs w:val="20"/>
      </w:rPr>
      <w:tab/>
    </w:r>
    <w:r w:rsidRPr="00DF29FA">
      <w:rPr>
        <w:sz w:val="20"/>
        <w:szCs w:val="20"/>
      </w:rPr>
      <w:fldChar w:fldCharType="begin"/>
    </w:r>
    <w:r w:rsidRPr="00DF29FA">
      <w:rPr>
        <w:sz w:val="20"/>
        <w:szCs w:val="20"/>
      </w:rPr>
      <w:instrText xml:space="preserve"> PAGE   \* MERGEFORMAT </w:instrText>
    </w:r>
    <w:r w:rsidRPr="00DF29FA">
      <w:rPr>
        <w:sz w:val="20"/>
        <w:szCs w:val="20"/>
      </w:rPr>
      <w:fldChar w:fldCharType="separate"/>
    </w:r>
    <w:r>
      <w:rPr>
        <w:noProof/>
        <w:sz w:val="20"/>
        <w:szCs w:val="20"/>
      </w:rPr>
      <w:t>5</w:t>
    </w:r>
    <w:r w:rsidRPr="00DF29FA">
      <w:rPr>
        <w:sz w:val="20"/>
        <w:szCs w:val="20"/>
      </w:rPr>
      <w:fldChar w:fldCharType="end"/>
    </w:r>
  </w:p>
  <w:p w14:paraId="20CBB590" w14:textId="09A62BF0" w:rsidR="00AB0BAB" w:rsidRDefault="00AB0BAB" w:rsidP="00F91861">
    <w:pPr>
      <w:tabs>
        <w:tab w:val="right" w:pos="9638"/>
      </w:tabs>
      <w:spacing w:after="0"/>
    </w:pPr>
    <w:r>
      <w:rPr>
        <w:sz w:val="20"/>
        <w:szCs w:val="20"/>
      </w:rPr>
      <w:t>D/202</w:t>
    </w:r>
    <w:r w:rsidR="00505155">
      <w:rPr>
        <w:sz w:val="20"/>
        <w:szCs w:val="20"/>
      </w:rPr>
      <w:t>4</w:t>
    </w:r>
    <w:r>
      <w:rPr>
        <w:sz w:val="20"/>
        <w:szCs w:val="20"/>
      </w:rPr>
      <w:t>/13.758/</w:t>
    </w:r>
    <w:r w:rsidR="003D07A1">
      <w:rPr>
        <w:sz w:val="20"/>
        <w:szCs w:val="20"/>
      </w:rPr>
      <w:t>009</w:t>
    </w:r>
    <w:r>
      <w:rPr>
        <w:sz w:val="20"/>
        <w:szCs w:val="20"/>
      </w:rPr>
      <w:tab/>
    </w:r>
    <w:bookmarkEnd w:id="173"/>
    <w:bookmarkEnd w:id="174"/>
    <w:r w:rsidR="003D07A1">
      <w:rPr>
        <w:sz w:val="20"/>
        <w:szCs w:val="20"/>
      </w:rPr>
      <w:t>I-</w:t>
    </w:r>
    <w:proofErr w:type="spellStart"/>
    <w:r w:rsidR="003D07A1">
      <w:rPr>
        <w:sz w:val="20"/>
        <w:szCs w:val="20"/>
      </w:rPr>
      <w:t>MaVo</w:t>
    </w:r>
    <w:proofErr w:type="spellEnd"/>
    <w:r w:rsidR="003D07A1">
      <w:rPr>
        <w:sz w:val="20"/>
        <w:szCs w:val="20"/>
      </w:rPr>
      <w:t>-b</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CA6165" w14:textId="77777777" w:rsidR="00060480" w:rsidRPr="006D3E59" w:rsidRDefault="00060480" w:rsidP="006D3E59">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E758B3E" w14:textId="77777777" w:rsidR="00F64835" w:rsidRDefault="00F64835" w:rsidP="00467BFD">
      <w:r>
        <w:separator/>
      </w:r>
    </w:p>
  </w:footnote>
  <w:footnote w:type="continuationSeparator" w:id="0">
    <w:p w14:paraId="651BB94A" w14:textId="77777777" w:rsidR="00F64835" w:rsidRDefault="00F64835" w:rsidP="00467BFD">
      <w:r>
        <w:continuationSeparator/>
      </w:r>
    </w:p>
  </w:footnote>
  <w:footnote w:type="continuationNotice" w:id="1">
    <w:p w14:paraId="62669548" w14:textId="77777777" w:rsidR="00F64835" w:rsidRDefault="00F64835">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768F32" w14:textId="5BA4D642" w:rsidR="00533E62" w:rsidRDefault="00533E62">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216BEB" w14:textId="5DBC8CBF" w:rsidR="00533E62" w:rsidRDefault="00533E62">
    <w:pPr>
      <w:pStyle w:val="Ko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BFD1E1" w14:textId="72204931" w:rsidR="00533E62" w:rsidRDefault="00533E62">
    <w:pPr>
      <w:pStyle w:val="Kopteks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BE397B" w14:textId="66538C42" w:rsidR="00AB0BAB" w:rsidRDefault="00AB0BAB"/>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49C536" w14:textId="2E38BC82" w:rsidR="00AB0BAB" w:rsidRDefault="00AB0BAB"/>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52AA29" w14:textId="2570755F" w:rsidR="00AB0BAB" w:rsidRDefault="00AB0BAB">
    <w:pPr>
      <w:pStyle w:val="Koptekst"/>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7A5A7A" w14:textId="331D225A" w:rsidR="00533E62" w:rsidRDefault="00533E62">
    <w:pPr>
      <w:pStyle w:val="Koptekst"/>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7254C0" w14:textId="7FBB928F" w:rsidR="00533E62" w:rsidRDefault="00533E62">
    <w:pPr>
      <w:pStyle w:val="Koptekst"/>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7B8DF4" w14:textId="51A49CB8" w:rsidR="00533E62" w:rsidRDefault="00533E62">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DF6401B"/>
    <w:multiLevelType w:val="hybridMultilevel"/>
    <w:tmpl w:val="BA42284A"/>
    <w:lvl w:ilvl="0" w:tplc="FB36F1F6">
      <w:start w:val="1"/>
      <w:numFmt w:val="decimal"/>
      <w:pStyle w:val="DoelCh"/>
      <w:lvlText w:val="LPD %1 C"/>
      <w:lvlJc w:val="left"/>
      <w:pPr>
        <w:ind w:left="578" w:hanging="360"/>
      </w:pPr>
      <w:rPr>
        <w:rFonts w:hint="default"/>
      </w:rPr>
    </w:lvl>
    <w:lvl w:ilvl="1" w:tplc="08130019" w:tentative="1">
      <w:start w:val="1"/>
      <w:numFmt w:val="lowerLetter"/>
      <w:lvlText w:val="%2."/>
      <w:lvlJc w:val="left"/>
      <w:pPr>
        <w:ind w:left="1298" w:hanging="360"/>
      </w:pPr>
    </w:lvl>
    <w:lvl w:ilvl="2" w:tplc="0813001B" w:tentative="1">
      <w:start w:val="1"/>
      <w:numFmt w:val="lowerRoman"/>
      <w:lvlText w:val="%3."/>
      <w:lvlJc w:val="right"/>
      <w:pPr>
        <w:ind w:left="2018" w:hanging="180"/>
      </w:pPr>
    </w:lvl>
    <w:lvl w:ilvl="3" w:tplc="0813000F" w:tentative="1">
      <w:start w:val="1"/>
      <w:numFmt w:val="decimal"/>
      <w:lvlText w:val="%4."/>
      <w:lvlJc w:val="left"/>
      <w:pPr>
        <w:ind w:left="2738" w:hanging="360"/>
      </w:pPr>
    </w:lvl>
    <w:lvl w:ilvl="4" w:tplc="08130019" w:tentative="1">
      <w:start w:val="1"/>
      <w:numFmt w:val="lowerLetter"/>
      <w:lvlText w:val="%5."/>
      <w:lvlJc w:val="left"/>
      <w:pPr>
        <w:ind w:left="3458" w:hanging="360"/>
      </w:pPr>
    </w:lvl>
    <w:lvl w:ilvl="5" w:tplc="0813001B" w:tentative="1">
      <w:start w:val="1"/>
      <w:numFmt w:val="lowerRoman"/>
      <w:lvlText w:val="%6."/>
      <w:lvlJc w:val="right"/>
      <w:pPr>
        <w:ind w:left="4178" w:hanging="180"/>
      </w:pPr>
    </w:lvl>
    <w:lvl w:ilvl="6" w:tplc="0813000F" w:tentative="1">
      <w:start w:val="1"/>
      <w:numFmt w:val="decimal"/>
      <w:lvlText w:val="%7."/>
      <w:lvlJc w:val="left"/>
      <w:pPr>
        <w:ind w:left="4898" w:hanging="360"/>
      </w:pPr>
    </w:lvl>
    <w:lvl w:ilvl="7" w:tplc="08130019" w:tentative="1">
      <w:start w:val="1"/>
      <w:numFmt w:val="lowerLetter"/>
      <w:lvlText w:val="%8."/>
      <w:lvlJc w:val="left"/>
      <w:pPr>
        <w:ind w:left="5618" w:hanging="360"/>
      </w:pPr>
    </w:lvl>
    <w:lvl w:ilvl="8" w:tplc="0813001B" w:tentative="1">
      <w:start w:val="1"/>
      <w:numFmt w:val="lowerRoman"/>
      <w:lvlText w:val="%9."/>
      <w:lvlJc w:val="right"/>
      <w:pPr>
        <w:ind w:left="6338" w:hanging="180"/>
      </w:pPr>
    </w:lvl>
  </w:abstractNum>
  <w:abstractNum w:abstractNumId="1" w15:restartNumberingAfterBreak="0">
    <w:nsid w:val="0E795973"/>
    <w:multiLevelType w:val="multilevel"/>
    <w:tmpl w:val="D6D685D6"/>
    <w:lvl w:ilvl="0">
      <w:start w:val="1"/>
      <w:numFmt w:val="lowerLetter"/>
      <w:pStyle w:val="Aanvullendekennis"/>
      <w:lvlText w:val="%1."/>
      <w:lvlJc w:val="left"/>
      <w:pPr>
        <w:tabs>
          <w:tab w:val="num" w:pos="720"/>
        </w:tabs>
        <w:ind w:left="720" w:hanging="360"/>
      </w:pPr>
      <w:rPr>
        <w:rFonts w:hint="default"/>
        <w:sz w:val="20"/>
      </w:rPr>
    </w:lvl>
    <w:lvl w:ilvl="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0E7D0F99"/>
    <w:multiLevelType w:val="multilevel"/>
    <w:tmpl w:val="C4822890"/>
    <w:lvl w:ilvl="0">
      <w:start w:val="1"/>
      <w:numFmt w:val="decimal"/>
      <w:pStyle w:val="Kop1"/>
      <w:lvlText w:val="%1"/>
      <w:lvlJc w:val="left"/>
      <w:pPr>
        <w:ind w:left="737" w:hanging="737"/>
      </w:pPr>
      <w:rPr>
        <w:rFonts w:hint="default"/>
      </w:rPr>
    </w:lvl>
    <w:lvl w:ilvl="1">
      <w:start w:val="1"/>
      <w:numFmt w:val="decimal"/>
      <w:pStyle w:val="Kop2"/>
      <w:lvlText w:val="%1.%2"/>
      <w:lvlJc w:val="left"/>
      <w:pPr>
        <w:ind w:left="737" w:hanging="737"/>
      </w:pPr>
      <w:rPr>
        <w:rFonts w:hint="default"/>
      </w:rPr>
    </w:lvl>
    <w:lvl w:ilvl="2">
      <w:start w:val="1"/>
      <w:numFmt w:val="decimal"/>
      <w:pStyle w:val="Kop3"/>
      <w:lvlText w:val="%1.%2.%3"/>
      <w:lvlJc w:val="left"/>
      <w:pPr>
        <w:ind w:left="737" w:hanging="737"/>
      </w:pPr>
      <w:rPr>
        <w:rFonts w:hint="default"/>
      </w:rPr>
    </w:lvl>
    <w:lvl w:ilvl="3">
      <w:start w:val="1"/>
      <w:numFmt w:val="decimal"/>
      <w:lvlText w:val="%1.%2.%3.%4"/>
      <w:lvlJc w:val="left"/>
      <w:pPr>
        <w:ind w:left="737" w:hanging="737"/>
      </w:pPr>
      <w:rPr>
        <w:rFonts w:hint="default"/>
      </w:rPr>
    </w:lvl>
    <w:lvl w:ilvl="4">
      <w:start w:val="1"/>
      <w:numFmt w:val="decimal"/>
      <w:pStyle w:val="Kop5"/>
      <w:lvlText w:val="%1.%2.%3.%4.%5"/>
      <w:lvlJc w:val="left"/>
      <w:pPr>
        <w:ind w:left="737" w:hanging="737"/>
      </w:pPr>
      <w:rPr>
        <w:rFonts w:hint="default"/>
      </w:rPr>
    </w:lvl>
    <w:lvl w:ilvl="5">
      <w:start w:val="1"/>
      <w:numFmt w:val="decimal"/>
      <w:pStyle w:val="Kop6"/>
      <w:lvlText w:val="%1.%2.%3.%4.%5.%6"/>
      <w:lvlJc w:val="left"/>
      <w:pPr>
        <w:ind w:left="737" w:hanging="737"/>
      </w:pPr>
      <w:rPr>
        <w:rFonts w:hint="default"/>
      </w:rPr>
    </w:lvl>
    <w:lvl w:ilvl="6">
      <w:start w:val="1"/>
      <w:numFmt w:val="decimal"/>
      <w:pStyle w:val="Kop7"/>
      <w:lvlText w:val="%1.%2.%3.%4.%5.%6.%7"/>
      <w:lvlJc w:val="left"/>
      <w:pPr>
        <w:ind w:left="737" w:hanging="737"/>
      </w:pPr>
      <w:rPr>
        <w:rFonts w:hint="default"/>
      </w:rPr>
    </w:lvl>
    <w:lvl w:ilvl="7">
      <w:start w:val="1"/>
      <w:numFmt w:val="decimal"/>
      <w:pStyle w:val="Kop8"/>
      <w:lvlText w:val="%1.%2.%3.%4.%5.%6.%7.%8"/>
      <w:lvlJc w:val="left"/>
      <w:pPr>
        <w:ind w:left="737" w:hanging="737"/>
      </w:pPr>
      <w:rPr>
        <w:rFonts w:hint="default"/>
      </w:rPr>
    </w:lvl>
    <w:lvl w:ilvl="8">
      <w:start w:val="1"/>
      <w:numFmt w:val="decimal"/>
      <w:pStyle w:val="Kop9"/>
      <w:lvlText w:val="%1.%2.%3.%4.%5.%6.%7.%8.%9"/>
      <w:lvlJc w:val="left"/>
      <w:pPr>
        <w:ind w:left="737" w:hanging="737"/>
      </w:pPr>
      <w:rPr>
        <w:rFonts w:hint="default"/>
      </w:rPr>
    </w:lvl>
  </w:abstractNum>
  <w:abstractNum w:abstractNumId="3" w15:restartNumberingAfterBreak="0">
    <w:nsid w:val="101D6BCF"/>
    <w:multiLevelType w:val="multilevel"/>
    <w:tmpl w:val="071631AE"/>
    <w:lvl w:ilvl="0">
      <w:start w:val="1"/>
      <w:numFmt w:val="bullet"/>
      <w:pStyle w:val="Opsommingdoel"/>
      <w:lvlText w:val=""/>
      <w:lvlJc w:val="left"/>
      <w:pPr>
        <w:ind w:left="1532" w:hanging="397"/>
      </w:pPr>
      <w:rPr>
        <w:rFonts w:ascii="Symbol" w:hAnsi="Symbol" w:hint="default"/>
      </w:rPr>
    </w:lvl>
    <w:lvl w:ilvl="1">
      <w:start w:val="1"/>
      <w:numFmt w:val="bullet"/>
      <w:lvlText w:val=""/>
      <w:lvlJc w:val="left"/>
      <w:pPr>
        <w:ind w:left="1929" w:hanging="397"/>
      </w:pPr>
      <w:rPr>
        <w:rFonts w:ascii="Wingdings" w:hAnsi="Wingdings" w:hint="default"/>
        <w:sz w:val="24"/>
      </w:rPr>
    </w:lvl>
    <w:lvl w:ilvl="2">
      <w:start w:val="1"/>
      <w:numFmt w:val="bullet"/>
      <w:lvlText w:val=""/>
      <w:lvlJc w:val="left"/>
      <w:pPr>
        <w:ind w:left="2326" w:hanging="397"/>
      </w:pPr>
      <w:rPr>
        <w:rFonts w:ascii="Wingdings" w:hAnsi="Wingdings" w:hint="default"/>
      </w:rPr>
    </w:lvl>
    <w:lvl w:ilvl="3">
      <w:start w:val="1"/>
      <w:numFmt w:val="bullet"/>
      <w:lvlText w:val=""/>
      <w:lvlJc w:val="left"/>
      <w:pPr>
        <w:ind w:left="2723" w:hanging="397"/>
      </w:pPr>
      <w:rPr>
        <w:rFonts w:ascii="Symbol" w:hAnsi="Symbol" w:hint="default"/>
      </w:rPr>
    </w:lvl>
    <w:lvl w:ilvl="4">
      <w:start w:val="1"/>
      <w:numFmt w:val="bullet"/>
      <w:lvlText w:val="o"/>
      <w:lvlJc w:val="left"/>
      <w:pPr>
        <w:ind w:left="3120" w:hanging="397"/>
      </w:pPr>
      <w:rPr>
        <w:rFonts w:ascii="Courier New" w:hAnsi="Courier New" w:cs="Courier New" w:hint="default"/>
      </w:rPr>
    </w:lvl>
    <w:lvl w:ilvl="5">
      <w:start w:val="1"/>
      <w:numFmt w:val="bullet"/>
      <w:lvlText w:val=""/>
      <w:lvlJc w:val="left"/>
      <w:pPr>
        <w:ind w:left="3517" w:hanging="397"/>
      </w:pPr>
      <w:rPr>
        <w:rFonts w:ascii="Wingdings" w:hAnsi="Wingdings" w:hint="default"/>
      </w:rPr>
    </w:lvl>
    <w:lvl w:ilvl="6">
      <w:start w:val="1"/>
      <w:numFmt w:val="bullet"/>
      <w:lvlText w:val=""/>
      <w:lvlJc w:val="left"/>
      <w:pPr>
        <w:ind w:left="3914" w:hanging="397"/>
      </w:pPr>
      <w:rPr>
        <w:rFonts w:ascii="Symbol" w:hAnsi="Symbol" w:hint="default"/>
      </w:rPr>
    </w:lvl>
    <w:lvl w:ilvl="7">
      <w:start w:val="1"/>
      <w:numFmt w:val="bullet"/>
      <w:lvlText w:val="o"/>
      <w:lvlJc w:val="left"/>
      <w:pPr>
        <w:ind w:left="4311" w:hanging="397"/>
      </w:pPr>
      <w:rPr>
        <w:rFonts w:ascii="Courier New" w:hAnsi="Courier New" w:cs="Courier New" w:hint="default"/>
      </w:rPr>
    </w:lvl>
    <w:lvl w:ilvl="8">
      <w:start w:val="1"/>
      <w:numFmt w:val="bullet"/>
      <w:lvlText w:val=""/>
      <w:lvlJc w:val="left"/>
      <w:pPr>
        <w:ind w:left="4708" w:hanging="397"/>
      </w:pPr>
      <w:rPr>
        <w:rFonts w:ascii="Wingdings" w:hAnsi="Wingdings" w:hint="default"/>
      </w:rPr>
    </w:lvl>
  </w:abstractNum>
  <w:abstractNum w:abstractNumId="4" w15:restartNumberingAfterBreak="0">
    <w:nsid w:val="132F2B8A"/>
    <w:multiLevelType w:val="multilevel"/>
    <w:tmpl w:val="4CBC2F94"/>
    <w:lvl w:ilvl="0">
      <w:start w:val="1"/>
      <w:numFmt w:val="bullet"/>
      <w:pStyle w:val="Kennis"/>
      <w:suff w:val="space"/>
      <w:lvlText w:val=""/>
      <w:lvlJc w:val="left"/>
      <w:pPr>
        <w:ind w:left="890" w:hanging="720"/>
      </w:pPr>
      <w:rPr>
        <w:rFonts w:ascii="Symbol" w:hAnsi="Symbol" w:hint="default"/>
      </w:rPr>
    </w:lvl>
    <w:lvl w:ilvl="1">
      <w:start w:val="1"/>
      <w:numFmt w:val="bullet"/>
      <w:lvlText w:val="o"/>
      <w:lvlJc w:val="left"/>
      <w:pPr>
        <w:ind w:left="1610" w:hanging="360"/>
      </w:pPr>
      <w:rPr>
        <w:rFonts w:ascii="Courier New" w:hAnsi="Courier New" w:cs="Courier New" w:hint="default"/>
      </w:rPr>
    </w:lvl>
    <w:lvl w:ilvl="2">
      <w:start w:val="1"/>
      <w:numFmt w:val="bullet"/>
      <w:lvlText w:val=""/>
      <w:lvlJc w:val="left"/>
      <w:pPr>
        <w:ind w:left="2330" w:hanging="360"/>
      </w:pPr>
      <w:rPr>
        <w:rFonts w:ascii="Wingdings" w:hAnsi="Wingdings" w:hint="default"/>
      </w:rPr>
    </w:lvl>
    <w:lvl w:ilvl="3">
      <w:start w:val="1"/>
      <w:numFmt w:val="bullet"/>
      <w:lvlText w:val=""/>
      <w:lvlJc w:val="left"/>
      <w:pPr>
        <w:ind w:left="3050" w:hanging="360"/>
      </w:pPr>
      <w:rPr>
        <w:rFonts w:ascii="Symbol" w:hAnsi="Symbol" w:hint="default"/>
      </w:rPr>
    </w:lvl>
    <w:lvl w:ilvl="4">
      <w:start w:val="1"/>
      <w:numFmt w:val="bullet"/>
      <w:lvlText w:val="o"/>
      <w:lvlJc w:val="left"/>
      <w:pPr>
        <w:ind w:left="3770" w:hanging="360"/>
      </w:pPr>
      <w:rPr>
        <w:rFonts w:ascii="Courier New" w:hAnsi="Courier New" w:cs="Courier New" w:hint="default"/>
      </w:rPr>
    </w:lvl>
    <w:lvl w:ilvl="5">
      <w:start w:val="1"/>
      <w:numFmt w:val="bullet"/>
      <w:lvlText w:val=""/>
      <w:lvlJc w:val="left"/>
      <w:pPr>
        <w:ind w:left="4490" w:hanging="360"/>
      </w:pPr>
      <w:rPr>
        <w:rFonts w:ascii="Wingdings" w:hAnsi="Wingdings" w:hint="default"/>
      </w:rPr>
    </w:lvl>
    <w:lvl w:ilvl="6">
      <w:start w:val="1"/>
      <w:numFmt w:val="bullet"/>
      <w:lvlText w:val=""/>
      <w:lvlJc w:val="left"/>
      <w:pPr>
        <w:ind w:left="5210" w:hanging="360"/>
      </w:pPr>
      <w:rPr>
        <w:rFonts w:ascii="Symbol" w:hAnsi="Symbol" w:hint="default"/>
      </w:rPr>
    </w:lvl>
    <w:lvl w:ilvl="7">
      <w:start w:val="1"/>
      <w:numFmt w:val="bullet"/>
      <w:lvlText w:val="o"/>
      <w:lvlJc w:val="left"/>
      <w:pPr>
        <w:ind w:left="5930" w:hanging="360"/>
      </w:pPr>
      <w:rPr>
        <w:rFonts w:ascii="Courier New" w:hAnsi="Courier New" w:cs="Courier New" w:hint="default"/>
      </w:rPr>
    </w:lvl>
    <w:lvl w:ilvl="8">
      <w:start w:val="1"/>
      <w:numFmt w:val="bullet"/>
      <w:lvlText w:val=""/>
      <w:lvlJc w:val="left"/>
      <w:pPr>
        <w:ind w:left="6650" w:hanging="360"/>
      </w:pPr>
      <w:rPr>
        <w:rFonts w:ascii="Wingdings" w:hAnsi="Wingdings" w:hint="default"/>
      </w:rPr>
    </w:lvl>
  </w:abstractNum>
  <w:abstractNum w:abstractNumId="5" w15:restartNumberingAfterBreak="0">
    <w:nsid w:val="22C944B4"/>
    <w:multiLevelType w:val="hybridMultilevel"/>
    <w:tmpl w:val="F566DCFA"/>
    <w:lvl w:ilvl="0" w:tplc="E52C79A2">
      <w:start w:val="1"/>
      <w:numFmt w:val="decimal"/>
      <w:lvlText w:val="%1."/>
      <w:lvlJc w:val="left"/>
      <w:pPr>
        <w:tabs>
          <w:tab w:val="num" w:pos="720"/>
        </w:tabs>
        <w:ind w:left="720" w:hanging="360"/>
      </w:pPr>
    </w:lvl>
    <w:lvl w:ilvl="1" w:tplc="B6626C20" w:tentative="1">
      <w:start w:val="1"/>
      <w:numFmt w:val="decimal"/>
      <w:lvlText w:val="%2."/>
      <w:lvlJc w:val="left"/>
      <w:pPr>
        <w:tabs>
          <w:tab w:val="num" w:pos="1440"/>
        </w:tabs>
        <w:ind w:left="1440" w:hanging="360"/>
      </w:pPr>
    </w:lvl>
    <w:lvl w:ilvl="2" w:tplc="8C0ABDAC" w:tentative="1">
      <w:start w:val="1"/>
      <w:numFmt w:val="decimal"/>
      <w:lvlText w:val="%3."/>
      <w:lvlJc w:val="left"/>
      <w:pPr>
        <w:tabs>
          <w:tab w:val="num" w:pos="2160"/>
        </w:tabs>
        <w:ind w:left="2160" w:hanging="360"/>
      </w:pPr>
    </w:lvl>
    <w:lvl w:ilvl="3" w:tplc="DEEA5C62" w:tentative="1">
      <w:start w:val="1"/>
      <w:numFmt w:val="decimal"/>
      <w:lvlText w:val="%4."/>
      <w:lvlJc w:val="left"/>
      <w:pPr>
        <w:tabs>
          <w:tab w:val="num" w:pos="2880"/>
        </w:tabs>
        <w:ind w:left="2880" w:hanging="360"/>
      </w:pPr>
    </w:lvl>
    <w:lvl w:ilvl="4" w:tplc="9EE098EA" w:tentative="1">
      <w:start w:val="1"/>
      <w:numFmt w:val="decimal"/>
      <w:lvlText w:val="%5."/>
      <w:lvlJc w:val="left"/>
      <w:pPr>
        <w:tabs>
          <w:tab w:val="num" w:pos="3600"/>
        </w:tabs>
        <w:ind w:left="3600" w:hanging="360"/>
      </w:pPr>
    </w:lvl>
    <w:lvl w:ilvl="5" w:tplc="BD9208A6" w:tentative="1">
      <w:start w:val="1"/>
      <w:numFmt w:val="decimal"/>
      <w:lvlText w:val="%6."/>
      <w:lvlJc w:val="left"/>
      <w:pPr>
        <w:tabs>
          <w:tab w:val="num" w:pos="4320"/>
        </w:tabs>
        <w:ind w:left="4320" w:hanging="360"/>
      </w:pPr>
    </w:lvl>
    <w:lvl w:ilvl="6" w:tplc="1D080BD0" w:tentative="1">
      <w:start w:val="1"/>
      <w:numFmt w:val="decimal"/>
      <w:lvlText w:val="%7."/>
      <w:lvlJc w:val="left"/>
      <w:pPr>
        <w:tabs>
          <w:tab w:val="num" w:pos="5040"/>
        </w:tabs>
        <w:ind w:left="5040" w:hanging="360"/>
      </w:pPr>
    </w:lvl>
    <w:lvl w:ilvl="7" w:tplc="910CE426" w:tentative="1">
      <w:start w:val="1"/>
      <w:numFmt w:val="decimal"/>
      <w:lvlText w:val="%8."/>
      <w:lvlJc w:val="left"/>
      <w:pPr>
        <w:tabs>
          <w:tab w:val="num" w:pos="5760"/>
        </w:tabs>
        <w:ind w:left="5760" w:hanging="360"/>
      </w:pPr>
    </w:lvl>
    <w:lvl w:ilvl="8" w:tplc="35C653AA" w:tentative="1">
      <w:start w:val="1"/>
      <w:numFmt w:val="decimal"/>
      <w:lvlText w:val="%9."/>
      <w:lvlJc w:val="left"/>
      <w:pPr>
        <w:tabs>
          <w:tab w:val="num" w:pos="6480"/>
        </w:tabs>
        <w:ind w:left="6480" w:hanging="360"/>
      </w:pPr>
    </w:lvl>
  </w:abstractNum>
  <w:abstractNum w:abstractNumId="6" w15:restartNumberingAfterBreak="0">
    <w:nsid w:val="26333F5C"/>
    <w:multiLevelType w:val="multilevel"/>
    <w:tmpl w:val="0BD898BE"/>
    <w:lvl w:ilvl="0">
      <w:start w:val="1"/>
      <w:numFmt w:val="bullet"/>
      <w:pStyle w:val="Opsomming1"/>
      <w:lvlText w:val=""/>
      <w:lvlJc w:val="left"/>
      <w:pPr>
        <w:ind w:left="397" w:hanging="397"/>
      </w:pPr>
      <w:rPr>
        <w:rFonts w:ascii="Symbol" w:hAnsi="Symbol" w:hint="default"/>
        <w:color w:val="595959" w:themeColor="text1" w:themeTint="A6"/>
      </w:rPr>
    </w:lvl>
    <w:lvl w:ilvl="1">
      <w:start w:val="1"/>
      <w:numFmt w:val="bullet"/>
      <w:lvlText w:val="-"/>
      <w:lvlJc w:val="left"/>
      <w:pPr>
        <w:ind w:left="794" w:hanging="397"/>
      </w:pPr>
      <w:rPr>
        <w:rFonts w:ascii="Courier New" w:hAnsi="Courier New" w:hint="default"/>
      </w:rPr>
    </w:lvl>
    <w:lvl w:ilvl="2">
      <w:start w:val="1"/>
      <w:numFmt w:val="bullet"/>
      <w:pStyle w:val="Opsomming6"/>
      <w:lvlText w:val=""/>
      <w:lvlJc w:val="left"/>
      <w:pPr>
        <w:ind w:left="1191" w:hanging="397"/>
      </w:pPr>
      <w:rPr>
        <w:rFonts w:ascii="Wingdings" w:hAnsi="Wingdings" w:hint="default"/>
      </w:rPr>
    </w:lvl>
    <w:lvl w:ilvl="3">
      <w:start w:val="1"/>
      <w:numFmt w:val="bullet"/>
      <w:lvlText w:val=""/>
      <w:lvlJc w:val="left"/>
      <w:pPr>
        <w:ind w:left="1588" w:hanging="397"/>
      </w:pPr>
      <w:rPr>
        <w:rFonts w:ascii="Symbol" w:hAnsi="Symbol" w:hint="default"/>
      </w:rPr>
    </w:lvl>
    <w:lvl w:ilvl="4">
      <w:start w:val="1"/>
      <w:numFmt w:val="bullet"/>
      <w:lvlText w:val=""/>
      <w:lvlJc w:val="left"/>
      <w:pPr>
        <w:ind w:left="1985" w:hanging="397"/>
      </w:pPr>
      <w:rPr>
        <w:rFonts w:ascii="Symbol" w:hAnsi="Symbol" w:hint="default"/>
      </w:rPr>
    </w:lvl>
    <w:lvl w:ilvl="5">
      <w:start w:val="1"/>
      <w:numFmt w:val="bullet"/>
      <w:lvlText w:val=""/>
      <w:lvlJc w:val="left"/>
      <w:pPr>
        <w:ind w:left="2382" w:hanging="397"/>
      </w:pPr>
      <w:rPr>
        <w:rFonts w:ascii="Wingdings" w:hAnsi="Wingdings" w:hint="default"/>
      </w:rPr>
    </w:lvl>
    <w:lvl w:ilvl="6">
      <w:start w:val="1"/>
      <w:numFmt w:val="bullet"/>
      <w:lvlText w:val=""/>
      <w:lvlJc w:val="left"/>
      <w:pPr>
        <w:ind w:left="2779" w:hanging="397"/>
      </w:pPr>
      <w:rPr>
        <w:rFonts w:ascii="Wingdings" w:hAnsi="Wingdings" w:hint="default"/>
      </w:rPr>
    </w:lvl>
    <w:lvl w:ilvl="7">
      <w:start w:val="1"/>
      <w:numFmt w:val="bullet"/>
      <w:lvlText w:val=""/>
      <w:lvlJc w:val="left"/>
      <w:pPr>
        <w:ind w:left="3176" w:hanging="397"/>
      </w:pPr>
      <w:rPr>
        <w:rFonts w:ascii="Symbol" w:hAnsi="Symbol" w:hint="default"/>
      </w:rPr>
    </w:lvl>
    <w:lvl w:ilvl="8">
      <w:start w:val="1"/>
      <w:numFmt w:val="bullet"/>
      <w:lvlText w:val=""/>
      <w:lvlJc w:val="left"/>
      <w:pPr>
        <w:ind w:left="3573" w:hanging="397"/>
      </w:pPr>
      <w:rPr>
        <w:rFonts w:ascii="Symbol" w:hAnsi="Symbol" w:hint="default"/>
      </w:rPr>
    </w:lvl>
  </w:abstractNum>
  <w:abstractNum w:abstractNumId="7" w15:restartNumberingAfterBreak="0">
    <w:nsid w:val="264150C0"/>
    <w:multiLevelType w:val="multilevel"/>
    <w:tmpl w:val="FD925814"/>
    <w:lvl w:ilvl="0">
      <w:start w:val="1"/>
      <w:numFmt w:val="none"/>
      <w:pStyle w:val="WenkDuiding"/>
      <w:lvlText w:val="Duiding:"/>
      <w:lvlJc w:val="right"/>
      <w:pPr>
        <w:tabs>
          <w:tab w:val="num" w:pos="2268"/>
        </w:tabs>
        <w:ind w:left="2268" w:hanging="170"/>
      </w:pPr>
      <w:rPr>
        <w:rFonts w:ascii="Trebuchet MS" w:hAnsi="Trebuchet MS" w:hint="default"/>
        <w:b w:val="0"/>
        <w:i w:val="0"/>
        <w:color w:val="002060"/>
        <w:sz w:val="18"/>
        <w:u w:val="single" w:color="002060"/>
      </w:rPr>
    </w:lvl>
    <w:lvl w:ilvl="1">
      <w:start w:val="1"/>
      <w:numFmt w:val="lowerLetter"/>
      <w:lvlText w:val="%2."/>
      <w:lvlJc w:val="left"/>
      <w:pPr>
        <w:ind w:left="2914" w:hanging="360"/>
      </w:pPr>
      <w:rPr>
        <w:rFonts w:hint="default"/>
      </w:rPr>
    </w:lvl>
    <w:lvl w:ilvl="2">
      <w:start w:val="1"/>
      <w:numFmt w:val="lowerRoman"/>
      <w:lvlText w:val="%3."/>
      <w:lvlJc w:val="right"/>
      <w:pPr>
        <w:ind w:left="3634" w:hanging="180"/>
      </w:pPr>
      <w:rPr>
        <w:rFonts w:hint="default"/>
      </w:rPr>
    </w:lvl>
    <w:lvl w:ilvl="3">
      <w:start w:val="1"/>
      <w:numFmt w:val="decimal"/>
      <w:lvlText w:val="%4."/>
      <w:lvlJc w:val="left"/>
      <w:pPr>
        <w:ind w:left="4354" w:hanging="360"/>
      </w:pPr>
      <w:rPr>
        <w:rFonts w:hint="default"/>
      </w:rPr>
    </w:lvl>
    <w:lvl w:ilvl="4">
      <w:start w:val="1"/>
      <w:numFmt w:val="lowerLetter"/>
      <w:lvlText w:val="%5."/>
      <w:lvlJc w:val="left"/>
      <w:pPr>
        <w:ind w:left="5074" w:hanging="360"/>
      </w:pPr>
      <w:rPr>
        <w:rFonts w:hint="default"/>
      </w:rPr>
    </w:lvl>
    <w:lvl w:ilvl="5">
      <w:start w:val="1"/>
      <w:numFmt w:val="lowerRoman"/>
      <w:lvlText w:val="%6."/>
      <w:lvlJc w:val="right"/>
      <w:pPr>
        <w:ind w:left="5794" w:hanging="180"/>
      </w:pPr>
      <w:rPr>
        <w:rFonts w:hint="default"/>
      </w:rPr>
    </w:lvl>
    <w:lvl w:ilvl="6">
      <w:start w:val="1"/>
      <w:numFmt w:val="decimal"/>
      <w:lvlText w:val="%7."/>
      <w:lvlJc w:val="left"/>
      <w:pPr>
        <w:ind w:left="6514" w:hanging="360"/>
      </w:pPr>
      <w:rPr>
        <w:rFonts w:hint="default"/>
      </w:rPr>
    </w:lvl>
    <w:lvl w:ilvl="7">
      <w:start w:val="1"/>
      <w:numFmt w:val="lowerLetter"/>
      <w:lvlText w:val="%8."/>
      <w:lvlJc w:val="left"/>
      <w:pPr>
        <w:ind w:left="7234" w:hanging="360"/>
      </w:pPr>
      <w:rPr>
        <w:rFonts w:hint="default"/>
      </w:rPr>
    </w:lvl>
    <w:lvl w:ilvl="8">
      <w:start w:val="1"/>
      <w:numFmt w:val="lowerRoman"/>
      <w:lvlText w:val="%9."/>
      <w:lvlJc w:val="right"/>
      <w:pPr>
        <w:ind w:left="7954" w:hanging="180"/>
      </w:pPr>
      <w:rPr>
        <w:rFonts w:hint="default"/>
      </w:rPr>
    </w:lvl>
  </w:abstractNum>
  <w:abstractNum w:abstractNumId="8" w15:restartNumberingAfterBreak="0">
    <w:nsid w:val="2A2D3DDB"/>
    <w:multiLevelType w:val="hybridMultilevel"/>
    <w:tmpl w:val="953EEFDE"/>
    <w:lvl w:ilvl="0" w:tplc="BD948040">
      <w:start w:val="1"/>
      <w:numFmt w:val="bullet"/>
      <w:pStyle w:val="Afbops2"/>
      <w:lvlText w:val=""/>
      <w:lvlJc w:val="left"/>
      <w:pPr>
        <w:ind w:left="2024" w:hanging="360"/>
      </w:pPr>
      <w:rPr>
        <w:rFonts w:ascii="Wingdings" w:hAnsi="Wingdings" w:hint="default"/>
        <w:color w:val="1F4E79" w:themeColor="accent1" w:themeShade="80"/>
        <w:sz w:val="28"/>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9" w15:restartNumberingAfterBreak="0">
    <w:nsid w:val="2A9845AD"/>
    <w:multiLevelType w:val="hybridMultilevel"/>
    <w:tmpl w:val="A288DA34"/>
    <w:lvl w:ilvl="0" w:tplc="0813000F">
      <w:start w:val="1"/>
      <w:numFmt w:val="decimal"/>
      <w:lvlText w:val="%1."/>
      <w:lvlJc w:val="left"/>
      <w:pPr>
        <w:ind w:left="360" w:hanging="360"/>
      </w:p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10" w15:restartNumberingAfterBreak="0">
    <w:nsid w:val="2D16571F"/>
    <w:multiLevelType w:val="multilevel"/>
    <w:tmpl w:val="E41E0D7C"/>
    <w:lvl w:ilvl="0">
      <w:start w:val="1"/>
      <w:numFmt w:val="decimal"/>
      <w:pStyle w:val="Doelkeuze"/>
      <w:lvlText w:val="LPD K%1"/>
      <w:lvlJc w:val="left"/>
      <w:pPr>
        <w:ind w:left="360" w:hanging="360"/>
      </w:pPr>
      <w:rPr>
        <w:rFonts w:ascii="Calibri" w:hAnsi="Calibri" w:hint="default"/>
        <w:b/>
        <w:i w:val="0"/>
        <w:color w:val="767171" w:themeColor="background2" w:themeShade="80"/>
        <w:sz w:val="24"/>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1" w15:restartNumberingAfterBreak="0">
    <w:nsid w:val="2F2D7B11"/>
    <w:multiLevelType w:val="hybridMultilevel"/>
    <w:tmpl w:val="AF68C180"/>
    <w:lvl w:ilvl="0" w:tplc="6932FB50">
      <w:start w:val="1"/>
      <w:numFmt w:val="bullet"/>
      <w:lvlText w:val=""/>
      <w:lvlJc w:val="left"/>
      <w:pPr>
        <w:ind w:left="2024" w:hanging="360"/>
      </w:pPr>
      <w:rPr>
        <w:rFonts w:ascii="Symbol" w:hAnsi="Symbol" w:hint="default"/>
        <w:color w:val="auto"/>
        <w:sz w:val="28"/>
      </w:rPr>
    </w:lvl>
    <w:lvl w:ilvl="1" w:tplc="08130003" w:tentative="1">
      <w:start w:val="1"/>
      <w:numFmt w:val="bullet"/>
      <w:lvlText w:val="o"/>
      <w:lvlJc w:val="left"/>
      <w:pPr>
        <w:ind w:left="1440" w:hanging="360"/>
      </w:pPr>
      <w:rPr>
        <w:rFonts w:ascii="Courier New" w:hAnsi="Courier New" w:cs="Courier New" w:hint="default"/>
      </w:rPr>
    </w:lvl>
    <w:lvl w:ilvl="2" w:tplc="C116179A">
      <w:start w:val="1"/>
      <w:numFmt w:val="bullet"/>
      <w:pStyle w:val="Wenkops1"/>
      <w:lvlText w:val=""/>
      <w:lvlJc w:val="left"/>
      <w:pPr>
        <w:ind w:left="2160" w:hanging="360"/>
      </w:pPr>
      <w:rPr>
        <w:rFonts w:ascii="Symbol" w:hAnsi="Symbol" w:hint="default"/>
        <w:color w:val="auto"/>
        <w:sz w:val="22"/>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12" w15:restartNumberingAfterBreak="0">
    <w:nsid w:val="323672D4"/>
    <w:multiLevelType w:val="hybridMultilevel"/>
    <w:tmpl w:val="89AE61F8"/>
    <w:lvl w:ilvl="0" w:tplc="7E42086C">
      <w:start w:val="1"/>
      <w:numFmt w:val="decimal"/>
      <w:lvlText w:val="%1"/>
      <w:lvlJc w:val="right"/>
      <w:pPr>
        <w:ind w:left="720" w:hanging="360"/>
      </w:pPr>
      <w:rPr>
        <w:rFonts w:hint="default"/>
      </w:r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13" w15:restartNumberingAfterBreak="0">
    <w:nsid w:val="33D375F0"/>
    <w:multiLevelType w:val="hybridMultilevel"/>
    <w:tmpl w:val="89AE61F8"/>
    <w:lvl w:ilvl="0" w:tplc="7E42086C">
      <w:start w:val="1"/>
      <w:numFmt w:val="decimal"/>
      <w:lvlText w:val="%1"/>
      <w:lvlJc w:val="right"/>
      <w:pPr>
        <w:ind w:left="720" w:hanging="360"/>
      </w:pPr>
      <w:rPr>
        <w:rFonts w:hint="default"/>
      </w:r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14" w15:restartNumberingAfterBreak="0">
    <w:nsid w:val="36DF55FD"/>
    <w:multiLevelType w:val="hybridMultilevel"/>
    <w:tmpl w:val="BA141CD2"/>
    <w:lvl w:ilvl="0" w:tplc="EF5C1BBC">
      <w:start w:val="1"/>
      <w:numFmt w:val="decimal"/>
      <w:pStyle w:val="DoelLabo"/>
      <w:lvlText w:val="LPD %1 L"/>
      <w:lvlJc w:val="left"/>
      <w:pPr>
        <w:ind w:left="720" w:hanging="360"/>
      </w:pPr>
      <w:rPr>
        <w:rFonts w:ascii="Calibri" w:hAnsi="Calibri" w:hint="default"/>
        <w:b/>
        <w:i w:val="0"/>
        <w:color w:val="002060"/>
        <w:sz w:val="24"/>
        <w:u w:val="none" w:color="002060"/>
      </w:r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15" w15:restartNumberingAfterBreak="0">
    <w:nsid w:val="38194984"/>
    <w:multiLevelType w:val="hybridMultilevel"/>
    <w:tmpl w:val="E0EC55F6"/>
    <w:lvl w:ilvl="0" w:tplc="30185710">
      <w:start w:val="1"/>
      <w:numFmt w:val="bullet"/>
      <w:lvlText w:val=""/>
      <w:lvlJc w:val="left"/>
      <w:pPr>
        <w:ind w:left="2024" w:hanging="360"/>
      </w:pPr>
      <w:rPr>
        <w:rFonts w:ascii="Wingdings" w:hAnsi="Wingdings" w:hint="default"/>
        <w:color w:val="595959" w:themeColor="text1" w:themeTint="A6"/>
        <w:sz w:val="28"/>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16" w15:restartNumberingAfterBreak="0">
    <w:nsid w:val="41313E08"/>
    <w:multiLevelType w:val="hybridMultilevel"/>
    <w:tmpl w:val="5DFE4E22"/>
    <w:lvl w:ilvl="0" w:tplc="DDBC3554">
      <w:start w:val="1"/>
      <w:numFmt w:val="bullet"/>
      <w:lvlText w:val=""/>
      <w:lvlJc w:val="left"/>
      <w:pPr>
        <w:ind w:left="1097" w:hanging="360"/>
      </w:pPr>
      <w:rPr>
        <w:rFonts w:ascii="Wingdings" w:hAnsi="Wingdings" w:hint="default"/>
        <w:color w:val="auto"/>
        <w:sz w:val="28"/>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17" w15:restartNumberingAfterBreak="0">
    <w:nsid w:val="42CC3C11"/>
    <w:multiLevelType w:val="multilevel"/>
    <w:tmpl w:val="4DFACA5E"/>
    <w:lvl w:ilvl="0">
      <w:start w:val="1"/>
      <w:numFmt w:val="decimal"/>
      <w:pStyle w:val="Doel"/>
      <w:lvlText w:val="LPD %1"/>
      <w:lvlJc w:val="left"/>
      <w:pPr>
        <w:ind w:left="1077" w:hanging="1077"/>
      </w:pPr>
      <w:rPr>
        <w:rFonts w:ascii="Calibri" w:hAnsi="Calibri" w:hint="default"/>
        <w:b/>
        <w:i w:val="0"/>
        <w:color w:val="002060"/>
        <w:sz w:val="24"/>
        <w:u w:val="none" w:color="002060"/>
      </w:rPr>
    </w:lvl>
    <w:lvl w:ilvl="1">
      <w:start w:val="1"/>
      <w:numFmt w:val="decimal"/>
      <w:pStyle w:val="Doelverd"/>
      <w:lvlText w:val="LPD %1.%2"/>
      <w:lvlJc w:val="left"/>
      <w:pPr>
        <w:ind w:left="964" w:hanging="227"/>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48E23C9A"/>
    <w:multiLevelType w:val="hybridMultilevel"/>
    <w:tmpl w:val="CE88B42E"/>
    <w:lvl w:ilvl="0" w:tplc="E49E3B60">
      <w:start w:val="12"/>
      <w:numFmt w:val="bullet"/>
      <w:pStyle w:val="Opsomming2"/>
      <w:lvlText w:val="-"/>
      <w:lvlJc w:val="left"/>
      <w:pPr>
        <w:ind w:left="1117" w:hanging="360"/>
      </w:pPr>
      <w:rPr>
        <w:rFonts w:ascii="Calibri" w:eastAsiaTheme="minorHAnsi" w:hAnsi="Calibri" w:cs="Calibri" w:hint="default"/>
      </w:rPr>
    </w:lvl>
    <w:lvl w:ilvl="1" w:tplc="08130003" w:tentative="1">
      <w:start w:val="1"/>
      <w:numFmt w:val="bullet"/>
      <w:lvlText w:val="o"/>
      <w:lvlJc w:val="left"/>
      <w:pPr>
        <w:ind w:left="1837" w:hanging="360"/>
      </w:pPr>
      <w:rPr>
        <w:rFonts w:ascii="Courier New" w:hAnsi="Courier New" w:cs="Courier New" w:hint="default"/>
      </w:rPr>
    </w:lvl>
    <w:lvl w:ilvl="2" w:tplc="08130005" w:tentative="1">
      <w:start w:val="1"/>
      <w:numFmt w:val="bullet"/>
      <w:lvlText w:val=""/>
      <w:lvlJc w:val="left"/>
      <w:pPr>
        <w:ind w:left="2557" w:hanging="360"/>
      </w:pPr>
      <w:rPr>
        <w:rFonts w:ascii="Wingdings" w:hAnsi="Wingdings" w:hint="default"/>
      </w:rPr>
    </w:lvl>
    <w:lvl w:ilvl="3" w:tplc="08130001" w:tentative="1">
      <w:start w:val="1"/>
      <w:numFmt w:val="bullet"/>
      <w:lvlText w:val=""/>
      <w:lvlJc w:val="left"/>
      <w:pPr>
        <w:ind w:left="3277" w:hanging="360"/>
      </w:pPr>
      <w:rPr>
        <w:rFonts w:ascii="Symbol" w:hAnsi="Symbol" w:hint="default"/>
      </w:rPr>
    </w:lvl>
    <w:lvl w:ilvl="4" w:tplc="08130003" w:tentative="1">
      <w:start w:val="1"/>
      <w:numFmt w:val="bullet"/>
      <w:lvlText w:val="o"/>
      <w:lvlJc w:val="left"/>
      <w:pPr>
        <w:ind w:left="3997" w:hanging="360"/>
      </w:pPr>
      <w:rPr>
        <w:rFonts w:ascii="Courier New" w:hAnsi="Courier New" w:cs="Courier New" w:hint="default"/>
      </w:rPr>
    </w:lvl>
    <w:lvl w:ilvl="5" w:tplc="08130005" w:tentative="1">
      <w:start w:val="1"/>
      <w:numFmt w:val="bullet"/>
      <w:lvlText w:val=""/>
      <w:lvlJc w:val="left"/>
      <w:pPr>
        <w:ind w:left="4717" w:hanging="360"/>
      </w:pPr>
      <w:rPr>
        <w:rFonts w:ascii="Wingdings" w:hAnsi="Wingdings" w:hint="default"/>
      </w:rPr>
    </w:lvl>
    <w:lvl w:ilvl="6" w:tplc="08130001" w:tentative="1">
      <w:start w:val="1"/>
      <w:numFmt w:val="bullet"/>
      <w:lvlText w:val=""/>
      <w:lvlJc w:val="left"/>
      <w:pPr>
        <w:ind w:left="5437" w:hanging="360"/>
      </w:pPr>
      <w:rPr>
        <w:rFonts w:ascii="Symbol" w:hAnsi="Symbol" w:hint="default"/>
      </w:rPr>
    </w:lvl>
    <w:lvl w:ilvl="7" w:tplc="08130003" w:tentative="1">
      <w:start w:val="1"/>
      <w:numFmt w:val="bullet"/>
      <w:lvlText w:val="o"/>
      <w:lvlJc w:val="left"/>
      <w:pPr>
        <w:ind w:left="6157" w:hanging="360"/>
      </w:pPr>
      <w:rPr>
        <w:rFonts w:ascii="Courier New" w:hAnsi="Courier New" w:cs="Courier New" w:hint="default"/>
      </w:rPr>
    </w:lvl>
    <w:lvl w:ilvl="8" w:tplc="08130005" w:tentative="1">
      <w:start w:val="1"/>
      <w:numFmt w:val="bullet"/>
      <w:lvlText w:val=""/>
      <w:lvlJc w:val="left"/>
      <w:pPr>
        <w:ind w:left="6877" w:hanging="360"/>
      </w:pPr>
      <w:rPr>
        <w:rFonts w:ascii="Wingdings" w:hAnsi="Wingdings" w:hint="default"/>
      </w:rPr>
    </w:lvl>
  </w:abstractNum>
  <w:abstractNum w:abstractNumId="19" w15:restartNumberingAfterBreak="0">
    <w:nsid w:val="490C1F68"/>
    <w:multiLevelType w:val="multilevel"/>
    <w:tmpl w:val="6E588886"/>
    <w:lvl w:ilvl="0">
      <w:start w:val="1"/>
      <w:numFmt w:val="none"/>
      <w:pStyle w:val="Wenk"/>
      <w:lvlText w:val="Wenk:"/>
      <w:lvlJc w:val="right"/>
      <w:pPr>
        <w:tabs>
          <w:tab w:val="num" w:pos="2268"/>
        </w:tabs>
        <w:ind w:left="2268" w:hanging="170"/>
      </w:pPr>
      <w:rPr>
        <w:rFonts w:ascii="Trebuchet MS" w:hAnsi="Trebuchet MS" w:hint="default"/>
        <w:b w:val="0"/>
        <w:i w:val="0"/>
        <w:color w:val="002060"/>
        <w:sz w:val="18"/>
        <w:u w:val="single" w:color="002060"/>
      </w:rPr>
    </w:lvl>
    <w:lvl w:ilvl="1">
      <w:start w:val="1"/>
      <w:numFmt w:val="bullet"/>
      <w:lvlText w:val="o"/>
      <w:lvlJc w:val="left"/>
      <w:pPr>
        <w:ind w:left="1958" w:hanging="360"/>
      </w:pPr>
      <w:rPr>
        <w:rFonts w:ascii="Courier New" w:hAnsi="Courier New" w:cs="Courier New" w:hint="default"/>
      </w:rPr>
    </w:lvl>
    <w:lvl w:ilvl="2">
      <w:start w:val="1"/>
      <w:numFmt w:val="bullet"/>
      <w:lvlText w:val=""/>
      <w:lvlJc w:val="left"/>
      <w:pPr>
        <w:ind w:left="2678" w:hanging="360"/>
      </w:pPr>
      <w:rPr>
        <w:rFonts w:ascii="Wingdings" w:hAnsi="Wingdings" w:hint="default"/>
      </w:rPr>
    </w:lvl>
    <w:lvl w:ilvl="3">
      <w:start w:val="1"/>
      <w:numFmt w:val="bullet"/>
      <w:lvlText w:val=""/>
      <w:lvlJc w:val="left"/>
      <w:pPr>
        <w:ind w:left="3398" w:hanging="360"/>
      </w:pPr>
      <w:rPr>
        <w:rFonts w:ascii="Symbol" w:hAnsi="Symbol" w:hint="default"/>
      </w:rPr>
    </w:lvl>
    <w:lvl w:ilvl="4">
      <w:start w:val="1"/>
      <w:numFmt w:val="bullet"/>
      <w:lvlText w:val="o"/>
      <w:lvlJc w:val="left"/>
      <w:pPr>
        <w:ind w:left="4118" w:hanging="360"/>
      </w:pPr>
      <w:rPr>
        <w:rFonts w:ascii="Courier New" w:hAnsi="Courier New" w:cs="Courier New" w:hint="default"/>
      </w:rPr>
    </w:lvl>
    <w:lvl w:ilvl="5">
      <w:start w:val="1"/>
      <w:numFmt w:val="bullet"/>
      <w:lvlText w:val=""/>
      <w:lvlJc w:val="left"/>
      <w:pPr>
        <w:ind w:left="4838" w:hanging="360"/>
      </w:pPr>
      <w:rPr>
        <w:rFonts w:ascii="Wingdings" w:hAnsi="Wingdings" w:hint="default"/>
      </w:rPr>
    </w:lvl>
    <w:lvl w:ilvl="6">
      <w:start w:val="1"/>
      <w:numFmt w:val="bullet"/>
      <w:lvlText w:val=""/>
      <w:lvlJc w:val="left"/>
      <w:pPr>
        <w:ind w:left="5558" w:hanging="360"/>
      </w:pPr>
      <w:rPr>
        <w:rFonts w:ascii="Symbol" w:hAnsi="Symbol" w:hint="default"/>
      </w:rPr>
    </w:lvl>
    <w:lvl w:ilvl="7">
      <w:start w:val="1"/>
      <w:numFmt w:val="bullet"/>
      <w:lvlText w:val="o"/>
      <w:lvlJc w:val="left"/>
      <w:pPr>
        <w:ind w:left="6278" w:hanging="360"/>
      </w:pPr>
      <w:rPr>
        <w:rFonts w:ascii="Courier New" w:hAnsi="Courier New" w:cs="Courier New" w:hint="default"/>
      </w:rPr>
    </w:lvl>
    <w:lvl w:ilvl="8">
      <w:start w:val="1"/>
      <w:numFmt w:val="bullet"/>
      <w:lvlText w:val=""/>
      <w:lvlJc w:val="left"/>
      <w:pPr>
        <w:ind w:left="6998" w:hanging="360"/>
      </w:pPr>
      <w:rPr>
        <w:rFonts w:ascii="Wingdings" w:hAnsi="Wingdings" w:hint="default"/>
      </w:rPr>
    </w:lvl>
  </w:abstractNum>
  <w:abstractNum w:abstractNumId="20" w15:restartNumberingAfterBreak="0">
    <w:nsid w:val="512A7319"/>
    <w:multiLevelType w:val="hybridMultilevel"/>
    <w:tmpl w:val="EED634F2"/>
    <w:lvl w:ilvl="0" w:tplc="95DEE34E">
      <w:numFmt w:val="bullet"/>
      <w:lvlText w:val="-"/>
      <w:lvlJc w:val="left"/>
      <w:pPr>
        <w:ind w:left="360" w:hanging="360"/>
      </w:pPr>
      <w:rPr>
        <w:rFonts w:ascii="Calibri" w:eastAsiaTheme="majorEastAsia" w:hAnsi="Calibri" w:cs="Calibri" w:hint="default"/>
      </w:rPr>
    </w:lvl>
    <w:lvl w:ilvl="1" w:tplc="08130003">
      <w:start w:val="1"/>
      <w:numFmt w:val="bullet"/>
      <w:lvlText w:val="o"/>
      <w:lvlJc w:val="left"/>
      <w:pPr>
        <w:ind w:left="1080" w:hanging="360"/>
      </w:pPr>
      <w:rPr>
        <w:rFonts w:ascii="Courier New" w:hAnsi="Courier New" w:cs="Courier New" w:hint="default"/>
      </w:rPr>
    </w:lvl>
    <w:lvl w:ilvl="2" w:tplc="08130005" w:tentative="1">
      <w:start w:val="1"/>
      <w:numFmt w:val="bullet"/>
      <w:pStyle w:val="Opsomming3"/>
      <w:lvlText w:val=""/>
      <w:lvlJc w:val="left"/>
      <w:pPr>
        <w:ind w:left="1800" w:hanging="360"/>
      </w:pPr>
      <w:rPr>
        <w:rFonts w:ascii="Wingdings" w:hAnsi="Wingdings" w:hint="default"/>
      </w:rPr>
    </w:lvl>
    <w:lvl w:ilvl="3" w:tplc="08130001" w:tentative="1">
      <w:start w:val="1"/>
      <w:numFmt w:val="bullet"/>
      <w:lvlText w:val=""/>
      <w:lvlJc w:val="left"/>
      <w:pPr>
        <w:ind w:left="2520" w:hanging="360"/>
      </w:pPr>
      <w:rPr>
        <w:rFonts w:ascii="Symbol" w:hAnsi="Symbol" w:hint="default"/>
      </w:rPr>
    </w:lvl>
    <w:lvl w:ilvl="4" w:tplc="08130003" w:tentative="1">
      <w:start w:val="1"/>
      <w:numFmt w:val="bullet"/>
      <w:lvlText w:val="o"/>
      <w:lvlJc w:val="left"/>
      <w:pPr>
        <w:ind w:left="3240" w:hanging="360"/>
      </w:pPr>
      <w:rPr>
        <w:rFonts w:ascii="Courier New" w:hAnsi="Courier New" w:cs="Courier New" w:hint="default"/>
      </w:rPr>
    </w:lvl>
    <w:lvl w:ilvl="5" w:tplc="08130005" w:tentative="1">
      <w:start w:val="1"/>
      <w:numFmt w:val="bullet"/>
      <w:lvlText w:val=""/>
      <w:lvlJc w:val="left"/>
      <w:pPr>
        <w:ind w:left="3960" w:hanging="360"/>
      </w:pPr>
      <w:rPr>
        <w:rFonts w:ascii="Wingdings" w:hAnsi="Wingdings" w:hint="default"/>
      </w:rPr>
    </w:lvl>
    <w:lvl w:ilvl="6" w:tplc="08130001" w:tentative="1">
      <w:start w:val="1"/>
      <w:numFmt w:val="bullet"/>
      <w:lvlText w:val=""/>
      <w:lvlJc w:val="left"/>
      <w:pPr>
        <w:ind w:left="4680" w:hanging="360"/>
      </w:pPr>
      <w:rPr>
        <w:rFonts w:ascii="Symbol" w:hAnsi="Symbol" w:hint="default"/>
      </w:rPr>
    </w:lvl>
    <w:lvl w:ilvl="7" w:tplc="08130003" w:tentative="1">
      <w:start w:val="1"/>
      <w:numFmt w:val="bullet"/>
      <w:lvlText w:val="o"/>
      <w:lvlJc w:val="left"/>
      <w:pPr>
        <w:ind w:left="5400" w:hanging="360"/>
      </w:pPr>
      <w:rPr>
        <w:rFonts w:ascii="Courier New" w:hAnsi="Courier New" w:cs="Courier New" w:hint="default"/>
      </w:rPr>
    </w:lvl>
    <w:lvl w:ilvl="8" w:tplc="08130005" w:tentative="1">
      <w:start w:val="1"/>
      <w:numFmt w:val="bullet"/>
      <w:lvlText w:val=""/>
      <w:lvlJc w:val="left"/>
      <w:pPr>
        <w:ind w:left="6120" w:hanging="360"/>
      </w:pPr>
      <w:rPr>
        <w:rFonts w:ascii="Wingdings" w:hAnsi="Wingdings" w:hint="default"/>
      </w:rPr>
    </w:lvl>
  </w:abstractNum>
  <w:abstractNum w:abstractNumId="21" w15:restartNumberingAfterBreak="0">
    <w:nsid w:val="5282031A"/>
    <w:multiLevelType w:val="multilevel"/>
    <w:tmpl w:val="F04A0364"/>
    <w:lvl w:ilvl="0">
      <w:start w:val="2"/>
      <w:numFmt w:val="decimal"/>
      <w:pStyle w:val="DoelExtra"/>
      <w:lvlText w:val="LPD %1  +"/>
      <w:lvlJc w:val="left"/>
      <w:pPr>
        <w:ind w:left="1077" w:hanging="1077"/>
      </w:pPr>
      <w:rPr>
        <w:rFonts w:ascii="Calibri" w:hAnsi="Calibri" w:hint="default"/>
        <w:b/>
        <w:i w:val="0"/>
        <w:color w:val="002060"/>
        <w:sz w:val="24"/>
        <w:u w:val="none" w:color="002060"/>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2" w15:restartNumberingAfterBreak="0">
    <w:nsid w:val="53047B23"/>
    <w:multiLevelType w:val="multilevel"/>
    <w:tmpl w:val="463A76F6"/>
    <w:lvl w:ilvl="0">
      <w:start w:val="1"/>
      <w:numFmt w:val="bullet"/>
      <w:pStyle w:val="Opsomming4"/>
      <w:lvlText w:val=""/>
      <w:lvlJc w:val="left"/>
      <w:pPr>
        <w:ind w:left="964" w:hanging="397"/>
      </w:pPr>
      <w:rPr>
        <w:rFonts w:ascii="Symbol" w:hAnsi="Symbol" w:hint="default"/>
      </w:rPr>
    </w:lvl>
    <w:lvl w:ilvl="1">
      <w:start w:val="1"/>
      <w:numFmt w:val="bullet"/>
      <w:pStyle w:val="Opsomming5"/>
      <w:lvlText w:val=""/>
      <w:lvlJc w:val="left"/>
      <w:pPr>
        <w:ind w:left="1361" w:hanging="397"/>
      </w:pPr>
      <w:rPr>
        <w:rFonts w:ascii="Symbol" w:hAnsi="Symbol" w:hint="default"/>
      </w:rPr>
    </w:lvl>
    <w:lvl w:ilvl="2">
      <w:start w:val="1"/>
      <w:numFmt w:val="bullet"/>
      <w:lvlText w:val=""/>
      <w:lvlJc w:val="left"/>
      <w:pPr>
        <w:ind w:left="1758" w:hanging="397"/>
      </w:pPr>
      <w:rPr>
        <w:rFonts w:ascii="Wingdings" w:hAnsi="Wingdings" w:hint="default"/>
      </w:rPr>
    </w:lvl>
    <w:lvl w:ilvl="3">
      <w:start w:val="1"/>
      <w:numFmt w:val="bullet"/>
      <w:lvlText w:val=""/>
      <w:lvlJc w:val="left"/>
      <w:pPr>
        <w:ind w:left="2155" w:hanging="397"/>
      </w:pPr>
      <w:rPr>
        <w:rFonts w:ascii="Symbol" w:hAnsi="Symbol" w:hint="default"/>
      </w:rPr>
    </w:lvl>
    <w:lvl w:ilvl="4">
      <w:start w:val="1"/>
      <w:numFmt w:val="bullet"/>
      <w:lvlText w:val="o"/>
      <w:lvlJc w:val="left"/>
      <w:pPr>
        <w:ind w:left="2552" w:hanging="397"/>
      </w:pPr>
      <w:rPr>
        <w:rFonts w:ascii="Courier New" w:hAnsi="Courier New" w:cs="Courier New" w:hint="default"/>
      </w:rPr>
    </w:lvl>
    <w:lvl w:ilvl="5">
      <w:start w:val="1"/>
      <w:numFmt w:val="bullet"/>
      <w:lvlText w:val=""/>
      <w:lvlJc w:val="left"/>
      <w:pPr>
        <w:ind w:left="2949" w:hanging="397"/>
      </w:pPr>
      <w:rPr>
        <w:rFonts w:ascii="Wingdings" w:hAnsi="Wingdings" w:hint="default"/>
      </w:rPr>
    </w:lvl>
    <w:lvl w:ilvl="6">
      <w:start w:val="1"/>
      <w:numFmt w:val="bullet"/>
      <w:lvlText w:val=""/>
      <w:lvlJc w:val="left"/>
      <w:pPr>
        <w:ind w:left="3346" w:hanging="397"/>
      </w:pPr>
      <w:rPr>
        <w:rFonts w:ascii="Symbol" w:hAnsi="Symbol" w:hint="default"/>
      </w:rPr>
    </w:lvl>
    <w:lvl w:ilvl="7">
      <w:start w:val="1"/>
      <w:numFmt w:val="bullet"/>
      <w:lvlText w:val="o"/>
      <w:lvlJc w:val="left"/>
      <w:pPr>
        <w:ind w:left="3743" w:hanging="397"/>
      </w:pPr>
      <w:rPr>
        <w:rFonts w:ascii="Courier New" w:hAnsi="Courier New" w:cs="Courier New" w:hint="default"/>
      </w:rPr>
    </w:lvl>
    <w:lvl w:ilvl="8">
      <w:start w:val="1"/>
      <w:numFmt w:val="bullet"/>
      <w:lvlText w:val=""/>
      <w:lvlJc w:val="left"/>
      <w:pPr>
        <w:ind w:left="4140" w:hanging="397"/>
      </w:pPr>
      <w:rPr>
        <w:rFonts w:ascii="Wingdings" w:hAnsi="Wingdings" w:hint="default"/>
      </w:rPr>
    </w:lvl>
  </w:abstractNum>
  <w:abstractNum w:abstractNumId="23" w15:restartNumberingAfterBreak="0">
    <w:nsid w:val="53077501"/>
    <w:multiLevelType w:val="hybridMultilevel"/>
    <w:tmpl w:val="89AE61F8"/>
    <w:lvl w:ilvl="0" w:tplc="7E42086C">
      <w:start w:val="1"/>
      <w:numFmt w:val="decimal"/>
      <w:lvlText w:val="%1"/>
      <w:lvlJc w:val="right"/>
      <w:pPr>
        <w:ind w:left="720" w:hanging="360"/>
      </w:pPr>
      <w:rPr>
        <w:rFonts w:hint="default"/>
      </w:r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24" w15:restartNumberingAfterBreak="0">
    <w:nsid w:val="55323504"/>
    <w:multiLevelType w:val="hybridMultilevel"/>
    <w:tmpl w:val="68945A78"/>
    <w:lvl w:ilvl="0" w:tplc="0DAE0A78">
      <w:start w:val="1"/>
      <w:numFmt w:val="bullet"/>
      <w:pStyle w:val="Wenkops2"/>
      <w:lvlText w:val=""/>
      <w:lvlJc w:val="left"/>
      <w:pPr>
        <w:ind w:left="2988" w:hanging="360"/>
      </w:pPr>
      <w:rPr>
        <w:rFonts w:ascii="Wingdings" w:hAnsi="Wingdings" w:hint="default"/>
        <w:color w:val="595959" w:themeColor="text1" w:themeTint="A6"/>
        <w:sz w:val="28"/>
      </w:rPr>
    </w:lvl>
    <w:lvl w:ilvl="1" w:tplc="08130003" w:tentative="1">
      <w:start w:val="1"/>
      <w:numFmt w:val="bullet"/>
      <w:lvlText w:val="o"/>
      <w:lvlJc w:val="left"/>
      <w:pPr>
        <w:ind w:left="3708" w:hanging="360"/>
      </w:pPr>
      <w:rPr>
        <w:rFonts w:ascii="Courier New" w:hAnsi="Courier New" w:cs="Courier New" w:hint="default"/>
      </w:rPr>
    </w:lvl>
    <w:lvl w:ilvl="2" w:tplc="08130005" w:tentative="1">
      <w:start w:val="1"/>
      <w:numFmt w:val="bullet"/>
      <w:lvlText w:val=""/>
      <w:lvlJc w:val="left"/>
      <w:pPr>
        <w:ind w:left="4428" w:hanging="360"/>
      </w:pPr>
      <w:rPr>
        <w:rFonts w:ascii="Wingdings" w:hAnsi="Wingdings" w:hint="default"/>
      </w:rPr>
    </w:lvl>
    <w:lvl w:ilvl="3" w:tplc="08130001" w:tentative="1">
      <w:start w:val="1"/>
      <w:numFmt w:val="bullet"/>
      <w:lvlText w:val=""/>
      <w:lvlJc w:val="left"/>
      <w:pPr>
        <w:ind w:left="5148" w:hanging="360"/>
      </w:pPr>
      <w:rPr>
        <w:rFonts w:ascii="Symbol" w:hAnsi="Symbol" w:hint="default"/>
      </w:rPr>
    </w:lvl>
    <w:lvl w:ilvl="4" w:tplc="08130003" w:tentative="1">
      <w:start w:val="1"/>
      <w:numFmt w:val="bullet"/>
      <w:lvlText w:val="o"/>
      <w:lvlJc w:val="left"/>
      <w:pPr>
        <w:ind w:left="5868" w:hanging="360"/>
      </w:pPr>
      <w:rPr>
        <w:rFonts w:ascii="Courier New" w:hAnsi="Courier New" w:cs="Courier New" w:hint="default"/>
      </w:rPr>
    </w:lvl>
    <w:lvl w:ilvl="5" w:tplc="08130005" w:tentative="1">
      <w:start w:val="1"/>
      <w:numFmt w:val="bullet"/>
      <w:lvlText w:val=""/>
      <w:lvlJc w:val="left"/>
      <w:pPr>
        <w:ind w:left="6588" w:hanging="360"/>
      </w:pPr>
      <w:rPr>
        <w:rFonts w:ascii="Wingdings" w:hAnsi="Wingdings" w:hint="default"/>
      </w:rPr>
    </w:lvl>
    <w:lvl w:ilvl="6" w:tplc="08130001" w:tentative="1">
      <w:start w:val="1"/>
      <w:numFmt w:val="bullet"/>
      <w:lvlText w:val=""/>
      <w:lvlJc w:val="left"/>
      <w:pPr>
        <w:ind w:left="7308" w:hanging="360"/>
      </w:pPr>
      <w:rPr>
        <w:rFonts w:ascii="Symbol" w:hAnsi="Symbol" w:hint="default"/>
      </w:rPr>
    </w:lvl>
    <w:lvl w:ilvl="7" w:tplc="08130003" w:tentative="1">
      <w:start w:val="1"/>
      <w:numFmt w:val="bullet"/>
      <w:lvlText w:val="o"/>
      <w:lvlJc w:val="left"/>
      <w:pPr>
        <w:ind w:left="8028" w:hanging="360"/>
      </w:pPr>
      <w:rPr>
        <w:rFonts w:ascii="Courier New" w:hAnsi="Courier New" w:cs="Courier New" w:hint="default"/>
      </w:rPr>
    </w:lvl>
    <w:lvl w:ilvl="8" w:tplc="08130005" w:tentative="1">
      <w:start w:val="1"/>
      <w:numFmt w:val="bullet"/>
      <w:lvlText w:val=""/>
      <w:lvlJc w:val="left"/>
      <w:pPr>
        <w:ind w:left="8748" w:hanging="360"/>
      </w:pPr>
      <w:rPr>
        <w:rFonts w:ascii="Wingdings" w:hAnsi="Wingdings" w:hint="default"/>
      </w:rPr>
    </w:lvl>
  </w:abstractNum>
  <w:abstractNum w:abstractNumId="25" w15:restartNumberingAfterBreak="0">
    <w:nsid w:val="5BEF2262"/>
    <w:multiLevelType w:val="hybridMultilevel"/>
    <w:tmpl w:val="70DC2ECC"/>
    <w:lvl w:ilvl="0" w:tplc="9C84D944">
      <w:start w:val="1"/>
      <w:numFmt w:val="bullet"/>
      <w:pStyle w:val="Afbops1"/>
      <w:lvlText w:val="·"/>
      <w:lvlJc w:val="left"/>
      <w:pPr>
        <w:ind w:left="2024" w:hanging="360"/>
      </w:pPr>
      <w:rPr>
        <w:rFonts w:ascii="Symbol" w:hAnsi="Symbol" w:hint="default"/>
        <w:color w:val="1F4E79" w:themeColor="accent1" w:themeShade="80"/>
        <w:sz w:val="28"/>
      </w:rPr>
    </w:lvl>
    <w:lvl w:ilvl="1" w:tplc="08130003" w:tentative="1">
      <w:start w:val="1"/>
      <w:numFmt w:val="bullet"/>
      <w:lvlText w:val="o"/>
      <w:lvlJc w:val="left"/>
      <w:pPr>
        <w:ind w:left="2744" w:hanging="360"/>
      </w:pPr>
      <w:rPr>
        <w:rFonts w:ascii="Courier New" w:hAnsi="Courier New" w:cs="Courier New" w:hint="default"/>
      </w:rPr>
    </w:lvl>
    <w:lvl w:ilvl="2" w:tplc="08130005" w:tentative="1">
      <w:start w:val="1"/>
      <w:numFmt w:val="bullet"/>
      <w:lvlText w:val=""/>
      <w:lvlJc w:val="left"/>
      <w:pPr>
        <w:ind w:left="3464" w:hanging="360"/>
      </w:pPr>
      <w:rPr>
        <w:rFonts w:ascii="Wingdings" w:hAnsi="Wingdings" w:hint="default"/>
      </w:rPr>
    </w:lvl>
    <w:lvl w:ilvl="3" w:tplc="08130001" w:tentative="1">
      <w:start w:val="1"/>
      <w:numFmt w:val="bullet"/>
      <w:lvlText w:val=""/>
      <w:lvlJc w:val="left"/>
      <w:pPr>
        <w:ind w:left="4184" w:hanging="360"/>
      </w:pPr>
      <w:rPr>
        <w:rFonts w:ascii="Symbol" w:hAnsi="Symbol" w:hint="default"/>
      </w:rPr>
    </w:lvl>
    <w:lvl w:ilvl="4" w:tplc="08130003" w:tentative="1">
      <w:start w:val="1"/>
      <w:numFmt w:val="bullet"/>
      <w:lvlText w:val="o"/>
      <w:lvlJc w:val="left"/>
      <w:pPr>
        <w:ind w:left="4904" w:hanging="360"/>
      </w:pPr>
      <w:rPr>
        <w:rFonts w:ascii="Courier New" w:hAnsi="Courier New" w:cs="Courier New" w:hint="default"/>
      </w:rPr>
    </w:lvl>
    <w:lvl w:ilvl="5" w:tplc="08130005" w:tentative="1">
      <w:start w:val="1"/>
      <w:numFmt w:val="bullet"/>
      <w:lvlText w:val=""/>
      <w:lvlJc w:val="left"/>
      <w:pPr>
        <w:ind w:left="5624" w:hanging="360"/>
      </w:pPr>
      <w:rPr>
        <w:rFonts w:ascii="Wingdings" w:hAnsi="Wingdings" w:hint="default"/>
      </w:rPr>
    </w:lvl>
    <w:lvl w:ilvl="6" w:tplc="08130001" w:tentative="1">
      <w:start w:val="1"/>
      <w:numFmt w:val="bullet"/>
      <w:lvlText w:val=""/>
      <w:lvlJc w:val="left"/>
      <w:pPr>
        <w:ind w:left="6344" w:hanging="360"/>
      </w:pPr>
      <w:rPr>
        <w:rFonts w:ascii="Symbol" w:hAnsi="Symbol" w:hint="default"/>
      </w:rPr>
    </w:lvl>
    <w:lvl w:ilvl="7" w:tplc="08130003" w:tentative="1">
      <w:start w:val="1"/>
      <w:numFmt w:val="bullet"/>
      <w:lvlText w:val="o"/>
      <w:lvlJc w:val="left"/>
      <w:pPr>
        <w:ind w:left="7064" w:hanging="360"/>
      </w:pPr>
      <w:rPr>
        <w:rFonts w:ascii="Courier New" w:hAnsi="Courier New" w:cs="Courier New" w:hint="default"/>
      </w:rPr>
    </w:lvl>
    <w:lvl w:ilvl="8" w:tplc="08130005" w:tentative="1">
      <w:start w:val="1"/>
      <w:numFmt w:val="bullet"/>
      <w:lvlText w:val=""/>
      <w:lvlJc w:val="left"/>
      <w:pPr>
        <w:ind w:left="7784" w:hanging="360"/>
      </w:pPr>
      <w:rPr>
        <w:rFonts w:ascii="Wingdings" w:hAnsi="Wingdings" w:hint="default"/>
      </w:rPr>
    </w:lvl>
  </w:abstractNum>
  <w:abstractNum w:abstractNumId="26" w15:restartNumberingAfterBreak="0">
    <w:nsid w:val="5C54429E"/>
    <w:multiLevelType w:val="hybridMultilevel"/>
    <w:tmpl w:val="3024617A"/>
    <w:lvl w:ilvl="0" w:tplc="E0166408">
      <w:start w:val="1"/>
      <w:numFmt w:val="bullet"/>
      <w:pStyle w:val="Afbakening"/>
      <w:lvlText w:val=""/>
      <w:lvlJc w:val="left"/>
      <w:pPr>
        <w:ind w:left="1495" w:hanging="360"/>
      </w:pPr>
      <w:rPr>
        <w:rFonts w:ascii="Wingdings" w:hAnsi="Wingdings" w:hint="default"/>
        <w:color w:val="002060"/>
        <w:sz w:val="24"/>
        <w:szCs w:val="20"/>
      </w:rPr>
    </w:lvl>
    <w:lvl w:ilvl="1" w:tplc="FFFFFFFF" w:tentative="1">
      <w:start w:val="1"/>
      <w:numFmt w:val="bullet"/>
      <w:lvlText w:val="o"/>
      <w:lvlJc w:val="left"/>
      <w:pPr>
        <w:ind w:left="1838" w:hanging="360"/>
      </w:pPr>
      <w:rPr>
        <w:rFonts w:ascii="Courier New" w:hAnsi="Courier New" w:cs="Courier New" w:hint="default"/>
      </w:rPr>
    </w:lvl>
    <w:lvl w:ilvl="2" w:tplc="FFFFFFFF" w:tentative="1">
      <w:start w:val="1"/>
      <w:numFmt w:val="bullet"/>
      <w:lvlText w:val=""/>
      <w:lvlJc w:val="left"/>
      <w:pPr>
        <w:ind w:left="2558" w:hanging="360"/>
      </w:pPr>
      <w:rPr>
        <w:rFonts w:ascii="Wingdings" w:hAnsi="Wingdings" w:hint="default"/>
      </w:rPr>
    </w:lvl>
    <w:lvl w:ilvl="3" w:tplc="FFFFFFFF" w:tentative="1">
      <w:start w:val="1"/>
      <w:numFmt w:val="bullet"/>
      <w:lvlText w:val=""/>
      <w:lvlJc w:val="left"/>
      <w:pPr>
        <w:ind w:left="3278" w:hanging="360"/>
      </w:pPr>
      <w:rPr>
        <w:rFonts w:ascii="Symbol" w:hAnsi="Symbol" w:hint="default"/>
      </w:rPr>
    </w:lvl>
    <w:lvl w:ilvl="4" w:tplc="FFFFFFFF" w:tentative="1">
      <w:start w:val="1"/>
      <w:numFmt w:val="bullet"/>
      <w:lvlText w:val="o"/>
      <w:lvlJc w:val="left"/>
      <w:pPr>
        <w:ind w:left="3998" w:hanging="360"/>
      </w:pPr>
      <w:rPr>
        <w:rFonts w:ascii="Courier New" w:hAnsi="Courier New" w:cs="Courier New" w:hint="default"/>
      </w:rPr>
    </w:lvl>
    <w:lvl w:ilvl="5" w:tplc="FFFFFFFF" w:tentative="1">
      <w:start w:val="1"/>
      <w:numFmt w:val="bullet"/>
      <w:lvlText w:val=""/>
      <w:lvlJc w:val="left"/>
      <w:pPr>
        <w:ind w:left="4718" w:hanging="360"/>
      </w:pPr>
      <w:rPr>
        <w:rFonts w:ascii="Wingdings" w:hAnsi="Wingdings" w:hint="default"/>
      </w:rPr>
    </w:lvl>
    <w:lvl w:ilvl="6" w:tplc="FFFFFFFF" w:tentative="1">
      <w:start w:val="1"/>
      <w:numFmt w:val="bullet"/>
      <w:lvlText w:val=""/>
      <w:lvlJc w:val="left"/>
      <w:pPr>
        <w:ind w:left="5438" w:hanging="360"/>
      </w:pPr>
      <w:rPr>
        <w:rFonts w:ascii="Symbol" w:hAnsi="Symbol" w:hint="default"/>
      </w:rPr>
    </w:lvl>
    <w:lvl w:ilvl="7" w:tplc="FFFFFFFF" w:tentative="1">
      <w:start w:val="1"/>
      <w:numFmt w:val="bullet"/>
      <w:lvlText w:val="o"/>
      <w:lvlJc w:val="left"/>
      <w:pPr>
        <w:ind w:left="6158" w:hanging="360"/>
      </w:pPr>
      <w:rPr>
        <w:rFonts w:ascii="Courier New" w:hAnsi="Courier New" w:cs="Courier New" w:hint="default"/>
      </w:rPr>
    </w:lvl>
    <w:lvl w:ilvl="8" w:tplc="FFFFFFFF" w:tentative="1">
      <w:start w:val="1"/>
      <w:numFmt w:val="bullet"/>
      <w:lvlText w:val=""/>
      <w:lvlJc w:val="left"/>
      <w:pPr>
        <w:ind w:left="6878" w:hanging="360"/>
      </w:pPr>
      <w:rPr>
        <w:rFonts w:ascii="Wingdings" w:hAnsi="Wingdings" w:hint="default"/>
      </w:rPr>
    </w:lvl>
  </w:abstractNum>
  <w:abstractNum w:abstractNumId="27" w15:restartNumberingAfterBreak="0">
    <w:nsid w:val="5E547D12"/>
    <w:multiLevelType w:val="hybridMultilevel"/>
    <w:tmpl w:val="B1E64BD4"/>
    <w:lvl w:ilvl="0" w:tplc="9A40013E">
      <w:start w:val="1"/>
      <w:numFmt w:val="decimal"/>
      <w:pStyle w:val="DoelBio"/>
      <w:lvlText w:val="LPD %1 B"/>
      <w:lvlJc w:val="left"/>
      <w:pPr>
        <w:ind w:left="720" w:hanging="360"/>
      </w:p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28" w15:restartNumberingAfterBreak="0">
    <w:nsid w:val="604D2D89"/>
    <w:multiLevelType w:val="hybridMultilevel"/>
    <w:tmpl w:val="5664AE7C"/>
    <w:lvl w:ilvl="0" w:tplc="08130001">
      <w:start w:val="1"/>
      <w:numFmt w:val="bullet"/>
      <w:lvlText w:val=""/>
      <w:lvlJc w:val="left"/>
      <w:pPr>
        <w:ind w:left="363" w:hanging="360"/>
      </w:pPr>
      <w:rPr>
        <w:rFonts w:ascii="Symbol" w:hAnsi="Symbol" w:hint="default"/>
      </w:rPr>
    </w:lvl>
    <w:lvl w:ilvl="1" w:tplc="08130003" w:tentative="1">
      <w:start w:val="1"/>
      <w:numFmt w:val="bullet"/>
      <w:lvlText w:val="o"/>
      <w:lvlJc w:val="left"/>
      <w:pPr>
        <w:ind w:left="1083" w:hanging="360"/>
      </w:pPr>
      <w:rPr>
        <w:rFonts w:ascii="Courier New" w:hAnsi="Courier New" w:cs="Courier New" w:hint="default"/>
      </w:rPr>
    </w:lvl>
    <w:lvl w:ilvl="2" w:tplc="08130005" w:tentative="1">
      <w:start w:val="1"/>
      <w:numFmt w:val="bullet"/>
      <w:lvlText w:val=""/>
      <w:lvlJc w:val="left"/>
      <w:pPr>
        <w:ind w:left="1803" w:hanging="360"/>
      </w:pPr>
      <w:rPr>
        <w:rFonts w:ascii="Wingdings" w:hAnsi="Wingdings" w:hint="default"/>
      </w:rPr>
    </w:lvl>
    <w:lvl w:ilvl="3" w:tplc="08130001" w:tentative="1">
      <w:start w:val="1"/>
      <w:numFmt w:val="bullet"/>
      <w:lvlText w:val=""/>
      <w:lvlJc w:val="left"/>
      <w:pPr>
        <w:ind w:left="2523" w:hanging="360"/>
      </w:pPr>
      <w:rPr>
        <w:rFonts w:ascii="Symbol" w:hAnsi="Symbol" w:hint="default"/>
      </w:rPr>
    </w:lvl>
    <w:lvl w:ilvl="4" w:tplc="08130003" w:tentative="1">
      <w:start w:val="1"/>
      <w:numFmt w:val="bullet"/>
      <w:lvlText w:val="o"/>
      <w:lvlJc w:val="left"/>
      <w:pPr>
        <w:ind w:left="3243" w:hanging="360"/>
      </w:pPr>
      <w:rPr>
        <w:rFonts w:ascii="Courier New" w:hAnsi="Courier New" w:cs="Courier New" w:hint="default"/>
      </w:rPr>
    </w:lvl>
    <w:lvl w:ilvl="5" w:tplc="08130005" w:tentative="1">
      <w:start w:val="1"/>
      <w:numFmt w:val="bullet"/>
      <w:lvlText w:val=""/>
      <w:lvlJc w:val="left"/>
      <w:pPr>
        <w:ind w:left="3963" w:hanging="360"/>
      </w:pPr>
      <w:rPr>
        <w:rFonts w:ascii="Wingdings" w:hAnsi="Wingdings" w:hint="default"/>
      </w:rPr>
    </w:lvl>
    <w:lvl w:ilvl="6" w:tplc="08130001" w:tentative="1">
      <w:start w:val="1"/>
      <w:numFmt w:val="bullet"/>
      <w:lvlText w:val=""/>
      <w:lvlJc w:val="left"/>
      <w:pPr>
        <w:ind w:left="4683" w:hanging="360"/>
      </w:pPr>
      <w:rPr>
        <w:rFonts w:ascii="Symbol" w:hAnsi="Symbol" w:hint="default"/>
      </w:rPr>
    </w:lvl>
    <w:lvl w:ilvl="7" w:tplc="08130003" w:tentative="1">
      <w:start w:val="1"/>
      <w:numFmt w:val="bullet"/>
      <w:lvlText w:val="o"/>
      <w:lvlJc w:val="left"/>
      <w:pPr>
        <w:ind w:left="5403" w:hanging="360"/>
      </w:pPr>
      <w:rPr>
        <w:rFonts w:ascii="Courier New" w:hAnsi="Courier New" w:cs="Courier New" w:hint="default"/>
      </w:rPr>
    </w:lvl>
    <w:lvl w:ilvl="8" w:tplc="08130005" w:tentative="1">
      <w:start w:val="1"/>
      <w:numFmt w:val="bullet"/>
      <w:lvlText w:val=""/>
      <w:lvlJc w:val="left"/>
      <w:pPr>
        <w:ind w:left="6123" w:hanging="360"/>
      </w:pPr>
      <w:rPr>
        <w:rFonts w:ascii="Wingdings" w:hAnsi="Wingdings" w:hint="default"/>
      </w:rPr>
    </w:lvl>
  </w:abstractNum>
  <w:abstractNum w:abstractNumId="29" w15:restartNumberingAfterBreak="0">
    <w:nsid w:val="624E257A"/>
    <w:multiLevelType w:val="hybridMultilevel"/>
    <w:tmpl w:val="994EF06E"/>
    <w:lvl w:ilvl="0" w:tplc="13C025AA">
      <w:start w:val="1"/>
      <w:numFmt w:val="bullet"/>
      <w:pStyle w:val="Kennisopsomming"/>
      <w:lvlText w:val=""/>
      <w:lvlJc w:val="left"/>
      <w:pPr>
        <w:ind w:left="890" w:hanging="360"/>
      </w:pPr>
      <w:rPr>
        <w:rFonts w:ascii="Symbol" w:hAnsi="Symbol" w:hint="default"/>
        <w:b/>
        <w:i w:val="0"/>
        <w:color w:val="002060"/>
        <w:sz w:val="24"/>
        <w:u w:val="none" w:color="002060"/>
      </w:rPr>
    </w:lvl>
    <w:lvl w:ilvl="1" w:tplc="08130003" w:tentative="1">
      <w:start w:val="1"/>
      <w:numFmt w:val="bullet"/>
      <w:lvlText w:val="o"/>
      <w:lvlJc w:val="left"/>
      <w:pPr>
        <w:ind w:left="1610" w:hanging="360"/>
      </w:pPr>
      <w:rPr>
        <w:rFonts w:ascii="Courier New" w:hAnsi="Courier New" w:cs="Courier New" w:hint="default"/>
      </w:rPr>
    </w:lvl>
    <w:lvl w:ilvl="2" w:tplc="08130005" w:tentative="1">
      <w:start w:val="1"/>
      <w:numFmt w:val="bullet"/>
      <w:lvlText w:val=""/>
      <w:lvlJc w:val="left"/>
      <w:pPr>
        <w:ind w:left="2330" w:hanging="360"/>
      </w:pPr>
      <w:rPr>
        <w:rFonts w:ascii="Wingdings" w:hAnsi="Wingdings" w:hint="default"/>
      </w:rPr>
    </w:lvl>
    <w:lvl w:ilvl="3" w:tplc="08130001" w:tentative="1">
      <w:start w:val="1"/>
      <w:numFmt w:val="bullet"/>
      <w:lvlText w:val=""/>
      <w:lvlJc w:val="left"/>
      <w:pPr>
        <w:ind w:left="3050" w:hanging="360"/>
      </w:pPr>
      <w:rPr>
        <w:rFonts w:ascii="Symbol" w:hAnsi="Symbol" w:hint="default"/>
      </w:rPr>
    </w:lvl>
    <w:lvl w:ilvl="4" w:tplc="08130003" w:tentative="1">
      <w:start w:val="1"/>
      <w:numFmt w:val="bullet"/>
      <w:lvlText w:val="o"/>
      <w:lvlJc w:val="left"/>
      <w:pPr>
        <w:ind w:left="3770" w:hanging="360"/>
      </w:pPr>
      <w:rPr>
        <w:rFonts w:ascii="Courier New" w:hAnsi="Courier New" w:cs="Courier New" w:hint="default"/>
      </w:rPr>
    </w:lvl>
    <w:lvl w:ilvl="5" w:tplc="08130005" w:tentative="1">
      <w:start w:val="1"/>
      <w:numFmt w:val="bullet"/>
      <w:lvlText w:val=""/>
      <w:lvlJc w:val="left"/>
      <w:pPr>
        <w:ind w:left="4490" w:hanging="360"/>
      </w:pPr>
      <w:rPr>
        <w:rFonts w:ascii="Wingdings" w:hAnsi="Wingdings" w:hint="default"/>
      </w:rPr>
    </w:lvl>
    <w:lvl w:ilvl="6" w:tplc="08130001" w:tentative="1">
      <w:start w:val="1"/>
      <w:numFmt w:val="bullet"/>
      <w:lvlText w:val=""/>
      <w:lvlJc w:val="left"/>
      <w:pPr>
        <w:ind w:left="5210" w:hanging="360"/>
      </w:pPr>
      <w:rPr>
        <w:rFonts w:ascii="Symbol" w:hAnsi="Symbol" w:hint="default"/>
      </w:rPr>
    </w:lvl>
    <w:lvl w:ilvl="7" w:tplc="08130003" w:tentative="1">
      <w:start w:val="1"/>
      <w:numFmt w:val="bullet"/>
      <w:lvlText w:val="o"/>
      <w:lvlJc w:val="left"/>
      <w:pPr>
        <w:ind w:left="5930" w:hanging="360"/>
      </w:pPr>
      <w:rPr>
        <w:rFonts w:ascii="Courier New" w:hAnsi="Courier New" w:cs="Courier New" w:hint="default"/>
      </w:rPr>
    </w:lvl>
    <w:lvl w:ilvl="8" w:tplc="08130005" w:tentative="1">
      <w:start w:val="1"/>
      <w:numFmt w:val="bullet"/>
      <w:lvlText w:val=""/>
      <w:lvlJc w:val="left"/>
      <w:pPr>
        <w:ind w:left="6650" w:hanging="360"/>
      </w:pPr>
      <w:rPr>
        <w:rFonts w:ascii="Wingdings" w:hAnsi="Wingdings" w:hint="default"/>
      </w:rPr>
    </w:lvl>
  </w:abstractNum>
  <w:abstractNum w:abstractNumId="30" w15:restartNumberingAfterBreak="0">
    <w:nsid w:val="62813602"/>
    <w:multiLevelType w:val="multilevel"/>
    <w:tmpl w:val="5DAAB736"/>
    <w:styleLink w:val="Stijl1"/>
    <w:lvl w:ilvl="0">
      <w:start w:val="1"/>
      <w:numFmt w:val="none"/>
      <w:pStyle w:val="Samenhanggraad1"/>
      <w:lvlText w:val="1ste graad:"/>
      <w:lvlJc w:val="right"/>
      <w:pPr>
        <w:tabs>
          <w:tab w:val="num" w:pos="2268"/>
        </w:tabs>
        <w:ind w:left="2268" w:hanging="170"/>
      </w:pPr>
      <w:rPr>
        <w:rFonts w:ascii="Trebuchet MS" w:hAnsi="Trebuchet MS" w:hint="default"/>
        <w:b w:val="0"/>
        <w:i w:val="0"/>
        <w:color w:val="002060"/>
        <w:sz w:val="18"/>
        <w:u w:val="single" w:color="002060"/>
      </w:rPr>
    </w:lvl>
    <w:lvl w:ilvl="1">
      <w:start w:val="1"/>
      <w:numFmt w:val="lowerLetter"/>
      <w:lvlText w:val="%2."/>
      <w:lvlJc w:val="left"/>
      <w:pPr>
        <w:ind w:left="2923" w:hanging="360"/>
      </w:pPr>
      <w:rPr>
        <w:rFonts w:hint="default"/>
      </w:rPr>
    </w:lvl>
    <w:lvl w:ilvl="2">
      <w:start w:val="1"/>
      <w:numFmt w:val="lowerRoman"/>
      <w:lvlText w:val="%3."/>
      <w:lvlJc w:val="right"/>
      <w:pPr>
        <w:ind w:left="3643" w:hanging="180"/>
      </w:pPr>
      <w:rPr>
        <w:rFonts w:hint="default"/>
      </w:rPr>
    </w:lvl>
    <w:lvl w:ilvl="3">
      <w:start w:val="1"/>
      <w:numFmt w:val="decimal"/>
      <w:lvlText w:val="%4."/>
      <w:lvlJc w:val="left"/>
      <w:pPr>
        <w:ind w:left="4363" w:hanging="360"/>
      </w:pPr>
      <w:rPr>
        <w:rFonts w:hint="default"/>
      </w:rPr>
    </w:lvl>
    <w:lvl w:ilvl="4">
      <w:start w:val="1"/>
      <w:numFmt w:val="lowerLetter"/>
      <w:lvlText w:val="%5."/>
      <w:lvlJc w:val="left"/>
      <w:pPr>
        <w:ind w:left="5083" w:hanging="360"/>
      </w:pPr>
      <w:rPr>
        <w:rFonts w:hint="default"/>
      </w:rPr>
    </w:lvl>
    <w:lvl w:ilvl="5">
      <w:start w:val="1"/>
      <w:numFmt w:val="lowerRoman"/>
      <w:lvlText w:val="%6."/>
      <w:lvlJc w:val="right"/>
      <w:pPr>
        <w:ind w:left="5803" w:hanging="180"/>
      </w:pPr>
      <w:rPr>
        <w:rFonts w:hint="default"/>
      </w:rPr>
    </w:lvl>
    <w:lvl w:ilvl="6">
      <w:start w:val="1"/>
      <w:numFmt w:val="decimal"/>
      <w:lvlText w:val="%7."/>
      <w:lvlJc w:val="left"/>
      <w:pPr>
        <w:ind w:left="6523" w:hanging="360"/>
      </w:pPr>
      <w:rPr>
        <w:rFonts w:hint="default"/>
      </w:rPr>
    </w:lvl>
    <w:lvl w:ilvl="7">
      <w:start w:val="1"/>
      <w:numFmt w:val="lowerLetter"/>
      <w:lvlText w:val="%8."/>
      <w:lvlJc w:val="left"/>
      <w:pPr>
        <w:ind w:left="7243" w:hanging="360"/>
      </w:pPr>
      <w:rPr>
        <w:rFonts w:hint="default"/>
      </w:rPr>
    </w:lvl>
    <w:lvl w:ilvl="8">
      <w:start w:val="1"/>
      <w:numFmt w:val="lowerRoman"/>
      <w:lvlText w:val="%9."/>
      <w:lvlJc w:val="right"/>
      <w:pPr>
        <w:ind w:left="7963" w:hanging="180"/>
      </w:pPr>
      <w:rPr>
        <w:rFonts w:hint="default"/>
      </w:rPr>
    </w:lvl>
  </w:abstractNum>
  <w:abstractNum w:abstractNumId="31" w15:restartNumberingAfterBreak="0">
    <w:nsid w:val="632556C4"/>
    <w:multiLevelType w:val="hybridMultilevel"/>
    <w:tmpl w:val="E30A78EA"/>
    <w:lvl w:ilvl="0" w:tplc="6BA6486A">
      <w:numFmt w:val="bullet"/>
      <w:lvlText w:val="•"/>
      <w:lvlJc w:val="left"/>
      <w:pPr>
        <w:ind w:left="720" w:hanging="360"/>
      </w:pPr>
      <w:rPr>
        <w:rFonts w:ascii="Arial" w:hAnsi="Aria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32" w15:restartNumberingAfterBreak="0">
    <w:nsid w:val="654962A1"/>
    <w:multiLevelType w:val="multilevel"/>
    <w:tmpl w:val="5DAAB736"/>
    <w:numStyleLink w:val="Stijl1"/>
  </w:abstractNum>
  <w:abstractNum w:abstractNumId="33" w15:restartNumberingAfterBreak="0">
    <w:nsid w:val="674C1402"/>
    <w:multiLevelType w:val="hybridMultilevel"/>
    <w:tmpl w:val="0E4E235A"/>
    <w:lvl w:ilvl="0" w:tplc="B060F98C">
      <w:start w:val="1"/>
      <w:numFmt w:val="bullet"/>
      <w:lvlText w:val=""/>
      <w:lvlJc w:val="left"/>
      <w:pPr>
        <w:ind w:left="2024" w:hanging="360"/>
      </w:pPr>
      <w:rPr>
        <w:rFonts w:ascii="Symbol" w:hAnsi="Symbol" w:hint="default"/>
        <w:color w:val="595959" w:themeColor="text1" w:themeTint="A6"/>
        <w:sz w:val="28"/>
      </w:rPr>
    </w:lvl>
    <w:lvl w:ilvl="1" w:tplc="08130003" w:tentative="1">
      <w:start w:val="1"/>
      <w:numFmt w:val="bullet"/>
      <w:lvlText w:val="o"/>
      <w:lvlJc w:val="left"/>
      <w:pPr>
        <w:ind w:left="2744" w:hanging="360"/>
      </w:pPr>
      <w:rPr>
        <w:rFonts w:ascii="Courier New" w:hAnsi="Courier New" w:cs="Courier New" w:hint="default"/>
      </w:rPr>
    </w:lvl>
    <w:lvl w:ilvl="2" w:tplc="08130005" w:tentative="1">
      <w:start w:val="1"/>
      <w:numFmt w:val="bullet"/>
      <w:lvlText w:val=""/>
      <w:lvlJc w:val="left"/>
      <w:pPr>
        <w:ind w:left="3464" w:hanging="360"/>
      </w:pPr>
      <w:rPr>
        <w:rFonts w:ascii="Wingdings" w:hAnsi="Wingdings" w:hint="default"/>
      </w:rPr>
    </w:lvl>
    <w:lvl w:ilvl="3" w:tplc="08130001" w:tentative="1">
      <w:start w:val="1"/>
      <w:numFmt w:val="bullet"/>
      <w:lvlText w:val=""/>
      <w:lvlJc w:val="left"/>
      <w:pPr>
        <w:ind w:left="4184" w:hanging="360"/>
      </w:pPr>
      <w:rPr>
        <w:rFonts w:ascii="Symbol" w:hAnsi="Symbol" w:hint="default"/>
      </w:rPr>
    </w:lvl>
    <w:lvl w:ilvl="4" w:tplc="08130003" w:tentative="1">
      <w:start w:val="1"/>
      <w:numFmt w:val="bullet"/>
      <w:lvlText w:val="o"/>
      <w:lvlJc w:val="left"/>
      <w:pPr>
        <w:ind w:left="4904" w:hanging="360"/>
      </w:pPr>
      <w:rPr>
        <w:rFonts w:ascii="Courier New" w:hAnsi="Courier New" w:cs="Courier New" w:hint="default"/>
      </w:rPr>
    </w:lvl>
    <w:lvl w:ilvl="5" w:tplc="08130005" w:tentative="1">
      <w:start w:val="1"/>
      <w:numFmt w:val="bullet"/>
      <w:lvlText w:val=""/>
      <w:lvlJc w:val="left"/>
      <w:pPr>
        <w:ind w:left="5624" w:hanging="360"/>
      </w:pPr>
      <w:rPr>
        <w:rFonts w:ascii="Wingdings" w:hAnsi="Wingdings" w:hint="default"/>
      </w:rPr>
    </w:lvl>
    <w:lvl w:ilvl="6" w:tplc="08130001" w:tentative="1">
      <w:start w:val="1"/>
      <w:numFmt w:val="bullet"/>
      <w:lvlText w:val=""/>
      <w:lvlJc w:val="left"/>
      <w:pPr>
        <w:ind w:left="6344" w:hanging="360"/>
      </w:pPr>
      <w:rPr>
        <w:rFonts w:ascii="Symbol" w:hAnsi="Symbol" w:hint="default"/>
      </w:rPr>
    </w:lvl>
    <w:lvl w:ilvl="7" w:tplc="08130003" w:tentative="1">
      <w:start w:val="1"/>
      <w:numFmt w:val="bullet"/>
      <w:lvlText w:val="o"/>
      <w:lvlJc w:val="left"/>
      <w:pPr>
        <w:ind w:left="7064" w:hanging="360"/>
      </w:pPr>
      <w:rPr>
        <w:rFonts w:ascii="Courier New" w:hAnsi="Courier New" w:cs="Courier New" w:hint="default"/>
      </w:rPr>
    </w:lvl>
    <w:lvl w:ilvl="8" w:tplc="08130005" w:tentative="1">
      <w:start w:val="1"/>
      <w:numFmt w:val="bullet"/>
      <w:lvlText w:val=""/>
      <w:lvlJc w:val="left"/>
      <w:pPr>
        <w:ind w:left="7784" w:hanging="360"/>
      </w:pPr>
      <w:rPr>
        <w:rFonts w:ascii="Wingdings" w:hAnsi="Wingdings" w:hint="default"/>
      </w:rPr>
    </w:lvl>
  </w:abstractNum>
  <w:abstractNum w:abstractNumId="34" w15:restartNumberingAfterBreak="0">
    <w:nsid w:val="681E02BB"/>
    <w:multiLevelType w:val="multilevel"/>
    <w:tmpl w:val="34D63D38"/>
    <w:lvl w:ilvl="0">
      <w:start w:val="1"/>
      <w:numFmt w:val="bullet"/>
      <w:lvlText w:val=""/>
      <w:lvlJc w:val="left"/>
      <w:pPr>
        <w:ind w:left="397" w:hanging="397"/>
      </w:pPr>
      <w:rPr>
        <w:rFonts w:ascii="Symbol" w:hAnsi="Symbol" w:hint="default"/>
        <w:color w:val="auto"/>
      </w:rPr>
    </w:lvl>
    <w:lvl w:ilvl="1">
      <w:start w:val="1"/>
      <w:numFmt w:val="bullet"/>
      <w:pStyle w:val="Ballontekst"/>
      <w:lvlText w:val="-"/>
      <w:lvlJc w:val="left"/>
      <w:pPr>
        <w:ind w:left="794" w:hanging="397"/>
      </w:pPr>
      <w:rPr>
        <w:rFonts w:ascii="Courier New" w:hAnsi="Courier New" w:hint="default"/>
      </w:rPr>
    </w:lvl>
    <w:lvl w:ilvl="2">
      <w:start w:val="1"/>
      <w:numFmt w:val="bullet"/>
      <w:lvlText w:val=""/>
      <w:lvlJc w:val="left"/>
      <w:pPr>
        <w:ind w:left="1191" w:hanging="397"/>
      </w:pPr>
      <w:rPr>
        <w:rFonts w:ascii="Wingdings" w:hAnsi="Wingdings" w:hint="default"/>
      </w:rPr>
    </w:lvl>
    <w:lvl w:ilvl="3">
      <w:start w:val="1"/>
      <w:numFmt w:val="bullet"/>
      <w:lvlText w:val=""/>
      <w:lvlJc w:val="left"/>
      <w:pPr>
        <w:ind w:left="1588" w:hanging="397"/>
      </w:pPr>
      <w:rPr>
        <w:rFonts w:ascii="Symbol" w:hAnsi="Symbol" w:hint="default"/>
      </w:rPr>
    </w:lvl>
    <w:lvl w:ilvl="4">
      <w:start w:val="1"/>
      <w:numFmt w:val="bullet"/>
      <w:lvlText w:val=""/>
      <w:lvlJc w:val="left"/>
      <w:pPr>
        <w:ind w:left="1985" w:hanging="397"/>
      </w:pPr>
      <w:rPr>
        <w:rFonts w:ascii="Symbol" w:hAnsi="Symbol" w:hint="default"/>
      </w:rPr>
    </w:lvl>
    <w:lvl w:ilvl="5">
      <w:start w:val="1"/>
      <w:numFmt w:val="bullet"/>
      <w:lvlText w:val=""/>
      <w:lvlJc w:val="left"/>
      <w:pPr>
        <w:ind w:left="2382" w:hanging="397"/>
      </w:pPr>
      <w:rPr>
        <w:rFonts w:ascii="Wingdings" w:hAnsi="Wingdings" w:hint="default"/>
      </w:rPr>
    </w:lvl>
    <w:lvl w:ilvl="6">
      <w:start w:val="1"/>
      <w:numFmt w:val="bullet"/>
      <w:lvlText w:val=""/>
      <w:lvlJc w:val="left"/>
      <w:pPr>
        <w:ind w:left="2779" w:hanging="397"/>
      </w:pPr>
      <w:rPr>
        <w:rFonts w:ascii="Wingdings" w:hAnsi="Wingdings" w:hint="default"/>
      </w:rPr>
    </w:lvl>
    <w:lvl w:ilvl="7">
      <w:start w:val="1"/>
      <w:numFmt w:val="bullet"/>
      <w:lvlText w:val=""/>
      <w:lvlJc w:val="left"/>
      <w:pPr>
        <w:ind w:left="3176" w:hanging="397"/>
      </w:pPr>
      <w:rPr>
        <w:rFonts w:ascii="Symbol" w:hAnsi="Symbol" w:hint="default"/>
      </w:rPr>
    </w:lvl>
    <w:lvl w:ilvl="8">
      <w:start w:val="1"/>
      <w:numFmt w:val="bullet"/>
      <w:lvlText w:val=""/>
      <w:lvlJc w:val="left"/>
      <w:pPr>
        <w:ind w:left="3573" w:hanging="397"/>
      </w:pPr>
      <w:rPr>
        <w:rFonts w:ascii="Symbol" w:hAnsi="Symbol" w:hint="default"/>
      </w:rPr>
    </w:lvl>
  </w:abstractNum>
  <w:abstractNum w:abstractNumId="35" w15:restartNumberingAfterBreak="0">
    <w:nsid w:val="68BA745C"/>
    <w:multiLevelType w:val="hybridMultilevel"/>
    <w:tmpl w:val="C3CE5486"/>
    <w:lvl w:ilvl="0" w:tplc="0124417E">
      <w:start w:val="1"/>
      <w:numFmt w:val="decimal"/>
      <w:pStyle w:val="DoelFys"/>
      <w:lvlText w:val="LPD %1 F"/>
      <w:lvlJc w:val="left"/>
      <w:pPr>
        <w:ind w:left="720" w:hanging="360"/>
      </w:pPr>
      <w:rPr>
        <w:rFonts w:hint="default"/>
      </w:r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36" w15:restartNumberingAfterBreak="0">
    <w:nsid w:val="6B0563C2"/>
    <w:multiLevelType w:val="hybridMultilevel"/>
    <w:tmpl w:val="9F12ED2E"/>
    <w:lvl w:ilvl="0" w:tplc="08130001">
      <w:start w:val="1"/>
      <w:numFmt w:val="bullet"/>
      <w:lvlText w:val=""/>
      <w:lvlJc w:val="left"/>
      <w:pPr>
        <w:ind w:left="2024" w:hanging="360"/>
      </w:pPr>
      <w:rPr>
        <w:rFonts w:ascii="Symbol" w:hAnsi="Symbol" w:hint="default"/>
        <w:color w:val="595959" w:themeColor="text1" w:themeTint="A6"/>
        <w:sz w:val="28"/>
      </w:rPr>
    </w:lvl>
    <w:lvl w:ilvl="1" w:tplc="08130003" w:tentative="1">
      <w:start w:val="1"/>
      <w:numFmt w:val="bullet"/>
      <w:lvlText w:val="o"/>
      <w:lvlJc w:val="left"/>
      <w:pPr>
        <w:ind w:left="2744" w:hanging="360"/>
      </w:pPr>
      <w:rPr>
        <w:rFonts w:ascii="Courier New" w:hAnsi="Courier New" w:cs="Courier New" w:hint="default"/>
      </w:rPr>
    </w:lvl>
    <w:lvl w:ilvl="2" w:tplc="08130005" w:tentative="1">
      <w:start w:val="1"/>
      <w:numFmt w:val="bullet"/>
      <w:lvlText w:val=""/>
      <w:lvlJc w:val="left"/>
      <w:pPr>
        <w:ind w:left="3464" w:hanging="360"/>
      </w:pPr>
      <w:rPr>
        <w:rFonts w:ascii="Wingdings" w:hAnsi="Wingdings" w:hint="default"/>
      </w:rPr>
    </w:lvl>
    <w:lvl w:ilvl="3" w:tplc="08130001" w:tentative="1">
      <w:start w:val="1"/>
      <w:numFmt w:val="bullet"/>
      <w:lvlText w:val=""/>
      <w:lvlJc w:val="left"/>
      <w:pPr>
        <w:ind w:left="4184" w:hanging="360"/>
      </w:pPr>
      <w:rPr>
        <w:rFonts w:ascii="Symbol" w:hAnsi="Symbol" w:hint="default"/>
      </w:rPr>
    </w:lvl>
    <w:lvl w:ilvl="4" w:tplc="08130003" w:tentative="1">
      <w:start w:val="1"/>
      <w:numFmt w:val="bullet"/>
      <w:lvlText w:val="o"/>
      <w:lvlJc w:val="left"/>
      <w:pPr>
        <w:ind w:left="4904" w:hanging="360"/>
      </w:pPr>
      <w:rPr>
        <w:rFonts w:ascii="Courier New" w:hAnsi="Courier New" w:cs="Courier New" w:hint="default"/>
      </w:rPr>
    </w:lvl>
    <w:lvl w:ilvl="5" w:tplc="08130005" w:tentative="1">
      <w:start w:val="1"/>
      <w:numFmt w:val="bullet"/>
      <w:lvlText w:val=""/>
      <w:lvlJc w:val="left"/>
      <w:pPr>
        <w:ind w:left="5624" w:hanging="360"/>
      </w:pPr>
      <w:rPr>
        <w:rFonts w:ascii="Wingdings" w:hAnsi="Wingdings" w:hint="default"/>
      </w:rPr>
    </w:lvl>
    <w:lvl w:ilvl="6" w:tplc="08130001" w:tentative="1">
      <w:start w:val="1"/>
      <w:numFmt w:val="bullet"/>
      <w:lvlText w:val=""/>
      <w:lvlJc w:val="left"/>
      <w:pPr>
        <w:ind w:left="6344" w:hanging="360"/>
      </w:pPr>
      <w:rPr>
        <w:rFonts w:ascii="Symbol" w:hAnsi="Symbol" w:hint="default"/>
      </w:rPr>
    </w:lvl>
    <w:lvl w:ilvl="7" w:tplc="08130003" w:tentative="1">
      <w:start w:val="1"/>
      <w:numFmt w:val="bullet"/>
      <w:lvlText w:val="o"/>
      <w:lvlJc w:val="left"/>
      <w:pPr>
        <w:ind w:left="7064" w:hanging="360"/>
      </w:pPr>
      <w:rPr>
        <w:rFonts w:ascii="Courier New" w:hAnsi="Courier New" w:cs="Courier New" w:hint="default"/>
      </w:rPr>
    </w:lvl>
    <w:lvl w:ilvl="8" w:tplc="08130005" w:tentative="1">
      <w:start w:val="1"/>
      <w:numFmt w:val="bullet"/>
      <w:lvlText w:val=""/>
      <w:lvlJc w:val="left"/>
      <w:pPr>
        <w:ind w:left="7784" w:hanging="360"/>
      </w:pPr>
      <w:rPr>
        <w:rFonts w:ascii="Wingdings" w:hAnsi="Wingdings" w:hint="default"/>
      </w:rPr>
    </w:lvl>
  </w:abstractNum>
  <w:abstractNum w:abstractNumId="37" w15:restartNumberingAfterBreak="0">
    <w:nsid w:val="6BC54211"/>
    <w:multiLevelType w:val="hybridMultilevel"/>
    <w:tmpl w:val="A1104EE8"/>
    <w:lvl w:ilvl="0" w:tplc="2B085178">
      <w:numFmt w:val="bullet"/>
      <w:lvlText w:val="-"/>
      <w:lvlJc w:val="left"/>
      <w:pPr>
        <w:ind w:left="720" w:hanging="360"/>
      </w:pPr>
      <w:rPr>
        <w:rFonts w:ascii="Calibri" w:eastAsiaTheme="minorHAnsi" w:hAnsi="Calibri" w:cs="Calibri"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38" w15:restartNumberingAfterBreak="0">
    <w:nsid w:val="70095D7B"/>
    <w:multiLevelType w:val="hybridMultilevel"/>
    <w:tmpl w:val="5F4082B4"/>
    <w:lvl w:ilvl="0" w:tplc="9104E0F6">
      <w:start w:val="1"/>
      <w:numFmt w:val="decimal"/>
      <w:pStyle w:val="DoelSTEM"/>
      <w:lvlText w:val="LPD %1 S"/>
      <w:lvlJc w:val="left"/>
      <w:pPr>
        <w:ind w:left="720" w:hanging="360"/>
      </w:pPr>
      <w:rPr>
        <w:rFonts w:ascii="Calibri" w:hAnsi="Calibri" w:hint="default"/>
        <w:b/>
        <w:i w:val="0"/>
        <w:color w:val="002060"/>
        <w:sz w:val="24"/>
        <w:u w:val="none" w:color="002060"/>
      </w:r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39" w15:restartNumberingAfterBreak="0">
    <w:nsid w:val="70F00862"/>
    <w:multiLevelType w:val="multilevel"/>
    <w:tmpl w:val="193C7D90"/>
    <w:lvl w:ilvl="0">
      <w:start w:val="1"/>
      <w:numFmt w:val="none"/>
      <w:pStyle w:val="Wenkextra"/>
      <w:lvlText w:val="Extra:"/>
      <w:lvlJc w:val="right"/>
      <w:pPr>
        <w:tabs>
          <w:tab w:val="num" w:pos="2268"/>
        </w:tabs>
        <w:ind w:left="2268" w:hanging="170"/>
      </w:pPr>
      <w:rPr>
        <w:rFonts w:ascii="Trebuchet MS" w:hAnsi="Trebuchet MS" w:hint="default"/>
        <w:b w:val="0"/>
        <w:i w:val="0"/>
        <w:color w:val="002060"/>
        <w:sz w:val="18"/>
        <w:u w:val="single" w:color="002060"/>
      </w:rPr>
    </w:lvl>
    <w:lvl w:ilvl="1">
      <w:start w:val="1"/>
      <w:numFmt w:val="lowerLetter"/>
      <w:lvlText w:val="%2."/>
      <w:lvlJc w:val="left"/>
      <w:pPr>
        <w:ind w:left="2923" w:hanging="360"/>
      </w:pPr>
      <w:rPr>
        <w:rFonts w:hint="default"/>
      </w:rPr>
    </w:lvl>
    <w:lvl w:ilvl="2">
      <w:start w:val="1"/>
      <w:numFmt w:val="lowerRoman"/>
      <w:lvlText w:val="%3."/>
      <w:lvlJc w:val="right"/>
      <w:pPr>
        <w:ind w:left="3643" w:hanging="180"/>
      </w:pPr>
      <w:rPr>
        <w:rFonts w:hint="default"/>
      </w:rPr>
    </w:lvl>
    <w:lvl w:ilvl="3">
      <w:start w:val="1"/>
      <w:numFmt w:val="decimal"/>
      <w:lvlText w:val="%4."/>
      <w:lvlJc w:val="left"/>
      <w:pPr>
        <w:ind w:left="4363" w:hanging="360"/>
      </w:pPr>
      <w:rPr>
        <w:rFonts w:hint="default"/>
      </w:rPr>
    </w:lvl>
    <w:lvl w:ilvl="4">
      <w:start w:val="1"/>
      <w:numFmt w:val="lowerLetter"/>
      <w:lvlText w:val="%5."/>
      <w:lvlJc w:val="left"/>
      <w:pPr>
        <w:ind w:left="5083" w:hanging="360"/>
      </w:pPr>
      <w:rPr>
        <w:rFonts w:hint="default"/>
      </w:rPr>
    </w:lvl>
    <w:lvl w:ilvl="5">
      <w:start w:val="1"/>
      <w:numFmt w:val="lowerRoman"/>
      <w:lvlText w:val="%6."/>
      <w:lvlJc w:val="right"/>
      <w:pPr>
        <w:ind w:left="5803" w:hanging="180"/>
      </w:pPr>
      <w:rPr>
        <w:rFonts w:hint="default"/>
      </w:rPr>
    </w:lvl>
    <w:lvl w:ilvl="6">
      <w:start w:val="1"/>
      <w:numFmt w:val="decimal"/>
      <w:lvlText w:val="%7."/>
      <w:lvlJc w:val="left"/>
      <w:pPr>
        <w:ind w:left="6523" w:hanging="360"/>
      </w:pPr>
      <w:rPr>
        <w:rFonts w:hint="default"/>
      </w:rPr>
    </w:lvl>
    <w:lvl w:ilvl="7">
      <w:start w:val="1"/>
      <w:numFmt w:val="lowerLetter"/>
      <w:lvlText w:val="%8."/>
      <w:lvlJc w:val="left"/>
      <w:pPr>
        <w:ind w:left="7243" w:hanging="360"/>
      </w:pPr>
      <w:rPr>
        <w:rFonts w:hint="default"/>
      </w:rPr>
    </w:lvl>
    <w:lvl w:ilvl="8">
      <w:start w:val="1"/>
      <w:numFmt w:val="lowerRoman"/>
      <w:lvlText w:val="%9."/>
      <w:lvlJc w:val="right"/>
      <w:pPr>
        <w:ind w:left="7963" w:hanging="180"/>
      </w:pPr>
      <w:rPr>
        <w:rFonts w:hint="default"/>
      </w:rPr>
    </w:lvl>
  </w:abstractNum>
  <w:abstractNum w:abstractNumId="40" w15:restartNumberingAfterBreak="0">
    <w:nsid w:val="720A425B"/>
    <w:multiLevelType w:val="multilevel"/>
    <w:tmpl w:val="70E47776"/>
    <w:lvl w:ilvl="0">
      <w:start w:val="1"/>
      <w:numFmt w:val="none"/>
      <w:lvlText w:val="2de graad:"/>
      <w:lvlJc w:val="right"/>
      <w:pPr>
        <w:tabs>
          <w:tab w:val="num" w:pos="2268"/>
        </w:tabs>
        <w:ind w:left="2268" w:hanging="170"/>
      </w:pPr>
      <w:rPr>
        <w:rFonts w:ascii="Trebuchet MS" w:hAnsi="Trebuchet MS" w:hint="default"/>
        <w:b w:val="0"/>
        <w:i w:val="0"/>
        <w:color w:val="002060"/>
        <w:sz w:val="18"/>
        <w:u w:val="single" w:color="002060"/>
      </w:rPr>
    </w:lvl>
    <w:lvl w:ilvl="1">
      <w:start w:val="1"/>
      <w:numFmt w:val="lowerLetter"/>
      <w:lvlText w:val="%2."/>
      <w:lvlJc w:val="left"/>
      <w:pPr>
        <w:ind w:left="2923" w:hanging="360"/>
      </w:pPr>
      <w:rPr>
        <w:rFonts w:hint="default"/>
      </w:rPr>
    </w:lvl>
    <w:lvl w:ilvl="2">
      <w:start w:val="1"/>
      <w:numFmt w:val="lowerRoman"/>
      <w:lvlText w:val="%3."/>
      <w:lvlJc w:val="right"/>
      <w:pPr>
        <w:ind w:left="3643" w:hanging="180"/>
      </w:pPr>
      <w:rPr>
        <w:rFonts w:hint="default"/>
      </w:rPr>
    </w:lvl>
    <w:lvl w:ilvl="3">
      <w:start w:val="1"/>
      <w:numFmt w:val="decimal"/>
      <w:lvlText w:val="%4."/>
      <w:lvlJc w:val="left"/>
      <w:pPr>
        <w:ind w:left="4363" w:hanging="360"/>
      </w:pPr>
      <w:rPr>
        <w:rFonts w:hint="default"/>
      </w:rPr>
    </w:lvl>
    <w:lvl w:ilvl="4">
      <w:start w:val="1"/>
      <w:numFmt w:val="lowerLetter"/>
      <w:lvlText w:val="%5."/>
      <w:lvlJc w:val="left"/>
      <w:pPr>
        <w:ind w:left="5083" w:hanging="360"/>
      </w:pPr>
      <w:rPr>
        <w:rFonts w:hint="default"/>
      </w:rPr>
    </w:lvl>
    <w:lvl w:ilvl="5">
      <w:start w:val="1"/>
      <w:numFmt w:val="lowerRoman"/>
      <w:lvlText w:val="%6."/>
      <w:lvlJc w:val="right"/>
      <w:pPr>
        <w:ind w:left="5803" w:hanging="180"/>
      </w:pPr>
      <w:rPr>
        <w:rFonts w:hint="default"/>
      </w:rPr>
    </w:lvl>
    <w:lvl w:ilvl="6">
      <w:start w:val="1"/>
      <w:numFmt w:val="decimal"/>
      <w:lvlText w:val="%7."/>
      <w:lvlJc w:val="left"/>
      <w:pPr>
        <w:ind w:left="6523" w:hanging="360"/>
      </w:pPr>
      <w:rPr>
        <w:rFonts w:hint="default"/>
      </w:rPr>
    </w:lvl>
    <w:lvl w:ilvl="7">
      <w:start w:val="1"/>
      <w:numFmt w:val="lowerLetter"/>
      <w:lvlText w:val="%8."/>
      <w:lvlJc w:val="left"/>
      <w:pPr>
        <w:ind w:left="7243" w:hanging="360"/>
      </w:pPr>
      <w:rPr>
        <w:rFonts w:hint="default"/>
      </w:rPr>
    </w:lvl>
    <w:lvl w:ilvl="8">
      <w:start w:val="1"/>
      <w:numFmt w:val="lowerRoman"/>
      <w:lvlText w:val="%9."/>
      <w:lvlJc w:val="right"/>
      <w:pPr>
        <w:ind w:left="7963" w:hanging="180"/>
      </w:pPr>
      <w:rPr>
        <w:rFonts w:hint="default"/>
      </w:rPr>
    </w:lvl>
  </w:abstractNum>
  <w:num w:numId="1" w16cid:durableId="728965444">
    <w:abstractNumId w:val="13"/>
  </w:num>
  <w:num w:numId="2" w16cid:durableId="971440533">
    <w:abstractNumId w:val="20"/>
  </w:num>
  <w:num w:numId="3" w16cid:durableId="391275458">
    <w:abstractNumId w:val="6"/>
  </w:num>
  <w:num w:numId="4" w16cid:durableId="1446386784">
    <w:abstractNumId w:val="6"/>
  </w:num>
  <w:num w:numId="5" w16cid:durableId="1433085344">
    <w:abstractNumId w:val="22"/>
  </w:num>
  <w:num w:numId="6" w16cid:durableId="1292634054">
    <w:abstractNumId w:val="16"/>
  </w:num>
  <w:num w:numId="7" w16cid:durableId="67851318">
    <w:abstractNumId w:val="3"/>
  </w:num>
  <w:num w:numId="8" w16cid:durableId="1875732664">
    <w:abstractNumId w:val="34"/>
  </w:num>
  <w:num w:numId="9" w16cid:durableId="1785073827">
    <w:abstractNumId w:val="2"/>
  </w:num>
  <w:num w:numId="10" w16cid:durableId="1782869482">
    <w:abstractNumId w:val="15"/>
  </w:num>
  <w:num w:numId="11" w16cid:durableId="789978709">
    <w:abstractNumId w:val="33"/>
  </w:num>
  <w:num w:numId="12" w16cid:durableId="2112436338">
    <w:abstractNumId w:val="17"/>
  </w:num>
  <w:num w:numId="13" w16cid:durableId="1396507776">
    <w:abstractNumId w:val="19"/>
  </w:num>
  <w:num w:numId="14" w16cid:durableId="940528299">
    <w:abstractNumId w:val="11"/>
  </w:num>
  <w:num w:numId="15" w16cid:durableId="1342463960">
    <w:abstractNumId w:val="24"/>
  </w:num>
  <w:num w:numId="16" w16cid:durableId="1838841726">
    <w:abstractNumId w:val="36"/>
  </w:num>
  <w:num w:numId="17" w16cid:durableId="1814903111">
    <w:abstractNumId w:val="25"/>
  </w:num>
  <w:num w:numId="18" w16cid:durableId="538667980">
    <w:abstractNumId w:val="8"/>
  </w:num>
  <w:num w:numId="19" w16cid:durableId="1409231699">
    <w:abstractNumId w:val="31"/>
  </w:num>
  <w:num w:numId="20" w16cid:durableId="1044866913">
    <w:abstractNumId w:val="18"/>
  </w:num>
  <w:num w:numId="21" w16cid:durableId="1484858876">
    <w:abstractNumId w:val="23"/>
  </w:num>
  <w:num w:numId="22" w16cid:durableId="1550216810">
    <w:abstractNumId w:val="12"/>
  </w:num>
  <w:num w:numId="23" w16cid:durableId="251015268">
    <w:abstractNumId w:val="19"/>
  </w:num>
  <w:num w:numId="24" w16cid:durableId="1030306022">
    <w:abstractNumId w:val="7"/>
  </w:num>
  <w:num w:numId="25" w16cid:durableId="962687266">
    <w:abstractNumId w:val="39"/>
  </w:num>
  <w:num w:numId="26" w16cid:durableId="272858206">
    <w:abstractNumId w:val="40"/>
  </w:num>
  <w:num w:numId="27" w16cid:durableId="1982226520">
    <w:abstractNumId w:val="21"/>
  </w:num>
  <w:num w:numId="28" w16cid:durableId="1963412399">
    <w:abstractNumId w:val="10"/>
  </w:num>
  <w:num w:numId="29" w16cid:durableId="57099532">
    <w:abstractNumId w:val="4"/>
  </w:num>
  <w:num w:numId="30" w16cid:durableId="88325593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2021198824">
    <w:abstractNumId w:val="29"/>
  </w:num>
  <w:num w:numId="32" w16cid:durableId="338889396">
    <w:abstractNumId w:val="27"/>
  </w:num>
  <w:num w:numId="33" w16cid:durableId="54553459">
    <w:abstractNumId w:val="35"/>
  </w:num>
  <w:num w:numId="34" w16cid:durableId="227959220">
    <w:abstractNumId w:val="0"/>
  </w:num>
  <w:num w:numId="35" w16cid:durableId="1909227237">
    <w:abstractNumId w:val="26"/>
  </w:num>
  <w:num w:numId="36" w16cid:durableId="444811656">
    <w:abstractNumId w:val="17"/>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672532848">
    <w:abstractNumId w:val="14"/>
  </w:num>
  <w:num w:numId="38" w16cid:durableId="2112772671">
    <w:abstractNumId w:val="38"/>
  </w:num>
  <w:num w:numId="39" w16cid:durableId="784812740">
    <w:abstractNumId w:val="37"/>
  </w:num>
  <w:num w:numId="40" w16cid:durableId="1016737184">
    <w:abstractNumId w:val="5"/>
  </w:num>
  <w:num w:numId="41" w16cid:durableId="973103876">
    <w:abstractNumId w:val="9"/>
  </w:num>
  <w:num w:numId="42" w16cid:durableId="1802453556">
    <w:abstractNumId w:val="28"/>
  </w:num>
  <w:num w:numId="43" w16cid:durableId="545065882">
    <w:abstractNumId w:val="1"/>
  </w:num>
  <w:num w:numId="44" w16cid:durableId="995497690">
    <w:abstractNumId w:val="1"/>
  </w:num>
  <w:num w:numId="45" w16cid:durableId="892617103">
    <w:abstractNumId w:val="30"/>
  </w:num>
  <w:num w:numId="46" w16cid:durableId="977223719">
    <w:abstractNumId w:val="32"/>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1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0"/>
  <w:stylePaneSortMethod w:val="0000"/>
  <w:documentProtection w:edit="readOnly" w:enforcement="1" w:cryptProviderType="rsaAES" w:cryptAlgorithmClass="hash" w:cryptAlgorithmType="typeAny" w:cryptAlgorithmSid="14" w:cryptSpinCount="100000" w:hash="nL1nZGuuvfVTT1yFFgcHHB/06qlz+sSUbxVfcIjxPJZVxCzakQAtuGT3qR3JZb7SUrDlR7lQD4jmYhBwn37dUQ==" w:salt="nB9iBnx26MAIXIpt/1nFDw=="/>
  <w:defaultTabStop w:val="709"/>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05155"/>
    <w:rsid w:val="00000DE4"/>
    <w:rsid w:val="000011A1"/>
    <w:rsid w:val="0000293B"/>
    <w:rsid w:val="000044B3"/>
    <w:rsid w:val="0000561E"/>
    <w:rsid w:val="00005D6A"/>
    <w:rsid w:val="00010960"/>
    <w:rsid w:val="00012696"/>
    <w:rsid w:val="000126B1"/>
    <w:rsid w:val="00012D20"/>
    <w:rsid w:val="000136C4"/>
    <w:rsid w:val="00014847"/>
    <w:rsid w:val="00015483"/>
    <w:rsid w:val="00016809"/>
    <w:rsid w:val="00017648"/>
    <w:rsid w:val="00020368"/>
    <w:rsid w:val="000207DF"/>
    <w:rsid w:val="00022034"/>
    <w:rsid w:val="0003171D"/>
    <w:rsid w:val="000331F0"/>
    <w:rsid w:val="00034B3A"/>
    <w:rsid w:val="0004522D"/>
    <w:rsid w:val="00045742"/>
    <w:rsid w:val="0005414F"/>
    <w:rsid w:val="00057359"/>
    <w:rsid w:val="000600BF"/>
    <w:rsid w:val="00060257"/>
    <w:rsid w:val="00060480"/>
    <w:rsid w:val="000617C6"/>
    <w:rsid w:val="00062EED"/>
    <w:rsid w:val="00066954"/>
    <w:rsid w:val="000705D3"/>
    <w:rsid w:val="00070793"/>
    <w:rsid w:val="00070B2B"/>
    <w:rsid w:val="00073A7D"/>
    <w:rsid w:val="000773B5"/>
    <w:rsid w:val="00080975"/>
    <w:rsid w:val="000850FA"/>
    <w:rsid w:val="000909F4"/>
    <w:rsid w:val="000916EE"/>
    <w:rsid w:val="000932D7"/>
    <w:rsid w:val="0009464E"/>
    <w:rsid w:val="000965D8"/>
    <w:rsid w:val="000A2292"/>
    <w:rsid w:val="000A3B0B"/>
    <w:rsid w:val="000A4B0F"/>
    <w:rsid w:val="000A4C40"/>
    <w:rsid w:val="000A50E2"/>
    <w:rsid w:val="000A63DD"/>
    <w:rsid w:val="000A7E45"/>
    <w:rsid w:val="000B1717"/>
    <w:rsid w:val="000B7209"/>
    <w:rsid w:val="000B7769"/>
    <w:rsid w:val="000B79C1"/>
    <w:rsid w:val="000C1E33"/>
    <w:rsid w:val="000C2583"/>
    <w:rsid w:val="000C371F"/>
    <w:rsid w:val="000C4A1F"/>
    <w:rsid w:val="000C4D8D"/>
    <w:rsid w:val="000C4E35"/>
    <w:rsid w:val="000C67EC"/>
    <w:rsid w:val="000C6968"/>
    <w:rsid w:val="000C7679"/>
    <w:rsid w:val="000D06E2"/>
    <w:rsid w:val="000D0FEF"/>
    <w:rsid w:val="000D3642"/>
    <w:rsid w:val="000D3F6F"/>
    <w:rsid w:val="000D52A2"/>
    <w:rsid w:val="000E4201"/>
    <w:rsid w:val="000F2A81"/>
    <w:rsid w:val="000F6755"/>
    <w:rsid w:val="00103252"/>
    <w:rsid w:val="001057C8"/>
    <w:rsid w:val="00111583"/>
    <w:rsid w:val="00113871"/>
    <w:rsid w:val="00114D25"/>
    <w:rsid w:val="00115985"/>
    <w:rsid w:val="001173B1"/>
    <w:rsid w:val="00120885"/>
    <w:rsid w:val="00122431"/>
    <w:rsid w:val="00122960"/>
    <w:rsid w:val="00122B38"/>
    <w:rsid w:val="0012392B"/>
    <w:rsid w:val="00125060"/>
    <w:rsid w:val="00125592"/>
    <w:rsid w:val="00125938"/>
    <w:rsid w:val="0013275E"/>
    <w:rsid w:val="001332B5"/>
    <w:rsid w:val="00135AA9"/>
    <w:rsid w:val="00137270"/>
    <w:rsid w:val="00140EB7"/>
    <w:rsid w:val="001513A1"/>
    <w:rsid w:val="001543A2"/>
    <w:rsid w:val="00154406"/>
    <w:rsid w:val="00156997"/>
    <w:rsid w:val="00162451"/>
    <w:rsid w:val="00163C01"/>
    <w:rsid w:val="001728C8"/>
    <w:rsid w:val="00176150"/>
    <w:rsid w:val="0017684E"/>
    <w:rsid w:val="0018140C"/>
    <w:rsid w:val="00184095"/>
    <w:rsid w:val="00192837"/>
    <w:rsid w:val="00194FBF"/>
    <w:rsid w:val="001961FF"/>
    <w:rsid w:val="001979DA"/>
    <w:rsid w:val="00197FB7"/>
    <w:rsid w:val="001A0D10"/>
    <w:rsid w:val="001A2038"/>
    <w:rsid w:val="001A2D93"/>
    <w:rsid w:val="001A4901"/>
    <w:rsid w:val="001A7DB4"/>
    <w:rsid w:val="001B2C2B"/>
    <w:rsid w:val="001B78B2"/>
    <w:rsid w:val="001B795B"/>
    <w:rsid w:val="001C118A"/>
    <w:rsid w:val="001D51C6"/>
    <w:rsid w:val="001D6403"/>
    <w:rsid w:val="001F2ACC"/>
    <w:rsid w:val="001F33B6"/>
    <w:rsid w:val="001F70AB"/>
    <w:rsid w:val="001F7DE0"/>
    <w:rsid w:val="00201872"/>
    <w:rsid w:val="002050D0"/>
    <w:rsid w:val="00205C88"/>
    <w:rsid w:val="00206597"/>
    <w:rsid w:val="002101AA"/>
    <w:rsid w:val="002120E2"/>
    <w:rsid w:val="002134F0"/>
    <w:rsid w:val="002140A3"/>
    <w:rsid w:val="00222209"/>
    <w:rsid w:val="00231565"/>
    <w:rsid w:val="00231C28"/>
    <w:rsid w:val="0023244B"/>
    <w:rsid w:val="00233008"/>
    <w:rsid w:val="00236FB1"/>
    <w:rsid w:val="00240314"/>
    <w:rsid w:val="0024043A"/>
    <w:rsid w:val="00244A1A"/>
    <w:rsid w:val="00251FDF"/>
    <w:rsid w:val="00255D34"/>
    <w:rsid w:val="00265F4D"/>
    <w:rsid w:val="00266B17"/>
    <w:rsid w:val="0027444F"/>
    <w:rsid w:val="00275641"/>
    <w:rsid w:val="00280F23"/>
    <w:rsid w:val="002834D8"/>
    <w:rsid w:val="00294BE4"/>
    <w:rsid w:val="002957E5"/>
    <w:rsid w:val="00295897"/>
    <w:rsid w:val="00297B19"/>
    <w:rsid w:val="00297F9B"/>
    <w:rsid w:val="002A17F1"/>
    <w:rsid w:val="002A3E07"/>
    <w:rsid w:val="002A4C5E"/>
    <w:rsid w:val="002A7A0E"/>
    <w:rsid w:val="002B6CDB"/>
    <w:rsid w:val="002B732B"/>
    <w:rsid w:val="002C2CDE"/>
    <w:rsid w:val="002C632F"/>
    <w:rsid w:val="002C7AAF"/>
    <w:rsid w:val="002D193A"/>
    <w:rsid w:val="002D1A29"/>
    <w:rsid w:val="002D4447"/>
    <w:rsid w:val="002E08C9"/>
    <w:rsid w:val="002E242A"/>
    <w:rsid w:val="002E793E"/>
    <w:rsid w:val="002E7DB6"/>
    <w:rsid w:val="002E7E0C"/>
    <w:rsid w:val="002F00C7"/>
    <w:rsid w:val="002F195A"/>
    <w:rsid w:val="002F3736"/>
    <w:rsid w:val="002F70B5"/>
    <w:rsid w:val="002F72B7"/>
    <w:rsid w:val="002F774C"/>
    <w:rsid w:val="00306C6F"/>
    <w:rsid w:val="003079DB"/>
    <w:rsid w:val="003153CF"/>
    <w:rsid w:val="00316719"/>
    <w:rsid w:val="003179D6"/>
    <w:rsid w:val="003202E4"/>
    <w:rsid w:val="00322F1A"/>
    <w:rsid w:val="00326A12"/>
    <w:rsid w:val="0032762C"/>
    <w:rsid w:val="00331E8A"/>
    <w:rsid w:val="0034069C"/>
    <w:rsid w:val="0034253A"/>
    <w:rsid w:val="00346846"/>
    <w:rsid w:val="003472DE"/>
    <w:rsid w:val="00350589"/>
    <w:rsid w:val="00361170"/>
    <w:rsid w:val="003611F8"/>
    <w:rsid w:val="0036189F"/>
    <w:rsid w:val="00362902"/>
    <w:rsid w:val="003638F3"/>
    <w:rsid w:val="003668AC"/>
    <w:rsid w:val="00376921"/>
    <w:rsid w:val="0037707B"/>
    <w:rsid w:val="003826A2"/>
    <w:rsid w:val="003833C6"/>
    <w:rsid w:val="00385689"/>
    <w:rsid w:val="003874A3"/>
    <w:rsid w:val="003874D8"/>
    <w:rsid w:val="00390885"/>
    <w:rsid w:val="00391012"/>
    <w:rsid w:val="00392F56"/>
    <w:rsid w:val="00393CFC"/>
    <w:rsid w:val="00394077"/>
    <w:rsid w:val="003943B2"/>
    <w:rsid w:val="00396B86"/>
    <w:rsid w:val="003A3C50"/>
    <w:rsid w:val="003A5413"/>
    <w:rsid w:val="003A7099"/>
    <w:rsid w:val="003B11F9"/>
    <w:rsid w:val="003B2336"/>
    <w:rsid w:val="003B655E"/>
    <w:rsid w:val="003C1C1B"/>
    <w:rsid w:val="003C20F3"/>
    <w:rsid w:val="003D07A1"/>
    <w:rsid w:val="003D29DB"/>
    <w:rsid w:val="003D40DF"/>
    <w:rsid w:val="003D4E9D"/>
    <w:rsid w:val="003E0C6D"/>
    <w:rsid w:val="003E11FD"/>
    <w:rsid w:val="003E6D8F"/>
    <w:rsid w:val="003F149F"/>
    <w:rsid w:val="003F1ED9"/>
    <w:rsid w:val="003F395E"/>
    <w:rsid w:val="003F4CAF"/>
    <w:rsid w:val="003F5385"/>
    <w:rsid w:val="003F5588"/>
    <w:rsid w:val="003F65BB"/>
    <w:rsid w:val="00402B3E"/>
    <w:rsid w:val="00404071"/>
    <w:rsid w:val="004043CD"/>
    <w:rsid w:val="00410790"/>
    <w:rsid w:val="00411985"/>
    <w:rsid w:val="00413240"/>
    <w:rsid w:val="00413362"/>
    <w:rsid w:val="00415712"/>
    <w:rsid w:val="00416A18"/>
    <w:rsid w:val="00421604"/>
    <w:rsid w:val="00421702"/>
    <w:rsid w:val="00423465"/>
    <w:rsid w:val="0042462F"/>
    <w:rsid w:val="00435A0B"/>
    <w:rsid w:val="004479CA"/>
    <w:rsid w:val="00450FD1"/>
    <w:rsid w:val="004532D8"/>
    <w:rsid w:val="00456492"/>
    <w:rsid w:val="004579FA"/>
    <w:rsid w:val="00460413"/>
    <w:rsid w:val="00463754"/>
    <w:rsid w:val="00466555"/>
    <w:rsid w:val="00467BFD"/>
    <w:rsid w:val="004710E2"/>
    <w:rsid w:val="004722A3"/>
    <w:rsid w:val="00476254"/>
    <w:rsid w:val="00483294"/>
    <w:rsid w:val="004902C3"/>
    <w:rsid w:val="00490D9E"/>
    <w:rsid w:val="004A09F7"/>
    <w:rsid w:val="004A0F1B"/>
    <w:rsid w:val="004A508B"/>
    <w:rsid w:val="004B0CC7"/>
    <w:rsid w:val="004B39A7"/>
    <w:rsid w:val="004B4591"/>
    <w:rsid w:val="004B4775"/>
    <w:rsid w:val="004C31AD"/>
    <w:rsid w:val="004C437F"/>
    <w:rsid w:val="004D0D8F"/>
    <w:rsid w:val="004D32CF"/>
    <w:rsid w:val="004D7FE3"/>
    <w:rsid w:val="004E68FD"/>
    <w:rsid w:val="004E694B"/>
    <w:rsid w:val="004E6FED"/>
    <w:rsid w:val="004E7E8C"/>
    <w:rsid w:val="004F264A"/>
    <w:rsid w:val="004F32CA"/>
    <w:rsid w:val="004F72C0"/>
    <w:rsid w:val="004F738A"/>
    <w:rsid w:val="00500C7E"/>
    <w:rsid w:val="00502941"/>
    <w:rsid w:val="00505155"/>
    <w:rsid w:val="00510521"/>
    <w:rsid w:val="00511213"/>
    <w:rsid w:val="00513892"/>
    <w:rsid w:val="00513A11"/>
    <w:rsid w:val="00514CC9"/>
    <w:rsid w:val="0052042F"/>
    <w:rsid w:val="0052075B"/>
    <w:rsid w:val="00520FF1"/>
    <w:rsid w:val="00523043"/>
    <w:rsid w:val="005238CE"/>
    <w:rsid w:val="00523C23"/>
    <w:rsid w:val="00523C37"/>
    <w:rsid w:val="005254EA"/>
    <w:rsid w:val="00525D2C"/>
    <w:rsid w:val="00526BCE"/>
    <w:rsid w:val="00530CFB"/>
    <w:rsid w:val="005312B9"/>
    <w:rsid w:val="00533E04"/>
    <w:rsid w:val="00533E62"/>
    <w:rsid w:val="00534C54"/>
    <w:rsid w:val="00537078"/>
    <w:rsid w:val="00537DFE"/>
    <w:rsid w:val="00545A09"/>
    <w:rsid w:val="00546066"/>
    <w:rsid w:val="00547751"/>
    <w:rsid w:val="00552FBF"/>
    <w:rsid w:val="00555049"/>
    <w:rsid w:val="00556EDE"/>
    <w:rsid w:val="005610FB"/>
    <w:rsid w:val="0056245F"/>
    <w:rsid w:val="005647BC"/>
    <w:rsid w:val="0057255D"/>
    <w:rsid w:val="00573726"/>
    <w:rsid w:val="005737DF"/>
    <w:rsid w:val="00573CBE"/>
    <w:rsid w:val="00575197"/>
    <w:rsid w:val="00575EEF"/>
    <w:rsid w:val="00577627"/>
    <w:rsid w:val="00577A6F"/>
    <w:rsid w:val="00580F46"/>
    <w:rsid w:val="005816CC"/>
    <w:rsid w:val="00581A79"/>
    <w:rsid w:val="00584248"/>
    <w:rsid w:val="0059247E"/>
    <w:rsid w:val="00592EBC"/>
    <w:rsid w:val="00593D57"/>
    <w:rsid w:val="00593F90"/>
    <w:rsid w:val="00595B1E"/>
    <w:rsid w:val="005A0252"/>
    <w:rsid w:val="005A1306"/>
    <w:rsid w:val="005A3A95"/>
    <w:rsid w:val="005A3F47"/>
    <w:rsid w:val="005A742D"/>
    <w:rsid w:val="005B09B5"/>
    <w:rsid w:val="005B1E02"/>
    <w:rsid w:val="005B3CAC"/>
    <w:rsid w:val="005B5EE8"/>
    <w:rsid w:val="005B6B0B"/>
    <w:rsid w:val="005C0BE5"/>
    <w:rsid w:val="005C13F5"/>
    <w:rsid w:val="005C1E00"/>
    <w:rsid w:val="005C5154"/>
    <w:rsid w:val="005C6623"/>
    <w:rsid w:val="005C7E99"/>
    <w:rsid w:val="005D7E3C"/>
    <w:rsid w:val="005E0078"/>
    <w:rsid w:val="005E2359"/>
    <w:rsid w:val="005F1489"/>
    <w:rsid w:val="005F7E16"/>
    <w:rsid w:val="00602577"/>
    <w:rsid w:val="0060513B"/>
    <w:rsid w:val="00605715"/>
    <w:rsid w:val="0060649E"/>
    <w:rsid w:val="0060663D"/>
    <w:rsid w:val="00610710"/>
    <w:rsid w:val="0061346D"/>
    <w:rsid w:val="00624469"/>
    <w:rsid w:val="0062640B"/>
    <w:rsid w:val="0062682C"/>
    <w:rsid w:val="00627F6A"/>
    <w:rsid w:val="00633F67"/>
    <w:rsid w:val="00634C6F"/>
    <w:rsid w:val="00634D98"/>
    <w:rsid w:val="00636CF1"/>
    <w:rsid w:val="00641FE0"/>
    <w:rsid w:val="006432DE"/>
    <w:rsid w:val="00644128"/>
    <w:rsid w:val="00645242"/>
    <w:rsid w:val="00646E47"/>
    <w:rsid w:val="00646FC4"/>
    <w:rsid w:val="006507E5"/>
    <w:rsid w:val="0065166E"/>
    <w:rsid w:val="006542BC"/>
    <w:rsid w:val="006610BF"/>
    <w:rsid w:val="00666A12"/>
    <w:rsid w:val="00680FFC"/>
    <w:rsid w:val="00683678"/>
    <w:rsid w:val="0069080F"/>
    <w:rsid w:val="00691295"/>
    <w:rsid w:val="00692770"/>
    <w:rsid w:val="00692E03"/>
    <w:rsid w:val="006930EF"/>
    <w:rsid w:val="006933CC"/>
    <w:rsid w:val="00693F83"/>
    <w:rsid w:val="00695F4F"/>
    <w:rsid w:val="006972A2"/>
    <w:rsid w:val="006B156B"/>
    <w:rsid w:val="006B43DF"/>
    <w:rsid w:val="006B5085"/>
    <w:rsid w:val="006B57A1"/>
    <w:rsid w:val="006C0B42"/>
    <w:rsid w:val="006C352C"/>
    <w:rsid w:val="006D3E59"/>
    <w:rsid w:val="006D5F91"/>
    <w:rsid w:val="006D60F1"/>
    <w:rsid w:val="006D6247"/>
    <w:rsid w:val="006E130E"/>
    <w:rsid w:val="006E1F20"/>
    <w:rsid w:val="006E1F5A"/>
    <w:rsid w:val="006E5A6F"/>
    <w:rsid w:val="006F3810"/>
    <w:rsid w:val="006F5548"/>
    <w:rsid w:val="006F561D"/>
    <w:rsid w:val="006F5721"/>
    <w:rsid w:val="006F6012"/>
    <w:rsid w:val="006F75BB"/>
    <w:rsid w:val="00702588"/>
    <w:rsid w:val="00704F7A"/>
    <w:rsid w:val="0070586D"/>
    <w:rsid w:val="007076BF"/>
    <w:rsid w:val="0071350E"/>
    <w:rsid w:val="00715629"/>
    <w:rsid w:val="00722BEB"/>
    <w:rsid w:val="00725F0D"/>
    <w:rsid w:val="007279DB"/>
    <w:rsid w:val="00730BC5"/>
    <w:rsid w:val="00731063"/>
    <w:rsid w:val="007331D1"/>
    <w:rsid w:val="007332BE"/>
    <w:rsid w:val="007349B2"/>
    <w:rsid w:val="00740CF7"/>
    <w:rsid w:val="00743AB2"/>
    <w:rsid w:val="0074486B"/>
    <w:rsid w:val="00751DD9"/>
    <w:rsid w:val="00757C55"/>
    <w:rsid w:val="0076075C"/>
    <w:rsid w:val="00765DC4"/>
    <w:rsid w:val="00766B27"/>
    <w:rsid w:val="00767690"/>
    <w:rsid w:val="00770A84"/>
    <w:rsid w:val="00772BD9"/>
    <w:rsid w:val="00776EA2"/>
    <w:rsid w:val="00776FD4"/>
    <w:rsid w:val="007800B3"/>
    <w:rsid w:val="0078318E"/>
    <w:rsid w:val="00783B7C"/>
    <w:rsid w:val="007843F3"/>
    <w:rsid w:val="00784945"/>
    <w:rsid w:val="00785E67"/>
    <w:rsid w:val="00795B33"/>
    <w:rsid w:val="007A1DE6"/>
    <w:rsid w:val="007A2A89"/>
    <w:rsid w:val="007A379A"/>
    <w:rsid w:val="007A7F39"/>
    <w:rsid w:val="007B194A"/>
    <w:rsid w:val="007B41DB"/>
    <w:rsid w:val="007B4675"/>
    <w:rsid w:val="007B5D26"/>
    <w:rsid w:val="007C0E82"/>
    <w:rsid w:val="007C1114"/>
    <w:rsid w:val="007C368E"/>
    <w:rsid w:val="007D3298"/>
    <w:rsid w:val="007D492A"/>
    <w:rsid w:val="007E0225"/>
    <w:rsid w:val="007E46A0"/>
    <w:rsid w:val="007E7180"/>
    <w:rsid w:val="007F5AE2"/>
    <w:rsid w:val="007F6A5E"/>
    <w:rsid w:val="008016FA"/>
    <w:rsid w:val="00804E05"/>
    <w:rsid w:val="0080628A"/>
    <w:rsid w:val="0080688A"/>
    <w:rsid w:val="0081342B"/>
    <w:rsid w:val="008168C4"/>
    <w:rsid w:val="00820834"/>
    <w:rsid w:val="008209EA"/>
    <w:rsid w:val="008216C9"/>
    <w:rsid w:val="00823965"/>
    <w:rsid w:val="00825A9E"/>
    <w:rsid w:val="00825C15"/>
    <w:rsid w:val="008271F9"/>
    <w:rsid w:val="0083233B"/>
    <w:rsid w:val="00832B6C"/>
    <w:rsid w:val="00836A25"/>
    <w:rsid w:val="00840E47"/>
    <w:rsid w:val="00841257"/>
    <w:rsid w:val="00841DE5"/>
    <w:rsid w:val="0084694A"/>
    <w:rsid w:val="00855F21"/>
    <w:rsid w:val="00857CC5"/>
    <w:rsid w:val="00857F42"/>
    <w:rsid w:val="00861BDA"/>
    <w:rsid w:val="00862ACC"/>
    <w:rsid w:val="00870BDE"/>
    <w:rsid w:val="0087715B"/>
    <w:rsid w:val="00880CE6"/>
    <w:rsid w:val="008813AC"/>
    <w:rsid w:val="00882133"/>
    <w:rsid w:val="00892496"/>
    <w:rsid w:val="008927D1"/>
    <w:rsid w:val="00894B94"/>
    <w:rsid w:val="008A011A"/>
    <w:rsid w:val="008A24DF"/>
    <w:rsid w:val="008B0F35"/>
    <w:rsid w:val="008B205D"/>
    <w:rsid w:val="008C24A4"/>
    <w:rsid w:val="008C4F0C"/>
    <w:rsid w:val="008C5000"/>
    <w:rsid w:val="008D1D49"/>
    <w:rsid w:val="008D3FB8"/>
    <w:rsid w:val="008D5C53"/>
    <w:rsid w:val="008E2015"/>
    <w:rsid w:val="008E5A9F"/>
    <w:rsid w:val="008E5D4D"/>
    <w:rsid w:val="008E680D"/>
    <w:rsid w:val="008E6DF2"/>
    <w:rsid w:val="008F05CA"/>
    <w:rsid w:val="008F1E8B"/>
    <w:rsid w:val="008F3076"/>
    <w:rsid w:val="008F3A5A"/>
    <w:rsid w:val="008F4F0C"/>
    <w:rsid w:val="008F557C"/>
    <w:rsid w:val="00904FF1"/>
    <w:rsid w:val="00906502"/>
    <w:rsid w:val="009150A8"/>
    <w:rsid w:val="0091531B"/>
    <w:rsid w:val="00916672"/>
    <w:rsid w:val="00916C1E"/>
    <w:rsid w:val="00922312"/>
    <w:rsid w:val="009225BB"/>
    <w:rsid w:val="009249BB"/>
    <w:rsid w:val="0092522B"/>
    <w:rsid w:val="009263B1"/>
    <w:rsid w:val="009273DD"/>
    <w:rsid w:val="0093292E"/>
    <w:rsid w:val="009335FF"/>
    <w:rsid w:val="00934F44"/>
    <w:rsid w:val="0093723C"/>
    <w:rsid w:val="0094193A"/>
    <w:rsid w:val="00943213"/>
    <w:rsid w:val="00943A0D"/>
    <w:rsid w:val="00944097"/>
    <w:rsid w:val="00946FF0"/>
    <w:rsid w:val="00947261"/>
    <w:rsid w:val="00951E22"/>
    <w:rsid w:val="0095329A"/>
    <w:rsid w:val="0095381D"/>
    <w:rsid w:val="009561C4"/>
    <w:rsid w:val="00956655"/>
    <w:rsid w:val="00962145"/>
    <w:rsid w:val="00963E17"/>
    <w:rsid w:val="00965006"/>
    <w:rsid w:val="0096572C"/>
    <w:rsid w:val="009772E8"/>
    <w:rsid w:val="009805C6"/>
    <w:rsid w:val="0099118B"/>
    <w:rsid w:val="009950A7"/>
    <w:rsid w:val="00995975"/>
    <w:rsid w:val="00995BF6"/>
    <w:rsid w:val="00995DA3"/>
    <w:rsid w:val="009A4D47"/>
    <w:rsid w:val="009A5A58"/>
    <w:rsid w:val="009B0645"/>
    <w:rsid w:val="009B0817"/>
    <w:rsid w:val="009D5E8F"/>
    <w:rsid w:val="009D7B9E"/>
    <w:rsid w:val="009D7E85"/>
    <w:rsid w:val="009E2795"/>
    <w:rsid w:val="009E44C4"/>
    <w:rsid w:val="009E4A56"/>
    <w:rsid w:val="009F63C5"/>
    <w:rsid w:val="00A00764"/>
    <w:rsid w:val="00A02D99"/>
    <w:rsid w:val="00A05F3C"/>
    <w:rsid w:val="00A10FF9"/>
    <w:rsid w:val="00A20921"/>
    <w:rsid w:val="00A22808"/>
    <w:rsid w:val="00A22EC6"/>
    <w:rsid w:val="00A25443"/>
    <w:rsid w:val="00A2697B"/>
    <w:rsid w:val="00A3000A"/>
    <w:rsid w:val="00A32C14"/>
    <w:rsid w:val="00A33E22"/>
    <w:rsid w:val="00A361E0"/>
    <w:rsid w:val="00A3649F"/>
    <w:rsid w:val="00A36898"/>
    <w:rsid w:val="00A37FDD"/>
    <w:rsid w:val="00A42051"/>
    <w:rsid w:val="00A42C58"/>
    <w:rsid w:val="00A436B3"/>
    <w:rsid w:val="00A47C5D"/>
    <w:rsid w:val="00A5667F"/>
    <w:rsid w:val="00A57ADC"/>
    <w:rsid w:val="00A641AF"/>
    <w:rsid w:val="00A67905"/>
    <w:rsid w:val="00A9441C"/>
    <w:rsid w:val="00AA5612"/>
    <w:rsid w:val="00AB0760"/>
    <w:rsid w:val="00AB0BAB"/>
    <w:rsid w:val="00AB0D26"/>
    <w:rsid w:val="00AB1543"/>
    <w:rsid w:val="00AB1F6E"/>
    <w:rsid w:val="00AB2BF8"/>
    <w:rsid w:val="00AB35D5"/>
    <w:rsid w:val="00AB388C"/>
    <w:rsid w:val="00AB543B"/>
    <w:rsid w:val="00AB5AA0"/>
    <w:rsid w:val="00AC271F"/>
    <w:rsid w:val="00AC5231"/>
    <w:rsid w:val="00AC5339"/>
    <w:rsid w:val="00AD0639"/>
    <w:rsid w:val="00AD1259"/>
    <w:rsid w:val="00AD1D79"/>
    <w:rsid w:val="00AD26A5"/>
    <w:rsid w:val="00AD54BB"/>
    <w:rsid w:val="00AD6632"/>
    <w:rsid w:val="00AE00DC"/>
    <w:rsid w:val="00AE2A9D"/>
    <w:rsid w:val="00AE31BF"/>
    <w:rsid w:val="00AE40D0"/>
    <w:rsid w:val="00AE7B7F"/>
    <w:rsid w:val="00AF232C"/>
    <w:rsid w:val="00AF35EE"/>
    <w:rsid w:val="00AF380E"/>
    <w:rsid w:val="00AF3F38"/>
    <w:rsid w:val="00AF5426"/>
    <w:rsid w:val="00B002B0"/>
    <w:rsid w:val="00B04F00"/>
    <w:rsid w:val="00B06F44"/>
    <w:rsid w:val="00B07F01"/>
    <w:rsid w:val="00B152D2"/>
    <w:rsid w:val="00B15D5F"/>
    <w:rsid w:val="00B24FB5"/>
    <w:rsid w:val="00B25100"/>
    <w:rsid w:val="00B32D40"/>
    <w:rsid w:val="00B36901"/>
    <w:rsid w:val="00B40D15"/>
    <w:rsid w:val="00B40D6E"/>
    <w:rsid w:val="00B462EA"/>
    <w:rsid w:val="00B47700"/>
    <w:rsid w:val="00B50723"/>
    <w:rsid w:val="00B51735"/>
    <w:rsid w:val="00B553D2"/>
    <w:rsid w:val="00B570AF"/>
    <w:rsid w:val="00B57128"/>
    <w:rsid w:val="00B64DB3"/>
    <w:rsid w:val="00B70352"/>
    <w:rsid w:val="00B7533A"/>
    <w:rsid w:val="00B818EF"/>
    <w:rsid w:val="00B82F55"/>
    <w:rsid w:val="00B8312F"/>
    <w:rsid w:val="00B901EF"/>
    <w:rsid w:val="00B90371"/>
    <w:rsid w:val="00B94152"/>
    <w:rsid w:val="00B946FD"/>
    <w:rsid w:val="00B94DEF"/>
    <w:rsid w:val="00B9562C"/>
    <w:rsid w:val="00B979D5"/>
    <w:rsid w:val="00BA7636"/>
    <w:rsid w:val="00BB0960"/>
    <w:rsid w:val="00BB2C40"/>
    <w:rsid w:val="00BC1599"/>
    <w:rsid w:val="00BC46F0"/>
    <w:rsid w:val="00BC544A"/>
    <w:rsid w:val="00BC55FB"/>
    <w:rsid w:val="00BC76D3"/>
    <w:rsid w:val="00BD64B2"/>
    <w:rsid w:val="00BD6EDC"/>
    <w:rsid w:val="00BE0055"/>
    <w:rsid w:val="00BE0162"/>
    <w:rsid w:val="00BE0194"/>
    <w:rsid w:val="00BE0A5F"/>
    <w:rsid w:val="00BE1D2A"/>
    <w:rsid w:val="00BE3327"/>
    <w:rsid w:val="00BE48AF"/>
    <w:rsid w:val="00BE55A4"/>
    <w:rsid w:val="00BE5B51"/>
    <w:rsid w:val="00BE75C0"/>
    <w:rsid w:val="00BF0BCF"/>
    <w:rsid w:val="00BF0DA5"/>
    <w:rsid w:val="00BF2696"/>
    <w:rsid w:val="00BF2E98"/>
    <w:rsid w:val="00BF4640"/>
    <w:rsid w:val="00BF49F8"/>
    <w:rsid w:val="00C018C5"/>
    <w:rsid w:val="00C02934"/>
    <w:rsid w:val="00C03A62"/>
    <w:rsid w:val="00C04676"/>
    <w:rsid w:val="00C06A79"/>
    <w:rsid w:val="00C0713F"/>
    <w:rsid w:val="00C10894"/>
    <w:rsid w:val="00C12CD1"/>
    <w:rsid w:val="00C22835"/>
    <w:rsid w:val="00C259FD"/>
    <w:rsid w:val="00C25DB9"/>
    <w:rsid w:val="00C318DD"/>
    <w:rsid w:val="00C353B4"/>
    <w:rsid w:val="00C36C82"/>
    <w:rsid w:val="00C45992"/>
    <w:rsid w:val="00C528FE"/>
    <w:rsid w:val="00C5324F"/>
    <w:rsid w:val="00C5372F"/>
    <w:rsid w:val="00C57A2C"/>
    <w:rsid w:val="00C601D5"/>
    <w:rsid w:val="00C634A4"/>
    <w:rsid w:val="00C65D11"/>
    <w:rsid w:val="00C806A9"/>
    <w:rsid w:val="00C83A41"/>
    <w:rsid w:val="00C86843"/>
    <w:rsid w:val="00C90C7B"/>
    <w:rsid w:val="00C953A7"/>
    <w:rsid w:val="00C96934"/>
    <w:rsid w:val="00CA2823"/>
    <w:rsid w:val="00CA29AD"/>
    <w:rsid w:val="00CA421A"/>
    <w:rsid w:val="00CA7124"/>
    <w:rsid w:val="00CB00FE"/>
    <w:rsid w:val="00CB290F"/>
    <w:rsid w:val="00CB2DBE"/>
    <w:rsid w:val="00CB397C"/>
    <w:rsid w:val="00CC0745"/>
    <w:rsid w:val="00CC35DA"/>
    <w:rsid w:val="00CC4AF3"/>
    <w:rsid w:val="00CE55FF"/>
    <w:rsid w:val="00CE59E6"/>
    <w:rsid w:val="00CF0503"/>
    <w:rsid w:val="00CF197A"/>
    <w:rsid w:val="00CF24E3"/>
    <w:rsid w:val="00CF67E8"/>
    <w:rsid w:val="00D01592"/>
    <w:rsid w:val="00D02DB0"/>
    <w:rsid w:val="00D042E5"/>
    <w:rsid w:val="00D13FB5"/>
    <w:rsid w:val="00D175AA"/>
    <w:rsid w:val="00D3272F"/>
    <w:rsid w:val="00D36294"/>
    <w:rsid w:val="00D36525"/>
    <w:rsid w:val="00D40E58"/>
    <w:rsid w:val="00D43B72"/>
    <w:rsid w:val="00D45C15"/>
    <w:rsid w:val="00D466C3"/>
    <w:rsid w:val="00D47A32"/>
    <w:rsid w:val="00D52235"/>
    <w:rsid w:val="00D56C9F"/>
    <w:rsid w:val="00D57531"/>
    <w:rsid w:val="00D63A08"/>
    <w:rsid w:val="00D654C4"/>
    <w:rsid w:val="00D663EC"/>
    <w:rsid w:val="00D673E1"/>
    <w:rsid w:val="00D67572"/>
    <w:rsid w:val="00D6785B"/>
    <w:rsid w:val="00D73D22"/>
    <w:rsid w:val="00D746BB"/>
    <w:rsid w:val="00D80C7D"/>
    <w:rsid w:val="00D8148A"/>
    <w:rsid w:val="00D830F8"/>
    <w:rsid w:val="00D83AE8"/>
    <w:rsid w:val="00D83F39"/>
    <w:rsid w:val="00D86BC6"/>
    <w:rsid w:val="00D90211"/>
    <w:rsid w:val="00DA0109"/>
    <w:rsid w:val="00DA078A"/>
    <w:rsid w:val="00DA3442"/>
    <w:rsid w:val="00DA34E0"/>
    <w:rsid w:val="00DA5692"/>
    <w:rsid w:val="00DB1826"/>
    <w:rsid w:val="00DB6CCE"/>
    <w:rsid w:val="00DC1B55"/>
    <w:rsid w:val="00DD2B9B"/>
    <w:rsid w:val="00DE1CB6"/>
    <w:rsid w:val="00DE2D59"/>
    <w:rsid w:val="00DE3CD5"/>
    <w:rsid w:val="00DF13D5"/>
    <w:rsid w:val="00DF2560"/>
    <w:rsid w:val="00DF29FA"/>
    <w:rsid w:val="00DF2EA3"/>
    <w:rsid w:val="00DF3EFA"/>
    <w:rsid w:val="00DF5BDD"/>
    <w:rsid w:val="00DF7524"/>
    <w:rsid w:val="00DF7BBD"/>
    <w:rsid w:val="00E030AC"/>
    <w:rsid w:val="00E11C63"/>
    <w:rsid w:val="00E13CFE"/>
    <w:rsid w:val="00E2590C"/>
    <w:rsid w:val="00E31A28"/>
    <w:rsid w:val="00E34565"/>
    <w:rsid w:val="00E346E5"/>
    <w:rsid w:val="00E42F24"/>
    <w:rsid w:val="00E4533F"/>
    <w:rsid w:val="00E51469"/>
    <w:rsid w:val="00E534F5"/>
    <w:rsid w:val="00E54EBD"/>
    <w:rsid w:val="00E558DC"/>
    <w:rsid w:val="00E620DC"/>
    <w:rsid w:val="00E70E85"/>
    <w:rsid w:val="00E7125C"/>
    <w:rsid w:val="00E72789"/>
    <w:rsid w:val="00E736D7"/>
    <w:rsid w:val="00E75F77"/>
    <w:rsid w:val="00E81B2B"/>
    <w:rsid w:val="00E9019B"/>
    <w:rsid w:val="00E919E5"/>
    <w:rsid w:val="00E91B5F"/>
    <w:rsid w:val="00E93AA8"/>
    <w:rsid w:val="00E95609"/>
    <w:rsid w:val="00EA1C54"/>
    <w:rsid w:val="00EA3133"/>
    <w:rsid w:val="00EA3DA1"/>
    <w:rsid w:val="00EA65BC"/>
    <w:rsid w:val="00EB0D88"/>
    <w:rsid w:val="00EC30F1"/>
    <w:rsid w:val="00EC3938"/>
    <w:rsid w:val="00EC5AE1"/>
    <w:rsid w:val="00ED1D12"/>
    <w:rsid w:val="00ED2224"/>
    <w:rsid w:val="00ED2DB3"/>
    <w:rsid w:val="00ED3B35"/>
    <w:rsid w:val="00ED564B"/>
    <w:rsid w:val="00ED655D"/>
    <w:rsid w:val="00ED7A46"/>
    <w:rsid w:val="00EE1BE7"/>
    <w:rsid w:val="00EE75ED"/>
    <w:rsid w:val="00EF5EE7"/>
    <w:rsid w:val="00F0104D"/>
    <w:rsid w:val="00F11233"/>
    <w:rsid w:val="00F138DE"/>
    <w:rsid w:val="00F14A11"/>
    <w:rsid w:val="00F152AD"/>
    <w:rsid w:val="00F17078"/>
    <w:rsid w:val="00F21638"/>
    <w:rsid w:val="00F26E0F"/>
    <w:rsid w:val="00F310E6"/>
    <w:rsid w:val="00F325B5"/>
    <w:rsid w:val="00F346F8"/>
    <w:rsid w:val="00F34DCE"/>
    <w:rsid w:val="00F351EA"/>
    <w:rsid w:val="00F40164"/>
    <w:rsid w:val="00F40B45"/>
    <w:rsid w:val="00F4305A"/>
    <w:rsid w:val="00F4365D"/>
    <w:rsid w:val="00F43834"/>
    <w:rsid w:val="00F518DC"/>
    <w:rsid w:val="00F55EE0"/>
    <w:rsid w:val="00F56ABA"/>
    <w:rsid w:val="00F5754F"/>
    <w:rsid w:val="00F61CD8"/>
    <w:rsid w:val="00F64835"/>
    <w:rsid w:val="00F74CF0"/>
    <w:rsid w:val="00F85FA4"/>
    <w:rsid w:val="00F909F1"/>
    <w:rsid w:val="00F90E83"/>
    <w:rsid w:val="00F91861"/>
    <w:rsid w:val="00F92318"/>
    <w:rsid w:val="00F92DC0"/>
    <w:rsid w:val="00F9310A"/>
    <w:rsid w:val="00FA2060"/>
    <w:rsid w:val="00FA3550"/>
    <w:rsid w:val="00FA5670"/>
    <w:rsid w:val="00FB2EFE"/>
    <w:rsid w:val="00FC1F09"/>
    <w:rsid w:val="00FC5B8B"/>
    <w:rsid w:val="00FD1F85"/>
    <w:rsid w:val="00FD44DB"/>
    <w:rsid w:val="00FE4EA6"/>
    <w:rsid w:val="00FE5200"/>
    <w:rsid w:val="00FE7DEA"/>
    <w:rsid w:val="00FF10D4"/>
    <w:rsid w:val="00FF3674"/>
    <w:rsid w:val="0CB7A8D6"/>
    <w:rsid w:val="4D594E07"/>
  </w:rsids>
  <m:mathPr>
    <m:mathFont m:val="Cambria Math"/>
    <m:brkBin m:val="before"/>
    <m:brkBinSub m:val="--"/>
    <m:smallFrac m:val="0"/>
    <m:dispDef/>
    <m:lMargin m:val="0"/>
    <m:rMargin m:val="0"/>
    <m:defJc m:val="centerGroup"/>
    <m:wrapIndent m:val="1440"/>
    <m:intLim m:val="subSup"/>
    <m:naryLim m:val="undOvr"/>
  </m:mathPr>
  <w:themeFontLang w:val="nl-B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84B4026"/>
  <w15:chartTrackingRefBased/>
  <w15:docId w15:val="{07D80678-E546-496A-8465-8EB3B9C548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nl-B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DA078A"/>
    <w:rPr>
      <w:color w:val="595959" w:themeColor="text1" w:themeTint="A6"/>
    </w:rPr>
  </w:style>
  <w:style w:type="paragraph" w:styleId="Kop1">
    <w:name w:val="heading 1"/>
    <w:basedOn w:val="Standaard"/>
    <w:next w:val="Standaard"/>
    <w:link w:val="Kop1Char"/>
    <w:uiPriority w:val="9"/>
    <w:qFormat/>
    <w:rsid w:val="00E42F24"/>
    <w:pPr>
      <w:keepNext/>
      <w:keepLines/>
      <w:numPr>
        <w:numId w:val="9"/>
      </w:numPr>
      <w:spacing w:before="480" w:after="120"/>
      <w:outlineLvl w:val="0"/>
    </w:pPr>
    <w:rPr>
      <w:rFonts w:eastAsiaTheme="majorEastAsia" w:cstheme="minorHAnsi"/>
      <w:b/>
      <w:color w:val="AE2081"/>
      <w:sz w:val="32"/>
      <w:szCs w:val="32"/>
    </w:rPr>
  </w:style>
  <w:style w:type="paragraph" w:styleId="Kop2">
    <w:name w:val="heading 2"/>
    <w:basedOn w:val="Standaard"/>
    <w:next w:val="Standaard"/>
    <w:link w:val="Kop2Char"/>
    <w:uiPriority w:val="9"/>
    <w:unhideWhenUsed/>
    <w:qFormat/>
    <w:rsid w:val="006F6012"/>
    <w:pPr>
      <w:keepNext/>
      <w:keepLines/>
      <w:numPr>
        <w:ilvl w:val="1"/>
        <w:numId w:val="9"/>
      </w:numPr>
      <w:spacing w:before="360"/>
      <w:outlineLvl w:val="1"/>
    </w:pPr>
    <w:rPr>
      <w:rFonts w:eastAsiaTheme="majorEastAsia" w:cstheme="minorHAnsi"/>
      <w:b/>
      <w:color w:val="002060"/>
      <w:sz w:val="32"/>
      <w:szCs w:val="28"/>
    </w:rPr>
  </w:style>
  <w:style w:type="paragraph" w:styleId="Kop3">
    <w:name w:val="heading 3"/>
    <w:basedOn w:val="Standaard"/>
    <w:next w:val="Standaard"/>
    <w:link w:val="Kop3Char"/>
    <w:uiPriority w:val="9"/>
    <w:unhideWhenUsed/>
    <w:qFormat/>
    <w:rsid w:val="004B4591"/>
    <w:pPr>
      <w:keepNext/>
      <w:keepLines/>
      <w:numPr>
        <w:ilvl w:val="2"/>
        <w:numId w:val="9"/>
      </w:numPr>
      <w:spacing w:before="360" w:after="120"/>
      <w:outlineLvl w:val="2"/>
    </w:pPr>
    <w:rPr>
      <w:rFonts w:eastAsiaTheme="majorEastAsia" w:cstheme="minorHAnsi"/>
      <w:b/>
      <w:color w:val="2E74B5" w:themeColor="accent1" w:themeShade="BF"/>
      <w:sz w:val="26"/>
      <w:szCs w:val="24"/>
    </w:rPr>
  </w:style>
  <w:style w:type="paragraph" w:styleId="Kop4">
    <w:name w:val="heading 4"/>
    <w:basedOn w:val="Standaard"/>
    <w:next w:val="Standaard"/>
    <w:link w:val="Kop4Char"/>
    <w:uiPriority w:val="9"/>
    <w:unhideWhenUsed/>
    <w:qFormat/>
    <w:rsid w:val="007F6A5E"/>
    <w:pPr>
      <w:outlineLvl w:val="3"/>
    </w:pPr>
    <w:rPr>
      <w:b/>
      <w:i/>
      <w:color w:val="2E74B5" w:themeColor="accent1" w:themeShade="BF"/>
      <w:sz w:val="26"/>
      <w:szCs w:val="26"/>
    </w:rPr>
  </w:style>
  <w:style w:type="paragraph" w:styleId="Kop5">
    <w:name w:val="heading 5"/>
    <w:basedOn w:val="Standaard"/>
    <w:next w:val="Standaard"/>
    <w:link w:val="Kop5Char"/>
    <w:uiPriority w:val="9"/>
    <w:unhideWhenUsed/>
    <w:qFormat/>
    <w:rsid w:val="004B4591"/>
    <w:pPr>
      <w:keepNext/>
      <w:keepLines/>
      <w:numPr>
        <w:ilvl w:val="4"/>
        <w:numId w:val="9"/>
      </w:numPr>
      <w:spacing w:before="480" w:after="120"/>
      <w:outlineLvl w:val="4"/>
    </w:pPr>
    <w:rPr>
      <w:rFonts w:eastAsiaTheme="majorEastAsia" w:cstheme="majorBidi"/>
      <w:b/>
      <w:color w:val="1F4E79" w:themeColor="accent1" w:themeShade="80"/>
      <w:sz w:val="24"/>
    </w:rPr>
  </w:style>
  <w:style w:type="paragraph" w:styleId="Kop6">
    <w:name w:val="heading 6"/>
    <w:basedOn w:val="Standaard"/>
    <w:next w:val="Standaard"/>
    <w:link w:val="Kop6Char"/>
    <w:uiPriority w:val="9"/>
    <w:unhideWhenUsed/>
    <w:qFormat/>
    <w:rsid w:val="004B4591"/>
    <w:pPr>
      <w:keepNext/>
      <w:keepLines/>
      <w:numPr>
        <w:ilvl w:val="5"/>
        <w:numId w:val="9"/>
      </w:numPr>
      <w:spacing w:before="40" w:after="0"/>
      <w:outlineLvl w:val="5"/>
    </w:pPr>
    <w:rPr>
      <w:rFonts w:eastAsiaTheme="majorEastAsia" w:cstheme="minorHAnsi"/>
      <w:b/>
      <w:i/>
      <w:color w:val="0070C0"/>
    </w:rPr>
  </w:style>
  <w:style w:type="paragraph" w:styleId="Kop7">
    <w:name w:val="heading 7"/>
    <w:basedOn w:val="Standaard"/>
    <w:next w:val="Standaard"/>
    <w:link w:val="Kop7Char"/>
    <w:uiPriority w:val="9"/>
    <w:unhideWhenUsed/>
    <w:qFormat/>
    <w:rsid w:val="004B4591"/>
    <w:pPr>
      <w:keepNext/>
      <w:keepLines/>
      <w:numPr>
        <w:ilvl w:val="6"/>
        <w:numId w:val="9"/>
      </w:numPr>
      <w:spacing w:before="40" w:after="0"/>
      <w:outlineLvl w:val="6"/>
    </w:pPr>
    <w:rPr>
      <w:rFonts w:asciiTheme="majorHAnsi" w:eastAsiaTheme="majorEastAsia" w:hAnsiTheme="majorHAnsi" w:cstheme="majorBidi"/>
      <w:i/>
      <w:iCs/>
      <w:color w:val="1F4D78" w:themeColor="accent1" w:themeShade="7F"/>
    </w:rPr>
  </w:style>
  <w:style w:type="paragraph" w:styleId="Kop8">
    <w:name w:val="heading 8"/>
    <w:basedOn w:val="Standaard"/>
    <w:next w:val="Standaard"/>
    <w:link w:val="Kop8Char"/>
    <w:uiPriority w:val="9"/>
    <w:unhideWhenUsed/>
    <w:qFormat/>
    <w:rsid w:val="004B4591"/>
    <w:pPr>
      <w:keepNext/>
      <w:keepLines/>
      <w:numPr>
        <w:ilvl w:val="7"/>
        <w:numId w:val="9"/>
      </w:numPr>
      <w:spacing w:before="40" w:after="0"/>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unhideWhenUsed/>
    <w:qFormat/>
    <w:rsid w:val="004B4591"/>
    <w:pPr>
      <w:keepNext/>
      <w:keepLines/>
      <w:numPr>
        <w:ilvl w:val="8"/>
        <w:numId w:val="9"/>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Lijstalinea">
    <w:name w:val="List Paragraph"/>
    <w:basedOn w:val="Standaard"/>
    <w:link w:val="LijstalineaChar"/>
    <w:uiPriority w:val="34"/>
    <w:qFormat/>
    <w:rsid w:val="004B4591"/>
    <w:pPr>
      <w:ind w:left="720"/>
      <w:contextualSpacing/>
    </w:pPr>
  </w:style>
  <w:style w:type="character" w:customStyle="1" w:styleId="LijstalineaChar">
    <w:name w:val="Lijstalinea Char"/>
    <w:basedOn w:val="Standaardalinea-lettertype"/>
    <w:link w:val="Lijstalinea"/>
    <w:uiPriority w:val="34"/>
    <w:rsid w:val="004B4591"/>
    <w:rPr>
      <w:color w:val="595959" w:themeColor="text1" w:themeTint="A6"/>
    </w:rPr>
  </w:style>
  <w:style w:type="paragraph" w:customStyle="1" w:styleId="Opsomming1">
    <w:name w:val="Opsomming1"/>
    <w:basedOn w:val="Lijstalinea"/>
    <w:link w:val="Opsomming1Char"/>
    <w:qFormat/>
    <w:rsid w:val="004B4591"/>
    <w:pPr>
      <w:numPr>
        <w:numId w:val="4"/>
      </w:numPr>
    </w:pPr>
  </w:style>
  <w:style w:type="character" w:customStyle="1" w:styleId="Opsomming1Char">
    <w:name w:val="Opsomming1 Char"/>
    <w:basedOn w:val="LijstalineaChar"/>
    <w:link w:val="Opsomming1"/>
    <w:rsid w:val="004B4591"/>
    <w:rPr>
      <w:color w:val="595959" w:themeColor="text1" w:themeTint="A6"/>
    </w:rPr>
  </w:style>
  <w:style w:type="paragraph" w:customStyle="1" w:styleId="Afbitem">
    <w:name w:val="Afb_item"/>
    <w:basedOn w:val="Opsomming1"/>
    <w:qFormat/>
    <w:rsid w:val="00125592"/>
    <w:pPr>
      <w:numPr>
        <w:numId w:val="0"/>
      </w:numPr>
      <w:spacing w:after="240"/>
      <w:ind w:left="1418"/>
    </w:pPr>
    <w:rPr>
      <w:color w:val="1F4E79" w:themeColor="accent1" w:themeShade="80"/>
    </w:rPr>
  </w:style>
  <w:style w:type="paragraph" w:customStyle="1" w:styleId="Opsomming3">
    <w:name w:val="Opsomming3"/>
    <w:basedOn w:val="Lijstalinea"/>
    <w:link w:val="Opsomming3Char"/>
    <w:qFormat/>
    <w:rsid w:val="004B4591"/>
    <w:pPr>
      <w:numPr>
        <w:ilvl w:val="2"/>
        <w:numId w:val="2"/>
      </w:numPr>
      <w:ind w:left="1191" w:hanging="397"/>
    </w:pPr>
  </w:style>
  <w:style w:type="character" w:customStyle="1" w:styleId="Opsomming3Char">
    <w:name w:val="Opsomming3 Char"/>
    <w:basedOn w:val="LijstalineaChar"/>
    <w:link w:val="Opsomming3"/>
    <w:rsid w:val="004B4591"/>
    <w:rPr>
      <w:color w:val="595959" w:themeColor="text1" w:themeTint="A6"/>
    </w:rPr>
  </w:style>
  <w:style w:type="character" w:customStyle="1" w:styleId="Kop1Char">
    <w:name w:val="Kop 1 Char"/>
    <w:basedOn w:val="Standaardalinea-lettertype"/>
    <w:link w:val="Kop1"/>
    <w:uiPriority w:val="9"/>
    <w:rsid w:val="00E42F24"/>
    <w:rPr>
      <w:rFonts w:eastAsiaTheme="majorEastAsia" w:cstheme="minorHAnsi"/>
      <w:b/>
      <w:color w:val="AE2081"/>
      <w:sz w:val="32"/>
      <w:szCs w:val="32"/>
    </w:rPr>
  </w:style>
  <w:style w:type="paragraph" w:customStyle="1" w:styleId="Afbops1">
    <w:name w:val="Afb_ops1"/>
    <w:basedOn w:val="Opsomming3"/>
    <w:link w:val="Afbops1Char"/>
    <w:qFormat/>
    <w:rsid w:val="008B205D"/>
    <w:pPr>
      <w:numPr>
        <w:ilvl w:val="0"/>
        <w:numId w:val="17"/>
      </w:numPr>
      <w:spacing w:after="120"/>
      <w:ind w:left="1871" w:hanging="567"/>
    </w:pPr>
    <w:rPr>
      <w:color w:val="1F4E79" w:themeColor="accent1" w:themeShade="80"/>
    </w:rPr>
  </w:style>
  <w:style w:type="character" w:customStyle="1" w:styleId="Afbops1Char">
    <w:name w:val="Afb_ops1 Char"/>
    <w:basedOn w:val="Opsomming3Char"/>
    <w:link w:val="Afbops1"/>
    <w:rsid w:val="008B205D"/>
    <w:rPr>
      <w:color w:val="1F4E79" w:themeColor="accent1" w:themeShade="80"/>
    </w:rPr>
  </w:style>
  <w:style w:type="character" w:customStyle="1" w:styleId="Kop2Char">
    <w:name w:val="Kop 2 Char"/>
    <w:basedOn w:val="Standaardalinea-lettertype"/>
    <w:link w:val="Kop2"/>
    <w:uiPriority w:val="9"/>
    <w:rsid w:val="006F6012"/>
    <w:rPr>
      <w:rFonts w:eastAsiaTheme="majorEastAsia" w:cstheme="minorHAnsi"/>
      <w:b/>
      <w:color w:val="002060"/>
      <w:sz w:val="32"/>
      <w:szCs w:val="28"/>
    </w:rPr>
  </w:style>
  <w:style w:type="paragraph" w:customStyle="1" w:styleId="Afbops2">
    <w:name w:val="Afb_ops2"/>
    <w:basedOn w:val="Afbops1"/>
    <w:link w:val="Afbops2Char"/>
    <w:qFormat/>
    <w:rsid w:val="008B205D"/>
    <w:pPr>
      <w:numPr>
        <w:numId w:val="18"/>
      </w:numPr>
      <w:ind w:left="2438" w:hanging="567"/>
    </w:pPr>
  </w:style>
  <w:style w:type="character" w:customStyle="1" w:styleId="Afbops2Char">
    <w:name w:val="Afb_ops2 Char"/>
    <w:basedOn w:val="Afbops1Char"/>
    <w:link w:val="Afbops2"/>
    <w:rsid w:val="008B205D"/>
    <w:rPr>
      <w:color w:val="1F4E79" w:themeColor="accent1" w:themeShade="80"/>
    </w:rPr>
  </w:style>
  <w:style w:type="character" w:customStyle="1" w:styleId="Kop3Char">
    <w:name w:val="Kop 3 Char"/>
    <w:basedOn w:val="Standaardalinea-lettertype"/>
    <w:link w:val="Kop3"/>
    <w:uiPriority w:val="9"/>
    <w:rsid w:val="004B4591"/>
    <w:rPr>
      <w:rFonts w:eastAsiaTheme="majorEastAsia" w:cstheme="minorHAnsi"/>
      <w:b/>
      <w:color w:val="2E74B5" w:themeColor="accent1" w:themeShade="BF"/>
      <w:sz w:val="26"/>
      <w:szCs w:val="24"/>
    </w:rPr>
  </w:style>
  <w:style w:type="paragraph" w:customStyle="1" w:styleId="Afbakening">
    <w:name w:val="Afbakening"/>
    <w:link w:val="AfbakeningChar"/>
    <w:qFormat/>
    <w:rsid w:val="00125592"/>
    <w:pPr>
      <w:numPr>
        <w:numId w:val="35"/>
      </w:numPr>
      <w:spacing w:after="0"/>
      <w:ind w:left="1418" w:hanging="482"/>
    </w:pPr>
    <w:rPr>
      <w:color w:val="1F4E79" w:themeColor="accent1" w:themeShade="80"/>
    </w:rPr>
  </w:style>
  <w:style w:type="character" w:customStyle="1" w:styleId="Kop4Char">
    <w:name w:val="Kop 4 Char"/>
    <w:basedOn w:val="Standaardalinea-lettertype"/>
    <w:link w:val="Kop4"/>
    <w:uiPriority w:val="9"/>
    <w:rsid w:val="007F6A5E"/>
    <w:rPr>
      <w:b/>
      <w:i/>
      <w:color w:val="2E74B5" w:themeColor="accent1" w:themeShade="BF"/>
      <w:sz w:val="26"/>
      <w:szCs w:val="26"/>
    </w:rPr>
  </w:style>
  <w:style w:type="character" w:customStyle="1" w:styleId="Kop5Char">
    <w:name w:val="Kop 5 Char"/>
    <w:basedOn w:val="Standaardalinea-lettertype"/>
    <w:link w:val="Kop5"/>
    <w:uiPriority w:val="9"/>
    <w:rsid w:val="004B4591"/>
    <w:rPr>
      <w:rFonts w:eastAsiaTheme="majorEastAsia" w:cstheme="majorBidi"/>
      <w:b/>
      <w:color w:val="1F4E79" w:themeColor="accent1" w:themeShade="80"/>
      <w:sz w:val="24"/>
    </w:rPr>
  </w:style>
  <w:style w:type="character" w:customStyle="1" w:styleId="AfbakeningChar">
    <w:name w:val="Afbakening Char"/>
    <w:link w:val="Afbakening"/>
    <w:rsid w:val="00125592"/>
    <w:rPr>
      <w:color w:val="1F4E79" w:themeColor="accent1" w:themeShade="80"/>
    </w:rPr>
  </w:style>
  <w:style w:type="paragraph" w:styleId="Ballontekst">
    <w:name w:val="Balloon Text"/>
    <w:basedOn w:val="Standaard"/>
    <w:link w:val="BallontekstChar"/>
    <w:uiPriority w:val="99"/>
    <w:semiHidden/>
    <w:unhideWhenUsed/>
    <w:rsid w:val="004B4591"/>
    <w:pPr>
      <w:numPr>
        <w:ilvl w:val="1"/>
        <w:numId w:val="8"/>
      </w:numPr>
      <w:spacing w:after="0" w:line="240" w:lineRule="auto"/>
    </w:pPr>
    <w:rPr>
      <w:rFonts w:ascii="Segoe UI" w:hAnsi="Segoe UI" w:cs="Segoe UI"/>
      <w:sz w:val="18"/>
      <w:szCs w:val="18"/>
    </w:rPr>
  </w:style>
  <w:style w:type="character" w:customStyle="1" w:styleId="BallontekstChar">
    <w:name w:val="Ballontekst Char"/>
    <w:basedOn w:val="Standaardalinea-lettertype"/>
    <w:link w:val="Ballontekst"/>
    <w:uiPriority w:val="99"/>
    <w:semiHidden/>
    <w:rsid w:val="004B4591"/>
    <w:rPr>
      <w:rFonts w:ascii="Segoe UI" w:hAnsi="Segoe UI" w:cs="Segoe UI"/>
      <w:color w:val="595959" w:themeColor="text1" w:themeTint="A6"/>
      <w:sz w:val="18"/>
      <w:szCs w:val="18"/>
    </w:rPr>
  </w:style>
  <w:style w:type="paragraph" w:customStyle="1" w:styleId="Doel">
    <w:name w:val="Doel"/>
    <w:basedOn w:val="Standaard"/>
    <w:next w:val="Standaard"/>
    <w:link w:val="DoelChar"/>
    <w:qFormat/>
    <w:rsid w:val="00C806A9"/>
    <w:pPr>
      <w:numPr>
        <w:numId w:val="12"/>
      </w:numPr>
      <w:spacing w:before="360" w:after="240"/>
      <w:ind w:left="992" w:hanging="992"/>
      <w:outlineLvl w:val="0"/>
    </w:pPr>
    <w:rPr>
      <w:b/>
      <w:color w:val="1F4E79" w:themeColor="accent1" w:themeShade="80"/>
      <w:sz w:val="24"/>
    </w:rPr>
  </w:style>
  <w:style w:type="character" w:customStyle="1" w:styleId="DoelChar">
    <w:name w:val="Doel Char"/>
    <w:basedOn w:val="Standaardalinea-lettertype"/>
    <w:link w:val="Doel"/>
    <w:rsid w:val="00C806A9"/>
    <w:rPr>
      <w:b/>
      <w:color w:val="1F4E79" w:themeColor="accent1" w:themeShade="80"/>
      <w:sz w:val="24"/>
    </w:rPr>
  </w:style>
  <w:style w:type="paragraph" w:customStyle="1" w:styleId="Doelverd">
    <w:name w:val="Doel_verd"/>
    <w:basedOn w:val="Doel"/>
    <w:link w:val="DoelverdChar"/>
    <w:qFormat/>
    <w:rsid w:val="00CB00FE"/>
    <w:pPr>
      <w:numPr>
        <w:ilvl w:val="1"/>
      </w:numPr>
      <w:ind w:left="1701" w:hanging="964"/>
    </w:pPr>
  </w:style>
  <w:style w:type="character" w:customStyle="1" w:styleId="Kop6Char">
    <w:name w:val="Kop 6 Char"/>
    <w:basedOn w:val="Standaardalinea-lettertype"/>
    <w:link w:val="Kop6"/>
    <w:uiPriority w:val="9"/>
    <w:rsid w:val="004B4591"/>
    <w:rPr>
      <w:rFonts w:eastAsiaTheme="majorEastAsia" w:cstheme="minorHAnsi"/>
      <w:b/>
      <w:i/>
      <w:color w:val="0070C0"/>
    </w:rPr>
  </w:style>
  <w:style w:type="character" w:customStyle="1" w:styleId="DoelverdChar">
    <w:name w:val="Doel_verd Char"/>
    <w:basedOn w:val="DoelChar"/>
    <w:link w:val="Doelverd"/>
    <w:rsid w:val="00CB00FE"/>
    <w:rPr>
      <w:b/>
      <w:color w:val="1F4E79" w:themeColor="accent1" w:themeShade="80"/>
      <w:sz w:val="24"/>
    </w:rPr>
  </w:style>
  <w:style w:type="paragraph" w:styleId="Geenafstand">
    <w:name w:val="No Spacing"/>
    <w:uiPriority w:val="1"/>
    <w:qFormat/>
    <w:rsid w:val="004B4591"/>
    <w:pPr>
      <w:spacing w:after="0" w:line="240" w:lineRule="auto"/>
    </w:pPr>
    <w:rPr>
      <w:color w:val="595959" w:themeColor="text1" w:themeTint="A6"/>
    </w:rPr>
  </w:style>
  <w:style w:type="character" w:styleId="GevolgdeHyperlink">
    <w:name w:val="FollowedHyperlink"/>
    <w:basedOn w:val="Standaardalinea-lettertype"/>
    <w:uiPriority w:val="99"/>
    <w:semiHidden/>
    <w:unhideWhenUsed/>
    <w:rsid w:val="004B4591"/>
    <w:rPr>
      <w:color w:val="954F72" w:themeColor="followedHyperlink"/>
      <w:u w:val="single"/>
    </w:rPr>
  </w:style>
  <w:style w:type="character" w:styleId="Hyperlink">
    <w:name w:val="Hyperlink"/>
    <w:basedOn w:val="Standaardalinea-lettertype"/>
    <w:uiPriority w:val="99"/>
    <w:unhideWhenUsed/>
    <w:rsid w:val="004B4591"/>
    <w:rPr>
      <w:color w:val="0563C1" w:themeColor="hyperlink"/>
      <w:u w:val="single"/>
    </w:rPr>
  </w:style>
  <w:style w:type="character" w:customStyle="1" w:styleId="Hyperlink0">
    <w:name w:val="Hyperlink.0"/>
    <w:basedOn w:val="Standaardalinea-lettertype"/>
    <w:rsid w:val="004B4591"/>
    <w:rPr>
      <w:rFonts w:ascii="Verdana" w:eastAsia="Verdana" w:hAnsi="Verdana" w:cs="Verdana"/>
      <w:strike w:val="0"/>
      <w:dstrike w:val="0"/>
      <w:color w:val="2A5C71"/>
      <w:sz w:val="20"/>
      <w:szCs w:val="20"/>
      <w:u w:val="single" w:color="2A5C71"/>
      <w:lang w:val="nl-NL"/>
    </w:rPr>
  </w:style>
  <w:style w:type="paragraph" w:styleId="Inhopg1">
    <w:name w:val="toc 1"/>
    <w:basedOn w:val="Standaard"/>
    <w:next w:val="Standaard"/>
    <w:autoRedefine/>
    <w:uiPriority w:val="39"/>
    <w:unhideWhenUsed/>
    <w:rsid w:val="000A4B0F"/>
    <w:pPr>
      <w:tabs>
        <w:tab w:val="left" w:pos="851"/>
        <w:tab w:val="right" w:leader="dot" w:pos="9639"/>
      </w:tabs>
      <w:spacing w:before="240" w:after="120"/>
      <w:ind w:left="851" w:hanging="851"/>
    </w:pPr>
    <w:rPr>
      <w:b/>
      <w:sz w:val="24"/>
    </w:rPr>
  </w:style>
  <w:style w:type="paragraph" w:styleId="Inhopg2">
    <w:name w:val="toc 2"/>
    <w:basedOn w:val="Standaard"/>
    <w:next w:val="Standaard"/>
    <w:autoRedefine/>
    <w:uiPriority w:val="39"/>
    <w:unhideWhenUsed/>
    <w:rsid w:val="006D3E59"/>
    <w:pPr>
      <w:tabs>
        <w:tab w:val="left" w:pos="851"/>
        <w:tab w:val="right" w:leader="dot" w:pos="9639"/>
      </w:tabs>
      <w:spacing w:after="120"/>
      <w:ind w:left="851" w:hanging="851"/>
    </w:pPr>
    <w:rPr>
      <w:noProof/>
    </w:rPr>
  </w:style>
  <w:style w:type="paragraph" w:styleId="Inhopg3">
    <w:name w:val="toc 3"/>
    <w:basedOn w:val="Standaard"/>
    <w:next w:val="Standaard"/>
    <w:autoRedefine/>
    <w:uiPriority w:val="39"/>
    <w:unhideWhenUsed/>
    <w:rsid w:val="006D3E59"/>
    <w:pPr>
      <w:tabs>
        <w:tab w:val="left" w:pos="851"/>
        <w:tab w:val="right" w:leader="dot" w:pos="9639"/>
      </w:tabs>
      <w:spacing w:after="120"/>
      <w:ind w:left="851" w:hanging="851"/>
    </w:pPr>
  </w:style>
  <w:style w:type="paragraph" w:styleId="Koptekst">
    <w:name w:val="header"/>
    <w:basedOn w:val="Standaard"/>
    <w:link w:val="KoptekstChar"/>
    <w:uiPriority w:val="99"/>
    <w:unhideWhenUsed/>
    <w:rsid w:val="004B4591"/>
    <w:pPr>
      <w:tabs>
        <w:tab w:val="center" w:pos="4536"/>
        <w:tab w:val="right" w:pos="9072"/>
      </w:tabs>
      <w:spacing w:after="0" w:line="240" w:lineRule="auto"/>
    </w:pPr>
  </w:style>
  <w:style w:type="character" w:customStyle="1" w:styleId="KoptekstChar">
    <w:name w:val="Koptekst Char"/>
    <w:basedOn w:val="Standaardalinea-lettertype"/>
    <w:link w:val="Koptekst"/>
    <w:uiPriority w:val="99"/>
    <w:rsid w:val="004B4591"/>
    <w:rPr>
      <w:color w:val="595959" w:themeColor="text1" w:themeTint="A6"/>
    </w:rPr>
  </w:style>
  <w:style w:type="character" w:customStyle="1" w:styleId="Lexicon">
    <w:name w:val="Lexicon"/>
    <w:basedOn w:val="Standaardalinea-lettertype"/>
    <w:uiPriority w:val="1"/>
    <w:qFormat/>
    <w:rsid w:val="004B4591"/>
    <w:rPr>
      <w:color w:val="14A436"/>
      <w:u w:val="single"/>
    </w:rPr>
  </w:style>
  <w:style w:type="character" w:styleId="Nadruk">
    <w:name w:val="Emphasis"/>
    <w:basedOn w:val="Standaardalinea-lettertype"/>
    <w:uiPriority w:val="20"/>
    <w:qFormat/>
    <w:rsid w:val="004B4591"/>
    <w:rPr>
      <w:rFonts w:asciiTheme="minorHAnsi" w:hAnsiTheme="minorHAnsi"/>
      <w:b/>
      <w:i/>
      <w:iCs/>
      <w:color w:val="2E74B5" w:themeColor="accent1" w:themeShade="BF"/>
      <w:sz w:val="26"/>
    </w:rPr>
  </w:style>
  <w:style w:type="paragraph" w:customStyle="1" w:styleId="Opsommingdoel">
    <w:name w:val="Opsomming doel"/>
    <w:basedOn w:val="Lijstalinea"/>
    <w:link w:val="OpsommingdoelChar"/>
    <w:qFormat/>
    <w:rsid w:val="00125592"/>
    <w:pPr>
      <w:numPr>
        <w:numId w:val="7"/>
      </w:numPr>
      <w:ind w:left="1077" w:hanging="84"/>
    </w:pPr>
    <w:rPr>
      <w:b/>
      <w:color w:val="1F4E79" w:themeColor="accent1" w:themeShade="80"/>
      <w:sz w:val="24"/>
      <w:szCs w:val="24"/>
    </w:rPr>
  </w:style>
  <w:style w:type="character" w:customStyle="1" w:styleId="OpsommingdoelChar">
    <w:name w:val="Opsomming doel Char"/>
    <w:basedOn w:val="DoelChar"/>
    <w:link w:val="Opsommingdoel"/>
    <w:rsid w:val="00125592"/>
    <w:rPr>
      <w:b/>
      <w:color w:val="1F4E79" w:themeColor="accent1" w:themeShade="80"/>
      <w:sz w:val="24"/>
      <w:szCs w:val="24"/>
    </w:rPr>
  </w:style>
  <w:style w:type="paragraph" w:customStyle="1" w:styleId="Opsomming2">
    <w:name w:val="Opsomming2"/>
    <w:basedOn w:val="Lijstalinea"/>
    <w:link w:val="Opsomming2Char"/>
    <w:qFormat/>
    <w:rsid w:val="00AB1543"/>
    <w:pPr>
      <w:numPr>
        <w:numId w:val="20"/>
      </w:numPr>
      <w:ind w:left="794" w:hanging="397"/>
    </w:pPr>
  </w:style>
  <w:style w:type="character" w:customStyle="1" w:styleId="Opsomming2Char">
    <w:name w:val="Opsomming2 Char"/>
    <w:basedOn w:val="LijstalineaChar"/>
    <w:link w:val="Opsomming2"/>
    <w:rsid w:val="00AB1543"/>
    <w:rPr>
      <w:color w:val="595959" w:themeColor="text1" w:themeTint="A6"/>
    </w:rPr>
  </w:style>
  <w:style w:type="character" w:customStyle="1" w:styleId="Kop7Char">
    <w:name w:val="Kop 7 Char"/>
    <w:basedOn w:val="Standaardalinea-lettertype"/>
    <w:link w:val="Kop7"/>
    <w:uiPriority w:val="9"/>
    <w:rsid w:val="004B4591"/>
    <w:rPr>
      <w:rFonts w:asciiTheme="majorHAnsi" w:eastAsiaTheme="majorEastAsia" w:hAnsiTheme="majorHAnsi" w:cstheme="majorBidi"/>
      <w:i/>
      <w:iCs/>
      <w:color w:val="1F4D78" w:themeColor="accent1" w:themeShade="7F"/>
    </w:rPr>
  </w:style>
  <w:style w:type="character" w:customStyle="1" w:styleId="Kop8Char">
    <w:name w:val="Kop 8 Char"/>
    <w:basedOn w:val="Standaardalinea-lettertype"/>
    <w:link w:val="Kop8"/>
    <w:uiPriority w:val="9"/>
    <w:rsid w:val="004B4591"/>
    <w:rPr>
      <w:rFonts w:asciiTheme="majorHAnsi" w:eastAsiaTheme="majorEastAsia" w:hAnsiTheme="majorHAnsi" w:cstheme="majorBidi"/>
      <w:color w:val="272727" w:themeColor="text1" w:themeTint="D8"/>
      <w:sz w:val="21"/>
      <w:szCs w:val="21"/>
    </w:rPr>
  </w:style>
  <w:style w:type="character" w:customStyle="1" w:styleId="Kop9Char">
    <w:name w:val="Kop 9 Char"/>
    <w:basedOn w:val="Standaardalinea-lettertype"/>
    <w:link w:val="Kop9"/>
    <w:uiPriority w:val="9"/>
    <w:semiHidden/>
    <w:rsid w:val="004B4591"/>
    <w:rPr>
      <w:rFonts w:asciiTheme="majorHAnsi" w:eastAsiaTheme="majorEastAsia" w:hAnsiTheme="majorHAnsi" w:cstheme="majorBidi"/>
      <w:i/>
      <w:iCs/>
      <w:color w:val="272727" w:themeColor="text1" w:themeTint="D8"/>
      <w:sz w:val="21"/>
      <w:szCs w:val="21"/>
    </w:rPr>
  </w:style>
  <w:style w:type="paragraph" w:customStyle="1" w:styleId="Opsomming4">
    <w:name w:val="Opsomming4"/>
    <w:basedOn w:val="Lijstalinea"/>
    <w:link w:val="Opsomming4Char"/>
    <w:qFormat/>
    <w:rsid w:val="004B4591"/>
    <w:pPr>
      <w:numPr>
        <w:numId w:val="5"/>
      </w:numPr>
      <w:tabs>
        <w:tab w:val="num" w:pos="1106"/>
      </w:tabs>
      <w:ind w:left="1106"/>
    </w:pPr>
  </w:style>
  <w:style w:type="character" w:customStyle="1" w:styleId="Opsomming4Char">
    <w:name w:val="Opsomming4 Char"/>
    <w:basedOn w:val="Opsomming1Char"/>
    <w:link w:val="Opsomming4"/>
    <w:rsid w:val="004B4591"/>
    <w:rPr>
      <w:color w:val="595959" w:themeColor="text1" w:themeTint="A6"/>
    </w:rPr>
  </w:style>
  <w:style w:type="paragraph" w:customStyle="1" w:styleId="Opsomming5">
    <w:name w:val="Opsomming5"/>
    <w:basedOn w:val="Lijstalinea"/>
    <w:link w:val="Opsomming5Char"/>
    <w:rsid w:val="004B4591"/>
    <w:pPr>
      <w:numPr>
        <w:ilvl w:val="1"/>
        <w:numId w:val="5"/>
      </w:numPr>
      <w:tabs>
        <w:tab w:val="num" w:pos="1503"/>
      </w:tabs>
      <w:ind w:left="1503"/>
    </w:pPr>
  </w:style>
  <w:style w:type="character" w:customStyle="1" w:styleId="Opsomming5Char">
    <w:name w:val="Opsomming5 Char"/>
    <w:basedOn w:val="Opsomming2Char"/>
    <w:link w:val="Opsomming5"/>
    <w:rsid w:val="004B4591"/>
    <w:rPr>
      <w:color w:val="595959" w:themeColor="text1" w:themeTint="A6"/>
    </w:rPr>
  </w:style>
  <w:style w:type="paragraph" w:customStyle="1" w:styleId="Opsomming6">
    <w:name w:val="Opsomming6"/>
    <w:basedOn w:val="Lijstalinea"/>
    <w:link w:val="Opsomming6Char"/>
    <w:rsid w:val="004B4591"/>
    <w:pPr>
      <w:numPr>
        <w:ilvl w:val="2"/>
        <w:numId w:val="3"/>
      </w:numPr>
      <w:tabs>
        <w:tab w:val="num" w:pos="1900"/>
      </w:tabs>
      <w:ind w:left="1900"/>
    </w:pPr>
  </w:style>
  <w:style w:type="character" w:customStyle="1" w:styleId="Opsomming6Char">
    <w:name w:val="Opsomming6 Char"/>
    <w:basedOn w:val="Opsomming3Char"/>
    <w:link w:val="Opsomming6"/>
    <w:rsid w:val="004B4591"/>
    <w:rPr>
      <w:color w:val="595959" w:themeColor="text1" w:themeTint="A6"/>
    </w:rPr>
  </w:style>
  <w:style w:type="character" w:customStyle="1" w:styleId="pop-up">
    <w:name w:val="pop-up"/>
    <w:basedOn w:val="Standaardalinea-lettertype"/>
    <w:uiPriority w:val="1"/>
    <w:qFormat/>
    <w:rsid w:val="004B4591"/>
    <w:rPr>
      <w:color w:val="7030A0"/>
      <w:u w:val="single"/>
    </w:rPr>
  </w:style>
  <w:style w:type="paragraph" w:customStyle="1" w:styleId="Subrubriek">
    <w:name w:val="Subrubriek"/>
    <w:basedOn w:val="Kop3"/>
    <w:qFormat/>
    <w:rsid w:val="004B4591"/>
    <w:rPr>
      <w:i/>
    </w:rPr>
  </w:style>
  <w:style w:type="table" w:styleId="Tabelraster">
    <w:name w:val="Table Grid"/>
    <w:basedOn w:val="Standaardtabel"/>
    <w:uiPriority w:val="39"/>
    <w:rsid w:val="004B459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raster1">
    <w:name w:val="Tabelraster1"/>
    <w:basedOn w:val="Standaardtabel"/>
    <w:next w:val="Tabelraster"/>
    <w:uiPriority w:val="39"/>
    <w:rsid w:val="004B4591"/>
    <w:pPr>
      <w:spacing w:after="0" w:line="240" w:lineRule="auto"/>
    </w:pPr>
    <w:rPr>
      <w:lang w:val="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kstopmerking">
    <w:name w:val="annotation text"/>
    <w:basedOn w:val="Standaard"/>
    <w:link w:val="TekstopmerkingChar"/>
    <w:uiPriority w:val="99"/>
    <w:unhideWhenUsed/>
    <w:rsid w:val="004B4591"/>
    <w:pPr>
      <w:spacing w:after="0" w:line="240" w:lineRule="auto"/>
      <w:contextualSpacing/>
    </w:pPr>
    <w:rPr>
      <w:rFonts w:ascii="Arial" w:eastAsia="Arial" w:hAnsi="Arial" w:cs="Arial"/>
      <w:color w:val="auto"/>
      <w:sz w:val="20"/>
      <w:szCs w:val="20"/>
      <w:lang w:val="nl" w:eastAsia="nl-BE"/>
    </w:rPr>
  </w:style>
  <w:style w:type="character" w:customStyle="1" w:styleId="TekstopmerkingChar">
    <w:name w:val="Tekst opmerking Char"/>
    <w:basedOn w:val="Standaardalinea-lettertype"/>
    <w:link w:val="Tekstopmerking"/>
    <w:uiPriority w:val="99"/>
    <w:rsid w:val="004B4591"/>
    <w:rPr>
      <w:rFonts w:ascii="Arial" w:eastAsia="Arial" w:hAnsi="Arial" w:cs="Arial"/>
      <w:sz w:val="20"/>
      <w:szCs w:val="20"/>
      <w:lang w:val="nl" w:eastAsia="nl-BE"/>
    </w:rPr>
  </w:style>
  <w:style w:type="character" w:styleId="Tekstvantijdelijkeaanduiding">
    <w:name w:val="Placeholder Text"/>
    <w:basedOn w:val="Standaardalinea-lettertype"/>
    <w:uiPriority w:val="99"/>
    <w:semiHidden/>
    <w:rsid w:val="004B4591"/>
    <w:rPr>
      <w:color w:val="808080"/>
    </w:rPr>
  </w:style>
  <w:style w:type="paragraph" w:styleId="Titel">
    <w:name w:val="Title"/>
    <w:basedOn w:val="Standaard"/>
    <w:next w:val="Standaard"/>
    <w:link w:val="TitelChar"/>
    <w:uiPriority w:val="10"/>
    <w:rsid w:val="004B4591"/>
    <w:pPr>
      <w:spacing w:after="0" w:line="240" w:lineRule="auto"/>
      <w:contextualSpacing/>
    </w:pPr>
    <w:rPr>
      <w:rFonts w:eastAsiaTheme="majorEastAsia" w:cstheme="majorBidi"/>
      <w:b/>
      <w:color w:val="000000" w:themeColor="text1"/>
      <w:spacing w:val="-10"/>
      <w:kern w:val="28"/>
      <w:sz w:val="40"/>
      <w:szCs w:val="52"/>
    </w:rPr>
  </w:style>
  <w:style w:type="character" w:customStyle="1" w:styleId="TitelChar">
    <w:name w:val="Titel Char"/>
    <w:basedOn w:val="Standaardalinea-lettertype"/>
    <w:link w:val="Titel"/>
    <w:uiPriority w:val="10"/>
    <w:rsid w:val="004B4591"/>
    <w:rPr>
      <w:rFonts w:eastAsiaTheme="majorEastAsia" w:cstheme="majorBidi"/>
      <w:b/>
      <w:color w:val="000000" w:themeColor="text1"/>
      <w:spacing w:val="-10"/>
      <w:kern w:val="28"/>
      <w:sz w:val="40"/>
      <w:szCs w:val="52"/>
    </w:rPr>
  </w:style>
  <w:style w:type="character" w:styleId="Verwijzingopmerking">
    <w:name w:val="annotation reference"/>
    <w:basedOn w:val="Standaardalinea-lettertype"/>
    <w:uiPriority w:val="99"/>
    <w:semiHidden/>
    <w:unhideWhenUsed/>
    <w:rsid w:val="004B4591"/>
    <w:rPr>
      <w:sz w:val="16"/>
      <w:szCs w:val="16"/>
    </w:rPr>
  </w:style>
  <w:style w:type="character" w:styleId="Voetnootmarkering">
    <w:name w:val="footnote reference"/>
    <w:basedOn w:val="Standaardalinea-lettertype"/>
    <w:uiPriority w:val="99"/>
    <w:semiHidden/>
    <w:unhideWhenUsed/>
    <w:rsid w:val="004B4591"/>
    <w:rPr>
      <w:vertAlign w:val="superscript"/>
    </w:rPr>
  </w:style>
  <w:style w:type="paragraph" w:styleId="Voettekst">
    <w:name w:val="footer"/>
    <w:basedOn w:val="Standaard"/>
    <w:link w:val="VoettekstChar"/>
    <w:uiPriority w:val="99"/>
    <w:unhideWhenUsed/>
    <w:rsid w:val="004B4591"/>
    <w:pPr>
      <w:tabs>
        <w:tab w:val="center" w:pos="4536"/>
        <w:tab w:val="right" w:pos="9072"/>
      </w:tabs>
      <w:spacing w:after="0" w:line="240" w:lineRule="auto"/>
    </w:pPr>
  </w:style>
  <w:style w:type="character" w:customStyle="1" w:styleId="VoettekstChar">
    <w:name w:val="Voettekst Char"/>
    <w:basedOn w:val="Standaardalinea-lettertype"/>
    <w:link w:val="Voettekst"/>
    <w:uiPriority w:val="99"/>
    <w:rsid w:val="004B4591"/>
    <w:rPr>
      <w:color w:val="595959" w:themeColor="text1" w:themeTint="A6"/>
    </w:rPr>
  </w:style>
  <w:style w:type="paragraph" w:customStyle="1" w:styleId="Wenk">
    <w:name w:val="Wenk"/>
    <w:basedOn w:val="Lijstalinea"/>
    <w:qFormat/>
    <w:rsid w:val="00AB2BF8"/>
    <w:pPr>
      <w:widowControl w:val="0"/>
      <w:numPr>
        <w:numId w:val="23"/>
      </w:numPr>
      <w:spacing w:after="120"/>
      <w:contextualSpacing w:val="0"/>
    </w:pPr>
  </w:style>
  <w:style w:type="paragraph" w:customStyle="1" w:styleId="Wenkops1">
    <w:name w:val="Wenk_ops1"/>
    <w:basedOn w:val="Opsomming1"/>
    <w:qFormat/>
    <w:rsid w:val="006933CC"/>
    <w:pPr>
      <w:numPr>
        <w:ilvl w:val="2"/>
        <w:numId w:val="14"/>
      </w:numPr>
      <w:spacing w:after="120"/>
      <w:ind w:left="2694" w:hanging="397"/>
    </w:pPr>
  </w:style>
  <w:style w:type="paragraph" w:customStyle="1" w:styleId="Wenkops2">
    <w:name w:val="Wenk_ops2"/>
    <w:basedOn w:val="Wenkops1"/>
    <w:qFormat/>
    <w:rsid w:val="006933CC"/>
    <w:pPr>
      <w:numPr>
        <w:ilvl w:val="0"/>
        <w:numId w:val="15"/>
      </w:numPr>
      <w:ind w:left="3119" w:hanging="397"/>
    </w:pPr>
  </w:style>
  <w:style w:type="paragraph" w:styleId="Kopvaninhoudsopgave">
    <w:name w:val="TOC Heading"/>
    <w:basedOn w:val="Kop1"/>
    <w:next w:val="Standaard"/>
    <w:uiPriority w:val="39"/>
    <w:unhideWhenUsed/>
    <w:rsid w:val="006D3E59"/>
    <w:pPr>
      <w:numPr>
        <w:numId w:val="0"/>
      </w:numPr>
      <w:spacing w:before="240" w:after="0"/>
      <w:outlineLvl w:val="9"/>
    </w:pPr>
    <w:rPr>
      <w:rFonts w:asciiTheme="majorHAnsi" w:hAnsiTheme="majorHAnsi" w:cstheme="majorBidi"/>
      <w:b w:val="0"/>
      <w:color w:val="2E74B5" w:themeColor="accent1" w:themeShade="BF"/>
      <w:lang w:eastAsia="nl-BE"/>
    </w:rPr>
  </w:style>
  <w:style w:type="paragraph" w:customStyle="1" w:styleId="Samenhang">
    <w:name w:val="Samenhang"/>
    <w:basedOn w:val="Standaard"/>
    <w:link w:val="SamenhangChar"/>
    <w:qFormat/>
    <w:rsid w:val="002F195A"/>
    <w:pPr>
      <w:ind w:left="1871"/>
      <w:jc w:val="right"/>
    </w:pPr>
  </w:style>
  <w:style w:type="character" w:customStyle="1" w:styleId="SamenhangChar">
    <w:name w:val="Samenhang Char"/>
    <w:basedOn w:val="Standaardalinea-lettertype"/>
    <w:link w:val="Samenhang"/>
    <w:rsid w:val="002F195A"/>
    <w:rPr>
      <w:color w:val="595959" w:themeColor="text1" w:themeTint="A6"/>
    </w:rPr>
  </w:style>
  <w:style w:type="paragraph" w:customStyle="1" w:styleId="MDSMDBK">
    <w:name w:val="MD + SMD + BK"/>
    <w:basedOn w:val="Standaard"/>
    <w:next w:val="Standaard"/>
    <w:link w:val="MDSMDBKChar"/>
    <w:qFormat/>
    <w:rsid w:val="002E08C9"/>
    <w:pPr>
      <w:pBdr>
        <w:top w:val="single" w:sz="48" w:space="1" w:color="D9D9D9" w:themeColor="background1" w:themeShade="D9"/>
        <w:left w:val="single" w:sz="48" w:space="4" w:color="D9D9D9" w:themeColor="background1" w:themeShade="D9"/>
        <w:bottom w:val="single" w:sz="48" w:space="4" w:color="D9D9D9" w:themeColor="background1" w:themeShade="D9"/>
        <w:right w:val="single" w:sz="48" w:space="4" w:color="D9D9D9" w:themeColor="background1" w:themeShade="D9"/>
      </w:pBdr>
      <w:shd w:val="clear" w:color="auto" w:fill="D9D9D9" w:themeFill="background1" w:themeFillShade="D9"/>
      <w:spacing w:before="120" w:after="120" w:line="240" w:lineRule="auto"/>
      <w:ind w:left="1417" w:hanging="1247"/>
      <w:outlineLvl w:val="4"/>
    </w:pPr>
    <w:rPr>
      <w:b/>
      <w:color w:val="000000" w:themeColor="text1"/>
      <w:sz w:val="20"/>
      <w:szCs w:val="16"/>
    </w:rPr>
  </w:style>
  <w:style w:type="paragraph" w:customStyle="1" w:styleId="WenkDuiding">
    <w:name w:val="Wenk: Duiding"/>
    <w:basedOn w:val="Wenk"/>
    <w:qFormat/>
    <w:rsid w:val="00AB2BF8"/>
    <w:pPr>
      <w:numPr>
        <w:numId w:val="24"/>
      </w:numPr>
    </w:pPr>
  </w:style>
  <w:style w:type="paragraph" w:customStyle="1" w:styleId="Wenkextra">
    <w:name w:val="Wenk : extra"/>
    <w:basedOn w:val="WenkDuiding"/>
    <w:qFormat/>
    <w:rsid w:val="00AB2BF8"/>
    <w:pPr>
      <w:numPr>
        <w:numId w:val="25"/>
      </w:numPr>
    </w:pPr>
  </w:style>
  <w:style w:type="paragraph" w:customStyle="1" w:styleId="Samenhanggraad1">
    <w:name w:val="Samenhang graad1"/>
    <w:basedOn w:val="Wenkextra"/>
    <w:qFormat/>
    <w:rsid w:val="0080628A"/>
    <w:pPr>
      <w:numPr>
        <w:numId w:val="46"/>
      </w:numPr>
    </w:pPr>
    <w:rPr>
      <w:bCs/>
    </w:rPr>
  </w:style>
  <w:style w:type="paragraph" w:customStyle="1" w:styleId="DoelExtra">
    <w:name w:val="Doel: Extra"/>
    <w:basedOn w:val="Doel"/>
    <w:next w:val="Doel"/>
    <w:link w:val="DoelExtraChar"/>
    <w:qFormat/>
    <w:rsid w:val="00904FF1"/>
    <w:pPr>
      <w:numPr>
        <w:numId w:val="27"/>
      </w:numPr>
      <w:ind w:left="993" w:hanging="993"/>
    </w:pPr>
  </w:style>
  <w:style w:type="paragraph" w:customStyle="1" w:styleId="Doelkeuze">
    <w:name w:val="Doel: keuze"/>
    <w:basedOn w:val="DoelExtra"/>
    <w:next w:val="Doel"/>
    <w:link w:val="DoelkeuzeChar"/>
    <w:qFormat/>
    <w:rsid w:val="0017684E"/>
    <w:pPr>
      <w:numPr>
        <w:numId w:val="28"/>
      </w:numPr>
      <w:ind w:left="993" w:hanging="993"/>
    </w:pPr>
    <w:rPr>
      <w:color w:val="767171" w:themeColor="background2" w:themeShade="80"/>
    </w:rPr>
  </w:style>
  <w:style w:type="character" w:customStyle="1" w:styleId="DoelExtraChar">
    <w:name w:val="Doel: Extra Char"/>
    <w:basedOn w:val="DoelChar"/>
    <w:link w:val="DoelExtra"/>
    <w:rsid w:val="00904FF1"/>
    <w:rPr>
      <w:b/>
      <w:color w:val="1F4E79" w:themeColor="accent1" w:themeShade="80"/>
      <w:sz w:val="24"/>
    </w:rPr>
  </w:style>
  <w:style w:type="character" w:customStyle="1" w:styleId="DoelkeuzeChar">
    <w:name w:val="Doel: keuze Char"/>
    <w:basedOn w:val="DoelExtraChar"/>
    <w:link w:val="Doelkeuze"/>
    <w:rsid w:val="0017684E"/>
    <w:rPr>
      <w:b/>
      <w:color w:val="767171" w:themeColor="background2" w:themeShade="80"/>
      <w:sz w:val="24"/>
    </w:rPr>
  </w:style>
  <w:style w:type="paragraph" w:customStyle="1" w:styleId="Leerplannaam">
    <w:name w:val="Leerplannaam"/>
    <w:basedOn w:val="Standaard"/>
    <w:link w:val="LeerplannaamChar"/>
    <w:qFormat/>
    <w:rsid w:val="00555049"/>
    <w:pPr>
      <w:spacing w:after="0"/>
    </w:pPr>
    <w:rPr>
      <w:rFonts w:ascii="Trebuchet MS" w:hAnsi="Trebuchet MS"/>
      <w:b/>
      <w:color w:val="FFFFFF" w:themeColor="background1"/>
      <w:sz w:val="44"/>
      <w:szCs w:val="44"/>
    </w:rPr>
  </w:style>
  <w:style w:type="character" w:customStyle="1" w:styleId="LeerplannaamChar">
    <w:name w:val="Leerplannaam Char"/>
    <w:basedOn w:val="Standaardalinea-lettertype"/>
    <w:link w:val="Leerplannaam"/>
    <w:rsid w:val="00555049"/>
    <w:rPr>
      <w:rFonts w:ascii="Trebuchet MS" w:hAnsi="Trebuchet MS"/>
      <w:b/>
      <w:color w:val="FFFFFF" w:themeColor="background1"/>
      <w:sz w:val="44"/>
      <w:szCs w:val="44"/>
    </w:rPr>
  </w:style>
  <w:style w:type="paragraph" w:customStyle="1" w:styleId="Kennis">
    <w:name w:val="Kennis"/>
    <w:basedOn w:val="MDSMDBK"/>
    <w:link w:val="KennisChar"/>
    <w:qFormat/>
    <w:rsid w:val="00163C01"/>
    <w:pPr>
      <w:numPr>
        <w:numId w:val="29"/>
      </w:numPr>
      <w:ind w:left="340" w:hanging="170"/>
      <w:contextualSpacing/>
      <w:outlineLvl w:val="5"/>
    </w:pPr>
    <w:rPr>
      <w:b w:val="0"/>
      <w:bCs/>
    </w:rPr>
  </w:style>
  <w:style w:type="character" w:customStyle="1" w:styleId="MDSMDBKChar">
    <w:name w:val="MD + SMD + BK Char"/>
    <w:basedOn w:val="Standaardalinea-lettertype"/>
    <w:link w:val="MDSMDBK"/>
    <w:rsid w:val="002E08C9"/>
    <w:rPr>
      <w:b/>
      <w:color w:val="000000" w:themeColor="text1"/>
      <w:sz w:val="20"/>
      <w:szCs w:val="16"/>
      <w:shd w:val="clear" w:color="auto" w:fill="D9D9D9" w:themeFill="background1" w:themeFillShade="D9"/>
    </w:rPr>
  </w:style>
  <w:style w:type="character" w:customStyle="1" w:styleId="KennisChar">
    <w:name w:val="Kennis Char"/>
    <w:basedOn w:val="MDSMDBKChar"/>
    <w:link w:val="Kennis"/>
    <w:rsid w:val="00163C01"/>
    <w:rPr>
      <w:b w:val="0"/>
      <w:bCs/>
      <w:color w:val="000000" w:themeColor="text1"/>
      <w:sz w:val="20"/>
      <w:szCs w:val="16"/>
      <w:shd w:val="clear" w:color="auto" w:fill="D9D9D9" w:themeFill="background1" w:themeFillShade="D9"/>
    </w:rPr>
  </w:style>
  <w:style w:type="paragraph" w:customStyle="1" w:styleId="Kennisopsomming">
    <w:name w:val="Kennis opsomming"/>
    <w:basedOn w:val="Kennis"/>
    <w:link w:val="KennisopsommingChar"/>
    <w:qFormat/>
    <w:rsid w:val="000044B3"/>
    <w:pPr>
      <w:numPr>
        <w:numId w:val="31"/>
      </w:numPr>
      <w:spacing w:before="0" w:after="0"/>
      <w:contextualSpacing w:val="0"/>
    </w:pPr>
  </w:style>
  <w:style w:type="character" w:customStyle="1" w:styleId="KennisopsommingChar">
    <w:name w:val="Kennis opsomming Char"/>
    <w:basedOn w:val="KennisChar"/>
    <w:link w:val="Kennisopsomming"/>
    <w:rsid w:val="000044B3"/>
    <w:rPr>
      <w:b w:val="0"/>
      <w:bCs/>
      <w:color w:val="000000" w:themeColor="text1"/>
      <w:sz w:val="20"/>
      <w:szCs w:val="16"/>
      <w:shd w:val="clear" w:color="auto" w:fill="D9D9D9" w:themeFill="background1" w:themeFillShade="D9"/>
    </w:rPr>
  </w:style>
  <w:style w:type="paragraph" w:customStyle="1" w:styleId="DoelBio">
    <w:name w:val="Doel Bio"/>
    <w:next w:val="Wenk"/>
    <w:link w:val="DoelBioChar"/>
    <w:qFormat/>
    <w:rsid w:val="00C806A9"/>
    <w:pPr>
      <w:numPr>
        <w:numId w:val="32"/>
      </w:numPr>
      <w:spacing w:before="240" w:after="360"/>
      <w:ind w:left="992" w:hanging="992"/>
      <w:outlineLvl w:val="0"/>
    </w:pPr>
    <w:rPr>
      <w:b/>
      <w:color w:val="1F4E79"/>
      <w:sz w:val="24"/>
    </w:rPr>
  </w:style>
  <w:style w:type="paragraph" w:customStyle="1" w:styleId="DoelFys">
    <w:name w:val="Doel Fys"/>
    <w:basedOn w:val="DoelBio"/>
    <w:qFormat/>
    <w:rsid w:val="00C806A9"/>
    <w:pPr>
      <w:numPr>
        <w:numId w:val="33"/>
      </w:numPr>
      <w:ind w:left="992" w:hanging="992"/>
    </w:pPr>
  </w:style>
  <w:style w:type="character" w:customStyle="1" w:styleId="DoelBioChar">
    <w:name w:val="Doel Bio Char"/>
    <w:basedOn w:val="DoelkeuzeChar"/>
    <w:link w:val="DoelBio"/>
    <w:rsid w:val="00C806A9"/>
    <w:rPr>
      <w:b/>
      <w:color w:val="1F4E79"/>
      <w:sz w:val="24"/>
    </w:rPr>
  </w:style>
  <w:style w:type="paragraph" w:customStyle="1" w:styleId="DoelCh">
    <w:name w:val="Doel Ch"/>
    <w:basedOn w:val="DoelFys"/>
    <w:next w:val="Wenk"/>
    <w:qFormat/>
    <w:rsid w:val="00C806A9"/>
    <w:pPr>
      <w:numPr>
        <w:numId w:val="34"/>
      </w:numPr>
      <w:ind w:left="992" w:hanging="992"/>
    </w:pPr>
  </w:style>
  <w:style w:type="paragraph" w:customStyle="1" w:styleId="DoelLabo">
    <w:name w:val="Doel Labo"/>
    <w:basedOn w:val="Doel"/>
    <w:link w:val="DoelLaboChar"/>
    <w:qFormat/>
    <w:rsid w:val="003B655E"/>
    <w:pPr>
      <w:numPr>
        <w:numId w:val="37"/>
      </w:numPr>
      <w:ind w:left="993" w:hanging="993"/>
    </w:pPr>
  </w:style>
  <w:style w:type="paragraph" w:customStyle="1" w:styleId="DoelSTEM">
    <w:name w:val="Doel STEM"/>
    <w:basedOn w:val="Doel"/>
    <w:next w:val="Doel"/>
    <w:qFormat/>
    <w:rsid w:val="003B655E"/>
    <w:pPr>
      <w:numPr>
        <w:numId w:val="38"/>
      </w:numPr>
      <w:ind w:left="993" w:hanging="1004"/>
    </w:pPr>
  </w:style>
  <w:style w:type="character" w:customStyle="1" w:styleId="DoelLaboChar">
    <w:name w:val="Doel Labo Char"/>
    <w:basedOn w:val="DoelChar"/>
    <w:link w:val="DoelLabo"/>
    <w:rsid w:val="003B655E"/>
    <w:rPr>
      <w:b/>
      <w:color w:val="1F4E79" w:themeColor="accent1" w:themeShade="80"/>
      <w:sz w:val="24"/>
    </w:rPr>
  </w:style>
  <w:style w:type="paragraph" w:customStyle="1" w:styleId="Concordantie">
    <w:name w:val="Concordantie"/>
    <w:basedOn w:val="MDSMDBK"/>
    <w:qFormat/>
    <w:rsid w:val="00163C01"/>
    <w:pPr>
      <w:outlineLvl w:val="3"/>
      <w15:collapsed/>
    </w:pPr>
  </w:style>
  <w:style w:type="paragraph" w:customStyle="1" w:styleId="Afbakeningalleen">
    <w:name w:val="Afbakening alleen"/>
    <w:basedOn w:val="Afbakening"/>
    <w:next w:val="Wenk"/>
    <w:qFormat/>
    <w:rsid w:val="009D5E8F"/>
    <w:pPr>
      <w:spacing w:after="240"/>
    </w:pPr>
  </w:style>
  <w:style w:type="character" w:customStyle="1" w:styleId="ui-provider">
    <w:name w:val="ui-provider"/>
    <w:basedOn w:val="Standaardalinea-lettertype"/>
    <w:rsid w:val="00552FBF"/>
  </w:style>
  <w:style w:type="paragraph" w:styleId="Onderwerpvanopmerking">
    <w:name w:val="annotation subject"/>
    <w:basedOn w:val="Tekstopmerking"/>
    <w:next w:val="Tekstopmerking"/>
    <w:link w:val="OnderwerpvanopmerkingChar"/>
    <w:uiPriority w:val="99"/>
    <w:semiHidden/>
    <w:unhideWhenUsed/>
    <w:rsid w:val="00EC30F1"/>
    <w:pPr>
      <w:spacing w:after="160"/>
      <w:contextualSpacing w:val="0"/>
    </w:pPr>
    <w:rPr>
      <w:rFonts w:asciiTheme="minorHAnsi" w:eastAsiaTheme="minorHAnsi" w:hAnsiTheme="minorHAnsi" w:cstheme="minorBidi"/>
      <w:b/>
      <w:bCs/>
      <w:color w:val="595959" w:themeColor="text1" w:themeTint="A6"/>
      <w:lang w:val="nl-BE" w:eastAsia="en-US"/>
    </w:rPr>
  </w:style>
  <w:style w:type="character" w:customStyle="1" w:styleId="OnderwerpvanopmerkingChar">
    <w:name w:val="Onderwerp van opmerking Char"/>
    <w:basedOn w:val="TekstopmerkingChar"/>
    <w:link w:val="Onderwerpvanopmerking"/>
    <w:uiPriority w:val="99"/>
    <w:semiHidden/>
    <w:rsid w:val="00EC30F1"/>
    <w:rPr>
      <w:rFonts w:ascii="Arial" w:eastAsia="Arial" w:hAnsi="Arial" w:cs="Arial"/>
      <w:b/>
      <w:bCs/>
      <w:color w:val="595959" w:themeColor="text1" w:themeTint="A6"/>
      <w:sz w:val="20"/>
      <w:szCs w:val="20"/>
      <w:lang w:val="nl" w:eastAsia="nl-BE"/>
    </w:rPr>
  </w:style>
  <w:style w:type="character" w:customStyle="1" w:styleId="eop">
    <w:name w:val="eop"/>
    <w:basedOn w:val="Standaardalinea-lettertype"/>
    <w:rsid w:val="00AB0BAB"/>
  </w:style>
  <w:style w:type="paragraph" w:customStyle="1" w:styleId="paragraph">
    <w:name w:val="paragraph"/>
    <w:basedOn w:val="Standaard"/>
    <w:rsid w:val="00AB0BAB"/>
    <w:pPr>
      <w:spacing w:before="100" w:beforeAutospacing="1" w:after="100" w:afterAutospacing="1" w:line="240" w:lineRule="auto"/>
    </w:pPr>
    <w:rPr>
      <w:rFonts w:ascii="Times New Roman" w:eastAsia="Times New Roman" w:hAnsi="Times New Roman" w:cs="Times New Roman"/>
      <w:color w:val="auto"/>
      <w:sz w:val="24"/>
      <w:szCs w:val="24"/>
      <w:lang w:eastAsia="nl-BE"/>
    </w:rPr>
  </w:style>
  <w:style w:type="character" w:customStyle="1" w:styleId="normaltextrun">
    <w:name w:val="normaltextrun"/>
    <w:basedOn w:val="Standaardalinea-lettertype"/>
    <w:rsid w:val="00AB0BAB"/>
  </w:style>
  <w:style w:type="paragraph" w:customStyle="1" w:styleId="Onderliggendekennis">
    <w:name w:val="Onderliggende kennis"/>
    <w:basedOn w:val="Kennis"/>
    <w:qFormat/>
    <w:rsid w:val="00C22835"/>
    <w:pPr>
      <w:numPr>
        <w:numId w:val="0"/>
      </w:numPr>
      <w:spacing w:before="0" w:after="0"/>
      <w:ind w:left="170"/>
      <w:contextualSpacing w:val="0"/>
    </w:pPr>
  </w:style>
  <w:style w:type="paragraph" w:customStyle="1" w:styleId="Aanvullendekennis">
    <w:name w:val="Aanvullende kennis"/>
    <w:basedOn w:val="paragraph"/>
    <w:link w:val="AanvullendekennisChar"/>
    <w:qFormat/>
    <w:rsid w:val="00B570AF"/>
    <w:pPr>
      <w:numPr>
        <w:numId w:val="44"/>
      </w:numPr>
      <w:spacing w:before="0" w:beforeAutospacing="0" w:after="0" w:afterAutospacing="0"/>
      <w:textAlignment w:val="baseline"/>
    </w:pPr>
    <w:rPr>
      <w:rFonts w:ascii="Calibri" w:hAnsi="Calibri" w:cs="Calibri"/>
      <w:color w:val="595959" w:themeColor="text1" w:themeTint="A6"/>
      <w:sz w:val="22"/>
      <w:szCs w:val="22"/>
    </w:rPr>
  </w:style>
  <w:style w:type="character" w:customStyle="1" w:styleId="AanvullendekennisChar">
    <w:name w:val="Aanvullende kennis Char"/>
    <w:basedOn w:val="Standaardalinea-lettertype"/>
    <w:link w:val="Aanvullendekennis"/>
    <w:rsid w:val="00B570AF"/>
    <w:rPr>
      <w:rFonts w:ascii="Calibri" w:eastAsia="Times New Roman" w:hAnsi="Calibri" w:cs="Calibri"/>
      <w:color w:val="595959" w:themeColor="text1" w:themeTint="A6"/>
      <w:lang w:eastAsia="nl-BE"/>
    </w:rPr>
  </w:style>
  <w:style w:type="numbering" w:customStyle="1" w:styleId="Stijl1">
    <w:name w:val="Stijl1"/>
    <w:uiPriority w:val="99"/>
    <w:rsid w:val="006C352C"/>
    <w:pPr>
      <w:numPr>
        <w:numId w:val="45"/>
      </w:numPr>
    </w:pPr>
  </w:style>
  <w:style w:type="paragraph" w:styleId="Revisie">
    <w:name w:val="Revision"/>
    <w:hidden/>
    <w:uiPriority w:val="99"/>
    <w:semiHidden/>
    <w:rsid w:val="00795B33"/>
    <w:pPr>
      <w:spacing w:after="0" w:line="240" w:lineRule="auto"/>
    </w:pPr>
    <w:rPr>
      <w:color w:val="595959" w:themeColor="text1" w:themeTint="A6"/>
    </w:rPr>
  </w:style>
  <w:style w:type="character" w:styleId="Onopgelostemelding">
    <w:name w:val="Unresolved Mention"/>
    <w:basedOn w:val="Standaardalinea-lettertype"/>
    <w:uiPriority w:val="99"/>
    <w:semiHidden/>
    <w:unhideWhenUsed/>
    <w:rsid w:val="00012D2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pro.katholiekonderwijs.vlaanderen/differentiatie-so" TargetMode="External"/><Relationship Id="rId26" Type="http://schemas.openxmlformats.org/officeDocument/2006/relationships/hyperlink" Target="https://zill.katholiekonderwijs.vlaanderen/" TargetMode="External"/><Relationship Id="rId39" Type="http://schemas.openxmlformats.org/officeDocument/2006/relationships/header" Target="header5.xml"/><Relationship Id="rId21" Type="http://schemas.openxmlformats.org/officeDocument/2006/relationships/hyperlink" Target="https://zill.katholiekonderwijs.vlaanderen/" TargetMode="External"/><Relationship Id="rId34" Type="http://schemas.openxmlformats.org/officeDocument/2006/relationships/hyperlink" Target="https://pro.katholiekonderwijs.vlaanderen/differentiatie-so" TargetMode="External"/><Relationship Id="rId42" Type="http://schemas.openxmlformats.org/officeDocument/2006/relationships/header" Target="header6.xml"/><Relationship Id="rId47"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diagramLayout" Target="diagrams/layout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hyperlink" Target="https://zill.katholiekonderwijs.vlaanderen/" TargetMode="External"/><Relationship Id="rId32" Type="http://schemas.microsoft.com/office/2007/relationships/diagramDrawing" Target="diagrams/drawing1.xml"/><Relationship Id="rId37" Type="http://schemas.openxmlformats.org/officeDocument/2006/relationships/hyperlink" Target="file:///C:/Users/lut.favoreel/Downloads/I-M%26amp;SCo-A%20december%202023.docx" TargetMode="External"/><Relationship Id="rId40" Type="http://schemas.openxmlformats.org/officeDocument/2006/relationships/footer" Target="footer3.xml"/><Relationship Id="rId45" Type="http://schemas.openxmlformats.org/officeDocument/2006/relationships/footer" Target="footer5.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yperlink" Target="https://zill.katholiekonderwijs.vlaanderen/" TargetMode="External"/><Relationship Id="rId28" Type="http://schemas.openxmlformats.org/officeDocument/2006/relationships/diagramData" Target="diagrams/data1.xml"/><Relationship Id="rId36" Type="http://schemas.openxmlformats.org/officeDocument/2006/relationships/hyperlink" Target="https://pro.katholiekonderwijs.vlaanderen/I-MaVo-b" TargetMode="External"/><Relationship Id="rId10" Type="http://schemas.openxmlformats.org/officeDocument/2006/relationships/endnotes" Target="endnotes.xml"/><Relationship Id="rId19" Type="http://schemas.openxmlformats.org/officeDocument/2006/relationships/hyperlink" Target="https://pro.katholiekonderwijs.vlaanderen/evaluatie-in-het-secundair-onderwijs" TargetMode="External"/><Relationship Id="rId31" Type="http://schemas.openxmlformats.org/officeDocument/2006/relationships/diagramColors" Target="diagrams/colors1.xml"/><Relationship Id="rId44" Type="http://schemas.openxmlformats.org/officeDocument/2006/relationships/header" Target="header8.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pro.katholiekonderwijs.vlaanderen/vakken-en-leerplannen?tab=eerstegraad" TargetMode="External"/><Relationship Id="rId27" Type="http://schemas.openxmlformats.org/officeDocument/2006/relationships/hyperlink" Target="https://zill.katholiekonderwijs.vlaanderen/" TargetMode="External"/><Relationship Id="rId30" Type="http://schemas.openxmlformats.org/officeDocument/2006/relationships/diagramQuickStyle" Target="diagrams/quickStyle1.xml"/><Relationship Id="rId35" Type="http://schemas.openxmlformats.org/officeDocument/2006/relationships/image" Target="media/image3.png"/><Relationship Id="rId43" Type="http://schemas.openxmlformats.org/officeDocument/2006/relationships/header" Target="header7.xml"/><Relationship Id="rId48" Type="http://schemas.openxmlformats.org/officeDocument/2006/relationships/theme" Target="theme/theme1.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image" Target="media/image2.jpeg"/><Relationship Id="rId25" Type="http://schemas.openxmlformats.org/officeDocument/2006/relationships/hyperlink" Target="https://zill.katholiekonderwijs.vlaanderen/" TargetMode="External"/><Relationship Id="rId33" Type="http://schemas.openxmlformats.org/officeDocument/2006/relationships/hyperlink" Target="https://pro.katholiekonderwijs.vlaanderen/didactiek-en-leerplannen/so/pedagogischdidactische-themas" TargetMode="External"/><Relationship Id="rId38" Type="http://schemas.openxmlformats.org/officeDocument/2006/relationships/header" Target="header4.xml"/><Relationship Id="rId46" Type="http://schemas.openxmlformats.org/officeDocument/2006/relationships/header" Target="header9.xml"/><Relationship Id="rId20" Type="http://schemas.openxmlformats.org/officeDocument/2006/relationships/hyperlink" Target="https://zill.katholiekonderwijs.vlaanderen/" TargetMode="External"/><Relationship Id="rId41" Type="http://schemas.openxmlformats.org/officeDocument/2006/relationships/footer" Target="footer4.xml"/></Relationships>
</file>

<file path=word/_rels/footer4.xml.rels><?xml version="1.0" encoding="UTF-8" standalone="yes"?>
<Relationships xmlns="http://schemas.openxmlformats.org/package/2006/relationships"><Relationship Id="rId1" Type="http://schemas.openxmlformats.org/officeDocument/2006/relationships/image" Target="media/image4.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indy.lammens\Desktop\Sjabloon%201ste%20graad%20-%20231216.dotx" TargetMode="External"/></Relationships>
</file>

<file path=word/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4D17F73C-7416-4878-AB72-7CC60CD8B868}" type="doc">
      <dgm:prSet loTypeId="urn:microsoft.com/office/officeart/2005/8/layout/radial5" loCatId="cycle" qsTypeId="urn:microsoft.com/office/officeart/2005/8/quickstyle/3d3" qsCatId="3D" csTypeId="urn:microsoft.com/office/officeart/2005/8/colors/colorful5" csCatId="colorful" phldr="1"/>
      <dgm:spPr/>
      <dgm:t>
        <a:bodyPr/>
        <a:lstStyle/>
        <a:p>
          <a:endParaRPr lang="nl-BE"/>
        </a:p>
      </dgm:t>
    </dgm:pt>
    <dgm:pt modelId="{94C639ED-4BB6-4481-A17A-751183866CDD}">
      <dgm:prSet phldrT="[Tekst]"/>
      <dgm:spPr>
        <a:xfrm>
          <a:off x="2457149" y="1504010"/>
          <a:ext cx="1205830" cy="1205830"/>
        </a:xfrm>
        <a:prstGeom prst="ellipse">
          <a:avLst/>
        </a:prstGeom>
        <a:solidFill>
          <a:srgbClr val="7030A0"/>
        </a:solidFill>
        <a:ln>
          <a:noFill/>
        </a:ln>
        <a:effectLst/>
        <a:scene3d>
          <a:camera prst="orthographicFront">
            <a:rot lat="0" lon="0" rev="0"/>
          </a:camera>
          <a:lightRig rig="contrasting" dir="t">
            <a:rot lat="0" lon="0" rev="1200000"/>
          </a:lightRig>
        </a:scene3d>
        <a:sp3d contourW="19050" prstMaterial="metal">
          <a:bevelT w="88900" h="203200"/>
          <a:bevelB w="165100" h="254000"/>
        </a:sp3d>
      </dgm:spPr>
      <dgm:t>
        <a:bodyPr/>
        <a:lstStyle/>
        <a:p>
          <a:pPr>
            <a:buNone/>
          </a:pPr>
          <a:r>
            <a:rPr lang="nl-BE">
              <a:solidFill>
                <a:sysClr val="window" lastClr="FFFFFF"/>
              </a:solidFill>
              <a:latin typeface="Calibri" panose="020F0502020204030204"/>
              <a:ea typeface="+mn-ea"/>
              <a:cs typeface="+mn-cs"/>
            </a:rPr>
            <a:t>de leerling groeit als persoon in de samenleving</a:t>
          </a:r>
        </a:p>
      </dgm:t>
    </dgm:pt>
    <dgm:pt modelId="{0A163A29-E1CD-4D8C-B076-E97404968CB5}" type="parTrans" cxnId="{A7EBACBE-6B3C-411C-8C74-9D77637E8434}">
      <dgm:prSet/>
      <dgm:spPr/>
      <dgm:t>
        <a:bodyPr/>
        <a:lstStyle/>
        <a:p>
          <a:endParaRPr lang="nl-BE"/>
        </a:p>
      </dgm:t>
    </dgm:pt>
    <dgm:pt modelId="{A61F783E-DD27-47BF-B197-4B644C1EFFBA}" type="sibTrans" cxnId="{A7EBACBE-6B3C-411C-8C74-9D77637E8434}">
      <dgm:prSet/>
      <dgm:spPr/>
      <dgm:t>
        <a:bodyPr/>
        <a:lstStyle/>
        <a:p>
          <a:endParaRPr lang="nl-BE"/>
        </a:p>
      </dgm:t>
    </dgm:pt>
    <dgm:pt modelId="{47F529FD-064B-4115-9185-5184952D937F}">
      <dgm:prSet phldrT="[Tekst]"/>
      <dgm:spPr>
        <a:xfrm>
          <a:off x="3329345" y="2706469"/>
          <a:ext cx="1216374" cy="1216374"/>
        </a:xfrm>
        <a:prstGeom prst="ellipse">
          <a:avLst/>
        </a:prstGeom>
        <a:solidFill>
          <a:srgbClr val="EC7D23"/>
        </a:solidFill>
        <a:ln>
          <a:noFill/>
        </a:ln>
        <a:effectLst/>
        <a:scene3d>
          <a:camera prst="orthographicFront">
            <a:rot lat="0" lon="0" rev="0"/>
          </a:camera>
          <a:lightRig rig="contrasting" dir="t">
            <a:rot lat="0" lon="0" rev="1200000"/>
          </a:lightRig>
        </a:scene3d>
        <a:sp3d contourW="19050" prstMaterial="metal">
          <a:bevelT w="88900" h="203200"/>
          <a:bevelB w="165100" h="254000"/>
        </a:sp3d>
      </dgm:spPr>
      <dgm:t>
        <a:bodyPr/>
        <a:lstStyle/>
        <a:p>
          <a:pPr>
            <a:buNone/>
          </a:pPr>
          <a:r>
            <a:rPr lang="nl-BE">
              <a:solidFill>
                <a:sysClr val="window" lastClr="FFFFFF"/>
              </a:solidFill>
              <a:latin typeface="Calibri" panose="020F0502020204030204"/>
              <a:ea typeface="+mn-ea"/>
              <a:cs typeface="+mn-cs"/>
            </a:rPr>
            <a:t>zich bewust worden van heden, verleden en geschiedenis</a:t>
          </a:r>
        </a:p>
      </dgm:t>
    </dgm:pt>
    <dgm:pt modelId="{F13BDAE4-3A1D-4AA4-AD2A-820782C814F7}" type="parTrans" cxnId="{ECCC0D30-83B0-4FD7-B87C-6D5D88529148}">
      <dgm:prSet/>
      <dgm:spPr>
        <a:xfrm rot="13888921">
          <a:off x="3420105" y="2547754"/>
          <a:ext cx="149319" cy="314971"/>
        </a:xfrm>
        <a:prstGeom prst="rightArrow">
          <a:avLst>
            <a:gd name="adj1" fmla="val 60000"/>
            <a:gd name="adj2" fmla="val 50000"/>
          </a:avLst>
        </a:prstGeom>
        <a:solidFill>
          <a:srgbClr val="4472C4">
            <a:hueOff val="-3676672"/>
            <a:satOff val="-5114"/>
            <a:lumOff val="-1961"/>
            <a:alphaOff val="0"/>
          </a:srgb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gm:spPr>
      <dgm:t>
        <a:bodyPr/>
        <a:lstStyle/>
        <a:p>
          <a:pPr>
            <a:buNone/>
          </a:pPr>
          <a:endParaRPr lang="nl-BE">
            <a:solidFill>
              <a:sysClr val="window" lastClr="FFFFFF"/>
            </a:solidFill>
            <a:latin typeface="Calibri" panose="020F0502020204030204"/>
            <a:ea typeface="+mn-ea"/>
            <a:cs typeface="+mn-cs"/>
          </a:endParaRPr>
        </a:p>
      </dgm:t>
    </dgm:pt>
    <dgm:pt modelId="{56A77620-B818-461A-AEA1-21EAFF51F315}" type="sibTrans" cxnId="{ECCC0D30-83B0-4FD7-B87C-6D5D88529148}">
      <dgm:prSet/>
      <dgm:spPr/>
      <dgm:t>
        <a:bodyPr/>
        <a:lstStyle/>
        <a:p>
          <a:endParaRPr lang="nl-BE"/>
        </a:p>
      </dgm:t>
    </dgm:pt>
    <dgm:pt modelId="{65040C0E-42E2-47C8-B98E-9CD46AB6CE49}">
      <dgm:prSet phldrT="[Tekst]"/>
      <dgm:spPr>
        <a:xfrm>
          <a:off x="1574409" y="2706469"/>
          <a:ext cx="1216374" cy="1216374"/>
        </a:xfrm>
        <a:prstGeom prst="ellipse">
          <a:avLst/>
        </a:prstGeom>
        <a:solidFill>
          <a:srgbClr val="4CBCC5"/>
        </a:solidFill>
        <a:ln>
          <a:noFill/>
        </a:ln>
        <a:effectLst/>
        <a:scene3d>
          <a:camera prst="orthographicFront">
            <a:rot lat="0" lon="0" rev="0"/>
          </a:camera>
          <a:lightRig rig="contrasting" dir="t">
            <a:rot lat="0" lon="0" rev="1200000"/>
          </a:lightRig>
        </a:scene3d>
        <a:sp3d contourW="19050" prstMaterial="metal">
          <a:bevelT w="88900" h="203200"/>
          <a:bevelB w="165100" h="254000"/>
        </a:sp3d>
      </dgm:spPr>
      <dgm:t>
        <a:bodyPr/>
        <a:lstStyle/>
        <a:p>
          <a:pPr>
            <a:buNone/>
          </a:pPr>
          <a:r>
            <a:rPr lang="nl-BE">
              <a:solidFill>
                <a:sysClr val="window" lastClr="FFFFFF"/>
              </a:solidFill>
              <a:latin typeface="Calibri" panose="020F0502020204030204"/>
              <a:ea typeface="+mn-ea"/>
              <a:cs typeface="+mn-cs"/>
            </a:rPr>
            <a:t>financieel en economisch bewust worden</a:t>
          </a:r>
        </a:p>
      </dgm:t>
    </dgm:pt>
    <dgm:pt modelId="{27A869C4-2F00-4C74-9790-F99E7EBE359D}" type="parTrans" cxnId="{194848FD-FABA-47CE-82E3-828297D9AEB3}">
      <dgm:prSet/>
      <dgm:spPr>
        <a:xfrm rot="18360000">
          <a:off x="2550704" y="2547754"/>
          <a:ext cx="149319" cy="314971"/>
        </a:xfrm>
        <a:prstGeom prst="rightArrow">
          <a:avLst>
            <a:gd name="adj1" fmla="val 60000"/>
            <a:gd name="adj2" fmla="val 50000"/>
          </a:avLst>
        </a:prstGeom>
        <a:solidFill>
          <a:srgbClr val="4472C4">
            <a:hueOff val="-5515009"/>
            <a:satOff val="-7671"/>
            <a:lumOff val="-2942"/>
            <a:alphaOff val="0"/>
          </a:srgb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gm:spPr>
      <dgm:t>
        <a:bodyPr/>
        <a:lstStyle/>
        <a:p>
          <a:pPr>
            <a:buNone/>
          </a:pPr>
          <a:endParaRPr lang="nl-BE">
            <a:solidFill>
              <a:sysClr val="window" lastClr="FFFFFF"/>
            </a:solidFill>
            <a:latin typeface="Calibri" panose="020F0502020204030204"/>
            <a:ea typeface="+mn-ea"/>
            <a:cs typeface="+mn-cs"/>
          </a:endParaRPr>
        </a:p>
      </dgm:t>
    </dgm:pt>
    <dgm:pt modelId="{905A6EA1-BBB7-4818-8553-7D2F33584D83}" type="sibTrans" cxnId="{194848FD-FABA-47CE-82E3-828297D9AEB3}">
      <dgm:prSet/>
      <dgm:spPr/>
      <dgm:t>
        <a:bodyPr/>
        <a:lstStyle/>
        <a:p>
          <a:endParaRPr lang="nl-BE"/>
        </a:p>
      </dgm:t>
    </dgm:pt>
    <dgm:pt modelId="{2E17ABAF-0DD8-4A1A-8B60-14819866B143}">
      <dgm:prSet/>
      <dgm:spPr>
        <a:xfrm>
          <a:off x="1032104" y="1037426"/>
          <a:ext cx="1216374" cy="1216374"/>
        </a:xfrm>
        <a:prstGeom prst="ellipse">
          <a:avLst/>
        </a:prstGeom>
        <a:solidFill>
          <a:srgbClr val="AE2081"/>
        </a:solidFill>
        <a:ln>
          <a:noFill/>
        </a:ln>
        <a:effectLst/>
        <a:scene3d>
          <a:camera prst="orthographicFront">
            <a:rot lat="0" lon="0" rev="0"/>
          </a:camera>
          <a:lightRig rig="contrasting" dir="t">
            <a:rot lat="0" lon="0" rev="1200000"/>
          </a:lightRig>
        </a:scene3d>
        <a:sp3d contourW="19050" prstMaterial="metal">
          <a:bevelT w="88900" h="203200"/>
          <a:bevelB w="165100" h="254000"/>
        </a:sp3d>
      </dgm:spPr>
      <dgm:t>
        <a:bodyPr/>
        <a:lstStyle/>
        <a:p>
          <a:pPr>
            <a:buNone/>
          </a:pPr>
          <a:r>
            <a:rPr lang="nl-BE">
              <a:solidFill>
                <a:sysClr val="window" lastClr="FFFFFF"/>
              </a:solidFill>
              <a:latin typeface="Calibri" panose="020F0502020204030204"/>
              <a:ea typeface="+mn-ea"/>
              <a:cs typeface="+mn-cs"/>
            </a:rPr>
            <a:t>zich bewust worden van de wereld en de ruimte waarin we leven</a:t>
          </a:r>
        </a:p>
      </dgm:t>
    </dgm:pt>
    <dgm:pt modelId="{4E3E5E34-FCDE-4C4E-9CE2-1D6DEA5FAD3C}" type="parTrans" cxnId="{1D265B1D-A4E7-4EEC-A4EF-5B3185B24DBD}">
      <dgm:prSet/>
      <dgm:spPr>
        <a:xfrm rot="916198">
          <a:off x="2282044" y="1720904"/>
          <a:ext cx="149319" cy="314971"/>
        </a:xfrm>
        <a:prstGeom prst="rightArrow">
          <a:avLst>
            <a:gd name="adj1" fmla="val 60000"/>
            <a:gd name="adj2" fmla="val 50000"/>
          </a:avLst>
        </a:prstGeom>
        <a:solidFill>
          <a:srgbClr val="4472C4">
            <a:hueOff val="-7353344"/>
            <a:satOff val="-10228"/>
            <a:lumOff val="-3922"/>
            <a:alphaOff val="0"/>
          </a:srgb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gm:spPr>
      <dgm:t>
        <a:bodyPr/>
        <a:lstStyle/>
        <a:p>
          <a:pPr>
            <a:buNone/>
          </a:pPr>
          <a:endParaRPr lang="nl-BE">
            <a:solidFill>
              <a:sysClr val="window" lastClr="FFFFFF"/>
            </a:solidFill>
            <a:latin typeface="Calibri" panose="020F0502020204030204"/>
            <a:ea typeface="+mn-ea"/>
            <a:cs typeface="+mn-cs"/>
          </a:endParaRPr>
        </a:p>
      </dgm:t>
    </dgm:pt>
    <dgm:pt modelId="{22DC0AE6-CF10-435C-8FDF-8F663B088468}" type="sibTrans" cxnId="{1D265B1D-A4E7-4EEC-A4EF-5B3185B24DBD}">
      <dgm:prSet/>
      <dgm:spPr/>
      <dgm:t>
        <a:bodyPr/>
        <a:lstStyle/>
        <a:p>
          <a:endParaRPr lang="nl-BE"/>
        </a:p>
      </dgm:t>
    </dgm:pt>
    <dgm:pt modelId="{1424270B-0D5E-46C9-84D7-8E38DA3BA8E8}">
      <dgm:prSet/>
      <dgm:spPr/>
      <dgm:t>
        <a:bodyPr/>
        <a:lstStyle/>
        <a:p>
          <a:endParaRPr lang="nl-BE"/>
        </a:p>
      </dgm:t>
    </dgm:pt>
    <dgm:pt modelId="{C635FF56-3FDE-4834-A6D4-A240DB9FB363}" type="parTrans" cxnId="{A479ED33-55BE-43FC-9150-5095045F0F7D}">
      <dgm:prSet/>
      <dgm:spPr/>
      <dgm:t>
        <a:bodyPr/>
        <a:lstStyle/>
        <a:p>
          <a:endParaRPr lang="nl-BE"/>
        </a:p>
      </dgm:t>
    </dgm:pt>
    <dgm:pt modelId="{7F55DB79-499B-4DA8-87C2-4C230DF95EEF}" type="sibTrans" cxnId="{A479ED33-55BE-43FC-9150-5095045F0F7D}">
      <dgm:prSet/>
      <dgm:spPr/>
      <dgm:t>
        <a:bodyPr/>
        <a:lstStyle/>
        <a:p>
          <a:endParaRPr lang="nl-BE"/>
        </a:p>
      </dgm:t>
    </dgm:pt>
    <dgm:pt modelId="{62705876-6262-46DE-BE58-B7856D8D8384}">
      <dgm:prSet/>
      <dgm:spPr/>
      <dgm:t>
        <a:bodyPr/>
        <a:lstStyle/>
        <a:p>
          <a:endParaRPr lang="nl-BE"/>
        </a:p>
      </dgm:t>
    </dgm:pt>
    <dgm:pt modelId="{199811E8-5947-4399-AEDC-4B4E23E29CE4}" type="parTrans" cxnId="{BD6D8049-7CFC-4FFD-AF9E-2DA76BA45A25}">
      <dgm:prSet/>
      <dgm:spPr/>
      <dgm:t>
        <a:bodyPr/>
        <a:lstStyle/>
        <a:p>
          <a:endParaRPr lang="nl-BE"/>
        </a:p>
      </dgm:t>
    </dgm:pt>
    <dgm:pt modelId="{3B869439-E335-4D8C-827E-F68F26F8C34F}" type="sibTrans" cxnId="{BD6D8049-7CFC-4FFD-AF9E-2DA76BA45A25}">
      <dgm:prSet/>
      <dgm:spPr/>
      <dgm:t>
        <a:bodyPr/>
        <a:lstStyle/>
        <a:p>
          <a:endParaRPr lang="nl-BE"/>
        </a:p>
      </dgm:t>
    </dgm:pt>
    <dgm:pt modelId="{D3298A28-8AC5-4440-9298-BBA1F858AFC3}">
      <dgm:prSet/>
      <dgm:spPr/>
      <dgm:t>
        <a:bodyPr/>
        <a:lstStyle/>
        <a:p>
          <a:endParaRPr lang="nl-BE"/>
        </a:p>
      </dgm:t>
    </dgm:pt>
    <dgm:pt modelId="{B66A907E-667C-416D-8C00-C82711405751}" type="parTrans" cxnId="{2EE0B635-2A42-4F3A-BD84-5D28E56C47F4}">
      <dgm:prSet/>
      <dgm:spPr/>
      <dgm:t>
        <a:bodyPr/>
        <a:lstStyle/>
        <a:p>
          <a:endParaRPr lang="nl-BE"/>
        </a:p>
      </dgm:t>
    </dgm:pt>
    <dgm:pt modelId="{B5211CCE-846F-46A8-8031-AC092E528C34}" type="sibTrans" cxnId="{2EE0B635-2A42-4F3A-BD84-5D28E56C47F4}">
      <dgm:prSet/>
      <dgm:spPr/>
      <dgm:t>
        <a:bodyPr/>
        <a:lstStyle/>
        <a:p>
          <a:endParaRPr lang="nl-BE"/>
        </a:p>
      </dgm:t>
    </dgm:pt>
    <dgm:pt modelId="{C6583BEB-0440-4587-9F9B-62A9477EBB32}">
      <dgm:prSet/>
      <dgm:spPr/>
      <dgm:t>
        <a:bodyPr/>
        <a:lstStyle/>
        <a:p>
          <a:endParaRPr lang="nl-BE"/>
        </a:p>
      </dgm:t>
    </dgm:pt>
    <dgm:pt modelId="{87016BE9-714D-4340-B053-DE948FDAE1E1}" type="parTrans" cxnId="{74DF0FAB-D92A-49CB-8D1B-C445804157F7}">
      <dgm:prSet/>
      <dgm:spPr/>
      <dgm:t>
        <a:bodyPr/>
        <a:lstStyle/>
        <a:p>
          <a:endParaRPr lang="nl-BE"/>
        </a:p>
      </dgm:t>
    </dgm:pt>
    <dgm:pt modelId="{F6261650-50FB-412E-A3ED-DD4B0EA475EF}" type="sibTrans" cxnId="{74DF0FAB-D92A-49CB-8D1B-C445804157F7}">
      <dgm:prSet/>
      <dgm:spPr/>
      <dgm:t>
        <a:bodyPr/>
        <a:lstStyle/>
        <a:p>
          <a:endParaRPr lang="nl-BE"/>
        </a:p>
      </dgm:t>
    </dgm:pt>
    <dgm:pt modelId="{7A0BA509-2672-4738-B56F-1D98C22B8B76}">
      <dgm:prSet/>
      <dgm:spPr/>
      <dgm:t>
        <a:bodyPr/>
        <a:lstStyle/>
        <a:p>
          <a:endParaRPr lang="nl-BE"/>
        </a:p>
      </dgm:t>
    </dgm:pt>
    <dgm:pt modelId="{310E3399-A93C-4054-8F46-3D7C1FE3B5D9}" type="parTrans" cxnId="{1539B5E1-7627-41EC-9928-81F37A51D408}">
      <dgm:prSet/>
      <dgm:spPr/>
      <dgm:t>
        <a:bodyPr/>
        <a:lstStyle/>
        <a:p>
          <a:endParaRPr lang="nl-BE"/>
        </a:p>
      </dgm:t>
    </dgm:pt>
    <dgm:pt modelId="{F00E913C-421C-43CF-9DF1-419DFB254A5A}" type="sibTrans" cxnId="{1539B5E1-7627-41EC-9928-81F37A51D408}">
      <dgm:prSet/>
      <dgm:spPr/>
      <dgm:t>
        <a:bodyPr/>
        <a:lstStyle/>
        <a:p>
          <a:endParaRPr lang="nl-BE"/>
        </a:p>
      </dgm:t>
    </dgm:pt>
    <dgm:pt modelId="{BCD71500-9B44-485D-859B-A3DAC3A1AE0B}">
      <dgm:prSet/>
      <dgm:spPr/>
      <dgm:t>
        <a:bodyPr/>
        <a:lstStyle/>
        <a:p>
          <a:endParaRPr lang="nl-BE"/>
        </a:p>
      </dgm:t>
    </dgm:pt>
    <dgm:pt modelId="{A7448CD7-1931-4241-A4FB-4C632726E4F0}" type="parTrans" cxnId="{3FA4EFDD-20D0-4A17-97B5-7601FBF8A688}">
      <dgm:prSet/>
      <dgm:spPr/>
      <dgm:t>
        <a:bodyPr/>
        <a:lstStyle/>
        <a:p>
          <a:endParaRPr lang="nl-BE"/>
        </a:p>
      </dgm:t>
    </dgm:pt>
    <dgm:pt modelId="{B14B3397-2BE0-4237-B137-70ADB771B48B}" type="sibTrans" cxnId="{3FA4EFDD-20D0-4A17-97B5-7601FBF8A688}">
      <dgm:prSet/>
      <dgm:spPr/>
      <dgm:t>
        <a:bodyPr/>
        <a:lstStyle/>
        <a:p>
          <a:endParaRPr lang="nl-BE"/>
        </a:p>
      </dgm:t>
    </dgm:pt>
    <dgm:pt modelId="{74D2949E-2BF3-4309-9BC1-2CA10A767F6C}">
      <dgm:prSet/>
      <dgm:spPr/>
      <dgm:t>
        <a:bodyPr/>
        <a:lstStyle/>
        <a:p>
          <a:endParaRPr lang="nl-BE"/>
        </a:p>
      </dgm:t>
    </dgm:pt>
    <dgm:pt modelId="{671C8768-D2B1-43D4-842C-39658FD5D25B}" type="parTrans" cxnId="{7514CDC3-EC67-4FB7-8A74-93E7A66F9CEA}">
      <dgm:prSet/>
      <dgm:spPr/>
      <dgm:t>
        <a:bodyPr/>
        <a:lstStyle/>
        <a:p>
          <a:endParaRPr lang="nl-BE"/>
        </a:p>
      </dgm:t>
    </dgm:pt>
    <dgm:pt modelId="{9F1485BE-4FD7-47C8-BE7D-1EA3134BEACD}" type="sibTrans" cxnId="{7514CDC3-EC67-4FB7-8A74-93E7A66F9CEA}">
      <dgm:prSet/>
      <dgm:spPr/>
      <dgm:t>
        <a:bodyPr/>
        <a:lstStyle/>
        <a:p>
          <a:endParaRPr lang="nl-BE"/>
        </a:p>
      </dgm:t>
    </dgm:pt>
    <dgm:pt modelId="{918D89D6-C365-4E7C-8563-2A693EC3EF10}">
      <dgm:prSet/>
      <dgm:spPr/>
      <dgm:t>
        <a:bodyPr/>
        <a:lstStyle/>
        <a:p>
          <a:endParaRPr lang="nl-BE"/>
        </a:p>
      </dgm:t>
    </dgm:pt>
    <dgm:pt modelId="{1501D833-06DE-4D5A-8772-177AAA141A69}" type="parTrans" cxnId="{6B849D6A-7669-4106-A420-F9C9CD2BA291}">
      <dgm:prSet/>
      <dgm:spPr/>
      <dgm:t>
        <a:bodyPr/>
        <a:lstStyle/>
        <a:p>
          <a:endParaRPr lang="nl-BE"/>
        </a:p>
      </dgm:t>
    </dgm:pt>
    <dgm:pt modelId="{8525DD47-F9D9-4D15-8E0E-9A24CE8B566F}" type="sibTrans" cxnId="{6B849D6A-7669-4106-A420-F9C9CD2BA291}">
      <dgm:prSet/>
      <dgm:spPr/>
      <dgm:t>
        <a:bodyPr/>
        <a:lstStyle/>
        <a:p>
          <a:endParaRPr lang="nl-BE"/>
        </a:p>
      </dgm:t>
    </dgm:pt>
    <dgm:pt modelId="{B371FD69-1441-4EBA-B685-CF4DC8A94C71}">
      <dgm:prSet/>
      <dgm:spPr/>
      <dgm:t>
        <a:bodyPr/>
        <a:lstStyle/>
        <a:p>
          <a:endParaRPr lang="nl-BE"/>
        </a:p>
      </dgm:t>
    </dgm:pt>
    <dgm:pt modelId="{F85BA77E-8070-4C60-B4AF-CD093ACFC84C}" type="parTrans" cxnId="{62F75BE2-42C7-4C30-A4D1-6315A2D49282}">
      <dgm:prSet/>
      <dgm:spPr/>
      <dgm:t>
        <a:bodyPr/>
        <a:lstStyle/>
        <a:p>
          <a:endParaRPr lang="nl-BE"/>
        </a:p>
      </dgm:t>
    </dgm:pt>
    <dgm:pt modelId="{4BAF69B3-C7AB-4EDB-BEC0-B832554444AB}" type="sibTrans" cxnId="{62F75BE2-42C7-4C30-A4D1-6315A2D49282}">
      <dgm:prSet/>
      <dgm:spPr/>
      <dgm:t>
        <a:bodyPr/>
        <a:lstStyle/>
        <a:p>
          <a:endParaRPr lang="nl-BE"/>
        </a:p>
      </dgm:t>
    </dgm:pt>
    <dgm:pt modelId="{3FE7ED83-6730-4359-8EC5-4A9693D9E07A}" type="pres">
      <dgm:prSet presAssocID="{4D17F73C-7416-4878-AB72-7CC60CD8B868}" presName="Name0" presStyleCnt="0">
        <dgm:presLayoutVars>
          <dgm:chMax val="1"/>
          <dgm:dir/>
          <dgm:animLvl val="ctr"/>
          <dgm:resizeHandles val="exact"/>
        </dgm:presLayoutVars>
      </dgm:prSet>
      <dgm:spPr/>
    </dgm:pt>
    <dgm:pt modelId="{79E66F1F-3651-4D52-B442-2036C6260941}" type="pres">
      <dgm:prSet presAssocID="{94C639ED-4BB6-4481-A17A-751183866CDD}" presName="centerShape" presStyleLbl="node0" presStyleIdx="0" presStyleCnt="1" custScaleX="123142" custScaleY="123142"/>
      <dgm:spPr/>
    </dgm:pt>
    <dgm:pt modelId="{9FB19AD3-6B78-48A0-92ED-F7DBA1B30C02}" type="pres">
      <dgm:prSet presAssocID="{F13BDAE4-3A1D-4AA4-AD2A-820782C814F7}" presName="parTrans" presStyleLbl="sibTrans2D1" presStyleIdx="0" presStyleCnt="3" custAng="10648921"/>
      <dgm:spPr/>
    </dgm:pt>
    <dgm:pt modelId="{F810D604-3419-4FD1-AF93-0BD6119ED354}" type="pres">
      <dgm:prSet presAssocID="{F13BDAE4-3A1D-4AA4-AD2A-820782C814F7}" presName="connectorText" presStyleLbl="sibTrans2D1" presStyleIdx="0" presStyleCnt="3"/>
      <dgm:spPr/>
    </dgm:pt>
    <dgm:pt modelId="{266E8D09-8B22-4525-9CF6-A36F4E0B1B89}" type="pres">
      <dgm:prSet presAssocID="{47F529FD-064B-4115-9185-5184952D937F}" presName="node" presStyleLbl="node1" presStyleIdx="0" presStyleCnt="3">
        <dgm:presLayoutVars>
          <dgm:bulletEnabled val="1"/>
        </dgm:presLayoutVars>
      </dgm:prSet>
      <dgm:spPr/>
    </dgm:pt>
    <dgm:pt modelId="{FBF2FA25-73A4-4F11-B933-68F2E7CE9F2A}" type="pres">
      <dgm:prSet presAssocID="{27A869C4-2F00-4C74-9790-F99E7EBE359D}" presName="parTrans" presStyleLbl="sibTrans2D1" presStyleIdx="1" presStyleCnt="3" custAng="10800000"/>
      <dgm:spPr/>
    </dgm:pt>
    <dgm:pt modelId="{75AB0CC5-3284-44A6-B609-25C6AE23ABA8}" type="pres">
      <dgm:prSet presAssocID="{27A869C4-2F00-4C74-9790-F99E7EBE359D}" presName="connectorText" presStyleLbl="sibTrans2D1" presStyleIdx="1" presStyleCnt="3"/>
      <dgm:spPr/>
    </dgm:pt>
    <dgm:pt modelId="{76022BA0-44F1-4436-BC0E-E13497F8659E}" type="pres">
      <dgm:prSet presAssocID="{65040C0E-42E2-47C8-B98E-9CD46AB6CE49}" presName="node" presStyleLbl="node1" presStyleIdx="1" presStyleCnt="3">
        <dgm:presLayoutVars>
          <dgm:bulletEnabled val="1"/>
        </dgm:presLayoutVars>
      </dgm:prSet>
      <dgm:spPr/>
    </dgm:pt>
    <dgm:pt modelId="{16FEFF89-64B9-46F8-B7B4-59A0C3A678EF}" type="pres">
      <dgm:prSet presAssocID="{4E3E5E34-FCDE-4C4E-9CE2-1D6DEA5FAD3C}" presName="parTrans" presStyleLbl="sibTrans2D1" presStyleIdx="2" presStyleCnt="3" custAng="10636198"/>
      <dgm:spPr/>
    </dgm:pt>
    <dgm:pt modelId="{5258DBEA-30B3-4B22-A2B4-C05D25DF394F}" type="pres">
      <dgm:prSet presAssocID="{4E3E5E34-FCDE-4C4E-9CE2-1D6DEA5FAD3C}" presName="connectorText" presStyleLbl="sibTrans2D1" presStyleIdx="2" presStyleCnt="3"/>
      <dgm:spPr/>
    </dgm:pt>
    <dgm:pt modelId="{3FB980DE-E81C-44EC-AD6A-201C5A8781CE}" type="pres">
      <dgm:prSet presAssocID="{2E17ABAF-0DD8-4A1A-8B60-14819866B143}" presName="node" presStyleLbl="node1" presStyleIdx="2" presStyleCnt="3">
        <dgm:presLayoutVars>
          <dgm:bulletEnabled val="1"/>
        </dgm:presLayoutVars>
      </dgm:prSet>
      <dgm:spPr/>
    </dgm:pt>
  </dgm:ptLst>
  <dgm:cxnLst>
    <dgm:cxn modelId="{24DD1B02-A2BB-41DC-AD35-5F2F0D408DFF}" type="presOf" srcId="{94C639ED-4BB6-4481-A17A-751183866CDD}" destId="{79E66F1F-3651-4D52-B442-2036C6260941}" srcOrd="0" destOrd="0" presId="urn:microsoft.com/office/officeart/2005/8/layout/radial5"/>
    <dgm:cxn modelId="{4C35F703-AE1B-4E33-AD27-BF2D0473FD29}" type="presOf" srcId="{47F529FD-064B-4115-9185-5184952D937F}" destId="{266E8D09-8B22-4525-9CF6-A36F4E0B1B89}" srcOrd="0" destOrd="0" presId="urn:microsoft.com/office/officeart/2005/8/layout/radial5"/>
    <dgm:cxn modelId="{1D265B1D-A4E7-4EEC-A4EF-5B3185B24DBD}" srcId="{94C639ED-4BB6-4481-A17A-751183866CDD}" destId="{2E17ABAF-0DD8-4A1A-8B60-14819866B143}" srcOrd="2" destOrd="0" parTransId="{4E3E5E34-FCDE-4C4E-9CE2-1D6DEA5FAD3C}" sibTransId="{22DC0AE6-CF10-435C-8FDF-8F663B088468}"/>
    <dgm:cxn modelId="{EE56B01E-5CA6-4129-B5D3-F8A1C177100E}" type="presOf" srcId="{4D17F73C-7416-4878-AB72-7CC60CD8B868}" destId="{3FE7ED83-6730-4359-8EC5-4A9693D9E07A}" srcOrd="0" destOrd="0" presId="urn:microsoft.com/office/officeart/2005/8/layout/radial5"/>
    <dgm:cxn modelId="{EF33071F-B6D4-4AC9-A063-CEE8BB393BD7}" type="presOf" srcId="{F13BDAE4-3A1D-4AA4-AD2A-820782C814F7}" destId="{F810D604-3419-4FD1-AF93-0BD6119ED354}" srcOrd="1" destOrd="0" presId="urn:microsoft.com/office/officeart/2005/8/layout/radial5"/>
    <dgm:cxn modelId="{ECCC0D30-83B0-4FD7-B87C-6D5D88529148}" srcId="{94C639ED-4BB6-4481-A17A-751183866CDD}" destId="{47F529FD-064B-4115-9185-5184952D937F}" srcOrd="0" destOrd="0" parTransId="{F13BDAE4-3A1D-4AA4-AD2A-820782C814F7}" sibTransId="{56A77620-B818-461A-AEA1-21EAFF51F315}"/>
    <dgm:cxn modelId="{A479ED33-55BE-43FC-9150-5095045F0F7D}" srcId="{4D17F73C-7416-4878-AB72-7CC60CD8B868}" destId="{1424270B-0D5E-46C9-84D7-8E38DA3BA8E8}" srcOrd="1" destOrd="0" parTransId="{C635FF56-3FDE-4834-A6D4-A240DB9FB363}" sibTransId="{7F55DB79-499B-4DA8-87C2-4C230DF95EEF}"/>
    <dgm:cxn modelId="{2EE0B635-2A42-4F3A-BD84-5D28E56C47F4}" srcId="{4D17F73C-7416-4878-AB72-7CC60CD8B868}" destId="{D3298A28-8AC5-4440-9298-BBA1F858AFC3}" srcOrd="3" destOrd="0" parTransId="{B66A907E-667C-416D-8C00-C82711405751}" sibTransId="{B5211CCE-846F-46A8-8031-AC092E528C34}"/>
    <dgm:cxn modelId="{F5FEC53E-3BF1-4F5F-ABC8-90C3EC582D5A}" type="presOf" srcId="{27A869C4-2F00-4C74-9790-F99E7EBE359D}" destId="{FBF2FA25-73A4-4F11-B933-68F2E7CE9F2A}" srcOrd="0" destOrd="0" presId="urn:microsoft.com/office/officeart/2005/8/layout/radial5"/>
    <dgm:cxn modelId="{BD6D8049-7CFC-4FFD-AF9E-2DA76BA45A25}" srcId="{4D17F73C-7416-4878-AB72-7CC60CD8B868}" destId="{62705876-6262-46DE-BE58-B7856D8D8384}" srcOrd="2" destOrd="0" parTransId="{199811E8-5947-4399-AEDC-4B4E23E29CE4}" sibTransId="{3B869439-E335-4D8C-827E-F68F26F8C34F}"/>
    <dgm:cxn modelId="{6B849D6A-7669-4106-A420-F9C9CD2BA291}" srcId="{4D17F73C-7416-4878-AB72-7CC60CD8B868}" destId="{918D89D6-C365-4E7C-8563-2A693EC3EF10}" srcOrd="8" destOrd="0" parTransId="{1501D833-06DE-4D5A-8772-177AAA141A69}" sibTransId="{8525DD47-F9D9-4D15-8E0E-9A24CE8B566F}"/>
    <dgm:cxn modelId="{E7810752-AF3E-4441-9595-DE8040835373}" type="presOf" srcId="{2E17ABAF-0DD8-4A1A-8B60-14819866B143}" destId="{3FB980DE-E81C-44EC-AD6A-201C5A8781CE}" srcOrd="0" destOrd="0" presId="urn:microsoft.com/office/officeart/2005/8/layout/radial5"/>
    <dgm:cxn modelId="{A0335053-064B-4C5F-94E9-DE37477D6A48}" type="presOf" srcId="{4E3E5E34-FCDE-4C4E-9CE2-1D6DEA5FAD3C}" destId="{5258DBEA-30B3-4B22-A2B4-C05D25DF394F}" srcOrd="1" destOrd="0" presId="urn:microsoft.com/office/officeart/2005/8/layout/radial5"/>
    <dgm:cxn modelId="{74DF0FAB-D92A-49CB-8D1B-C445804157F7}" srcId="{4D17F73C-7416-4878-AB72-7CC60CD8B868}" destId="{C6583BEB-0440-4587-9F9B-62A9477EBB32}" srcOrd="4" destOrd="0" parTransId="{87016BE9-714D-4340-B053-DE948FDAE1E1}" sibTransId="{F6261650-50FB-412E-A3ED-DD4B0EA475EF}"/>
    <dgm:cxn modelId="{A7EBACBE-6B3C-411C-8C74-9D77637E8434}" srcId="{4D17F73C-7416-4878-AB72-7CC60CD8B868}" destId="{94C639ED-4BB6-4481-A17A-751183866CDD}" srcOrd="0" destOrd="0" parTransId="{0A163A29-E1CD-4D8C-B076-E97404968CB5}" sibTransId="{A61F783E-DD27-47BF-B197-4B644C1EFFBA}"/>
    <dgm:cxn modelId="{7514CDC3-EC67-4FB7-8A74-93E7A66F9CEA}" srcId="{4D17F73C-7416-4878-AB72-7CC60CD8B868}" destId="{74D2949E-2BF3-4309-9BC1-2CA10A767F6C}" srcOrd="7" destOrd="0" parTransId="{671C8768-D2B1-43D4-842C-39658FD5D25B}" sibTransId="{9F1485BE-4FD7-47C8-BE7D-1EA3134BEACD}"/>
    <dgm:cxn modelId="{589A14CC-683B-482A-B8BA-3AD704952290}" type="presOf" srcId="{F13BDAE4-3A1D-4AA4-AD2A-820782C814F7}" destId="{9FB19AD3-6B78-48A0-92ED-F7DBA1B30C02}" srcOrd="0" destOrd="0" presId="urn:microsoft.com/office/officeart/2005/8/layout/radial5"/>
    <dgm:cxn modelId="{0D0456CD-4F7D-43F2-98D0-BA1560BC3669}" type="presOf" srcId="{65040C0E-42E2-47C8-B98E-9CD46AB6CE49}" destId="{76022BA0-44F1-4436-BC0E-E13497F8659E}" srcOrd="0" destOrd="0" presId="urn:microsoft.com/office/officeart/2005/8/layout/radial5"/>
    <dgm:cxn modelId="{93B67CCD-54D1-49C1-855C-FE24E3D94E87}" type="presOf" srcId="{4E3E5E34-FCDE-4C4E-9CE2-1D6DEA5FAD3C}" destId="{16FEFF89-64B9-46F8-B7B4-59A0C3A678EF}" srcOrd="0" destOrd="0" presId="urn:microsoft.com/office/officeart/2005/8/layout/radial5"/>
    <dgm:cxn modelId="{3FA4EFDD-20D0-4A17-97B5-7601FBF8A688}" srcId="{4D17F73C-7416-4878-AB72-7CC60CD8B868}" destId="{BCD71500-9B44-485D-859B-A3DAC3A1AE0B}" srcOrd="6" destOrd="0" parTransId="{A7448CD7-1931-4241-A4FB-4C632726E4F0}" sibTransId="{B14B3397-2BE0-4237-B137-70ADB771B48B}"/>
    <dgm:cxn modelId="{1539B5E1-7627-41EC-9928-81F37A51D408}" srcId="{4D17F73C-7416-4878-AB72-7CC60CD8B868}" destId="{7A0BA509-2672-4738-B56F-1D98C22B8B76}" srcOrd="5" destOrd="0" parTransId="{310E3399-A93C-4054-8F46-3D7C1FE3B5D9}" sibTransId="{F00E913C-421C-43CF-9DF1-419DFB254A5A}"/>
    <dgm:cxn modelId="{62F75BE2-42C7-4C30-A4D1-6315A2D49282}" srcId="{4D17F73C-7416-4878-AB72-7CC60CD8B868}" destId="{B371FD69-1441-4EBA-B685-CF4DC8A94C71}" srcOrd="9" destOrd="0" parTransId="{F85BA77E-8070-4C60-B4AF-CD093ACFC84C}" sibTransId="{4BAF69B3-C7AB-4EDB-BEC0-B832554444AB}"/>
    <dgm:cxn modelId="{9F65F4EE-AAA0-4862-84DA-A26A9A5C5A86}" type="presOf" srcId="{27A869C4-2F00-4C74-9790-F99E7EBE359D}" destId="{75AB0CC5-3284-44A6-B609-25C6AE23ABA8}" srcOrd="1" destOrd="0" presId="urn:microsoft.com/office/officeart/2005/8/layout/radial5"/>
    <dgm:cxn modelId="{194848FD-FABA-47CE-82E3-828297D9AEB3}" srcId="{94C639ED-4BB6-4481-A17A-751183866CDD}" destId="{65040C0E-42E2-47C8-B98E-9CD46AB6CE49}" srcOrd="1" destOrd="0" parTransId="{27A869C4-2F00-4C74-9790-F99E7EBE359D}" sibTransId="{905A6EA1-BBB7-4818-8553-7D2F33584D83}"/>
    <dgm:cxn modelId="{8996FC87-9AC5-44FB-8DED-2A2EA569FED2}" type="presParOf" srcId="{3FE7ED83-6730-4359-8EC5-4A9693D9E07A}" destId="{79E66F1F-3651-4D52-B442-2036C6260941}" srcOrd="0" destOrd="0" presId="urn:microsoft.com/office/officeart/2005/8/layout/radial5"/>
    <dgm:cxn modelId="{B594894C-CE1D-44A7-8725-CB781FE455FE}" type="presParOf" srcId="{3FE7ED83-6730-4359-8EC5-4A9693D9E07A}" destId="{9FB19AD3-6B78-48A0-92ED-F7DBA1B30C02}" srcOrd="1" destOrd="0" presId="urn:microsoft.com/office/officeart/2005/8/layout/radial5"/>
    <dgm:cxn modelId="{F8F435FD-AFA9-48A7-9A79-22D8D7808EC3}" type="presParOf" srcId="{9FB19AD3-6B78-48A0-92ED-F7DBA1B30C02}" destId="{F810D604-3419-4FD1-AF93-0BD6119ED354}" srcOrd="0" destOrd="0" presId="urn:microsoft.com/office/officeart/2005/8/layout/radial5"/>
    <dgm:cxn modelId="{BBF23641-9C16-4FD3-951C-8C767017D0D0}" type="presParOf" srcId="{3FE7ED83-6730-4359-8EC5-4A9693D9E07A}" destId="{266E8D09-8B22-4525-9CF6-A36F4E0B1B89}" srcOrd="2" destOrd="0" presId="urn:microsoft.com/office/officeart/2005/8/layout/radial5"/>
    <dgm:cxn modelId="{7EC27F10-4993-4AF1-92BC-BBE489D1C890}" type="presParOf" srcId="{3FE7ED83-6730-4359-8EC5-4A9693D9E07A}" destId="{FBF2FA25-73A4-4F11-B933-68F2E7CE9F2A}" srcOrd="3" destOrd="0" presId="urn:microsoft.com/office/officeart/2005/8/layout/radial5"/>
    <dgm:cxn modelId="{A05F3657-323D-4785-98BD-21AC8FC9CFEE}" type="presParOf" srcId="{FBF2FA25-73A4-4F11-B933-68F2E7CE9F2A}" destId="{75AB0CC5-3284-44A6-B609-25C6AE23ABA8}" srcOrd="0" destOrd="0" presId="urn:microsoft.com/office/officeart/2005/8/layout/radial5"/>
    <dgm:cxn modelId="{C075B7F2-F6D0-46A2-B4AB-3012E736E229}" type="presParOf" srcId="{3FE7ED83-6730-4359-8EC5-4A9693D9E07A}" destId="{76022BA0-44F1-4436-BC0E-E13497F8659E}" srcOrd="4" destOrd="0" presId="urn:microsoft.com/office/officeart/2005/8/layout/radial5"/>
    <dgm:cxn modelId="{602DAFBD-A25B-43B8-8B6D-E2203F4E1638}" type="presParOf" srcId="{3FE7ED83-6730-4359-8EC5-4A9693D9E07A}" destId="{16FEFF89-64B9-46F8-B7B4-59A0C3A678EF}" srcOrd="5" destOrd="0" presId="urn:microsoft.com/office/officeart/2005/8/layout/radial5"/>
    <dgm:cxn modelId="{2BF2BCD3-5DD0-482F-A516-B8A38E2E4B3B}" type="presParOf" srcId="{16FEFF89-64B9-46F8-B7B4-59A0C3A678EF}" destId="{5258DBEA-30B3-4B22-A2B4-C05D25DF394F}" srcOrd="0" destOrd="0" presId="urn:microsoft.com/office/officeart/2005/8/layout/radial5"/>
    <dgm:cxn modelId="{3BF010E3-14F9-40E3-AC32-863EBD71575F}" type="presParOf" srcId="{3FE7ED83-6730-4359-8EC5-4A9693D9E07A}" destId="{3FB980DE-E81C-44EC-AD6A-201C5A8781CE}" srcOrd="6" destOrd="0" presId="urn:microsoft.com/office/officeart/2005/8/layout/radial5"/>
  </dgm:cxnLst>
  <dgm:bg/>
  <dgm:whole/>
  <dgm:extLst>
    <a:ext uri="http://schemas.microsoft.com/office/drawing/2008/diagram">
      <dsp:dataModelExt xmlns:dsp="http://schemas.microsoft.com/office/drawing/2008/diagram" relId="rId3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E66F1F-3651-4D52-B442-2036C6260941}">
      <dsp:nvSpPr>
        <dsp:cNvPr id="0" name=""/>
        <dsp:cNvSpPr/>
      </dsp:nvSpPr>
      <dsp:spPr>
        <a:xfrm>
          <a:off x="1614343" y="1157406"/>
          <a:ext cx="927388" cy="927388"/>
        </a:xfrm>
        <a:prstGeom prst="ellipse">
          <a:avLst/>
        </a:prstGeom>
        <a:solidFill>
          <a:srgbClr val="7030A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nl-BE" sz="800" kern="1200">
              <a:solidFill>
                <a:sysClr val="window" lastClr="FFFFFF"/>
              </a:solidFill>
              <a:latin typeface="Calibri" panose="020F0502020204030204"/>
              <a:ea typeface="+mn-ea"/>
              <a:cs typeface="+mn-cs"/>
            </a:rPr>
            <a:t>de leerling groeit als persoon in de samenleving</a:t>
          </a:r>
        </a:p>
      </dsp:txBody>
      <dsp:txXfrm>
        <a:off x="1750156" y="1293219"/>
        <a:ext cx="655762" cy="655762"/>
      </dsp:txXfrm>
    </dsp:sp>
    <dsp:sp modelId="{9FB19AD3-6B78-48A0-92ED-F7DBA1B30C02}">
      <dsp:nvSpPr>
        <dsp:cNvPr id="0" name=""/>
        <dsp:cNvSpPr/>
      </dsp:nvSpPr>
      <dsp:spPr>
        <a:xfrm rot="5248921">
          <a:off x="2021129" y="933198"/>
          <a:ext cx="113815" cy="240110"/>
        </a:xfrm>
        <a:prstGeom prst="rightArrow">
          <a:avLst>
            <a:gd name="adj1" fmla="val 60000"/>
            <a:gd name="adj2" fmla="val 50000"/>
          </a:avLst>
        </a:prstGeom>
        <a:solidFill>
          <a:srgbClr val="4472C4">
            <a:hueOff val="-3676672"/>
            <a:satOff val="-5114"/>
            <a:lumOff val="-1961"/>
            <a:alphaOff val="0"/>
          </a:srgb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nl-BE" sz="600" kern="1200">
            <a:solidFill>
              <a:sysClr val="window" lastClr="FFFFFF"/>
            </a:solidFill>
            <a:latin typeface="Calibri" panose="020F0502020204030204"/>
            <a:ea typeface="+mn-ea"/>
            <a:cs typeface="+mn-cs"/>
          </a:endParaRPr>
        </a:p>
      </dsp:txBody>
      <dsp:txXfrm>
        <a:off x="2037451" y="964164"/>
        <a:ext cx="79671" cy="144066"/>
      </dsp:txXfrm>
    </dsp:sp>
    <dsp:sp modelId="{266E8D09-8B22-4525-9CF6-A36F4E0B1B89}">
      <dsp:nvSpPr>
        <dsp:cNvPr id="0" name=""/>
        <dsp:cNvSpPr/>
      </dsp:nvSpPr>
      <dsp:spPr>
        <a:xfrm>
          <a:off x="1607347" y="1278"/>
          <a:ext cx="941380" cy="941380"/>
        </a:xfrm>
        <a:prstGeom prst="ellipse">
          <a:avLst/>
        </a:prstGeom>
        <a:solidFill>
          <a:srgbClr val="EC7D23"/>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nl-BE" sz="800" kern="1200">
              <a:solidFill>
                <a:sysClr val="window" lastClr="FFFFFF"/>
              </a:solidFill>
              <a:latin typeface="Calibri" panose="020F0502020204030204"/>
              <a:ea typeface="+mn-ea"/>
              <a:cs typeface="+mn-cs"/>
            </a:rPr>
            <a:t>zich bewust worden van heden, verleden en geschiedenis</a:t>
          </a:r>
        </a:p>
      </dsp:txBody>
      <dsp:txXfrm>
        <a:off x="1745209" y="139140"/>
        <a:ext cx="665656" cy="665656"/>
      </dsp:txXfrm>
    </dsp:sp>
    <dsp:sp modelId="{FBF2FA25-73A4-4F11-B933-68F2E7CE9F2A}">
      <dsp:nvSpPr>
        <dsp:cNvPr id="0" name=""/>
        <dsp:cNvSpPr/>
      </dsp:nvSpPr>
      <dsp:spPr>
        <a:xfrm rot="12600000">
          <a:off x="2512898" y="1784968"/>
          <a:ext cx="113815" cy="240110"/>
        </a:xfrm>
        <a:prstGeom prst="rightArrow">
          <a:avLst>
            <a:gd name="adj1" fmla="val 60000"/>
            <a:gd name="adj2" fmla="val 50000"/>
          </a:avLst>
        </a:prstGeom>
        <a:solidFill>
          <a:srgbClr val="4472C4">
            <a:hueOff val="-5515009"/>
            <a:satOff val="-7671"/>
            <a:lumOff val="-2942"/>
            <a:alphaOff val="0"/>
          </a:srgb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nl-BE" sz="600" kern="1200">
            <a:solidFill>
              <a:sysClr val="window" lastClr="FFFFFF"/>
            </a:solidFill>
            <a:latin typeface="Calibri" panose="020F0502020204030204"/>
            <a:ea typeface="+mn-ea"/>
            <a:cs typeface="+mn-cs"/>
          </a:endParaRPr>
        </a:p>
      </dsp:txBody>
      <dsp:txXfrm>
        <a:off x="2544755" y="1841526"/>
        <a:ext cx="79671" cy="144066"/>
      </dsp:txXfrm>
    </dsp:sp>
    <dsp:sp modelId="{76022BA0-44F1-4436-BC0E-E13497F8659E}">
      <dsp:nvSpPr>
        <dsp:cNvPr id="0" name=""/>
        <dsp:cNvSpPr/>
      </dsp:nvSpPr>
      <dsp:spPr>
        <a:xfrm>
          <a:off x="2602524" y="1724975"/>
          <a:ext cx="941380" cy="941380"/>
        </a:xfrm>
        <a:prstGeom prst="ellipse">
          <a:avLst/>
        </a:prstGeom>
        <a:solidFill>
          <a:srgbClr val="4CBCC5"/>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nl-BE" sz="800" kern="1200">
              <a:solidFill>
                <a:sysClr val="window" lastClr="FFFFFF"/>
              </a:solidFill>
              <a:latin typeface="Calibri" panose="020F0502020204030204"/>
              <a:ea typeface="+mn-ea"/>
              <a:cs typeface="+mn-cs"/>
            </a:rPr>
            <a:t>financieel en economisch bewust worden</a:t>
          </a:r>
        </a:p>
      </dsp:txBody>
      <dsp:txXfrm>
        <a:off x="2740386" y="1862837"/>
        <a:ext cx="665656" cy="665656"/>
      </dsp:txXfrm>
    </dsp:sp>
    <dsp:sp modelId="{16FEFF89-64B9-46F8-B7B4-59A0C3A678EF}">
      <dsp:nvSpPr>
        <dsp:cNvPr id="0" name=""/>
        <dsp:cNvSpPr/>
      </dsp:nvSpPr>
      <dsp:spPr>
        <a:xfrm rot="19636198">
          <a:off x="1529360" y="1784968"/>
          <a:ext cx="113815" cy="240110"/>
        </a:xfrm>
        <a:prstGeom prst="rightArrow">
          <a:avLst>
            <a:gd name="adj1" fmla="val 60000"/>
            <a:gd name="adj2" fmla="val 50000"/>
          </a:avLst>
        </a:prstGeom>
        <a:solidFill>
          <a:srgbClr val="4472C4">
            <a:hueOff val="-7353344"/>
            <a:satOff val="-10228"/>
            <a:lumOff val="-3922"/>
            <a:alphaOff val="0"/>
          </a:srgb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nl-BE" sz="600" kern="1200">
            <a:solidFill>
              <a:sysClr val="window" lastClr="FFFFFF"/>
            </a:solidFill>
            <a:latin typeface="Calibri" panose="020F0502020204030204"/>
            <a:ea typeface="+mn-ea"/>
            <a:cs typeface="+mn-cs"/>
          </a:endParaRPr>
        </a:p>
      </dsp:txBody>
      <dsp:txXfrm rot="10800000">
        <a:off x="1532071" y="1842221"/>
        <a:ext cx="79671" cy="144066"/>
      </dsp:txXfrm>
    </dsp:sp>
    <dsp:sp modelId="{3FB980DE-E81C-44EC-AD6A-201C5A8781CE}">
      <dsp:nvSpPr>
        <dsp:cNvPr id="0" name=""/>
        <dsp:cNvSpPr/>
      </dsp:nvSpPr>
      <dsp:spPr>
        <a:xfrm>
          <a:off x="612170" y="1724975"/>
          <a:ext cx="941380" cy="941380"/>
        </a:xfrm>
        <a:prstGeom prst="ellipse">
          <a:avLst/>
        </a:prstGeom>
        <a:solidFill>
          <a:srgbClr val="AE2081"/>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nl-BE" sz="800" kern="1200">
              <a:solidFill>
                <a:sysClr val="window" lastClr="FFFFFF"/>
              </a:solidFill>
              <a:latin typeface="Calibri" panose="020F0502020204030204"/>
              <a:ea typeface="+mn-ea"/>
              <a:cs typeface="+mn-cs"/>
            </a:rPr>
            <a:t>zich bewust worden van de wereld en de ruimte waarin we leven</a:t>
          </a:r>
        </a:p>
      </dsp:txBody>
      <dsp:txXfrm>
        <a:off x="750032" y="1862837"/>
        <a:ext cx="665656" cy="665656"/>
      </dsp:txXfrm>
    </dsp:sp>
  </dsp:spTree>
</dsp:drawing>
</file>

<file path=word/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F166FD7943C5748B3629BCC140D2CE7" ma:contentTypeVersion="21" ma:contentTypeDescription="Een nieuw document maken." ma:contentTypeScope="" ma:versionID="206c606303511c52796b97cab6e974e8">
  <xsd:schema xmlns:xsd="http://www.w3.org/2001/XMLSchema" xmlns:xs="http://www.w3.org/2001/XMLSchema" xmlns:p="http://schemas.microsoft.com/office/2006/metadata/properties" xmlns:ns2="eca1c0a4-8732-45d7-ad71-bd0474b45b98" xmlns:ns3="6d855762-d3c3-451f-a3ac-235029d70d5d" xmlns:ns4="9043eea9-c6a2-41bd-a216-33d45f9f09e1" targetNamespace="http://schemas.microsoft.com/office/2006/metadata/properties" ma:root="true" ma:fieldsID="ab2f26ff507981ec087ba07f20412859" ns2:_="" ns3:_="" ns4:_="">
    <xsd:import namespace="eca1c0a4-8732-45d7-ad71-bd0474b45b98"/>
    <xsd:import namespace="6d855762-d3c3-451f-a3ac-235029d70d5d"/>
    <xsd:import namespace="9043eea9-c6a2-41bd-a216-33d45f9f09e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4:TaxCatchAll" minOccurs="0"/>
                <xsd:element ref="ns2:lcf76f155ced4ddcb4097134ff3c332f"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ca1c0a4-8732-45d7-ad71-bd0474b45b9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Afbeeldingtags" ma:readOnly="false" ma:fieldId="{5cf76f15-5ced-4ddc-b409-7134ff3c332f}" ma:taxonomyMulti="true" ma:sspId="44900684-5160-4c4d-8029-43da39098b3f"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d855762-d3c3-451f-a3ac-235029d70d5d" elementFormDefault="qualified">
    <xsd:import namespace="http://schemas.microsoft.com/office/2006/documentManagement/types"/>
    <xsd:import namespace="http://schemas.microsoft.com/office/infopath/2007/PartnerControls"/>
    <xsd:element name="SharedWithUsers" ma:index="12"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43eea9-c6a2-41bd-a216-33d45f9f09e1"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e965dd4a-f5ea-402b-9069-57d8860b7d5d}" ma:internalName="TaxCatchAll" ma:showField="CatchAllData" ma:web="6d855762-d3c3-451f-a3ac-235029d70d5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9043eea9-c6a2-41bd-a216-33d45f9f09e1" xsi:nil="true"/>
    <lcf76f155ced4ddcb4097134ff3c332f xmlns="eca1c0a4-8732-45d7-ad71-bd0474b45b98">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7224CA2-CF5F-45B5-97DF-BB4BCEB70234}">
  <ds:schemaRefs>
    <ds:schemaRef ds:uri="http://schemas.openxmlformats.org/officeDocument/2006/bibliography"/>
  </ds:schemaRefs>
</ds:datastoreItem>
</file>

<file path=customXml/itemProps2.xml><?xml version="1.0" encoding="utf-8"?>
<ds:datastoreItem xmlns:ds="http://schemas.openxmlformats.org/officeDocument/2006/customXml" ds:itemID="{80FF788B-8A61-4268-B6D7-5EDCA41A2728}">
  <ds:schemaRefs>
    <ds:schemaRef ds:uri="http://schemas.microsoft.com/sharepoint/v3/contenttype/forms"/>
  </ds:schemaRefs>
</ds:datastoreItem>
</file>

<file path=customXml/itemProps3.xml><?xml version="1.0" encoding="utf-8"?>
<ds:datastoreItem xmlns:ds="http://schemas.openxmlformats.org/officeDocument/2006/customXml" ds:itemID="{69B3F4D2-DA8F-4DEE-8C89-8D791F51BA72}"/>
</file>

<file path=customXml/itemProps4.xml><?xml version="1.0" encoding="utf-8"?>
<ds:datastoreItem xmlns:ds="http://schemas.openxmlformats.org/officeDocument/2006/customXml" ds:itemID="{8A5A66DD-4538-41D2-BC82-ACDDA50B2D3B}">
  <ds:schemaRefs>
    <ds:schemaRef ds:uri="http://schemas.microsoft.com/office/2006/metadata/properties"/>
    <ds:schemaRef ds:uri="http://schemas.microsoft.com/office/infopath/2007/PartnerControls"/>
    <ds:schemaRef ds:uri="9043eea9-c6a2-41bd-a216-33d45f9f09e1"/>
    <ds:schemaRef ds:uri="eca1c0a4-8732-45d7-ad71-bd0474b45b98"/>
  </ds:schemaRefs>
</ds:datastoreItem>
</file>

<file path=docProps/app.xml><?xml version="1.0" encoding="utf-8"?>
<Properties xmlns="http://schemas.openxmlformats.org/officeDocument/2006/extended-properties" xmlns:vt="http://schemas.openxmlformats.org/officeDocument/2006/docPropsVTypes">
  <Template>Sjabloon 1ste graad - 231216.dotx</Template>
  <TotalTime>2987</TotalTime>
  <Pages>24</Pages>
  <Words>8517</Words>
  <Characters>46848</Characters>
  <Application>Microsoft Office Word</Application>
  <DocSecurity>8</DocSecurity>
  <Lines>390</Lines>
  <Paragraphs>110</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55255</CharactersWithSpaces>
  <SharedDoc>false</SharedDoc>
  <HLinks>
    <vt:vector size="312" baseType="variant">
      <vt:variant>
        <vt:i4>1769528</vt:i4>
      </vt:variant>
      <vt:variant>
        <vt:i4>254</vt:i4>
      </vt:variant>
      <vt:variant>
        <vt:i4>0</vt:i4>
      </vt:variant>
      <vt:variant>
        <vt:i4>5</vt:i4>
      </vt:variant>
      <vt:variant>
        <vt:lpwstr/>
      </vt:variant>
      <vt:variant>
        <vt:lpwstr>_Toc158970607</vt:lpwstr>
      </vt:variant>
      <vt:variant>
        <vt:i4>1769528</vt:i4>
      </vt:variant>
      <vt:variant>
        <vt:i4>248</vt:i4>
      </vt:variant>
      <vt:variant>
        <vt:i4>0</vt:i4>
      </vt:variant>
      <vt:variant>
        <vt:i4>5</vt:i4>
      </vt:variant>
      <vt:variant>
        <vt:lpwstr/>
      </vt:variant>
      <vt:variant>
        <vt:lpwstr>_Toc158970606</vt:lpwstr>
      </vt:variant>
      <vt:variant>
        <vt:i4>1769528</vt:i4>
      </vt:variant>
      <vt:variant>
        <vt:i4>242</vt:i4>
      </vt:variant>
      <vt:variant>
        <vt:i4>0</vt:i4>
      </vt:variant>
      <vt:variant>
        <vt:i4>5</vt:i4>
      </vt:variant>
      <vt:variant>
        <vt:lpwstr/>
      </vt:variant>
      <vt:variant>
        <vt:lpwstr>_Toc158970605</vt:lpwstr>
      </vt:variant>
      <vt:variant>
        <vt:i4>1769528</vt:i4>
      </vt:variant>
      <vt:variant>
        <vt:i4>236</vt:i4>
      </vt:variant>
      <vt:variant>
        <vt:i4>0</vt:i4>
      </vt:variant>
      <vt:variant>
        <vt:i4>5</vt:i4>
      </vt:variant>
      <vt:variant>
        <vt:lpwstr/>
      </vt:variant>
      <vt:variant>
        <vt:lpwstr>_Toc158970604</vt:lpwstr>
      </vt:variant>
      <vt:variant>
        <vt:i4>1769528</vt:i4>
      </vt:variant>
      <vt:variant>
        <vt:i4>230</vt:i4>
      </vt:variant>
      <vt:variant>
        <vt:i4>0</vt:i4>
      </vt:variant>
      <vt:variant>
        <vt:i4>5</vt:i4>
      </vt:variant>
      <vt:variant>
        <vt:lpwstr/>
      </vt:variant>
      <vt:variant>
        <vt:lpwstr>_Toc158970603</vt:lpwstr>
      </vt:variant>
      <vt:variant>
        <vt:i4>1769528</vt:i4>
      </vt:variant>
      <vt:variant>
        <vt:i4>224</vt:i4>
      </vt:variant>
      <vt:variant>
        <vt:i4>0</vt:i4>
      </vt:variant>
      <vt:variant>
        <vt:i4>5</vt:i4>
      </vt:variant>
      <vt:variant>
        <vt:lpwstr/>
      </vt:variant>
      <vt:variant>
        <vt:lpwstr>_Toc158970602</vt:lpwstr>
      </vt:variant>
      <vt:variant>
        <vt:i4>1769528</vt:i4>
      </vt:variant>
      <vt:variant>
        <vt:i4>218</vt:i4>
      </vt:variant>
      <vt:variant>
        <vt:i4>0</vt:i4>
      </vt:variant>
      <vt:variant>
        <vt:i4>5</vt:i4>
      </vt:variant>
      <vt:variant>
        <vt:lpwstr/>
      </vt:variant>
      <vt:variant>
        <vt:lpwstr>_Toc158970601</vt:lpwstr>
      </vt:variant>
      <vt:variant>
        <vt:i4>1769528</vt:i4>
      </vt:variant>
      <vt:variant>
        <vt:i4>212</vt:i4>
      </vt:variant>
      <vt:variant>
        <vt:i4>0</vt:i4>
      </vt:variant>
      <vt:variant>
        <vt:i4>5</vt:i4>
      </vt:variant>
      <vt:variant>
        <vt:lpwstr/>
      </vt:variant>
      <vt:variant>
        <vt:lpwstr>_Toc158970600</vt:lpwstr>
      </vt:variant>
      <vt:variant>
        <vt:i4>1179707</vt:i4>
      </vt:variant>
      <vt:variant>
        <vt:i4>206</vt:i4>
      </vt:variant>
      <vt:variant>
        <vt:i4>0</vt:i4>
      </vt:variant>
      <vt:variant>
        <vt:i4>5</vt:i4>
      </vt:variant>
      <vt:variant>
        <vt:lpwstr/>
      </vt:variant>
      <vt:variant>
        <vt:lpwstr>_Toc158970599</vt:lpwstr>
      </vt:variant>
      <vt:variant>
        <vt:i4>1179707</vt:i4>
      </vt:variant>
      <vt:variant>
        <vt:i4>200</vt:i4>
      </vt:variant>
      <vt:variant>
        <vt:i4>0</vt:i4>
      </vt:variant>
      <vt:variant>
        <vt:i4>5</vt:i4>
      </vt:variant>
      <vt:variant>
        <vt:lpwstr/>
      </vt:variant>
      <vt:variant>
        <vt:lpwstr>_Toc158970598</vt:lpwstr>
      </vt:variant>
      <vt:variant>
        <vt:i4>1179707</vt:i4>
      </vt:variant>
      <vt:variant>
        <vt:i4>194</vt:i4>
      </vt:variant>
      <vt:variant>
        <vt:i4>0</vt:i4>
      </vt:variant>
      <vt:variant>
        <vt:i4>5</vt:i4>
      </vt:variant>
      <vt:variant>
        <vt:lpwstr/>
      </vt:variant>
      <vt:variant>
        <vt:lpwstr>_Toc158970597</vt:lpwstr>
      </vt:variant>
      <vt:variant>
        <vt:i4>1179707</vt:i4>
      </vt:variant>
      <vt:variant>
        <vt:i4>188</vt:i4>
      </vt:variant>
      <vt:variant>
        <vt:i4>0</vt:i4>
      </vt:variant>
      <vt:variant>
        <vt:i4>5</vt:i4>
      </vt:variant>
      <vt:variant>
        <vt:lpwstr/>
      </vt:variant>
      <vt:variant>
        <vt:lpwstr>_Toc158970596</vt:lpwstr>
      </vt:variant>
      <vt:variant>
        <vt:i4>1179707</vt:i4>
      </vt:variant>
      <vt:variant>
        <vt:i4>182</vt:i4>
      </vt:variant>
      <vt:variant>
        <vt:i4>0</vt:i4>
      </vt:variant>
      <vt:variant>
        <vt:i4>5</vt:i4>
      </vt:variant>
      <vt:variant>
        <vt:lpwstr/>
      </vt:variant>
      <vt:variant>
        <vt:lpwstr>_Toc158970595</vt:lpwstr>
      </vt:variant>
      <vt:variant>
        <vt:i4>1179707</vt:i4>
      </vt:variant>
      <vt:variant>
        <vt:i4>176</vt:i4>
      </vt:variant>
      <vt:variant>
        <vt:i4>0</vt:i4>
      </vt:variant>
      <vt:variant>
        <vt:i4>5</vt:i4>
      </vt:variant>
      <vt:variant>
        <vt:lpwstr/>
      </vt:variant>
      <vt:variant>
        <vt:lpwstr>_Toc158970594</vt:lpwstr>
      </vt:variant>
      <vt:variant>
        <vt:i4>1179707</vt:i4>
      </vt:variant>
      <vt:variant>
        <vt:i4>170</vt:i4>
      </vt:variant>
      <vt:variant>
        <vt:i4>0</vt:i4>
      </vt:variant>
      <vt:variant>
        <vt:i4>5</vt:i4>
      </vt:variant>
      <vt:variant>
        <vt:lpwstr/>
      </vt:variant>
      <vt:variant>
        <vt:lpwstr>_Toc158970593</vt:lpwstr>
      </vt:variant>
      <vt:variant>
        <vt:i4>1179707</vt:i4>
      </vt:variant>
      <vt:variant>
        <vt:i4>164</vt:i4>
      </vt:variant>
      <vt:variant>
        <vt:i4>0</vt:i4>
      </vt:variant>
      <vt:variant>
        <vt:i4>5</vt:i4>
      </vt:variant>
      <vt:variant>
        <vt:lpwstr/>
      </vt:variant>
      <vt:variant>
        <vt:lpwstr>_Toc158970592</vt:lpwstr>
      </vt:variant>
      <vt:variant>
        <vt:i4>1179707</vt:i4>
      </vt:variant>
      <vt:variant>
        <vt:i4>158</vt:i4>
      </vt:variant>
      <vt:variant>
        <vt:i4>0</vt:i4>
      </vt:variant>
      <vt:variant>
        <vt:i4>5</vt:i4>
      </vt:variant>
      <vt:variant>
        <vt:lpwstr/>
      </vt:variant>
      <vt:variant>
        <vt:lpwstr>_Toc158970591</vt:lpwstr>
      </vt:variant>
      <vt:variant>
        <vt:i4>1179707</vt:i4>
      </vt:variant>
      <vt:variant>
        <vt:i4>152</vt:i4>
      </vt:variant>
      <vt:variant>
        <vt:i4>0</vt:i4>
      </vt:variant>
      <vt:variant>
        <vt:i4>5</vt:i4>
      </vt:variant>
      <vt:variant>
        <vt:lpwstr/>
      </vt:variant>
      <vt:variant>
        <vt:lpwstr>_Toc158970590</vt:lpwstr>
      </vt:variant>
      <vt:variant>
        <vt:i4>1245243</vt:i4>
      </vt:variant>
      <vt:variant>
        <vt:i4>146</vt:i4>
      </vt:variant>
      <vt:variant>
        <vt:i4>0</vt:i4>
      </vt:variant>
      <vt:variant>
        <vt:i4>5</vt:i4>
      </vt:variant>
      <vt:variant>
        <vt:lpwstr/>
      </vt:variant>
      <vt:variant>
        <vt:lpwstr>_Toc158970589</vt:lpwstr>
      </vt:variant>
      <vt:variant>
        <vt:i4>1245243</vt:i4>
      </vt:variant>
      <vt:variant>
        <vt:i4>140</vt:i4>
      </vt:variant>
      <vt:variant>
        <vt:i4>0</vt:i4>
      </vt:variant>
      <vt:variant>
        <vt:i4>5</vt:i4>
      </vt:variant>
      <vt:variant>
        <vt:lpwstr/>
      </vt:variant>
      <vt:variant>
        <vt:lpwstr>_Toc158970588</vt:lpwstr>
      </vt:variant>
      <vt:variant>
        <vt:i4>1245243</vt:i4>
      </vt:variant>
      <vt:variant>
        <vt:i4>134</vt:i4>
      </vt:variant>
      <vt:variant>
        <vt:i4>0</vt:i4>
      </vt:variant>
      <vt:variant>
        <vt:i4>5</vt:i4>
      </vt:variant>
      <vt:variant>
        <vt:lpwstr/>
      </vt:variant>
      <vt:variant>
        <vt:lpwstr>_Toc158970587</vt:lpwstr>
      </vt:variant>
      <vt:variant>
        <vt:i4>1245243</vt:i4>
      </vt:variant>
      <vt:variant>
        <vt:i4>128</vt:i4>
      </vt:variant>
      <vt:variant>
        <vt:i4>0</vt:i4>
      </vt:variant>
      <vt:variant>
        <vt:i4>5</vt:i4>
      </vt:variant>
      <vt:variant>
        <vt:lpwstr/>
      </vt:variant>
      <vt:variant>
        <vt:lpwstr>_Toc158970586</vt:lpwstr>
      </vt:variant>
      <vt:variant>
        <vt:i4>1245243</vt:i4>
      </vt:variant>
      <vt:variant>
        <vt:i4>122</vt:i4>
      </vt:variant>
      <vt:variant>
        <vt:i4>0</vt:i4>
      </vt:variant>
      <vt:variant>
        <vt:i4>5</vt:i4>
      </vt:variant>
      <vt:variant>
        <vt:lpwstr/>
      </vt:variant>
      <vt:variant>
        <vt:lpwstr>_Toc158970585</vt:lpwstr>
      </vt:variant>
      <vt:variant>
        <vt:i4>1245243</vt:i4>
      </vt:variant>
      <vt:variant>
        <vt:i4>116</vt:i4>
      </vt:variant>
      <vt:variant>
        <vt:i4>0</vt:i4>
      </vt:variant>
      <vt:variant>
        <vt:i4>5</vt:i4>
      </vt:variant>
      <vt:variant>
        <vt:lpwstr/>
      </vt:variant>
      <vt:variant>
        <vt:lpwstr>_Toc158970584</vt:lpwstr>
      </vt:variant>
      <vt:variant>
        <vt:i4>1245243</vt:i4>
      </vt:variant>
      <vt:variant>
        <vt:i4>110</vt:i4>
      </vt:variant>
      <vt:variant>
        <vt:i4>0</vt:i4>
      </vt:variant>
      <vt:variant>
        <vt:i4>5</vt:i4>
      </vt:variant>
      <vt:variant>
        <vt:lpwstr/>
      </vt:variant>
      <vt:variant>
        <vt:lpwstr>_Toc158970583</vt:lpwstr>
      </vt:variant>
      <vt:variant>
        <vt:i4>1245243</vt:i4>
      </vt:variant>
      <vt:variant>
        <vt:i4>104</vt:i4>
      </vt:variant>
      <vt:variant>
        <vt:i4>0</vt:i4>
      </vt:variant>
      <vt:variant>
        <vt:i4>5</vt:i4>
      </vt:variant>
      <vt:variant>
        <vt:lpwstr/>
      </vt:variant>
      <vt:variant>
        <vt:lpwstr>_Toc158970582</vt:lpwstr>
      </vt:variant>
      <vt:variant>
        <vt:i4>1245243</vt:i4>
      </vt:variant>
      <vt:variant>
        <vt:i4>98</vt:i4>
      </vt:variant>
      <vt:variant>
        <vt:i4>0</vt:i4>
      </vt:variant>
      <vt:variant>
        <vt:i4>5</vt:i4>
      </vt:variant>
      <vt:variant>
        <vt:lpwstr/>
      </vt:variant>
      <vt:variant>
        <vt:lpwstr>_Toc158970581</vt:lpwstr>
      </vt:variant>
      <vt:variant>
        <vt:i4>1245243</vt:i4>
      </vt:variant>
      <vt:variant>
        <vt:i4>92</vt:i4>
      </vt:variant>
      <vt:variant>
        <vt:i4>0</vt:i4>
      </vt:variant>
      <vt:variant>
        <vt:i4>5</vt:i4>
      </vt:variant>
      <vt:variant>
        <vt:lpwstr/>
      </vt:variant>
      <vt:variant>
        <vt:lpwstr>_Toc158970580</vt:lpwstr>
      </vt:variant>
      <vt:variant>
        <vt:i4>1835067</vt:i4>
      </vt:variant>
      <vt:variant>
        <vt:i4>86</vt:i4>
      </vt:variant>
      <vt:variant>
        <vt:i4>0</vt:i4>
      </vt:variant>
      <vt:variant>
        <vt:i4>5</vt:i4>
      </vt:variant>
      <vt:variant>
        <vt:lpwstr/>
      </vt:variant>
      <vt:variant>
        <vt:lpwstr>_Toc158970579</vt:lpwstr>
      </vt:variant>
      <vt:variant>
        <vt:i4>1835067</vt:i4>
      </vt:variant>
      <vt:variant>
        <vt:i4>80</vt:i4>
      </vt:variant>
      <vt:variant>
        <vt:i4>0</vt:i4>
      </vt:variant>
      <vt:variant>
        <vt:i4>5</vt:i4>
      </vt:variant>
      <vt:variant>
        <vt:lpwstr/>
      </vt:variant>
      <vt:variant>
        <vt:lpwstr>_Toc158970578</vt:lpwstr>
      </vt:variant>
      <vt:variant>
        <vt:i4>1835067</vt:i4>
      </vt:variant>
      <vt:variant>
        <vt:i4>74</vt:i4>
      </vt:variant>
      <vt:variant>
        <vt:i4>0</vt:i4>
      </vt:variant>
      <vt:variant>
        <vt:i4>5</vt:i4>
      </vt:variant>
      <vt:variant>
        <vt:lpwstr/>
      </vt:variant>
      <vt:variant>
        <vt:lpwstr>_Toc158970577</vt:lpwstr>
      </vt:variant>
      <vt:variant>
        <vt:i4>1835067</vt:i4>
      </vt:variant>
      <vt:variant>
        <vt:i4>68</vt:i4>
      </vt:variant>
      <vt:variant>
        <vt:i4>0</vt:i4>
      </vt:variant>
      <vt:variant>
        <vt:i4>5</vt:i4>
      </vt:variant>
      <vt:variant>
        <vt:lpwstr/>
      </vt:variant>
      <vt:variant>
        <vt:lpwstr>_Toc158970576</vt:lpwstr>
      </vt:variant>
      <vt:variant>
        <vt:i4>1835067</vt:i4>
      </vt:variant>
      <vt:variant>
        <vt:i4>62</vt:i4>
      </vt:variant>
      <vt:variant>
        <vt:i4>0</vt:i4>
      </vt:variant>
      <vt:variant>
        <vt:i4>5</vt:i4>
      </vt:variant>
      <vt:variant>
        <vt:lpwstr/>
      </vt:variant>
      <vt:variant>
        <vt:lpwstr>_Toc158970575</vt:lpwstr>
      </vt:variant>
      <vt:variant>
        <vt:i4>1835067</vt:i4>
      </vt:variant>
      <vt:variant>
        <vt:i4>56</vt:i4>
      </vt:variant>
      <vt:variant>
        <vt:i4>0</vt:i4>
      </vt:variant>
      <vt:variant>
        <vt:i4>5</vt:i4>
      </vt:variant>
      <vt:variant>
        <vt:lpwstr/>
      </vt:variant>
      <vt:variant>
        <vt:lpwstr>_Toc158970574</vt:lpwstr>
      </vt:variant>
      <vt:variant>
        <vt:i4>7471143</vt:i4>
      </vt:variant>
      <vt:variant>
        <vt:i4>51</vt:i4>
      </vt:variant>
      <vt:variant>
        <vt:i4>0</vt:i4>
      </vt:variant>
      <vt:variant>
        <vt:i4>5</vt:i4>
      </vt:variant>
      <vt:variant>
        <vt:lpwstr>C:\Users\lut.favoreel\Downloads\I-M&amp;amp;SCo-A december 2023.docx</vt:lpwstr>
      </vt:variant>
      <vt:variant>
        <vt:lpwstr>_Duurzame_ontwikkelingsdoelen</vt:lpwstr>
      </vt:variant>
      <vt:variant>
        <vt:i4>6422533</vt:i4>
      </vt:variant>
      <vt:variant>
        <vt:i4>48</vt:i4>
      </vt:variant>
      <vt:variant>
        <vt:i4>0</vt:i4>
      </vt:variant>
      <vt:variant>
        <vt:i4>5</vt:i4>
      </vt:variant>
      <vt:variant>
        <vt:lpwstr/>
      </vt:variant>
      <vt:variant>
        <vt:lpwstr>_GIS-viewer</vt:lpwstr>
      </vt:variant>
      <vt:variant>
        <vt:i4>2359348</vt:i4>
      </vt:variant>
      <vt:variant>
        <vt:i4>45</vt:i4>
      </vt:variant>
      <vt:variant>
        <vt:i4>0</vt:i4>
      </vt:variant>
      <vt:variant>
        <vt:i4>5</vt:i4>
      </vt:variant>
      <vt:variant>
        <vt:lpwstr/>
      </vt:variant>
      <vt:variant>
        <vt:lpwstr>_Geografische_hulpbronnen</vt:lpwstr>
      </vt:variant>
      <vt:variant>
        <vt:i4>8257662</vt:i4>
      </vt:variant>
      <vt:variant>
        <vt:i4>42</vt:i4>
      </vt:variant>
      <vt:variant>
        <vt:i4>0</vt:i4>
      </vt:variant>
      <vt:variant>
        <vt:i4>5</vt:i4>
      </vt:variant>
      <vt:variant>
        <vt:lpwstr/>
      </vt:variant>
      <vt:variant>
        <vt:lpwstr>_Historische_fenomenen</vt:lpwstr>
      </vt:variant>
      <vt:variant>
        <vt:i4>3473411</vt:i4>
      </vt:variant>
      <vt:variant>
        <vt:i4>39</vt:i4>
      </vt:variant>
      <vt:variant>
        <vt:i4>0</vt:i4>
      </vt:variant>
      <vt:variant>
        <vt:i4>5</vt:i4>
      </vt:variant>
      <vt:variant>
        <vt:lpwstr/>
      </vt:variant>
      <vt:variant>
        <vt:lpwstr>_Courante_westerse_periodisering</vt:lpwstr>
      </vt:variant>
      <vt:variant>
        <vt:i4>8257662</vt:i4>
      </vt:variant>
      <vt:variant>
        <vt:i4>36</vt:i4>
      </vt:variant>
      <vt:variant>
        <vt:i4>0</vt:i4>
      </vt:variant>
      <vt:variant>
        <vt:i4>5</vt:i4>
      </vt:variant>
      <vt:variant>
        <vt:lpwstr/>
      </vt:variant>
      <vt:variant>
        <vt:lpwstr>_Historische_fenomenen</vt:lpwstr>
      </vt:variant>
      <vt:variant>
        <vt:i4>3735615</vt:i4>
      </vt:variant>
      <vt:variant>
        <vt:i4>33</vt:i4>
      </vt:variant>
      <vt:variant>
        <vt:i4>0</vt:i4>
      </vt:variant>
      <vt:variant>
        <vt:i4>5</vt:i4>
      </vt:variant>
      <vt:variant>
        <vt:lpwstr>https://pro.katholiekonderwijs.vlaanderen/I-MaVo-b</vt:lpwstr>
      </vt:variant>
      <vt:variant>
        <vt:lpwstr/>
      </vt:variant>
      <vt:variant>
        <vt:i4>6291507</vt:i4>
      </vt:variant>
      <vt:variant>
        <vt:i4>30</vt:i4>
      </vt:variant>
      <vt:variant>
        <vt:i4>0</vt:i4>
      </vt:variant>
      <vt:variant>
        <vt:i4>5</vt:i4>
      </vt:variant>
      <vt:variant>
        <vt:lpwstr>https://pro.katholiekonderwijs.vlaanderen/differentiatie-so</vt:lpwstr>
      </vt:variant>
      <vt:variant>
        <vt:lpwstr/>
      </vt:variant>
      <vt:variant>
        <vt:i4>8060985</vt:i4>
      </vt:variant>
      <vt:variant>
        <vt:i4>27</vt:i4>
      </vt:variant>
      <vt:variant>
        <vt:i4>0</vt:i4>
      </vt:variant>
      <vt:variant>
        <vt:i4>5</vt:i4>
      </vt:variant>
      <vt:variant>
        <vt:lpwstr>https://pro.katholiekonderwijs.vlaanderen/didactiek-en-leerplannen/so/pedagogischdidactische-themas</vt:lpwstr>
      </vt:variant>
      <vt:variant>
        <vt:lpwstr/>
      </vt:variant>
      <vt:variant>
        <vt:i4>4390932</vt:i4>
      </vt:variant>
      <vt:variant>
        <vt:i4>24</vt:i4>
      </vt:variant>
      <vt:variant>
        <vt:i4>0</vt:i4>
      </vt:variant>
      <vt:variant>
        <vt:i4>5</vt:i4>
      </vt:variant>
      <vt:variant>
        <vt:lpwstr>https://zill.katholiekonderwijs.vlaanderen/</vt:lpwstr>
      </vt:variant>
      <vt:variant>
        <vt:lpwstr>!/leerinhoud/OW/ru</vt:lpwstr>
      </vt:variant>
      <vt:variant>
        <vt:i4>6225938</vt:i4>
      </vt:variant>
      <vt:variant>
        <vt:i4>21</vt:i4>
      </vt:variant>
      <vt:variant>
        <vt:i4>0</vt:i4>
      </vt:variant>
      <vt:variant>
        <vt:i4>5</vt:i4>
      </vt:variant>
      <vt:variant>
        <vt:lpwstr>https://zill.katholiekonderwijs.vlaanderen/</vt:lpwstr>
      </vt:variant>
      <vt:variant>
        <vt:lpwstr>!/leerinhoud/OW/ti</vt:lpwstr>
      </vt:variant>
      <vt:variant>
        <vt:i4>5701653</vt:i4>
      </vt:variant>
      <vt:variant>
        <vt:i4>18</vt:i4>
      </vt:variant>
      <vt:variant>
        <vt:i4>0</vt:i4>
      </vt:variant>
      <vt:variant>
        <vt:i4>5</vt:i4>
      </vt:variant>
      <vt:variant>
        <vt:lpwstr>https://zill.katholiekonderwijs.vlaanderen/</vt:lpwstr>
      </vt:variant>
      <vt:variant>
        <vt:lpwstr>!/leerinhoud/OW/sa</vt:lpwstr>
      </vt:variant>
      <vt:variant>
        <vt:i4>1638417</vt:i4>
      </vt:variant>
      <vt:variant>
        <vt:i4>15</vt:i4>
      </vt:variant>
      <vt:variant>
        <vt:i4>0</vt:i4>
      </vt:variant>
      <vt:variant>
        <vt:i4>5</vt:i4>
      </vt:variant>
      <vt:variant>
        <vt:lpwstr>https://zill.katholiekonderwijs.vlaanderen/</vt:lpwstr>
      </vt:variant>
      <vt:variant>
        <vt:lpwstr>!/leerinhoud/OW</vt:lpwstr>
      </vt:variant>
      <vt:variant>
        <vt:i4>262211</vt:i4>
      </vt:variant>
      <vt:variant>
        <vt:i4>12</vt:i4>
      </vt:variant>
      <vt:variant>
        <vt:i4>0</vt:i4>
      </vt:variant>
      <vt:variant>
        <vt:i4>5</vt:i4>
      </vt:variant>
      <vt:variant>
        <vt:lpwstr>https://zill.katholiekonderwijs.vlaanderen/</vt:lpwstr>
      </vt:variant>
      <vt:variant>
        <vt:lpwstr>!/</vt:lpwstr>
      </vt:variant>
      <vt:variant>
        <vt:i4>262211</vt:i4>
      </vt:variant>
      <vt:variant>
        <vt:i4>9</vt:i4>
      </vt:variant>
      <vt:variant>
        <vt:i4>0</vt:i4>
      </vt:variant>
      <vt:variant>
        <vt:i4>5</vt:i4>
      </vt:variant>
      <vt:variant>
        <vt:lpwstr>https://zill.katholiekonderwijs.vlaanderen/</vt:lpwstr>
      </vt:variant>
      <vt:variant>
        <vt:lpwstr>!/</vt:lpwstr>
      </vt:variant>
      <vt:variant>
        <vt:i4>1638417</vt:i4>
      </vt:variant>
      <vt:variant>
        <vt:i4>6</vt:i4>
      </vt:variant>
      <vt:variant>
        <vt:i4>0</vt:i4>
      </vt:variant>
      <vt:variant>
        <vt:i4>5</vt:i4>
      </vt:variant>
      <vt:variant>
        <vt:lpwstr>https://zill.katholiekonderwijs.vlaanderen/</vt:lpwstr>
      </vt:variant>
      <vt:variant>
        <vt:lpwstr>!/leerinhoud/OW</vt:lpwstr>
      </vt:variant>
      <vt:variant>
        <vt:i4>3866666</vt:i4>
      </vt:variant>
      <vt:variant>
        <vt:i4>3</vt:i4>
      </vt:variant>
      <vt:variant>
        <vt:i4>0</vt:i4>
      </vt:variant>
      <vt:variant>
        <vt:i4>5</vt:i4>
      </vt:variant>
      <vt:variant>
        <vt:lpwstr>https://pro.katholiekonderwijs.vlaanderen/evaluatie-in-het-secundair-onderwijs</vt:lpwstr>
      </vt:variant>
      <vt:variant>
        <vt:lpwstr/>
      </vt:variant>
      <vt:variant>
        <vt:i4>6291507</vt:i4>
      </vt:variant>
      <vt:variant>
        <vt:i4>0</vt:i4>
      </vt:variant>
      <vt:variant>
        <vt:i4>0</vt:i4>
      </vt:variant>
      <vt:variant>
        <vt:i4>5</vt:i4>
      </vt:variant>
      <vt:variant>
        <vt:lpwstr>https://pro.katholiekonderwijs.vlaanderen/differentiatie-so</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Cindy Lammens</dc:creator>
  <cp:keywords/>
  <dc:description/>
  <cp:lastModifiedBy>Henk de Baene</cp:lastModifiedBy>
  <cp:revision>306</cp:revision>
  <cp:lastPrinted>2018-10-02T09:03:00Z</cp:lastPrinted>
  <dcterms:created xsi:type="dcterms:W3CDTF">2024-01-25T03:07:00Z</dcterms:created>
  <dcterms:modified xsi:type="dcterms:W3CDTF">2026-02-28T15:54:00Z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0x0101003F166FD7943C5748B3629BCC140D2CE7</vt:lpwstr>
  </property>
  <property fmtid="{D5CDD505-2E9C-101B-9397-08002B2CF9AE}" pid="3" name="MediaServiceImageTags">
    <vt:lpwstr/>
  </property>
  <property fmtid="{D5CDD505-2E9C-101B-9397-08002B2CF9AE}" pid="4" name="Order">
    <vt:r8>961600</vt:r8>
  </property>
  <property fmtid="{D5CDD505-2E9C-101B-9397-08002B2CF9AE}" pid="5" name="xd_Signature">
    <vt:bool>false</vt:bool>
  </property>
  <property fmtid="{D5CDD505-2E9C-101B-9397-08002B2CF9AE}" pid="6" name="xd_ProgID">
    <vt:lpwstr/>
  </property>
  <property fmtid="{D5CDD505-2E9C-101B-9397-08002B2CF9AE}" pid="7" name="_ExtendedDescription">
    <vt:lpwstr/>
  </property>
  <property fmtid="{D5CDD505-2E9C-101B-9397-08002B2CF9AE}" pid="8" name="TriggerFlowInfo">
    <vt:lpwstr/>
  </property>
  <property fmtid="{D5CDD505-2E9C-101B-9397-08002B2CF9AE}" pid="9" name="ComplianceAssetId">
    <vt:lpwstr/>
  </property>
  <property fmtid="{D5CDD505-2E9C-101B-9397-08002B2CF9AE}" pid="10" name="TemplateUrl">
    <vt:lpwstr/>
  </property>
</Properties>
</file>