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333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000E"/>
    <a:srgbClr val="00C700"/>
    <a:srgbClr val="007FCC"/>
    <a:srgbClr val="FF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454E4A-C3BF-4F01-80A6-7E80CF135442}" v="4" dt="2023-03-14T07:35:41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7"/>
    <p:restoredTop sz="94803"/>
  </p:normalViewPr>
  <p:slideViewPr>
    <p:cSldViewPr snapToGrid="0" snapToObjects="1" showGuides="1">
      <p:cViewPr varScale="1">
        <p:scale>
          <a:sx n="56" d="100"/>
          <a:sy n="56" d="100"/>
        </p:scale>
        <p:origin x="1421" y="53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18793-67BD-F14D-81D5-DB6181025FE1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662FA-0E05-CB42-AC94-002EA06DC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7651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662FA-0E05-CB42-AC94-002EA06DC0C2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226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9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4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64" indent="0" algn="ctr">
              <a:buNone/>
              <a:defRPr sz="2800"/>
            </a:lvl2pPr>
            <a:lvl3pPr marL="1280128" indent="0" algn="ctr">
              <a:buNone/>
              <a:defRPr sz="2520"/>
            </a:lvl3pPr>
            <a:lvl4pPr marL="1920192" indent="0" algn="ctr">
              <a:buNone/>
              <a:defRPr sz="2240"/>
            </a:lvl4pPr>
            <a:lvl5pPr marL="2560256" indent="0" algn="ctr">
              <a:buNone/>
              <a:defRPr sz="2240"/>
            </a:lvl5pPr>
            <a:lvl6pPr marL="3200320" indent="0" algn="ctr">
              <a:buNone/>
              <a:defRPr sz="2240"/>
            </a:lvl6pPr>
            <a:lvl7pPr marL="3840384" indent="0" algn="ctr">
              <a:buNone/>
              <a:defRPr sz="2240"/>
            </a:lvl7pPr>
            <a:lvl8pPr marL="4480448" indent="0" algn="ctr">
              <a:buNone/>
              <a:defRPr sz="2240"/>
            </a:lvl8pPr>
            <a:lvl9pPr marL="5120512" indent="0" algn="ctr">
              <a:buNone/>
              <a:defRPr sz="224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6713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19752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8" y="511175"/>
            <a:ext cx="2760345" cy="8136573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3" y="511175"/>
            <a:ext cx="8121015" cy="813657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680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1432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6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64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2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92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8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4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512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1488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6"/>
            <a:ext cx="5440680" cy="60918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6"/>
            <a:ext cx="5440680" cy="60918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68549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7"/>
            <a:ext cx="11041380" cy="1855788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9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64" indent="0">
              <a:buNone/>
              <a:defRPr sz="2800" b="1"/>
            </a:lvl2pPr>
            <a:lvl3pPr marL="1280128" indent="0">
              <a:buNone/>
              <a:defRPr sz="2520" b="1"/>
            </a:lvl3pPr>
            <a:lvl4pPr marL="1920192" indent="0">
              <a:buNone/>
              <a:defRPr sz="2240" b="1"/>
            </a:lvl4pPr>
            <a:lvl5pPr marL="2560256" indent="0">
              <a:buNone/>
              <a:defRPr sz="2240" b="1"/>
            </a:lvl5pPr>
            <a:lvl6pPr marL="3200320" indent="0">
              <a:buNone/>
              <a:defRPr sz="2240" b="1"/>
            </a:lvl6pPr>
            <a:lvl7pPr marL="3840384" indent="0">
              <a:buNone/>
              <a:defRPr sz="2240" b="1"/>
            </a:lvl7pPr>
            <a:lvl8pPr marL="4480448" indent="0">
              <a:buNone/>
              <a:defRPr sz="2240" b="1"/>
            </a:lvl8pPr>
            <a:lvl9pPr marL="5120512" indent="0">
              <a:buNone/>
              <a:defRPr sz="224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6"/>
            <a:ext cx="5415676" cy="515842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2" y="2353629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64" indent="0">
              <a:buNone/>
              <a:defRPr sz="2800" b="1"/>
            </a:lvl2pPr>
            <a:lvl3pPr marL="1280128" indent="0">
              <a:buNone/>
              <a:defRPr sz="2520" b="1"/>
            </a:lvl3pPr>
            <a:lvl4pPr marL="1920192" indent="0">
              <a:buNone/>
              <a:defRPr sz="2240" b="1"/>
            </a:lvl4pPr>
            <a:lvl5pPr marL="2560256" indent="0">
              <a:buNone/>
              <a:defRPr sz="2240" b="1"/>
            </a:lvl5pPr>
            <a:lvl6pPr marL="3200320" indent="0">
              <a:buNone/>
              <a:defRPr sz="2240" b="1"/>
            </a:lvl6pPr>
            <a:lvl7pPr marL="3840384" indent="0">
              <a:buNone/>
              <a:defRPr sz="2240" b="1"/>
            </a:lvl7pPr>
            <a:lvl8pPr marL="4480448" indent="0">
              <a:buNone/>
              <a:defRPr sz="2240" b="1"/>
            </a:lvl8pPr>
            <a:lvl9pPr marL="5120512" indent="0">
              <a:buNone/>
              <a:defRPr sz="224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2" y="3507106"/>
            <a:ext cx="5442347" cy="515842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12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930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7069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80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8"/>
            <a:ext cx="6480811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80" y="2880361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64" indent="0">
              <a:buNone/>
              <a:defRPr sz="1960"/>
            </a:lvl2pPr>
            <a:lvl3pPr marL="1280128" indent="0">
              <a:buNone/>
              <a:defRPr sz="1680"/>
            </a:lvl3pPr>
            <a:lvl4pPr marL="1920192" indent="0">
              <a:buNone/>
              <a:defRPr sz="1400"/>
            </a:lvl4pPr>
            <a:lvl5pPr marL="2560256" indent="0">
              <a:buNone/>
              <a:defRPr sz="1400"/>
            </a:lvl5pPr>
            <a:lvl6pPr marL="3200320" indent="0">
              <a:buNone/>
              <a:defRPr sz="1400"/>
            </a:lvl6pPr>
            <a:lvl7pPr marL="3840384" indent="0">
              <a:buNone/>
              <a:defRPr sz="1400"/>
            </a:lvl7pPr>
            <a:lvl8pPr marL="4480448" indent="0">
              <a:buNone/>
              <a:defRPr sz="1400"/>
            </a:lvl8pPr>
            <a:lvl9pPr marL="5120512" indent="0">
              <a:buNone/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6926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80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8"/>
            <a:ext cx="6480811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64" indent="0">
              <a:buNone/>
              <a:defRPr sz="3920"/>
            </a:lvl2pPr>
            <a:lvl3pPr marL="1280128" indent="0">
              <a:buNone/>
              <a:defRPr sz="3360"/>
            </a:lvl3pPr>
            <a:lvl4pPr marL="1920192" indent="0">
              <a:buNone/>
              <a:defRPr sz="2800"/>
            </a:lvl4pPr>
            <a:lvl5pPr marL="2560256" indent="0">
              <a:buNone/>
              <a:defRPr sz="2800"/>
            </a:lvl5pPr>
            <a:lvl6pPr marL="3200320" indent="0">
              <a:buNone/>
              <a:defRPr sz="2800"/>
            </a:lvl6pPr>
            <a:lvl7pPr marL="3840384" indent="0">
              <a:buNone/>
              <a:defRPr sz="2800"/>
            </a:lvl7pPr>
            <a:lvl8pPr marL="4480448" indent="0">
              <a:buNone/>
              <a:defRPr sz="2800"/>
            </a:lvl8pPr>
            <a:lvl9pPr marL="5120512" indent="0">
              <a:buNone/>
              <a:defRPr sz="28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80" y="2880361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64" indent="0">
              <a:buNone/>
              <a:defRPr sz="1960"/>
            </a:lvl2pPr>
            <a:lvl3pPr marL="1280128" indent="0">
              <a:buNone/>
              <a:defRPr sz="1680"/>
            </a:lvl3pPr>
            <a:lvl4pPr marL="1920192" indent="0">
              <a:buNone/>
              <a:defRPr sz="1400"/>
            </a:lvl4pPr>
            <a:lvl5pPr marL="2560256" indent="0">
              <a:buNone/>
              <a:defRPr sz="1400"/>
            </a:lvl5pPr>
            <a:lvl6pPr marL="3200320" indent="0">
              <a:buNone/>
              <a:defRPr sz="1400"/>
            </a:lvl6pPr>
            <a:lvl7pPr marL="3840384" indent="0">
              <a:buNone/>
              <a:defRPr sz="1400"/>
            </a:lvl7pPr>
            <a:lvl8pPr marL="4480448" indent="0">
              <a:buNone/>
              <a:defRPr sz="1400"/>
            </a:lvl8pPr>
            <a:lvl9pPr marL="5120512" indent="0">
              <a:buNone/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3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6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3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801-05FE-3645-BC74-27579BB04EA4}" type="datetimeFigureOut">
              <a:rPr lang="nl-BE" smtClean="0"/>
              <a:t>30/10/2025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3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3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17CE1-0E46-F346-9AD1-90A61C416A2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0805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28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32" indent="-320032" algn="l" defTabSz="1280128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096" indent="-320032" algn="l" defTabSz="128012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160" indent="-320032" algn="l" defTabSz="128012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24" indent="-320032" algn="l" defTabSz="128012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88" indent="-320032" algn="l" defTabSz="128012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352" indent="-320032" algn="l" defTabSz="128012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416" indent="-320032" algn="l" defTabSz="128012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480" indent="-320032" algn="l" defTabSz="128012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544" indent="-320032" algn="l" defTabSz="128012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2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64" algn="l" defTabSz="128012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28" algn="l" defTabSz="128012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92" algn="l" defTabSz="128012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56" algn="l" defTabSz="128012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320" algn="l" defTabSz="128012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84" algn="l" defTabSz="128012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48" algn="l" defTabSz="128012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512" algn="l" defTabSz="128012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4DBB3ADF-3606-154E-A494-CBF9A8D90E24}"/>
              </a:ext>
            </a:extLst>
          </p:cNvPr>
          <p:cNvSpPr/>
          <p:nvPr/>
        </p:nvSpPr>
        <p:spPr>
          <a:xfrm>
            <a:off x="20368" y="157959"/>
            <a:ext cx="12801600" cy="1173193"/>
          </a:xfrm>
          <a:prstGeom prst="rect">
            <a:avLst/>
          </a:prstGeom>
          <a:solidFill>
            <a:srgbClr val="7030A0">
              <a:alpha val="90000"/>
            </a:srgbClr>
          </a:solidFill>
          <a:ln w="285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sz="1600" b="1" dirty="0"/>
              <a:t>			</a:t>
            </a:r>
            <a:r>
              <a:rPr lang="nl-BE" sz="3000" b="1" dirty="0"/>
              <a:t>Ik merk dat ...</a:t>
            </a:r>
          </a:p>
        </p:txBody>
      </p:sp>
      <p:pic>
        <p:nvPicPr>
          <p:cNvPr id="6" name="Graphic 5" descr="Ogen">
            <a:extLst>
              <a:ext uri="{FF2B5EF4-FFF2-40B4-BE49-F238E27FC236}">
                <a16:creationId xmlns:a16="http://schemas.microsoft.com/office/drawing/2014/main" id="{7C3A984A-612B-D44E-AB3C-85440BA793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617734" y="148149"/>
            <a:ext cx="720000" cy="720000"/>
          </a:xfrm>
          <a:prstGeom prst="rect">
            <a:avLst/>
          </a:prstGeom>
        </p:spPr>
      </p:pic>
      <p:pic>
        <p:nvPicPr>
          <p:cNvPr id="8" name="Graphic 7" descr="Oor">
            <a:extLst>
              <a:ext uri="{FF2B5EF4-FFF2-40B4-BE49-F238E27FC236}">
                <a16:creationId xmlns:a16="http://schemas.microsoft.com/office/drawing/2014/main" id="{10504219-1CBF-694E-B8C4-2E450C106F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136819" y="652784"/>
            <a:ext cx="720000" cy="720000"/>
          </a:xfrm>
          <a:prstGeom prst="rect">
            <a:avLst/>
          </a:prstGeom>
        </p:spPr>
      </p:pic>
      <p:sp>
        <p:nvSpPr>
          <p:cNvPr id="11" name="Ovaal 10">
            <a:extLst>
              <a:ext uri="{FF2B5EF4-FFF2-40B4-BE49-F238E27FC236}">
                <a16:creationId xmlns:a16="http://schemas.microsoft.com/office/drawing/2014/main" id="{2A54504F-2762-654D-A578-3B2D4D19F3D8}"/>
              </a:ext>
            </a:extLst>
          </p:cNvPr>
          <p:cNvSpPr/>
          <p:nvPr/>
        </p:nvSpPr>
        <p:spPr>
          <a:xfrm>
            <a:off x="131074" y="331874"/>
            <a:ext cx="900000" cy="900000"/>
          </a:xfrm>
          <a:prstGeom prst="ellipse">
            <a:avLst/>
          </a:prstGeom>
          <a:solidFill>
            <a:schemeClr val="bg1"/>
          </a:solidFill>
          <a:ln w="5080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600" b="1" dirty="0">
                <a:solidFill>
                  <a:srgbClr val="7030A0"/>
                </a:solidFill>
              </a:rPr>
              <a:t>STAP</a:t>
            </a:r>
          </a:p>
          <a:p>
            <a:pPr algn="ctr"/>
            <a:r>
              <a:rPr lang="nl-BE" sz="1600" b="1" dirty="0">
                <a:solidFill>
                  <a:srgbClr val="7030A0"/>
                </a:solidFill>
              </a:rPr>
              <a:t>1</a:t>
            </a:r>
          </a:p>
        </p:txBody>
      </p: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0F464AFD-02E3-D246-B093-79AB331F129B}"/>
              </a:ext>
            </a:extLst>
          </p:cNvPr>
          <p:cNvCxnSpPr/>
          <p:nvPr/>
        </p:nvCxnSpPr>
        <p:spPr>
          <a:xfrm>
            <a:off x="11542146" y="189781"/>
            <a:ext cx="0" cy="117319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hoek 14">
            <a:extLst>
              <a:ext uri="{FF2B5EF4-FFF2-40B4-BE49-F238E27FC236}">
                <a16:creationId xmlns:a16="http://schemas.microsoft.com/office/drawing/2014/main" id="{07814919-E756-904F-8F4E-77E30953C9B3}"/>
              </a:ext>
            </a:extLst>
          </p:cNvPr>
          <p:cNvSpPr/>
          <p:nvPr/>
        </p:nvSpPr>
        <p:spPr>
          <a:xfrm>
            <a:off x="131074" y="1441218"/>
            <a:ext cx="3960000" cy="3960000"/>
          </a:xfrm>
          <a:prstGeom prst="rect">
            <a:avLst/>
          </a:prstGeom>
          <a:noFill/>
          <a:ln w="31750">
            <a:solidFill>
              <a:srgbClr val="F2000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FE197D92-D1AD-FA44-844D-E26AB8EE54A3}"/>
              </a:ext>
            </a:extLst>
          </p:cNvPr>
          <p:cNvSpPr/>
          <p:nvPr/>
        </p:nvSpPr>
        <p:spPr>
          <a:xfrm>
            <a:off x="140213" y="5524214"/>
            <a:ext cx="3960000" cy="3960000"/>
          </a:xfrm>
          <a:prstGeom prst="rect">
            <a:avLst/>
          </a:prstGeom>
          <a:noFill/>
          <a:ln w="31750">
            <a:solidFill>
              <a:srgbClr val="FFC6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1" name="Ovaal 20">
            <a:extLst>
              <a:ext uri="{FF2B5EF4-FFF2-40B4-BE49-F238E27FC236}">
                <a16:creationId xmlns:a16="http://schemas.microsoft.com/office/drawing/2014/main" id="{B7DA4768-BAF9-CC47-84AE-6FEFD8AC2FF3}"/>
              </a:ext>
            </a:extLst>
          </p:cNvPr>
          <p:cNvSpPr/>
          <p:nvPr/>
        </p:nvSpPr>
        <p:spPr>
          <a:xfrm>
            <a:off x="260380" y="1588598"/>
            <a:ext cx="900000" cy="900000"/>
          </a:xfrm>
          <a:prstGeom prst="ellipse">
            <a:avLst/>
          </a:prstGeom>
          <a:solidFill>
            <a:schemeClr val="bg1"/>
          </a:solidFill>
          <a:ln w="50800">
            <a:solidFill>
              <a:srgbClr val="F2000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600" b="1" dirty="0">
                <a:solidFill>
                  <a:srgbClr val="F2000E"/>
                </a:solidFill>
              </a:rPr>
              <a:t>STAP</a:t>
            </a:r>
          </a:p>
          <a:p>
            <a:pPr algn="ctr"/>
            <a:r>
              <a:rPr lang="nl-BE" sz="1600" b="1" dirty="0">
                <a:solidFill>
                  <a:srgbClr val="F2000E"/>
                </a:solidFill>
              </a:rPr>
              <a:t>2</a:t>
            </a:r>
          </a:p>
        </p:txBody>
      </p:sp>
      <p:sp>
        <p:nvSpPr>
          <p:cNvPr id="22" name="Ovaal 21">
            <a:extLst>
              <a:ext uri="{FF2B5EF4-FFF2-40B4-BE49-F238E27FC236}">
                <a16:creationId xmlns:a16="http://schemas.microsoft.com/office/drawing/2014/main" id="{18BDA473-C542-E844-B27A-739CA68A457D}"/>
              </a:ext>
            </a:extLst>
          </p:cNvPr>
          <p:cNvSpPr/>
          <p:nvPr/>
        </p:nvSpPr>
        <p:spPr>
          <a:xfrm>
            <a:off x="260380" y="5619691"/>
            <a:ext cx="900000" cy="900000"/>
          </a:xfrm>
          <a:prstGeom prst="ellipse">
            <a:avLst/>
          </a:prstGeom>
          <a:solidFill>
            <a:schemeClr val="bg1"/>
          </a:solidFill>
          <a:ln w="50800">
            <a:solidFill>
              <a:srgbClr val="FFC6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600" b="1" dirty="0">
                <a:solidFill>
                  <a:srgbClr val="FFC600"/>
                </a:solidFill>
              </a:rPr>
              <a:t>STAP</a:t>
            </a:r>
          </a:p>
          <a:p>
            <a:pPr algn="ctr"/>
            <a:r>
              <a:rPr lang="nl-BE" sz="1600" b="1" dirty="0">
                <a:solidFill>
                  <a:srgbClr val="FFC600"/>
                </a:solidFill>
              </a:rPr>
              <a:t>3</a:t>
            </a:r>
          </a:p>
        </p:txBody>
      </p:sp>
      <p:sp>
        <p:nvSpPr>
          <p:cNvPr id="26" name="Rechthoek 25">
            <a:extLst>
              <a:ext uri="{FF2B5EF4-FFF2-40B4-BE49-F238E27FC236}">
                <a16:creationId xmlns:a16="http://schemas.microsoft.com/office/drawing/2014/main" id="{251B219E-D849-924B-A31B-50F4A093D180}"/>
              </a:ext>
            </a:extLst>
          </p:cNvPr>
          <p:cNvSpPr/>
          <p:nvPr/>
        </p:nvSpPr>
        <p:spPr>
          <a:xfrm>
            <a:off x="1321062" y="1597161"/>
            <a:ext cx="2639683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l-BE" sz="1600" b="1" dirty="0">
                <a:solidFill>
                  <a:srgbClr val="F2000E"/>
                </a:solidFill>
              </a:rPr>
              <a:t>Dit wil ik bereiken met mijn leerling ... (concreet en klein)</a:t>
            </a:r>
          </a:p>
        </p:txBody>
      </p:sp>
      <p:pic>
        <p:nvPicPr>
          <p:cNvPr id="28" name="Graphic 27" descr="Roos">
            <a:extLst>
              <a:ext uri="{FF2B5EF4-FFF2-40B4-BE49-F238E27FC236}">
                <a16:creationId xmlns:a16="http://schemas.microsoft.com/office/drawing/2014/main" id="{04AF827B-90D9-7248-BF68-4C0131ADF2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157269" y="4462583"/>
            <a:ext cx="914400" cy="914400"/>
          </a:xfrm>
          <a:prstGeom prst="rect">
            <a:avLst/>
          </a:prstGeom>
        </p:spPr>
      </p:pic>
      <p:sp>
        <p:nvSpPr>
          <p:cNvPr id="29" name="Rechthoek 28">
            <a:extLst>
              <a:ext uri="{FF2B5EF4-FFF2-40B4-BE49-F238E27FC236}">
                <a16:creationId xmlns:a16="http://schemas.microsoft.com/office/drawing/2014/main" id="{F73046A2-20A7-2245-A2E2-E360061FF5AE}"/>
              </a:ext>
            </a:extLst>
          </p:cNvPr>
          <p:cNvSpPr/>
          <p:nvPr/>
        </p:nvSpPr>
        <p:spPr>
          <a:xfrm>
            <a:off x="1325295" y="5619691"/>
            <a:ext cx="2639683" cy="1126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l-BE" sz="1600" b="1" dirty="0">
                <a:solidFill>
                  <a:srgbClr val="FFC600"/>
                </a:solidFill>
              </a:rPr>
              <a:t>Deze mogelijke sterktes van mijn leerling kan ik inzetten om het vooropgestelde doel te bereiken ...</a:t>
            </a:r>
          </a:p>
        </p:txBody>
      </p:sp>
      <p:pic>
        <p:nvPicPr>
          <p:cNvPr id="32" name="Graphic 31" descr="Duim onhoog ">
            <a:extLst>
              <a:ext uri="{FF2B5EF4-FFF2-40B4-BE49-F238E27FC236}">
                <a16:creationId xmlns:a16="http://schemas.microsoft.com/office/drawing/2014/main" id="{01131D23-045E-E548-881C-8ED9B7AE3FD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88602" y="8580083"/>
            <a:ext cx="914400" cy="914400"/>
          </a:xfrm>
          <a:prstGeom prst="rect">
            <a:avLst/>
          </a:prstGeom>
        </p:spPr>
      </p:pic>
      <p:cxnSp>
        <p:nvCxnSpPr>
          <p:cNvPr id="46" name="Rechte verbindingslijn 45">
            <a:extLst>
              <a:ext uri="{FF2B5EF4-FFF2-40B4-BE49-F238E27FC236}">
                <a16:creationId xmlns:a16="http://schemas.microsoft.com/office/drawing/2014/main" id="{8E206299-0D25-3B4D-B9E5-35F214D53249}"/>
              </a:ext>
            </a:extLst>
          </p:cNvPr>
          <p:cNvCxnSpPr>
            <a:cxnSpLocks/>
          </p:cNvCxnSpPr>
          <p:nvPr/>
        </p:nvCxnSpPr>
        <p:spPr>
          <a:xfrm flipV="1">
            <a:off x="11542146" y="189782"/>
            <a:ext cx="1239086" cy="12148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hoek 6">
            <a:extLst>
              <a:ext uri="{FF2B5EF4-FFF2-40B4-BE49-F238E27FC236}">
                <a16:creationId xmlns:a16="http://schemas.microsoft.com/office/drawing/2014/main" id="{C2EBBAD4-BA00-BE4F-B92B-517F8DED95B1}"/>
              </a:ext>
            </a:extLst>
          </p:cNvPr>
          <p:cNvSpPr/>
          <p:nvPr/>
        </p:nvSpPr>
        <p:spPr>
          <a:xfrm>
            <a:off x="260379" y="2635978"/>
            <a:ext cx="3700365" cy="1450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sz="800" b="1" dirty="0">
                <a:solidFill>
                  <a:schemeClr val="tx1"/>
                </a:solidFill>
              </a:rPr>
              <a:t>Coachende vragen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tx1"/>
                </a:solidFill>
              </a:rPr>
              <a:t>Wat maakt dat je vindt dat de leerling ...? Wat zie of hoor je nu en wil je graag anders zien?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tx1"/>
                </a:solidFill>
              </a:rPr>
              <a:t>Heb je zicht op hoe het komt dat de leerling ...?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tx1"/>
                </a:solidFill>
              </a:rPr>
              <a:t>Wat zou er tof zijn als je straks als leerkracht kan zeggen: mijn leerling is ...? Wat zal je dan zien of horen? Wat zou er dan veranderd zijn?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tx1"/>
                </a:solidFill>
              </a:rPr>
              <a:t>Noteer hier het concrete gedrag dat je verwacht  van de leerling om te kunnen zeggen: “Nu is deze leerling ...!” Bekijk samen met de leerling welke van deze concrete gedragsverwachtingen al lukken/kunnen lukken.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endParaRPr lang="nl-BE" sz="800" dirty="0">
              <a:solidFill>
                <a:schemeClr val="tx1"/>
              </a:solidFill>
            </a:endParaRPr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E5C9834C-5BE6-D24E-9A9A-B6A4E28BB35D}"/>
              </a:ext>
            </a:extLst>
          </p:cNvPr>
          <p:cNvSpPr/>
          <p:nvPr/>
        </p:nvSpPr>
        <p:spPr>
          <a:xfrm>
            <a:off x="260378" y="6745856"/>
            <a:ext cx="3700365" cy="16524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sz="800" b="1" dirty="0">
                <a:solidFill>
                  <a:schemeClr val="tx1"/>
                </a:solidFill>
              </a:rPr>
              <a:t>Coachende vragen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tx1"/>
                </a:solidFill>
              </a:rPr>
              <a:t>Heb je zicht op de positieve kenmerken van de leerling? Indien niet of onvoldoende gekend, ga dan actief op zoek naar sterktes. Mogelijke hulpbronnen zijn: ouders, klassenraden, LVS, gesprek met leerling ...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tx1"/>
                </a:solidFill>
              </a:rPr>
              <a:t>Bij sterktes denken we aan (cognitieve, affectieve en psychomotorische) vaardigheden, attitudes, kwaliteiten, karaktereigenschappen van de leerling.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tx1"/>
                </a:solidFill>
              </a:rPr>
              <a:t>Wanneer lijkt de leerling wel ...? Hoe merk je dat?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tx1"/>
                </a:solidFill>
              </a:rPr>
              <a:t>Waar gaat het wel goed (School? Vrije tijd? Thuis?) Kunnen we daar zien of het de leerling wel lukt om ...?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tx1"/>
                </a:solidFill>
              </a:rPr>
              <a:t>Hoe komt het dat het dan lukt om ...?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endParaRPr lang="nl-BE" sz="800" dirty="0">
              <a:solidFill>
                <a:schemeClr val="tx1"/>
              </a:solidFill>
            </a:endParaRPr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93D4E1FE-FDEB-5345-B285-477B36B943C0}"/>
              </a:ext>
            </a:extLst>
          </p:cNvPr>
          <p:cNvSpPr/>
          <p:nvPr/>
        </p:nvSpPr>
        <p:spPr>
          <a:xfrm>
            <a:off x="8796741" y="2509660"/>
            <a:ext cx="3700078" cy="6900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nl-BE" sz="850" dirty="0">
              <a:solidFill>
                <a:schemeClr val="bg2">
                  <a:lumMod val="25000"/>
                </a:schemeClr>
              </a:solidFill>
            </a:endParaRPr>
          </a:p>
          <a:p>
            <a:endParaRPr lang="nl-BE" sz="850" dirty="0">
              <a:solidFill>
                <a:schemeClr val="bg2">
                  <a:lumMod val="25000"/>
                </a:schemeClr>
              </a:solidFill>
            </a:endParaRPr>
          </a:p>
          <a:p>
            <a:endParaRPr lang="nl-BE" sz="850" dirty="0">
              <a:solidFill>
                <a:schemeClr val="bg2">
                  <a:lumMod val="25000"/>
                </a:schemeClr>
              </a:solidFill>
            </a:endParaRPr>
          </a:p>
          <a:p>
            <a:endParaRPr lang="nl-BE" sz="850" dirty="0">
              <a:solidFill>
                <a:schemeClr val="bg2">
                  <a:lumMod val="25000"/>
                </a:schemeClr>
              </a:solidFill>
            </a:endParaRPr>
          </a:p>
          <a:p>
            <a:endParaRPr lang="nl-BE" sz="850" dirty="0">
              <a:solidFill>
                <a:schemeClr val="bg2">
                  <a:lumMod val="25000"/>
                </a:schemeClr>
              </a:solidFill>
            </a:endParaRPr>
          </a:p>
          <a:p>
            <a:pPr marL="285743" indent="-285743">
              <a:buFont typeface="Arial" panose="020B0604020202020204" pitchFamily="34" charset="0"/>
              <a:buChar char="•"/>
            </a:pPr>
            <a:endParaRPr lang="nl-BE" sz="850" dirty="0">
              <a:solidFill>
                <a:schemeClr val="tx1"/>
              </a:solidFill>
            </a:endParaRP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3AD0E535-A937-534D-8640-F9146B4DEFBB}"/>
              </a:ext>
            </a:extLst>
          </p:cNvPr>
          <p:cNvSpPr/>
          <p:nvPr/>
        </p:nvSpPr>
        <p:spPr>
          <a:xfrm>
            <a:off x="4359322" y="1438540"/>
            <a:ext cx="3960000" cy="8042996"/>
          </a:xfrm>
          <a:prstGeom prst="rect">
            <a:avLst/>
          </a:prstGeom>
          <a:noFill/>
          <a:ln w="31750">
            <a:solidFill>
              <a:srgbClr val="007F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7036EA6D-F9D7-0247-A31F-83DC354D274B}"/>
              </a:ext>
            </a:extLst>
          </p:cNvPr>
          <p:cNvSpPr/>
          <p:nvPr/>
        </p:nvSpPr>
        <p:spPr>
          <a:xfrm>
            <a:off x="8581220" y="1439558"/>
            <a:ext cx="3960000" cy="8053265"/>
          </a:xfrm>
          <a:prstGeom prst="rect">
            <a:avLst/>
          </a:prstGeom>
          <a:noFill/>
          <a:ln w="31750">
            <a:solidFill>
              <a:srgbClr val="00C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3" name="Ovaal 22">
            <a:extLst>
              <a:ext uri="{FF2B5EF4-FFF2-40B4-BE49-F238E27FC236}">
                <a16:creationId xmlns:a16="http://schemas.microsoft.com/office/drawing/2014/main" id="{E613A3B2-034A-C844-959A-EF151B16C255}"/>
              </a:ext>
            </a:extLst>
          </p:cNvPr>
          <p:cNvSpPr/>
          <p:nvPr/>
        </p:nvSpPr>
        <p:spPr>
          <a:xfrm>
            <a:off x="4460655" y="1586502"/>
            <a:ext cx="900000" cy="900000"/>
          </a:xfrm>
          <a:prstGeom prst="ellipse">
            <a:avLst/>
          </a:prstGeom>
          <a:solidFill>
            <a:schemeClr val="bg1"/>
          </a:solidFill>
          <a:ln w="50800">
            <a:solidFill>
              <a:srgbClr val="007F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600" b="1" dirty="0">
                <a:solidFill>
                  <a:srgbClr val="007FCC"/>
                </a:solidFill>
              </a:rPr>
              <a:t>STAP</a:t>
            </a:r>
          </a:p>
          <a:p>
            <a:pPr algn="ctr"/>
            <a:r>
              <a:rPr lang="nl-BE" sz="1600" b="1" dirty="0">
                <a:solidFill>
                  <a:srgbClr val="007FCC"/>
                </a:solidFill>
              </a:rPr>
              <a:t>4</a:t>
            </a:r>
          </a:p>
        </p:txBody>
      </p:sp>
      <p:sp>
        <p:nvSpPr>
          <p:cNvPr id="24" name="Ovaal 23">
            <a:extLst>
              <a:ext uri="{FF2B5EF4-FFF2-40B4-BE49-F238E27FC236}">
                <a16:creationId xmlns:a16="http://schemas.microsoft.com/office/drawing/2014/main" id="{52164FA0-C376-5649-AB1C-B3AE2FC1BCAD}"/>
              </a:ext>
            </a:extLst>
          </p:cNvPr>
          <p:cNvSpPr/>
          <p:nvPr/>
        </p:nvSpPr>
        <p:spPr>
          <a:xfrm>
            <a:off x="8741902" y="1595259"/>
            <a:ext cx="900000" cy="900000"/>
          </a:xfrm>
          <a:prstGeom prst="ellipse">
            <a:avLst/>
          </a:prstGeom>
          <a:solidFill>
            <a:schemeClr val="bg1"/>
          </a:solidFill>
          <a:ln w="50800">
            <a:solidFill>
              <a:srgbClr val="00C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600" b="1" dirty="0">
                <a:solidFill>
                  <a:srgbClr val="00C700"/>
                </a:solidFill>
              </a:rPr>
              <a:t>STAP</a:t>
            </a:r>
          </a:p>
          <a:p>
            <a:pPr algn="ctr"/>
            <a:r>
              <a:rPr lang="nl-BE" sz="1600" b="1" dirty="0">
                <a:solidFill>
                  <a:srgbClr val="00C700"/>
                </a:solidFill>
              </a:rPr>
              <a:t>5</a:t>
            </a:r>
          </a:p>
        </p:txBody>
      </p:sp>
      <p:sp>
        <p:nvSpPr>
          <p:cNvPr id="25" name="Rechthoek 24">
            <a:extLst>
              <a:ext uri="{FF2B5EF4-FFF2-40B4-BE49-F238E27FC236}">
                <a16:creationId xmlns:a16="http://schemas.microsoft.com/office/drawing/2014/main" id="{6A63618F-A8E0-7F4C-8AE3-EA8D94F775A2}"/>
              </a:ext>
            </a:extLst>
          </p:cNvPr>
          <p:cNvSpPr/>
          <p:nvPr/>
        </p:nvSpPr>
        <p:spPr>
          <a:xfrm>
            <a:off x="5521051" y="1582312"/>
            <a:ext cx="2639683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l-BE" sz="1600" b="1" dirty="0">
                <a:solidFill>
                  <a:srgbClr val="007FCC"/>
                </a:solidFill>
              </a:rPr>
              <a:t>Dit zou mijn leerling nodig kunnen hebben ...</a:t>
            </a:r>
          </a:p>
        </p:txBody>
      </p:sp>
      <p:pic>
        <p:nvPicPr>
          <p:cNvPr id="27" name="Graphic 26" descr="Opgestoken hand">
            <a:extLst>
              <a:ext uri="{FF2B5EF4-FFF2-40B4-BE49-F238E27FC236}">
                <a16:creationId xmlns:a16="http://schemas.microsoft.com/office/drawing/2014/main" id="{F203DF78-A0B8-464B-BDC1-209C59035BA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397729" y="8548821"/>
            <a:ext cx="914400" cy="914400"/>
          </a:xfrm>
          <a:prstGeom prst="rect">
            <a:avLst/>
          </a:prstGeom>
        </p:spPr>
      </p:pic>
      <p:sp>
        <p:nvSpPr>
          <p:cNvPr id="30" name="Rechthoek 29">
            <a:extLst>
              <a:ext uri="{FF2B5EF4-FFF2-40B4-BE49-F238E27FC236}">
                <a16:creationId xmlns:a16="http://schemas.microsoft.com/office/drawing/2014/main" id="{BD215031-C79C-DC47-82BB-B951EBA4C0C8}"/>
              </a:ext>
            </a:extLst>
          </p:cNvPr>
          <p:cNvSpPr/>
          <p:nvPr/>
        </p:nvSpPr>
        <p:spPr>
          <a:xfrm>
            <a:off x="9802585" y="1595260"/>
            <a:ext cx="2652371" cy="914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nl-BE" sz="1600" b="1" dirty="0">
                <a:solidFill>
                  <a:srgbClr val="00C700"/>
                </a:solidFill>
              </a:rPr>
              <a:t>Deze maatregel(en) kan ik toepassen om mijn leerling te helpen ...</a:t>
            </a:r>
          </a:p>
        </p:txBody>
      </p:sp>
      <p:pic>
        <p:nvPicPr>
          <p:cNvPr id="31" name="Graphic 30" descr="Klapbord">
            <a:extLst>
              <a:ext uri="{FF2B5EF4-FFF2-40B4-BE49-F238E27FC236}">
                <a16:creationId xmlns:a16="http://schemas.microsoft.com/office/drawing/2014/main" id="{BC6451CE-7D93-2741-AFC0-097135BC5C4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597101" y="8554243"/>
            <a:ext cx="914400" cy="914400"/>
          </a:xfrm>
          <a:prstGeom prst="rect">
            <a:avLst/>
          </a:prstGeom>
        </p:spPr>
      </p:pic>
      <p:sp>
        <p:nvSpPr>
          <p:cNvPr id="34" name="Rechthoek 33">
            <a:extLst>
              <a:ext uri="{FF2B5EF4-FFF2-40B4-BE49-F238E27FC236}">
                <a16:creationId xmlns:a16="http://schemas.microsoft.com/office/drawing/2014/main" id="{FE7A7A0A-971D-EB4A-BB82-2E0D75F5A12D}"/>
              </a:ext>
            </a:extLst>
          </p:cNvPr>
          <p:cNvSpPr/>
          <p:nvPr/>
        </p:nvSpPr>
        <p:spPr>
          <a:xfrm>
            <a:off x="8711181" y="2521750"/>
            <a:ext cx="3700078" cy="6900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850">
                <a:solidFill>
                  <a:schemeClr val="bg2">
                    <a:lumMod val="25000"/>
                  </a:schemeClr>
                </a:solidFill>
              </a:rPr>
              <a:t>...</a:t>
            </a:r>
            <a:endParaRPr lang="nl-BE" sz="850" dirty="0">
              <a:solidFill>
                <a:schemeClr val="bg2">
                  <a:lumMod val="25000"/>
                </a:schemeClr>
              </a:solidFill>
            </a:endParaRPr>
          </a:p>
          <a:p>
            <a:endParaRPr lang="nl-BE" sz="850" dirty="0">
              <a:solidFill>
                <a:schemeClr val="bg2">
                  <a:lumMod val="25000"/>
                </a:schemeClr>
              </a:solidFill>
            </a:endParaRPr>
          </a:p>
          <a:p>
            <a:endParaRPr lang="nl-BE" sz="850" dirty="0">
              <a:solidFill>
                <a:schemeClr val="bg2">
                  <a:lumMod val="25000"/>
                </a:schemeClr>
              </a:solidFill>
            </a:endParaRPr>
          </a:p>
          <a:p>
            <a:pPr marL="285743" indent="-285743">
              <a:buFont typeface="Arial" panose="020B0604020202020204" pitchFamily="34" charset="0"/>
              <a:buChar char="•"/>
            </a:pPr>
            <a:endParaRPr lang="nl-BE" sz="850" dirty="0">
              <a:solidFill>
                <a:schemeClr val="tx1"/>
              </a:solidFill>
            </a:endParaRPr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BD18C7F9-E52D-7445-852A-58DB772C92E7}"/>
              </a:ext>
            </a:extLst>
          </p:cNvPr>
          <p:cNvSpPr/>
          <p:nvPr/>
        </p:nvSpPr>
        <p:spPr>
          <a:xfrm>
            <a:off x="4489284" y="2520001"/>
            <a:ext cx="3700078" cy="6900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l-BE" sz="800" b="1" dirty="0">
                <a:solidFill>
                  <a:schemeClr val="bg2">
                    <a:lumMod val="25000"/>
                  </a:schemeClr>
                </a:solidFill>
              </a:rPr>
              <a:t>Een leerkracht die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bg2">
                    <a:lumMod val="25000"/>
                  </a:schemeClr>
                </a:solidFill>
              </a:rPr>
              <a:t>...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endParaRPr lang="nl-BE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BE" sz="800" b="1" dirty="0">
                <a:solidFill>
                  <a:schemeClr val="bg2">
                    <a:lumMod val="25000"/>
                  </a:schemeClr>
                </a:solidFill>
              </a:rPr>
              <a:t>Instructie die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bg2">
                    <a:lumMod val="25000"/>
                  </a:schemeClr>
                </a:solidFill>
              </a:rPr>
              <a:t>...</a:t>
            </a:r>
          </a:p>
          <a:p>
            <a:endParaRPr lang="nl-BE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BE" sz="800" b="1" dirty="0">
                <a:solidFill>
                  <a:schemeClr val="bg2">
                    <a:lumMod val="25000"/>
                  </a:schemeClr>
                </a:solidFill>
              </a:rPr>
              <a:t>Een leeromgeving die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bg2">
                    <a:lumMod val="25000"/>
                  </a:schemeClr>
                </a:solidFill>
              </a:rPr>
              <a:t>...</a:t>
            </a:r>
          </a:p>
          <a:p>
            <a:endParaRPr lang="nl-BE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BE" sz="800" b="1" dirty="0">
                <a:solidFill>
                  <a:schemeClr val="bg2">
                    <a:lumMod val="25000"/>
                  </a:schemeClr>
                </a:solidFill>
              </a:rPr>
              <a:t>Leeractiviteiten die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bg2">
                    <a:lumMod val="25000"/>
                  </a:schemeClr>
                </a:solidFill>
              </a:rPr>
              <a:t>...</a:t>
            </a:r>
          </a:p>
          <a:p>
            <a:endParaRPr lang="nl-BE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BE" sz="800" b="1" dirty="0">
                <a:solidFill>
                  <a:schemeClr val="bg2">
                    <a:lumMod val="25000"/>
                  </a:schemeClr>
                </a:solidFill>
              </a:rPr>
              <a:t>Opdrachten of taken die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bg2">
                    <a:lumMod val="25000"/>
                  </a:schemeClr>
                </a:solidFill>
              </a:rPr>
              <a:t>...</a:t>
            </a:r>
          </a:p>
          <a:p>
            <a:endParaRPr lang="nl-BE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BE" sz="800" b="1" dirty="0">
                <a:solidFill>
                  <a:schemeClr val="bg2">
                    <a:lumMod val="25000"/>
                  </a:schemeClr>
                </a:solidFill>
              </a:rPr>
              <a:t>Groeps-/klasgenoten die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bg2">
                    <a:lumMod val="25000"/>
                  </a:schemeClr>
                </a:solidFill>
              </a:rPr>
              <a:t>...</a:t>
            </a:r>
          </a:p>
          <a:p>
            <a:endParaRPr lang="nl-BE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BE" sz="800" b="1" dirty="0">
                <a:solidFill>
                  <a:schemeClr val="bg2">
                    <a:lumMod val="25000"/>
                  </a:schemeClr>
                </a:solidFill>
              </a:rPr>
              <a:t>Feedback die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bg2">
                    <a:lumMod val="25000"/>
                  </a:schemeClr>
                </a:solidFill>
              </a:rPr>
              <a:t>...</a:t>
            </a:r>
          </a:p>
          <a:p>
            <a:endParaRPr lang="nl-BE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BE" sz="800" b="1" dirty="0">
                <a:solidFill>
                  <a:schemeClr val="bg2">
                    <a:lumMod val="25000"/>
                  </a:schemeClr>
                </a:solidFill>
              </a:rPr>
              <a:t>Ouders die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nl-BE" sz="800" dirty="0">
                <a:solidFill>
                  <a:schemeClr val="bg2">
                    <a:lumMod val="25000"/>
                  </a:schemeClr>
                </a:solidFill>
              </a:rPr>
              <a:t>...</a:t>
            </a:r>
          </a:p>
          <a:p>
            <a:pPr marL="285743" indent="-285743">
              <a:buFont typeface="Arial" panose="020B0604020202020204" pitchFamily="34" charset="0"/>
              <a:buChar char="•"/>
            </a:pPr>
            <a:endParaRPr lang="nl-BE" sz="800" dirty="0">
              <a:solidFill>
                <a:schemeClr val="tx1"/>
              </a:solidFill>
            </a:endParaRPr>
          </a:p>
        </p:txBody>
      </p:sp>
      <p:sp>
        <p:nvSpPr>
          <p:cNvPr id="12" name="5-puntige ster 11">
            <a:extLst>
              <a:ext uri="{FF2B5EF4-FFF2-40B4-BE49-F238E27FC236}">
                <a16:creationId xmlns:a16="http://schemas.microsoft.com/office/drawing/2014/main" id="{E71D99B5-EEA6-6645-A985-C277687EC2D5}"/>
              </a:ext>
            </a:extLst>
          </p:cNvPr>
          <p:cNvSpPr/>
          <p:nvPr/>
        </p:nvSpPr>
        <p:spPr>
          <a:xfrm>
            <a:off x="350380" y="8677283"/>
            <a:ext cx="720000" cy="720000"/>
          </a:xfrm>
          <a:prstGeom prst="star5">
            <a:avLst/>
          </a:prstGeom>
          <a:solidFill>
            <a:srgbClr val="7030A0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>
                <a:latin typeface="Avenir Book" panose="02000503020000020003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208438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fddcb6-f13e-4a6d-a319-ed95fb612219">
      <Terms xmlns="http://schemas.microsoft.com/office/infopath/2007/PartnerControls"/>
    </lcf76f155ced4ddcb4097134ff3c332f>
    <TaxCatchAll xmlns="9043eea9-c6a2-41bd-a216-33d45f9f09e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A42B3D77ABC44E9D3AD631F24791AF" ma:contentTypeVersion="19" ma:contentTypeDescription="Een nieuw document maken." ma:contentTypeScope="" ma:versionID="559f7245f04293f662312fb08dc583a3">
  <xsd:schema xmlns:xsd="http://www.w3.org/2001/XMLSchema" xmlns:xs="http://www.w3.org/2001/XMLSchema" xmlns:p="http://schemas.microsoft.com/office/2006/metadata/properties" xmlns:ns2="7efddcb6-f13e-4a6d-a319-ed95fb612219" xmlns:ns3="9043eea9-c6a2-41bd-a216-33d45f9f09e1" xmlns:ns4="0feb6c96-61ed-47c7-a2e6-bcd21225d94e" targetNamespace="http://schemas.microsoft.com/office/2006/metadata/properties" ma:root="true" ma:fieldsID="84c2a05950b5fca92616b6f503f1a558" ns2:_="" ns3:_="" ns4:_="">
    <xsd:import namespace="7efddcb6-f13e-4a6d-a319-ed95fb612219"/>
    <xsd:import namespace="9043eea9-c6a2-41bd-a216-33d45f9f09e1"/>
    <xsd:import namespace="0feb6c96-61ed-47c7-a2e6-bcd21225d9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ddcb6-f13e-4a6d-a319-ed95fb6122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44900684-5160-4c4d-8029-43da39098b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3eea9-c6a2-41bd-a216-33d45f9f09e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dc44a1f-014e-4f71-848c-1a0a73506dce}" ma:internalName="TaxCatchAll" ma:showField="CatchAllData" ma:web="0feb6c96-61ed-47c7-a2e6-bcd21225d9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eb6c96-61ed-47c7-a2e6-bcd21225d94e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F48EF3-C9A6-444D-BE87-218B0F082E50}">
  <ds:schemaRefs>
    <ds:schemaRef ds:uri="http://schemas.microsoft.com/office/2006/metadata/properties"/>
    <ds:schemaRef ds:uri="http://schemas.microsoft.com/office/infopath/2007/PartnerControls"/>
    <ds:schemaRef ds:uri="7efddcb6-f13e-4a6d-a319-ed95fb612219"/>
    <ds:schemaRef ds:uri="9043eea9-c6a2-41bd-a216-33d45f9f09e1"/>
  </ds:schemaRefs>
</ds:datastoreItem>
</file>

<file path=customXml/itemProps2.xml><?xml version="1.0" encoding="utf-8"?>
<ds:datastoreItem xmlns:ds="http://schemas.openxmlformats.org/officeDocument/2006/customXml" ds:itemID="{C8FDC435-D98F-4249-9F49-3626FBC0FE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E39CE3-2BBB-4D77-A619-B1B3EAD71D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fddcb6-f13e-4a6d-a319-ed95fb612219"/>
    <ds:schemaRef ds:uri="9043eea9-c6a2-41bd-a216-33d45f9f09e1"/>
    <ds:schemaRef ds:uri="0feb6c96-61ed-47c7-a2e6-bcd21225d9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4958</TotalTime>
  <Words>315</Words>
  <Application>Microsoft Office PowerPoint</Application>
  <PresentationFormat>A3 (297 x 420 mm)</PresentationFormat>
  <Paragraphs>57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Avenir Book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Kris Loobuyck</dc:creator>
  <cp:lastModifiedBy>Wendy Meulemans</cp:lastModifiedBy>
  <cp:revision>57</cp:revision>
  <cp:lastPrinted>2019-11-27T08:32:53Z</cp:lastPrinted>
  <dcterms:created xsi:type="dcterms:W3CDTF">2019-06-19T14:11:18Z</dcterms:created>
  <dcterms:modified xsi:type="dcterms:W3CDTF">2025-10-30T07:10:42Z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0x01010073A42B3D77ABC44E9D3AD631F24791AF</vt:lpwstr>
  </property>
  <property fmtid="{D5CDD505-2E9C-101B-9397-08002B2CF9AE}" pid="3" name="MediaServiceImageTags">
    <vt:lpwstr/>
  </property>
</Properties>
</file>