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Lst>
  <p:notesMasterIdLst>
    <p:notesMasterId r:id="rId19"/>
  </p:notesMasterIdLst>
  <p:handoutMasterIdLst>
    <p:handoutMasterId r:id="rId20"/>
  </p:handoutMasterIdLst>
  <p:sldIdLst>
    <p:sldId id="257" r:id="rId6"/>
    <p:sldId id="294" r:id="rId7"/>
    <p:sldId id="297" r:id="rId8"/>
    <p:sldId id="304" r:id="rId9"/>
    <p:sldId id="303" r:id="rId10"/>
    <p:sldId id="296" r:id="rId11"/>
    <p:sldId id="270" r:id="rId12"/>
    <p:sldId id="298" r:id="rId13"/>
    <p:sldId id="299" r:id="rId14"/>
    <p:sldId id="300" r:id="rId15"/>
    <p:sldId id="301" r:id="rId16"/>
    <p:sldId id="302" r:id="rId17"/>
    <p:sldId id="274"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081"/>
    <a:srgbClr val="2D3E4E"/>
    <a:srgbClr val="A8AF37"/>
    <a:srgbClr val="4CBCC5"/>
    <a:srgbClr val="EC7D23"/>
    <a:srgbClr val="9A1C6A"/>
    <a:srgbClr val="E8ECF0"/>
    <a:srgbClr val="E9DBE9"/>
    <a:srgbClr val="DEF3F4"/>
    <a:srgbClr val="EC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AA6E8-3B33-4529-B836-6BFC3F3318E0}" v="17" dt="2025-08-31T15:56:53.0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72" d="100"/>
          <a:sy n="72" d="100"/>
        </p:scale>
        <p:origin x="82" y="216"/>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10/09/2025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‹nr.›</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10/09/2025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‹nr.›</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sz="1200" i="1" kern="1200" dirty="0">
                <a:solidFill>
                  <a:schemeClr val="tx1"/>
                </a:solidFill>
                <a:effectLst/>
                <a:latin typeface="+mn-lt"/>
                <a:ea typeface="+mn-ea"/>
                <a:cs typeface="+mn-cs"/>
              </a:rPr>
              <a:t>Dessine-moi un ours blanc</a:t>
            </a:r>
            <a:r>
              <a:rPr lang="fr-BE" sz="1200" kern="1200" dirty="0">
                <a:solidFill>
                  <a:schemeClr val="tx1"/>
                </a:solidFill>
                <a:effectLst/>
                <a:latin typeface="+mn-lt"/>
                <a:ea typeface="+mn-ea"/>
                <a:cs typeface="+mn-cs"/>
              </a:rPr>
              <a:t> est un album de jeunesse simple mais riche, qui permet aux élèves de découvrir la littérature française de manière accessible. Le texte est court, accompagné d’illustrations expressives qui facilitent la compréhension, même pour ceux qui ont un niveau de langue plus limité.</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Ce livre ne se limite pas à une histoire pour enfants : il invite à réfléchir à des thèmes universels comme la protection de l’environnement, la disparition des espèces et la responsabilité de l’homme face à la planète. En travaillant sur ce récit, les élèves développent non seulement leurs compétences linguistiques de base (lire, écouter, s’exprimer), mais aussi leur sens critique et leur ouverture culturelle.</a:t>
            </a:r>
            <a:endParaRPr lang="nl-BE" sz="1200" kern="1200" dirty="0">
              <a:solidFill>
                <a:schemeClr val="tx1"/>
              </a:solidFill>
              <a:effectLst/>
              <a:latin typeface="+mn-lt"/>
              <a:ea typeface="+mn-ea"/>
              <a:cs typeface="+mn-cs"/>
            </a:endParaRPr>
          </a:p>
          <a:p>
            <a:r>
              <a:rPr lang="fr-BE" sz="1200" kern="1200" dirty="0">
                <a:solidFill>
                  <a:schemeClr val="tx1"/>
                </a:solidFill>
                <a:effectLst/>
                <a:latin typeface="+mn-lt"/>
                <a:ea typeface="+mn-ea"/>
                <a:cs typeface="+mn-cs"/>
              </a:rPr>
              <a:t>Ainsi, cet album constitue une excellente porte d’entrée vers la littérature en classe de FLE, même dans des filières où le français n’est pas la priorité, car il combine </a:t>
            </a:r>
            <a:r>
              <a:rPr lang="fr-BE" sz="1200" b="1" kern="1200" dirty="0">
                <a:solidFill>
                  <a:schemeClr val="tx1"/>
                </a:solidFill>
                <a:effectLst/>
                <a:latin typeface="+mn-lt"/>
                <a:ea typeface="+mn-ea"/>
                <a:cs typeface="+mn-cs"/>
              </a:rPr>
              <a:t>plaisir de lecture, réflexion interculturelle et prise de conscience écologique</a:t>
            </a:r>
            <a:r>
              <a:rPr lang="fr-BE" sz="1200" kern="1200" dirty="0">
                <a:solidFill>
                  <a:schemeClr val="tx1"/>
                </a:solidFill>
                <a:effectLst/>
                <a:latin typeface="+mn-lt"/>
                <a:ea typeface="+mn-ea"/>
                <a:cs typeface="+mn-cs"/>
              </a:rPr>
              <a:t>.</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4</a:t>
            </a:fld>
            <a:endParaRPr lang="nl-BE"/>
          </a:p>
        </p:txBody>
      </p:sp>
    </p:spTree>
    <p:extLst>
      <p:ext uri="{BB962C8B-B14F-4D97-AF65-F5344CB8AC3E}">
        <p14:creationId xmlns:p14="http://schemas.microsoft.com/office/powerpoint/2010/main" val="39608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7</a:t>
            </a:fld>
            <a:endParaRPr lang="nl-BE"/>
          </a:p>
        </p:txBody>
      </p:sp>
    </p:spTree>
    <p:extLst>
      <p:ext uri="{BB962C8B-B14F-4D97-AF65-F5344CB8AC3E}">
        <p14:creationId xmlns:p14="http://schemas.microsoft.com/office/powerpoint/2010/main" val="183965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8</a:t>
            </a:fld>
            <a:endParaRPr lang="nl-BE"/>
          </a:p>
        </p:txBody>
      </p:sp>
    </p:spTree>
    <p:extLst>
      <p:ext uri="{BB962C8B-B14F-4D97-AF65-F5344CB8AC3E}">
        <p14:creationId xmlns:p14="http://schemas.microsoft.com/office/powerpoint/2010/main" val="337457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dirty="0"/>
              <a:t>Approches possibles pour l'enseignant :</a:t>
            </a:r>
          </a:p>
          <a:p>
            <a:r>
              <a:rPr lang="fr-FR" dirty="0"/>
              <a:t>Symbolisme de l'ours blanc en tant qu'espèce menacée. </a:t>
            </a:r>
          </a:p>
          <a:p>
            <a:r>
              <a:rPr lang="fr-FR" dirty="0"/>
              <a:t>Dimension interculturelle : l'ours vit loin, mais les problèmes climatiques sont universels.</a:t>
            </a:r>
          </a:p>
          <a:p>
            <a:r>
              <a:rPr lang="fr-FR" dirty="0"/>
              <a:t>Le lien avec Le Petit Prince (référence intertextuelle via « Dessine-moi... »).</a:t>
            </a:r>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9</a:t>
            </a:fld>
            <a:endParaRPr lang="nl-BE"/>
          </a:p>
        </p:txBody>
      </p:sp>
    </p:spTree>
    <p:extLst>
      <p:ext uri="{BB962C8B-B14F-4D97-AF65-F5344CB8AC3E}">
        <p14:creationId xmlns:p14="http://schemas.microsoft.com/office/powerpoint/2010/main" val="209540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fr-BE" sz="1200" b="1" kern="1200" dirty="0">
                <a:solidFill>
                  <a:schemeClr val="tx1"/>
                </a:solidFill>
                <a:effectLst/>
                <a:latin typeface="+mn-lt"/>
                <a:ea typeface="+mn-ea"/>
                <a:cs typeface="+mn-cs"/>
              </a:rPr>
              <a:t>Perspective écologique</a:t>
            </a:r>
            <a:r>
              <a:rPr lang="fr-BE" sz="1200" kern="1200" dirty="0">
                <a:solidFill>
                  <a:schemeClr val="tx1"/>
                </a:solidFill>
                <a:effectLst/>
                <a:latin typeface="+mn-lt"/>
                <a:ea typeface="+mn-ea"/>
                <a:cs typeface="+mn-cs"/>
              </a:rPr>
              <a:t> : rechercher des informations sur l'ours polaire et l'impact du changement climatique.</a:t>
            </a:r>
            <a:endParaRPr lang="nl-BE" sz="12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Perspective culturelle</a:t>
            </a:r>
            <a:r>
              <a:rPr lang="fr-BE" sz="1200" kern="1200" dirty="0">
                <a:solidFill>
                  <a:schemeClr val="tx1"/>
                </a:solidFill>
                <a:effectLst/>
                <a:latin typeface="+mn-lt"/>
                <a:ea typeface="+mn-ea"/>
                <a:cs typeface="+mn-cs"/>
              </a:rPr>
              <a:t> : le rôle des animaux dans la littérature jeunesse française, comparaison avec les animaux dans les contes flamands pour enfants.</a:t>
            </a:r>
            <a:endParaRPr lang="nl-BE" sz="12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Perspective intertextuelle</a:t>
            </a:r>
            <a:r>
              <a:rPr lang="fr-BE" sz="1200" kern="1200" dirty="0">
                <a:solidFill>
                  <a:schemeClr val="tx1"/>
                </a:solidFill>
                <a:effectLst/>
                <a:latin typeface="+mn-lt"/>
                <a:ea typeface="+mn-ea"/>
                <a:cs typeface="+mn-cs"/>
              </a:rPr>
              <a:t> : lien avec « Le Petit Prince » de Saint-Exupéry.</a:t>
            </a:r>
            <a:endParaRPr lang="nl-BE" sz="1200" kern="1200" dirty="0">
              <a:solidFill>
                <a:schemeClr val="tx1"/>
              </a:solidFill>
              <a:effectLst/>
              <a:latin typeface="+mn-lt"/>
              <a:ea typeface="+mn-ea"/>
              <a:cs typeface="+mn-cs"/>
            </a:endParaRPr>
          </a:p>
          <a:p>
            <a:pPr lvl="0"/>
            <a:r>
              <a:rPr lang="fr-BE" sz="1200" b="1" kern="1200" dirty="0">
                <a:solidFill>
                  <a:schemeClr val="tx1"/>
                </a:solidFill>
                <a:effectLst/>
                <a:latin typeface="+mn-lt"/>
                <a:ea typeface="+mn-ea"/>
                <a:cs typeface="+mn-cs"/>
              </a:rPr>
              <a:t>Perspective stylistique</a:t>
            </a:r>
            <a:r>
              <a:rPr lang="fr-BE" sz="1200" kern="1200" dirty="0">
                <a:solidFill>
                  <a:schemeClr val="tx1"/>
                </a:solidFill>
                <a:effectLst/>
                <a:latin typeface="+mn-lt"/>
                <a:ea typeface="+mn-ea"/>
                <a:cs typeface="+mn-cs"/>
              </a:rPr>
              <a:t> : comment l'image et le texte interagissent dans ce conte (les illustrations ont une signification).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10</a:t>
            </a:fld>
            <a:endParaRPr lang="nl-BE"/>
          </a:p>
        </p:txBody>
      </p:sp>
    </p:spTree>
    <p:extLst>
      <p:ext uri="{BB962C8B-B14F-4D97-AF65-F5344CB8AC3E}">
        <p14:creationId xmlns:p14="http://schemas.microsoft.com/office/powerpoint/2010/main" val="67818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11</a:t>
            </a:fld>
            <a:endParaRPr lang="nl-BE"/>
          </a:p>
        </p:txBody>
      </p:sp>
    </p:spTree>
    <p:extLst>
      <p:ext uri="{BB962C8B-B14F-4D97-AF65-F5344CB8AC3E}">
        <p14:creationId xmlns:p14="http://schemas.microsoft.com/office/powerpoint/2010/main" val="3904019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Beschrijf in 140 tekens waarover je presentatie gaat</a:t>
            </a:r>
            <a:endParaRPr lang="nl-BE" dirty="0"/>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dirty="0"/>
              <a:t>Schrijf hier je pakkende titel</a:t>
            </a:r>
            <a:endParaRPr lang="nl-BE" dirty="0"/>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dirty="0"/>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dirty="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dirty="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dirty="0">
                <a:solidFill>
                  <a:schemeClr val="bg1"/>
                </a:solidFill>
                <a:latin typeface="Poppins ExtraBold" panose="00000900000000000000" pitchFamily="2" charset="0"/>
                <a:cs typeface="Poppins ExtraBold" panose="00000900000000000000" pitchFamily="2" charset="0"/>
              </a:rPr>
              <a:t>Lunch</a:t>
            </a:r>
            <a:endParaRPr lang="nl-BE" sz="6600" b="1" dirty="0">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dirty="0"/>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Samenvatting</a:t>
            </a:r>
            <a:endParaRPr lang="nl-BE" dirty="0"/>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Inhoud</a:t>
            </a:r>
            <a:endParaRPr lang="nl-BE" dirty="0"/>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dirty="0">
                <a:solidFill>
                  <a:schemeClr val="tx1"/>
                </a:solidFill>
                <a:latin typeface="Roboto" pitchFamily="2" charset="0"/>
                <a:ea typeface="Roboto" pitchFamily="2" charset="0"/>
                <a:cs typeface="Poppins" panose="00000500000000000000" pitchFamily="2" charset="0"/>
              </a:rPr>
              <a:t>/</a:t>
            </a:r>
            <a:r>
              <a:rPr lang="nl-BE" sz="1600" u="none" dirty="0" err="1">
                <a:solidFill>
                  <a:schemeClr val="tx1"/>
                </a:solidFill>
                <a:latin typeface="Roboto" pitchFamily="2" charset="0"/>
                <a:ea typeface="Roboto" pitchFamily="2" charset="0"/>
                <a:cs typeface="Poppins" panose="00000500000000000000" pitchFamily="2" charset="0"/>
              </a:rPr>
              <a:t>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/company</a:t>
            </a:r>
            <a:br>
              <a:rPr lang="nl-BE" sz="1600" u="none" kern="1200" dirty="0">
                <a:solidFill>
                  <a:schemeClr val="tx1"/>
                </a:solidFill>
                <a:effectLst/>
                <a:latin typeface="Roboto" pitchFamily="2" charset="0"/>
                <a:ea typeface="Roboto" pitchFamily="2" charset="0"/>
                <a:cs typeface="Poppins" panose="00000500000000000000" pitchFamily="2" charset="0"/>
              </a:rPr>
            </a:br>
            <a:r>
              <a:rPr lang="nl-BE" sz="1600" u="none" kern="1200" dirty="0">
                <a:solidFill>
                  <a:schemeClr val="tx1"/>
                </a:solidFill>
                <a:effectLst/>
                <a:latin typeface="Roboto" pitchFamily="2" charset="0"/>
                <a:ea typeface="Roboto" pitchFamily="2" charset="0"/>
                <a:cs typeface="Poppins" panose="00000500000000000000" pitchFamily="2" charset="0"/>
              </a:rPr>
              <a:t>/</a:t>
            </a:r>
            <a:r>
              <a:rPr lang="nl-BE" sz="1600" u="none" kern="1200" dirty="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dirty="0">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707886"/>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p>
          <a:p>
            <a:pPr algn="ctr"/>
            <a:br>
              <a:rPr lang="nl-BE" sz="1600" dirty="0">
                <a:latin typeface="Roboto" pitchFamily="2" charset="0"/>
                <a:ea typeface="Roboto" pitchFamily="2" charset="0"/>
                <a:cs typeface="Poppins" panose="00000500000000000000" pitchFamily="2" charset="0"/>
              </a:rPr>
            </a:br>
            <a:endParaRPr lang="nl-BE" sz="800" dirty="0">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dirty="0">
                <a:latin typeface="Poppins ExtraBold" panose="00000900000000000000" pitchFamily="2" charset="0"/>
                <a:ea typeface="Roboto Bk" pitchFamily="2" charset="0"/>
                <a:cs typeface="Poppins ExtraBold" panose="00000900000000000000" pitchFamily="2" charset="0"/>
              </a:rPr>
              <a:t>Ontdek onze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dirty="0">
                <a:latin typeface="Poppins ExtraBold" panose="00000900000000000000" pitchFamily="2" charset="0"/>
                <a:ea typeface="Roboto Bk" pitchFamily="2" charset="0"/>
                <a:cs typeface="Poppins ExtraBold" panose="00000900000000000000" pitchFamily="2" charset="0"/>
              </a:rPr>
              <a:t> kanalen</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dirty="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dirty="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dirty="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dirty="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dirty="0">
                <a:latin typeface="Poppins ExtraBold" panose="00000900000000000000" pitchFamily="2" charset="0"/>
                <a:ea typeface="Roboto Bk" pitchFamily="2" charset="0"/>
                <a:cs typeface="Poppins ExtraBold" panose="00000900000000000000" pitchFamily="2" charset="0"/>
              </a:rPr>
              <a:t>Ook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dirty="0">
                <a:latin typeface="Poppins ExtraBold" panose="00000900000000000000" pitchFamily="2" charset="0"/>
                <a:ea typeface="Roboto Bk" pitchFamily="2" charset="0"/>
                <a:cs typeface="Poppins ExtraBold" panose="00000900000000000000" pitchFamily="2" charset="0"/>
              </a:rPr>
              <a:t> voor jou</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dirty="0">
                <a:solidFill>
                  <a:srgbClr val="242424"/>
                </a:solidFill>
                <a:effectLst/>
                <a:latin typeface="Calibri" panose="020F0502020204030204" pitchFamily="34" charset="0"/>
              </a:rPr>
              <a:t>Noteer hier </a:t>
            </a:r>
            <a:r>
              <a:rPr lang="nl-NL" b="0" i="0" dirty="0" err="1">
                <a:solidFill>
                  <a:srgbClr val="242424"/>
                </a:solidFill>
                <a:effectLst/>
                <a:latin typeface="Calibri" panose="020F0502020204030204" pitchFamily="34" charset="0"/>
              </a:rPr>
              <a:t>profesionaliseringen</a:t>
            </a:r>
            <a:r>
              <a:rPr lang="nl-NL" b="0" i="0" dirty="0">
                <a:solidFill>
                  <a:srgbClr val="242424"/>
                </a:solidFill>
                <a:effectLst/>
                <a:latin typeface="Calibri" panose="020F0502020204030204" pitchFamily="34" charset="0"/>
              </a:rPr>
              <a:t>, nascholingen, lerende netwerken … die ook interessant zijn voor je doelgroep/aanwezigen.</a:t>
            </a:r>
            <a:endParaRPr lang="nl-BE" dirty="0"/>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Iconen, nummering, logo’s</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dirty="0"/>
              <a:t>Beschrijf in 140 tekens waarover je presentatie gaat</a:t>
            </a:r>
            <a:endParaRPr lang="nl-BE" dirty="0"/>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dirty="0"/>
              <a:t>Schrijf hier je pakkende titel</a:t>
            </a:r>
            <a:endParaRPr lang="nl-BE" dirty="0"/>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10/09/2025</a:t>
            </a:fld>
            <a:endParaRPr lang="nl-BE" dirty="0"/>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INHOUD</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405194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Typ hier de krachtlijn van dit onderdeel van je presentatie</a:t>
            </a:r>
            <a:endParaRPr lang="nl-BE" dirty="0"/>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dirty="0"/>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dirty="0"/>
              <a:t>Typ hier een duidelijke titel</a:t>
            </a:r>
            <a:endParaRPr lang="nl-BE" dirty="0"/>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dirty="0"/>
              <a:t>Titel van dit onderdeel van je presentatie</a:t>
            </a:r>
            <a:endParaRPr lang="nl-BE" dirty="0"/>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dirty="0"/>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dirty="0"/>
              <a:t>Maak hier je concluderend punt</a:t>
            </a:r>
            <a:endParaRPr lang="nl-BE" dirty="0"/>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dirty="0"/>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dirty="0"/>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dirty="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dirty="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dirty="0"/>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dirty="0">
                <a:solidFill>
                  <a:schemeClr val="bg1"/>
                </a:solidFill>
                <a:latin typeface="Poppins ExtraBold" panose="00000900000000000000" pitchFamily="2" charset="0"/>
                <a:cs typeface="Poppins ExtraBold" panose="00000900000000000000" pitchFamily="2" charset="0"/>
              </a:rPr>
              <a:t>Lunch</a:t>
            </a:r>
            <a:endParaRPr lang="nl-BE" sz="6600" b="1" dirty="0">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dirty="0"/>
              <a:t>Typ hier een duidelijke titel</a:t>
            </a:r>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dirty="0"/>
              <a:t>Noteer hier je belangrijkste items in </a:t>
            </a:r>
            <a:r>
              <a:rPr lang="nl-NL" dirty="0" err="1"/>
              <a:t>bullets</a:t>
            </a:r>
            <a:r>
              <a:rPr lang="nl-NL" dirty="0"/>
              <a:t> (en vertel de rest)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dirty="0"/>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dirty="0">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dirty="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dirty="0">
                <a:solidFill>
                  <a:schemeClr val="tx1"/>
                </a:solidFill>
                <a:latin typeface="Roboto" pitchFamily="2" charset="0"/>
                <a:ea typeface="Roboto" pitchFamily="2" charset="0"/>
                <a:cs typeface="Poppins" panose="00000500000000000000" pitchFamily="2" charset="0"/>
              </a:rPr>
              <a:t>/</a:t>
            </a:r>
            <a:r>
              <a:rPr lang="nl-BE" sz="1600" u="none" dirty="0" err="1">
                <a:solidFill>
                  <a:schemeClr val="tx1"/>
                </a:solidFill>
                <a:latin typeface="Roboto" pitchFamily="2" charset="0"/>
                <a:ea typeface="Roboto" pitchFamily="2" charset="0"/>
                <a:cs typeface="Poppins" panose="00000500000000000000" pitchFamily="2" charset="0"/>
              </a:rPr>
              <a:t>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/company/</a:t>
            </a:r>
            <a:br>
              <a:rPr lang="nl-BE" sz="1600" u="none" kern="1200" dirty="0">
                <a:solidFill>
                  <a:schemeClr val="tx1"/>
                </a:solidFill>
                <a:effectLst/>
                <a:latin typeface="Roboto" pitchFamily="2" charset="0"/>
                <a:ea typeface="Roboto" pitchFamily="2" charset="0"/>
                <a:cs typeface="Poppins" panose="00000500000000000000" pitchFamily="2" charset="0"/>
              </a:rPr>
            </a:br>
            <a:r>
              <a:rPr lang="nl-BE" sz="1600" u="none" kern="1200" dirty="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dirty="0">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br>
              <a:rPr lang="nl-BE" sz="1600" dirty="0">
                <a:latin typeface="Roboto" pitchFamily="2" charset="0"/>
                <a:ea typeface="Roboto" pitchFamily="2" charset="0"/>
                <a:cs typeface="Poppins" panose="00000500000000000000" pitchFamily="2" charset="0"/>
              </a:rPr>
            </a:br>
            <a:endParaRPr lang="nl-BE" sz="800" dirty="0">
              <a:latin typeface="Roboto" pitchFamily="2" charset="0"/>
              <a:ea typeface="Roboto" pitchFamily="2" charset="0"/>
              <a:cs typeface="Poppins" panose="00000500000000000000" pitchFamily="2" charset="0"/>
            </a:endParaRPr>
          </a:p>
          <a:p>
            <a:pPr algn="ctr"/>
            <a:r>
              <a:rPr lang="nl-BE" sz="1600" dirty="0">
                <a:solidFill>
                  <a:schemeClr val="tx1"/>
                </a:solidFill>
                <a:latin typeface="Roboto" pitchFamily="2" charset="0"/>
                <a:ea typeface="Roboto" pitchFamily="2" charset="0"/>
                <a:cs typeface="Poppins" panose="00000500000000000000" pitchFamily="2" charset="0"/>
              </a:rPr>
              <a:t>/</a:t>
            </a:r>
            <a:r>
              <a:rPr lang="nl-BE" sz="1600" dirty="0" err="1">
                <a:solidFill>
                  <a:schemeClr val="tx1"/>
                </a:solidFill>
                <a:latin typeface="Roboto" pitchFamily="2" charset="0"/>
                <a:ea typeface="Roboto" pitchFamily="2" charset="0"/>
                <a:cs typeface="Poppins" panose="00000500000000000000" pitchFamily="2" charset="0"/>
              </a:rPr>
              <a:t>BoeveLieven</a:t>
            </a:r>
            <a:endParaRPr lang="nl-BE" sz="1600" dirty="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dirty="0">
                <a:latin typeface="Poppins ExtraBold" panose="00000900000000000000" pitchFamily="2" charset="0"/>
                <a:ea typeface="Roboto Bk" pitchFamily="2" charset="0"/>
                <a:cs typeface="Poppins ExtraBold" panose="00000900000000000000" pitchFamily="2" charset="0"/>
              </a:rPr>
              <a:t>Ontdek onze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dirty="0">
                <a:latin typeface="Poppins ExtraBold" panose="00000900000000000000" pitchFamily="2" charset="0"/>
                <a:ea typeface="Roboto Bk" pitchFamily="2" charset="0"/>
                <a:cs typeface="Poppins ExtraBold" panose="00000900000000000000" pitchFamily="2" charset="0"/>
              </a:rPr>
              <a:t> kanalen</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dirty="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dirty="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dirty="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dirty="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dirty="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dirty="0">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dirty="0">
                <a:solidFill>
                  <a:schemeClr val="tx1"/>
                </a:solidFill>
                <a:latin typeface="Roboto" pitchFamily="2" charset="0"/>
                <a:ea typeface="Roboto" pitchFamily="2" charset="0"/>
                <a:cs typeface="Poppins" panose="00000500000000000000" pitchFamily="2" charset="0"/>
              </a:rPr>
              <a:t>/@kathondvla</a:t>
            </a:r>
            <a:endParaRPr lang="nl-BE" sz="1400" dirty="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dirty="0">
                <a:latin typeface="Poppins ExtraBold" panose="00000900000000000000" pitchFamily="2" charset="0"/>
                <a:ea typeface="Roboto Bk" pitchFamily="2" charset="0"/>
                <a:cs typeface="Poppins ExtraBold" panose="00000900000000000000" pitchFamily="2" charset="0"/>
              </a:rPr>
              <a:t>Ook </a:t>
            </a:r>
            <a:r>
              <a:rPr lang="nl-NL" sz="4800" cap="none" baseline="0" dirty="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dirty="0">
                <a:latin typeface="Poppins ExtraBold" panose="00000900000000000000" pitchFamily="2" charset="0"/>
                <a:ea typeface="Roboto Bk" pitchFamily="2" charset="0"/>
                <a:cs typeface="Poppins ExtraBold" panose="00000900000000000000" pitchFamily="2" charset="0"/>
              </a:rPr>
              <a:t> voor jou</a:t>
            </a:r>
            <a:endParaRPr lang="nl-BE" sz="4800" cap="none" baseline="0" dirty="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dirty="0">
                <a:solidFill>
                  <a:schemeClr val="tx1"/>
                </a:solidFill>
                <a:latin typeface="Roboto" pitchFamily="2" charset="0"/>
                <a:ea typeface="Roboto" pitchFamily="2" charset="0"/>
                <a:cs typeface="Times New Roman" panose="02020603050405020304" pitchFamily="18" charset="0"/>
              </a:rPr>
              <a:t>Bekijk ons volledig </a:t>
            </a:r>
            <a:r>
              <a:rPr lang="nl-BE" sz="2400" u="none" baseline="0" dirty="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dirty="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dirty="0">
                <a:solidFill>
                  <a:srgbClr val="242424"/>
                </a:solidFill>
                <a:effectLst/>
                <a:latin typeface="Calibri" panose="020F0502020204030204" pitchFamily="34" charset="0"/>
              </a:rPr>
              <a:t>Noteer hier </a:t>
            </a:r>
            <a:r>
              <a:rPr lang="nl-NL" b="0" i="0" dirty="0" err="1">
                <a:solidFill>
                  <a:srgbClr val="242424"/>
                </a:solidFill>
                <a:effectLst/>
                <a:latin typeface="Calibri" panose="020F0502020204030204" pitchFamily="34" charset="0"/>
              </a:rPr>
              <a:t>profesionaliseringen</a:t>
            </a:r>
            <a:r>
              <a:rPr lang="nl-NL" b="0" i="0" dirty="0">
                <a:solidFill>
                  <a:srgbClr val="242424"/>
                </a:solidFill>
                <a:effectLst/>
                <a:latin typeface="Calibri" panose="020F0502020204030204" pitchFamily="34" charset="0"/>
              </a:rPr>
              <a:t>, nascholingen, lerende netwerken … die ook interessant zijn voor je doelgroep/aanwezigen.</a:t>
            </a:r>
            <a:endParaRPr lang="nl-BE" dirty="0"/>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dirty="0">
                <a:latin typeface="Poppins ExtraBold" panose="00000900000000000000" pitchFamily="2" charset="0"/>
                <a:cs typeface="Poppins ExtraBold" panose="00000900000000000000" pitchFamily="2" charset="0"/>
              </a:rPr>
              <a:t>Iconen, nummering, logo’s</a:t>
            </a:r>
            <a:endParaRPr lang="nl-BE" dirty="0">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dirty="0">
                <a:solidFill>
                  <a:srgbClr val="242424"/>
                </a:solidFill>
                <a:effectLst/>
                <a:latin typeface="Calibri" panose="020F0502020204030204" pitchFamily="34" charset="0"/>
              </a:rPr>
              <a:t>Voeg op deze slide de </a:t>
            </a:r>
            <a:r>
              <a:rPr lang="nl-NL" b="1" i="0" dirty="0">
                <a:solidFill>
                  <a:srgbClr val="242424"/>
                </a:solidFill>
                <a:effectLst/>
                <a:latin typeface="Calibri" panose="020F0502020204030204" pitchFamily="34" charset="0"/>
              </a:rPr>
              <a:t>titels</a:t>
            </a:r>
            <a:r>
              <a:rPr lang="nl-NL" b="0" i="0" dirty="0">
                <a:solidFill>
                  <a:srgbClr val="242424"/>
                </a:solidFill>
                <a:effectLst/>
                <a:latin typeface="Calibri" panose="020F0502020204030204" pitchFamily="34" charset="0"/>
              </a:rPr>
              <a:t> van je presentatie toe, zodat er een </a:t>
            </a:r>
            <a:r>
              <a:rPr lang="nl-NL" b="1" i="0" dirty="0">
                <a:solidFill>
                  <a:srgbClr val="242424"/>
                </a:solidFill>
                <a:effectLst/>
                <a:latin typeface="Calibri" panose="020F0502020204030204" pitchFamily="34" charset="0"/>
              </a:rPr>
              <a:t>overzicht</a:t>
            </a:r>
            <a:r>
              <a:rPr lang="nl-NL" b="0" i="0" dirty="0">
                <a:solidFill>
                  <a:srgbClr val="242424"/>
                </a:solidFill>
                <a:effectLst/>
                <a:latin typeface="Calibri" panose="020F0502020204030204" pitchFamily="34" charset="0"/>
              </a:rPr>
              <a:t> is.</a:t>
            </a:r>
            <a:endParaRPr lang="nl-NL" dirty="0"/>
          </a:p>
        </p:txBody>
      </p:sp>
    </p:spTree>
    <p:extLst>
      <p:ext uri="{BB962C8B-B14F-4D97-AF65-F5344CB8AC3E}">
        <p14:creationId xmlns:p14="http://schemas.microsoft.com/office/powerpoint/2010/main" val="24506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dirty="0"/>
              <a:t>Noteer hier je belangrijkste items in </a:t>
            </a:r>
            <a:r>
              <a:rPr lang="nl-NL" dirty="0" err="1"/>
              <a:t>bullets</a:t>
            </a:r>
            <a:r>
              <a:rPr lang="nl-NL" dirty="0"/>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dirty="0"/>
              <a:t>Noteer hier je belangrijkste items in </a:t>
            </a:r>
            <a:r>
              <a:rPr lang="nl-NL" dirty="0" err="1"/>
              <a:t>bullets</a:t>
            </a:r>
            <a:r>
              <a:rPr lang="nl-NL" dirty="0"/>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dirty="0"/>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dirty="0"/>
              <a:t>Maak hier je concluderend punt</a:t>
            </a:r>
            <a:endParaRPr lang="nl-BE" dirty="0"/>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dirty="0"/>
              <a:t>Noteer hier je belangrijkste items in </a:t>
            </a:r>
            <a:r>
              <a:rPr lang="nl-NL" dirty="0" err="1"/>
              <a:t>bullets</a:t>
            </a:r>
            <a:r>
              <a:rPr lang="nl-NL" dirty="0"/>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dirty="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10/09/2025</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10/09/2025</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MqQ8eUGVG8"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www.arts.kuleuven.be/outreach/tenl/korte-verhalen-in-de-talenklas/vijfstappenplan" TargetMode="External"/><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placedesenseignants.com/books/template/index.php?EAN=9782378622534&amp;title=Dessine-moi+un+ours+blanc+-+version+gros+caract%C3%A8res" TargetMode="External"/><Relationship Id="rId2" Type="http://schemas.openxmlformats.org/officeDocument/2006/relationships/hyperlink" Target="https://www.furet.com/media/pdf/feuilletage/9/7/8/2/2/5/3/0/9782253000709.pdf?srsltid=AfmBOopFR3Yw8ORYr-HuAGYVBaYYYzWcx9UW4iL0CE5_NvJCFQcp_pmh" TargetMode="Externa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78387532-7CEC-1810-9E09-8DE9D371DB72}"/>
              </a:ext>
            </a:extLst>
          </p:cNvPr>
          <p:cNvSpPr>
            <a:spLocks noGrp="1"/>
          </p:cNvSpPr>
          <p:nvPr>
            <p:ph type="subTitle" idx="1"/>
          </p:nvPr>
        </p:nvSpPr>
        <p:spPr>
          <a:xfrm>
            <a:off x="-179482" y="5575884"/>
            <a:ext cx="7476225" cy="1560946"/>
          </a:xfrm>
        </p:spPr>
        <p:txBody>
          <a:bodyPr>
            <a:normAutofit/>
          </a:bodyPr>
          <a:lstStyle/>
          <a:p>
            <a:r>
              <a:rPr lang="nl-NL" b="1" i="1" dirty="0" err="1"/>
              <a:t>Dessine-moi</a:t>
            </a:r>
            <a:r>
              <a:rPr lang="nl-NL" b="1" i="1" dirty="0"/>
              <a:t> </a:t>
            </a:r>
            <a:r>
              <a:rPr lang="nl-NL" b="1" i="1" dirty="0" err="1"/>
              <a:t>un</a:t>
            </a:r>
            <a:r>
              <a:rPr lang="nl-NL" b="1" i="1" dirty="0"/>
              <a:t> </a:t>
            </a:r>
            <a:r>
              <a:rPr lang="nl-NL" b="1" i="1" dirty="0" err="1"/>
              <a:t>ours</a:t>
            </a:r>
            <a:r>
              <a:rPr lang="nl-NL" b="1" i="1" dirty="0"/>
              <a:t> </a:t>
            </a:r>
            <a:r>
              <a:rPr lang="nl-NL" b="1" i="1" dirty="0" err="1"/>
              <a:t>blanc</a:t>
            </a:r>
            <a:endParaRPr lang="nl-NL" dirty="0"/>
          </a:p>
          <a:p>
            <a:r>
              <a:rPr lang="nl-NL" dirty="0"/>
              <a:t>Véronique Cauchy – Virginie </a:t>
            </a:r>
            <a:r>
              <a:rPr lang="nl-NL" dirty="0" err="1"/>
              <a:t>Grosos</a:t>
            </a:r>
            <a:endParaRPr lang="nl-BE" dirty="0"/>
          </a:p>
        </p:txBody>
      </p:sp>
      <p:sp>
        <p:nvSpPr>
          <p:cNvPr id="6" name="Titel 5">
            <a:extLst>
              <a:ext uri="{FF2B5EF4-FFF2-40B4-BE49-F238E27FC236}">
                <a16:creationId xmlns:a16="http://schemas.microsoft.com/office/drawing/2014/main" id="{1435E2D8-25CE-4D95-42F7-2B3BEDF74385}"/>
              </a:ext>
            </a:extLst>
          </p:cNvPr>
          <p:cNvSpPr>
            <a:spLocks noGrp="1"/>
          </p:cNvSpPr>
          <p:nvPr>
            <p:ph type="title"/>
          </p:nvPr>
        </p:nvSpPr>
        <p:spPr>
          <a:xfrm>
            <a:off x="2357887" y="2873367"/>
            <a:ext cx="7476225" cy="167769"/>
          </a:xfrm>
        </p:spPr>
        <p:txBody>
          <a:bodyPr>
            <a:normAutofit fontScale="90000"/>
          </a:bodyPr>
          <a:lstStyle/>
          <a:p>
            <a:br>
              <a:rPr lang="nl-BE" b="1" dirty="0"/>
            </a:br>
            <a:br>
              <a:rPr lang="nl-BE" b="1" dirty="0"/>
            </a:br>
            <a:r>
              <a:rPr lang="nl-BE" b="1" dirty="0"/>
              <a:t>Korte verhalen in het vreemdetalenonderwijs</a:t>
            </a:r>
            <a:br>
              <a:rPr lang="nl-BE" b="1" dirty="0"/>
            </a:br>
            <a:br>
              <a:rPr lang="nl-BE" b="1" dirty="0"/>
            </a:br>
            <a:r>
              <a:rPr lang="nl-BE" b="1" dirty="0">
                <a:latin typeface="Palatino Linotype" panose="02040502050505030304" pitchFamily="18" charset="0"/>
              </a:rPr>
              <a:t>Vijfstappenplan voor de lectuur</a:t>
            </a:r>
            <a:br>
              <a:rPr lang="nl-BE" b="1" dirty="0">
                <a:latin typeface="Palatino Linotype" panose="02040502050505030304" pitchFamily="18" charset="0"/>
              </a:rPr>
            </a:br>
            <a:r>
              <a:rPr lang="nl-BE" b="1" dirty="0" err="1">
                <a:latin typeface="Palatino Linotype" panose="02040502050505030304" pitchFamily="18" charset="0"/>
              </a:rPr>
              <a:t>KULeuven</a:t>
            </a:r>
            <a:r>
              <a:rPr lang="nl-BE" b="1" dirty="0">
                <a:latin typeface="Palatino Linotype" panose="02040502050505030304" pitchFamily="18" charset="0"/>
              </a:rPr>
              <a:t> – Centrum voor Literatuur en Onderwijs</a:t>
            </a:r>
            <a:br>
              <a:rPr lang="nl-BE" dirty="0"/>
            </a:br>
            <a:endParaRPr lang="nl-BE" dirty="0"/>
          </a:p>
        </p:txBody>
      </p:sp>
      <p:sp>
        <p:nvSpPr>
          <p:cNvPr id="9" name="Tijdelijke aanduiding voor datum 8">
            <a:extLst>
              <a:ext uri="{FF2B5EF4-FFF2-40B4-BE49-F238E27FC236}">
                <a16:creationId xmlns:a16="http://schemas.microsoft.com/office/drawing/2014/main" id="{225956C2-12BA-C569-6B00-32BFF27621A0}"/>
              </a:ext>
            </a:extLst>
          </p:cNvPr>
          <p:cNvSpPr>
            <a:spLocks noGrp="1"/>
          </p:cNvSpPr>
          <p:nvPr>
            <p:ph type="dt" sz="half" idx="4294967295"/>
          </p:nvPr>
        </p:nvSpPr>
        <p:spPr>
          <a:xfrm>
            <a:off x="10144664" y="6356357"/>
            <a:ext cx="1595894" cy="365125"/>
          </a:xfrm>
        </p:spPr>
        <p:txBody>
          <a:bodyPr/>
          <a:lstStyle/>
          <a:p>
            <a:fld id="{61BC12D3-0BDC-4299-95B9-544689C7E16C}" type="datetime1">
              <a:rPr lang="nl-BE" sz="1600" smtClean="0">
                <a:solidFill>
                  <a:schemeClr val="bg1"/>
                </a:solidFill>
              </a:rPr>
              <a:t>10/09/2025</a:t>
            </a:fld>
            <a:endParaRPr lang="nl-BE" dirty="0">
              <a:solidFill>
                <a:schemeClr val="bg1"/>
              </a:solidFill>
            </a:endParaRPr>
          </a:p>
        </p:txBody>
      </p:sp>
      <p:pic>
        <p:nvPicPr>
          <p:cNvPr id="3" name="Afbeelding 2" descr="Afbeelding met tekst, Graphics, ontwerp, Lettertype&#10;&#10;Door AI gegenereerde inhoud is mogelijk onjuist.">
            <a:extLst>
              <a:ext uri="{FF2B5EF4-FFF2-40B4-BE49-F238E27FC236}">
                <a16:creationId xmlns:a16="http://schemas.microsoft.com/office/drawing/2014/main" id="{8F10688A-61CF-CD61-43FE-D5E8F6DEB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6599" y="4412511"/>
            <a:ext cx="1801478" cy="1801478"/>
          </a:xfrm>
          <a:prstGeom prst="rect">
            <a:avLst/>
          </a:prstGeom>
        </p:spPr>
      </p:pic>
    </p:spTree>
    <p:extLst>
      <p:ext uri="{BB962C8B-B14F-4D97-AF65-F5344CB8AC3E}">
        <p14:creationId xmlns:p14="http://schemas.microsoft.com/office/powerpoint/2010/main" val="325976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DF3622-CD34-82B4-D0B3-C90AD0F71E52}"/>
              </a:ext>
            </a:extLst>
          </p:cNvPr>
          <p:cNvSpPr>
            <a:spLocks noGrp="1"/>
          </p:cNvSpPr>
          <p:nvPr>
            <p:ph type="body" sz="quarter" idx="10"/>
          </p:nvPr>
        </p:nvSpPr>
        <p:spPr>
          <a:xfrm>
            <a:off x="319176" y="1121557"/>
            <a:ext cx="10785703" cy="5021262"/>
          </a:xfrm>
        </p:spPr>
        <p:txBody>
          <a:bodyPr>
            <a:normAutofit fontScale="85000" lnSpcReduction="20000"/>
          </a:bodyPr>
          <a:lstStyle/>
          <a:p>
            <a:pPr marL="0" lvl="0" indent="0" algn="just" defTabSz="914400">
              <a:lnSpc>
                <a:spcPct val="160000"/>
              </a:lnSpc>
              <a:spcBef>
                <a:spcPts val="0"/>
              </a:spcBef>
              <a:buClr>
                <a:srgbClr val="1CADE4"/>
              </a:buClr>
              <a:buSzPct val="100000"/>
              <a:buNone/>
              <a:defRPr/>
            </a:pPr>
            <a:r>
              <a:rPr lang="fr-FR" sz="2600" dirty="0">
                <a:latin typeface="Calibri" panose="020F0502020204030204" pitchFamily="34" charset="0"/>
                <a:ea typeface="Calibri" panose="020F0502020204030204" pitchFamily="34" charset="0"/>
                <a:cs typeface="Calibri" panose="020F0502020204030204" pitchFamily="34" charset="0"/>
              </a:rPr>
              <a:t>Vous étudiez 1 aspect du texte en groupe suivant les consignes :</a:t>
            </a:r>
          </a:p>
          <a:p>
            <a:pPr marL="383540" lvl="1" algn="just">
              <a:lnSpc>
                <a:spcPct val="160000"/>
              </a:lnSpc>
              <a:spcBef>
                <a:spcPts val="0"/>
              </a:spcBef>
              <a:spcAft>
                <a:spcPts val="0"/>
              </a:spcAft>
              <a:buClr>
                <a:srgbClr val="1CADE4"/>
              </a:buClr>
              <a:buSzPct val="100000"/>
              <a:buFont typeface="Courier New" panose="02070309020205020404" pitchFamily="49" charset="0"/>
              <a:buChar char="o"/>
              <a:defRPr/>
            </a:pP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Vous cherchez dans la perspective choisie ce qui est nécessaire à une bonne compréhension du texte dans son contexte.</a:t>
            </a:r>
          </a:p>
          <a:p>
            <a:pPr marL="383540" lvl="1" algn="just">
              <a:lnSpc>
                <a:spcPct val="160000"/>
              </a:lnSpc>
              <a:spcBef>
                <a:spcPts val="0"/>
              </a:spcBef>
              <a:spcAft>
                <a:spcPts val="0"/>
              </a:spcAft>
              <a:buClr>
                <a:srgbClr val="1CADE4"/>
              </a:buClr>
              <a:buSzPct val="100000"/>
              <a:buFont typeface="Courier New" panose="02070309020205020404" pitchFamily="49" charset="0"/>
              <a:buChar char="o"/>
              <a:defRPr/>
            </a:pP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Vous consultez librement les sites web prévus concernant l'histoire, les thèmes, la culture, les auteurs, la tradition littéraire…</a:t>
            </a:r>
          </a:p>
          <a:p>
            <a:pPr marL="383540" lvl="1" algn="just">
              <a:lnSpc>
                <a:spcPct val="160000"/>
              </a:lnSpc>
              <a:spcBef>
                <a:spcPts val="0"/>
              </a:spcBef>
              <a:spcAft>
                <a:spcPts val="0"/>
              </a:spcAft>
              <a:buClr>
                <a:srgbClr val="1CADE4"/>
              </a:buClr>
              <a:buSzPct val="100000"/>
              <a:buFont typeface="Courier New" panose="02070309020205020404" pitchFamily="49" charset="0"/>
              <a:buChar char="o"/>
              <a:defRPr/>
            </a:pP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question-clé : « </a:t>
            </a:r>
            <a:r>
              <a:rPr lang="fr-FR" sz="2600" b="1" dirty="0">
                <a:solidFill>
                  <a:schemeClr val="tx1"/>
                </a:solidFill>
                <a:latin typeface="Calibri" panose="020F0502020204030204" pitchFamily="34" charset="0"/>
                <a:ea typeface="Calibri" panose="020F0502020204030204" pitchFamily="34" charset="0"/>
                <a:cs typeface="Calibri" panose="020F0502020204030204" pitchFamily="34" charset="0"/>
              </a:rPr>
              <a:t>Que doivent apprendre nos camarades de classe pour comprendre le texte comme faisant partie d'une tradition, d'une culture et d'une société ? </a:t>
            </a: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83540" lvl="1" algn="just">
              <a:lnSpc>
                <a:spcPct val="160000"/>
              </a:lnSpc>
              <a:spcBef>
                <a:spcPts val="0"/>
              </a:spcBef>
              <a:spcAft>
                <a:spcPts val="0"/>
              </a:spcAft>
              <a:buClr>
                <a:srgbClr val="1CADE4"/>
              </a:buClr>
              <a:buSzPct val="100000"/>
              <a:buFont typeface="Courier New" panose="02070309020205020404" pitchFamily="49" charset="0"/>
              <a:buChar char="o"/>
              <a:defRPr/>
            </a:pP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Chaque membre du groupe </a:t>
            </a:r>
            <a:r>
              <a:rPr lang="fr-FR" sz="2600" b="1" dirty="0">
                <a:solidFill>
                  <a:schemeClr val="tx1"/>
                </a:solidFill>
                <a:latin typeface="Calibri" panose="020F0502020204030204" pitchFamily="34" charset="0"/>
                <a:ea typeface="Calibri" panose="020F0502020204030204" pitchFamily="34" charset="0"/>
                <a:cs typeface="Calibri" panose="020F0502020204030204" pitchFamily="34" charset="0"/>
              </a:rPr>
              <a:t>prend des notes </a:t>
            </a: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à titre individuel.</a:t>
            </a:r>
          </a:p>
          <a:p>
            <a:pPr marL="383540" lvl="1" algn="just">
              <a:lnSpc>
                <a:spcPct val="160000"/>
              </a:lnSpc>
              <a:spcBef>
                <a:spcPts val="0"/>
              </a:spcBef>
              <a:spcAft>
                <a:spcPts val="0"/>
              </a:spcAft>
              <a:buClr>
                <a:srgbClr val="1CADE4"/>
              </a:buClr>
              <a:buSzPct val="100000"/>
              <a:buFont typeface="Courier New" panose="02070309020205020404" pitchFamily="49" charset="0"/>
              <a:buChar char="o"/>
              <a:defRPr/>
            </a:pP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Vous êtes censés </a:t>
            </a:r>
            <a:r>
              <a:rPr lang="fr-FR" sz="2600" b="1" dirty="0">
                <a:solidFill>
                  <a:schemeClr val="tx1"/>
                </a:solidFill>
                <a:latin typeface="Calibri" panose="020F0502020204030204" pitchFamily="34" charset="0"/>
                <a:ea typeface="Calibri" panose="020F0502020204030204" pitchFamily="34" charset="0"/>
                <a:cs typeface="Calibri" panose="020F0502020204030204" pitchFamily="34" charset="0"/>
              </a:rPr>
              <a:t>devenir spécialiste </a:t>
            </a:r>
            <a:r>
              <a:rPr lang="fr-FR" sz="2600" dirty="0">
                <a:solidFill>
                  <a:schemeClr val="tx1"/>
                </a:solidFill>
                <a:latin typeface="Calibri" panose="020F0502020204030204" pitchFamily="34" charset="0"/>
                <a:ea typeface="Calibri" panose="020F0502020204030204" pitchFamily="34" charset="0"/>
                <a:cs typeface="Calibri" panose="020F0502020204030204" pitchFamily="34" charset="0"/>
              </a:rPr>
              <a:t>de la perspective choisie: préparez-vous à pouvoir en informer vos camarades de classe !</a:t>
            </a:r>
          </a:p>
          <a:p>
            <a:pPr marL="0" indent="0">
              <a:buNone/>
            </a:pPr>
            <a:endParaRPr lang="nl-BE" dirty="0"/>
          </a:p>
        </p:txBody>
      </p:sp>
      <p:sp>
        <p:nvSpPr>
          <p:cNvPr id="3" name="Titel 2">
            <a:extLst>
              <a:ext uri="{FF2B5EF4-FFF2-40B4-BE49-F238E27FC236}">
                <a16:creationId xmlns:a16="http://schemas.microsoft.com/office/drawing/2014/main" id="{4A57CC73-B922-2905-AC97-298EEAC05203}"/>
              </a:ext>
            </a:extLst>
          </p:cNvPr>
          <p:cNvSpPr>
            <a:spLocks noGrp="1"/>
          </p:cNvSpPr>
          <p:nvPr>
            <p:ph type="title"/>
          </p:nvPr>
        </p:nvSpPr>
        <p:spPr/>
        <p:txBody>
          <a:bodyPr/>
          <a:lstStyle/>
          <a:p>
            <a:r>
              <a:rPr lang="nl-NL" dirty="0" err="1"/>
              <a:t>Travail</a:t>
            </a:r>
            <a:r>
              <a:rPr lang="nl-NL" dirty="0"/>
              <a:t> </a:t>
            </a:r>
            <a:r>
              <a:rPr lang="nl-NL" dirty="0" err="1"/>
              <a:t>d’expertise</a:t>
            </a:r>
            <a:endParaRPr lang="nl-BE" dirty="0"/>
          </a:p>
        </p:txBody>
      </p:sp>
    </p:spTree>
    <p:extLst>
      <p:ext uri="{BB962C8B-B14F-4D97-AF65-F5344CB8AC3E}">
        <p14:creationId xmlns:p14="http://schemas.microsoft.com/office/powerpoint/2010/main" val="42935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EA8723F-64B5-56B7-0EEF-4B9D9411801C}"/>
              </a:ext>
            </a:extLst>
          </p:cNvPr>
          <p:cNvSpPr>
            <a:spLocks noGrp="1"/>
          </p:cNvSpPr>
          <p:nvPr>
            <p:ph type="body" sz="quarter" idx="10"/>
          </p:nvPr>
        </p:nvSpPr>
        <p:spPr>
          <a:xfrm>
            <a:off x="319176" y="1121556"/>
            <a:ext cx="11872824" cy="5634843"/>
          </a:xfrm>
        </p:spPr>
        <p:txBody>
          <a:bodyPr>
            <a:normAutofit fontScale="32500" lnSpcReduction="20000"/>
          </a:bodyPr>
          <a:lstStyle/>
          <a:p>
            <a:pPr algn="just">
              <a:lnSpc>
                <a:spcPct val="120000"/>
              </a:lnSpc>
            </a:pPr>
            <a:r>
              <a:rPr lang="fr-FR" sz="8000" dirty="0">
                <a:latin typeface="Calibri" panose="020F0502020204030204" pitchFamily="34" charset="0"/>
                <a:ea typeface="Calibri" panose="020F0502020204030204" pitchFamily="34" charset="0"/>
                <a:cs typeface="Calibri" panose="020F0502020204030204" pitchFamily="34" charset="0"/>
              </a:rPr>
              <a:t>Vous choisissez 1 des 5 pistes possibles. Vous recevrez une fiche d’exploration et une fiche d'évaluation par les pairs.</a:t>
            </a:r>
          </a:p>
          <a:p>
            <a:pPr algn="just">
              <a:lnSpc>
                <a:spcPct val="120000"/>
              </a:lnSpc>
            </a:pPr>
            <a:r>
              <a:rPr lang="fr-FR" sz="8000" dirty="0">
                <a:latin typeface="Calibri" panose="020F0502020204030204" pitchFamily="34" charset="0"/>
                <a:ea typeface="Calibri" panose="020F0502020204030204" pitchFamily="34" charset="0"/>
                <a:cs typeface="Calibri" panose="020F0502020204030204" pitchFamily="34" charset="0"/>
              </a:rPr>
              <a:t> Vous accomplissez votre piste selon les consignes formelles et matérielles, qui se trouvent sur les fiches d’exploration et d'évaluation par les pairs.</a:t>
            </a:r>
          </a:p>
          <a:p>
            <a:pPr algn="just">
              <a:lnSpc>
                <a:spcPct val="120000"/>
              </a:lnSpc>
            </a:pPr>
            <a:r>
              <a:rPr lang="fr-FR" sz="8000" dirty="0">
                <a:latin typeface="Calibri" panose="020F0502020204030204" pitchFamily="34" charset="0"/>
                <a:ea typeface="Calibri" panose="020F0502020204030204" pitchFamily="34" charset="0"/>
                <a:cs typeface="Calibri" panose="020F0502020204030204" pitchFamily="34" charset="0"/>
              </a:rPr>
              <a:t> Utilisez vos notes pour créer un texte suffisamment riche.</a:t>
            </a:r>
          </a:p>
          <a:p>
            <a:pPr algn="just">
              <a:lnSpc>
                <a:spcPct val="120000"/>
              </a:lnSpc>
            </a:pPr>
            <a:r>
              <a:rPr lang="fr-FR" sz="8000" dirty="0">
                <a:latin typeface="Calibri" panose="020F0502020204030204" pitchFamily="34" charset="0"/>
                <a:ea typeface="Calibri" panose="020F0502020204030204" pitchFamily="34" charset="0"/>
                <a:cs typeface="Calibri" panose="020F0502020204030204" pitchFamily="34" charset="0"/>
              </a:rPr>
              <a:t> Quelles sont les pistes d’exploration possibles ?</a:t>
            </a:r>
          </a:p>
          <a:p>
            <a:pPr lvl="1">
              <a:buFont typeface="Wingdings" panose="05000000000000000000" pitchFamily="2" charset="2"/>
              <a:buChar char="Ø"/>
            </a:pPr>
            <a:r>
              <a:rPr lang="fr-BE" sz="4600" b="1" dirty="0">
                <a:latin typeface="Calibri" panose="020F0502020204030204" pitchFamily="34" charset="0"/>
                <a:ea typeface="Calibri" panose="020F0502020204030204" pitchFamily="34" charset="0"/>
                <a:cs typeface="Calibri" panose="020F0502020204030204" pitchFamily="34" charset="0"/>
              </a:rPr>
              <a:t>Exercice d'écriture</a:t>
            </a:r>
            <a:r>
              <a:rPr lang="fr-BE" sz="4600" dirty="0">
                <a:latin typeface="Calibri" panose="020F0502020204030204" pitchFamily="34" charset="0"/>
                <a:ea typeface="Calibri" panose="020F0502020204030204" pitchFamily="34" charset="0"/>
                <a:cs typeface="Calibri" panose="020F0502020204030204" pitchFamily="34" charset="0"/>
              </a:rPr>
              <a:t> : Réécris l'histoire en changeant l'animal (par exemple : « Dessine-moi une tortue de mer ») et adapte le message.</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BE" sz="4600" b="1" dirty="0">
                <a:latin typeface="Calibri" panose="020F0502020204030204" pitchFamily="34" charset="0"/>
                <a:ea typeface="Calibri" panose="020F0502020204030204" pitchFamily="34" charset="0"/>
                <a:cs typeface="Calibri" panose="020F0502020204030204" pitchFamily="34" charset="0"/>
              </a:rPr>
              <a:t>Exercice créatif</a:t>
            </a:r>
            <a:r>
              <a:rPr lang="fr-BE" sz="4600" dirty="0">
                <a:latin typeface="Calibri" panose="020F0502020204030204" pitchFamily="34" charset="0"/>
                <a:ea typeface="Calibri" panose="020F0502020204030204" pitchFamily="34" charset="0"/>
                <a:cs typeface="Calibri" panose="020F0502020204030204" pitchFamily="34" charset="0"/>
              </a:rPr>
              <a:t> : crée une nouvelle illustration accompagnée d'un texte court en français qui actualise le message de l'histoire (par exemple pour une campagne sur le climat).</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BE" sz="4600" b="1" dirty="0">
                <a:latin typeface="Calibri" panose="020F0502020204030204" pitchFamily="34" charset="0"/>
                <a:ea typeface="Calibri" panose="020F0502020204030204" pitchFamily="34" charset="0"/>
                <a:cs typeface="Calibri" panose="020F0502020204030204" pitchFamily="34" charset="0"/>
              </a:rPr>
              <a:t>Réflexion</a:t>
            </a:r>
            <a:r>
              <a:rPr lang="fr-BE" sz="4600" dirty="0">
                <a:latin typeface="Calibri" panose="020F0502020204030204" pitchFamily="34" charset="0"/>
                <a:ea typeface="Calibri" panose="020F0502020204030204" pitchFamily="34" charset="0"/>
                <a:cs typeface="Calibri" panose="020F0502020204030204" pitchFamily="34" charset="0"/>
              </a:rPr>
              <a:t> :</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Ø"/>
            </a:pPr>
            <a:r>
              <a:rPr lang="fr-BE" sz="4600" dirty="0">
                <a:latin typeface="Calibri" panose="020F0502020204030204" pitchFamily="34" charset="0"/>
                <a:ea typeface="Calibri" panose="020F0502020204030204" pitchFamily="34" charset="0"/>
                <a:cs typeface="Calibri" panose="020F0502020204030204" pitchFamily="34" charset="0"/>
              </a:rPr>
              <a:t>rédige un petit texte : Au début, je croyais que l’histoire parlait de … Maintenant je comprends que …</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Ø"/>
            </a:pPr>
            <a:r>
              <a:rPr lang="fr-BE" sz="4600" dirty="0">
                <a:latin typeface="Calibri" panose="020F0502020204030204" pitchFamily="34" charset="0"/>
                <a:ea typeface="Calibri" panose="020F0502020204030204" pitchFamily="34" charset="0"/>
                <a:cs typeface="Calibri" panose="020F0502020204030204" pitchFamily="34" charset="0"/>
              </a:rPr>
              <a:t>rédige un petit texte sur la comparaison entre l’histoire et le court métrage « Le Trop petit prince » </a:t>
            </a:r>
            <a:r>
              <a:rPr lang="fr-BE" sz="4600" u="sng" dirty="0">
                <a:latin typeface="Calibri" panose="020F0502020204030204" pitchFamily="34" charset="0"/>
                <a:ea typeface="Calibri" panose="020F0502020204030204" pitchFamily="34" charset="0"/>
                <a:cs typeface="Calibri" panose="020F0502020204030204" pitchFamily="34" charset="0"/>
                <a:hlinkClick r:id="rId3"/>
              </a:rPr>
              <a:t>https://www.youtube.com/watch?v=LMqQ8eUGVG8</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Ø"/>
            </a:pPr>
            <a:r>
              <a:rPr lang="fr-BE" sz="4600" b="1" dirty="0">
                <a:latin typeface="Calibri" panose="020F0502020204030204" pitchFamily="34" charset="0"/>
                <a:ea typeface="Calibri" panose="020F0502020204030204" pitchFamily="34" charset="0"/>
                <a:cs typeface="Calibri" panose="020F0502020204030204" pitchFamily="34" charset="0"/>
              </a:rPr>
              <a:t>Exercice interculturel</a:t>
            </a:r>
            <a:r>
              <a:rPr lang="fr-BE" sz="4600" dirty="0">
                <a:latin typeface="Calibri" panose="020F0502020204030204" pitchFamily="34" charset="0"/>
                <a:ea typeface="Calibri" panose="020F0502020204030204" pitchFamily="34" charset="0"/>
                <a:cs typeface="Calibri" panose="020F0502020204030204" pitchFamily="34" charset="0"/>
              </a:rPr>
              <a:t> : compare la manière dont on parle des animaux menacés dans ta culture/vie quotidienne avec la manière dont cela est fait dans l’histoire.</a:t>
            </a:r>
            <a:endParaRPr lang="nl-BE" sz="4600" dirty="0">
              <a:latin typeface="Calibri" panose="020F0502020204030204" pitchFamily="34" charset="0"/>
              <a:ea typeface="Calibri" panose="020F0502020204030204" pitchFamily="34" charset="0"/>
              <a:cs typeface="Calibri" panose="020F0502020204030204" pitchFamily="34" charset="0"/>
            </a:endParaRPr>
          </a:p>
          <a:p>
            <a:pPr lvl="0"/>
            <a:r>
              <a:rPr lang="fr-BE" sz="4900" dirty="0"/>
              <a:t>…</a:t>
            </a:r>
            <a:endParaRPr lang="nl-BE" sz="4900" dirty="0"/>
          </a:p>
          <a:p>
            <a:pPr marL="0" indent="0">
              <a:buNone/>
            </a:pPr>
            <a:endParaRPr lang="nl-BE" dirty="0"/>
          </a:p>
        </p:txBody>
      </p:sp>
      <p:sp>
        <p:nvSpPr>
          <p:cNvPr id="3" name="Titel 2">
            <a:extLst>
              <a:ext uri="{FF2B5EF4-FFF2-40B4-BE49-F238E27FC236}">
                <a16:creationId xmlns:a16="http://schemas.microsoft.com/office/drawing/2014/main" id="{54DE7181-C064-F251-799E-E17EE530739A}"/>
              </a:ext>
            </a:extLst>
          </p:cNvPr>
          <p:cNvSpPr>
            <a:spLocks noGrp="1"/>
          </p:cNvSpPr>
          <p:nvPr>
            <p:ph type="title"/>
          </p:nvPr>
        </p:nvSpPr>
        <p:spPr/>
        <p:txBody>
          <a:bodyPr/>
          <a:lstStyle/>
          <a:p>
            <a:r>
              <a:rPr lang="nl-NL" dirty="0"/>
              <a:t>Pistes </a:t>
            </a:r>
            <a:r>
              <a:rPr lang="nl-NL" dirty="0" err="1"/>
              <a:t>d’exploitation</a:t>
            </a:r>
            <a:endParaRPr lang="nl-BE" dirty="0"/>
          </a:p>
        </p:txBody>
      </p:sp>
    </p:spTree>
    <p:extLst>
      <p:ext uri="{BB962C8B-B14F-4D97-AF65-F5344CB8AC3E}">
        <p14:creationId xmlns:p14="http://schemas.microsoft.com/office/powerpoint/2010/main" val="190701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7BF11A-CA28-CC8F-8305-0628319B7722}"/>
              </a:ext>
            </a:extLst>
          </p:cNvPr>
          <p:cNvSpPr>
            <a:spLocks noGrp="1"/>
          </p:cNvSpPr>
          <p:nvPr>
            <p:ph type="body" sz="quarter" idx="10"/>
          </p:nvPr>
        </p:nvSpPr>
        <p:spPr>
          <a:xfrm>
            <a:off x="319176" y="1121557"/>
            <a:ext cx="11425784" cy="5021262"/>
          </a:xfrm>
        </p:spPr>
        <p:txBody>
          <a:bodyPr>
            <a:normAutofit fontScale="92500"/>
          </a:bodyPr>
          <a:lstStyle/>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lisez le devoir de votre camarade. Vous utilisez pour cela la fiche d'évaluation par les pairs.</a:t>
            </a:r>
          </a:p>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ne corrigez aucune erreur, mais vous notez le numéro correspondant à l’erreur.</a:t>
            </a:r>
          </a:p>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rédigez également une évaluation générale par catégorie (contenu, langue, structure et style).</a:t>
            </a:r>
          </a:p>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expliquez vos commentaires oralement à votre camarade de classe par la suite. Soyez spécifique!</a:t>
            </a:r>
          </a:p>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corrigez de manière critique votre propre devoir en utilisant les commentaires que vous avez reçus.</a:t>
            </a:r>
          </a:p>
          <a:p>
            <a:pPr indent="0" algn="just">
              <a:lnSpc>
                <a:spcPct val="16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Vous remettez votre version définitive et la fiche d'évaluation par les pairs à l'enseignant.</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BE" dirty="0"/>
          </a:p>
        </p:txBody>
      </p:sp>
      <p:sp>
        <p:nvSpPr>
          <p:cNvPr id="3" name="Titel 2">
            <a:extLst>
              <a:ext uri="{FF2B5EF4-FFF2-40B4-BE49-F238E27FC236}">
                <a16:creationId xmlns:a16="http://schemas.microsoft.com/office/drawing/2014/main" id="{CDF14627-B3E4-824A-E478-D9D5A7755E40}"/>
              </a:ext>
            </a:extLst>
          </p:cNvPr>
          <p:cNvSpPr>
            <a:spLocks noGrp="1"/>
          </p:cNvSpPr>
          <p:nvPr>
            <p:ph type="title"/>
          </p:nvPr>
        </p:nvSpPr>
        <p:spPr/>
        <p:txBody>
          <a:bodyPr/>
          <a:lstStyle/>
          <a:p>
            <a:r>
              <a:rPr lang="nl-NL" dirty="0"/>
              <a:t>Evaluation par les pairs</a:t>
            </a:r>
            <a:endParaRPr lang="nl-BE" dirty="0"/>
          </a:p>
        </p:txBody>
      </p:sp>
    </p:spTree>
    <p:extLst>
      <p:ext uri="{BB962C8B-B14F-4D97-AF65-F5344CB8AC3E}">
        <p14:creationId xmlns:p14="http://schemas.microsoft.com/office/powerpoint/2010/main" val="361504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5000"/>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3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A2615D-316F-EA50-B272-B2A35C035033}"/>
              </a:ext>
            </a:extLst>
          </p:cNvPr>
          <p:cNvPicPr>
            <a:picLocks noChangeAspect="1"/>
          </p:cNvPicPr>
          <p:nvPr/>
        </p:nvPicPr>
        <p:blipFill>
          <a:blip r:embed="rId2"/>
          <a:stretch>
            <a:fillRect/>
          </a:stretch>
        </p:blipFill>
        <p:spPr>
          <a:xfrm>
            <a:off x="837321" y="253186"/>
            <a:ext cx="7022825" cy="6115286"/>
          </a:xfrm>
          <a:prstGeom prst="rect">
            <a:avLst/>
          </a:prstGeom>
        </p:spPr>
      </p:pic>
      <p:sp>
        <p:nvSpPr>
          <p:cNvPr id="5" name="Tekstvak 4">
            <a:extLst>
              <a:ext uri="{FF2B5EF4-FFF2-40B4-BE49-F238E27FC236}">
                <a16:creationId xmlns:a16="http://schemas.microsoft.com/office/drawing/2014/main" id="{198D5B69-C4CF-39C8-8E87-AB782B291A93}"/>
              </a:ext>
            </a:extLst>
          </p:cNvPr>
          <p:cNvSpPr txBox="1"/>
          <p:nvPr/>
        </p:nvSpPr>
        <p:spPr>
          <a:xfrm>
            <a:off x="6091382" y="1168507"/>
            <a:ext cx="6100618" cy="923330"/>
          </a:xfrm>
          <a:prstGeom prst="rect">
            <a:avLst/>
          </a:prstGeom>
          <a:noFill/>
        </p:spPr>
        <p:txBody>
          <a:bodyPr wrap="square">
            <a:spAutoFit/>
          </a:bodyPr>
          <a:lstStyle/>
          <a:p>
            <a:r>
              <a:rPr lang="nl-BE" dirty="0">
                <a:hlinkClick r:id="rId3"/>
              </a:rPr>
              <a:t>https://www.arts.kuleuven.be/outreach/tenl/korte-verhalen-in-de-talenklas/vijfstappenplan</a:t>
            </a:r>
            <a:endParaRPr lang="nl-BE" dirty="0"/>
          </a:p>
          <a:p>
            <a:endParaRPr lang="nl-BE" dirty="0"/>
          </a:p>
        </p:txBody>
      </p:sp>
      <p:pic>
        <p:nvPicPr>
          <p:cNvPr id="4" name="Afbeelding 3" descr="Afbeelding met tekst, Graphics, ontwerp, Lettertype&#10;&#10;Door AI gegenereerde inhoud is mogelijk onjuist.">
            <a:extLst>
              <a:ext uri="{FF2B5EF4-FFF2-40B4-BE49-F238E27FC236}">
                <a16:creationId xmlns:a16="http://schemas.microsoft.com/office/drawing/2014/main" id="{02354CEB-B9F4-3F63-CFED-9572FE880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0146" y="3755122"/>
            <a:ext cx="2385570" cy="2385570"/>
          </a:xfrm>
          <a:prstGeom prst="rect">
            <a:avLst/>
          </a:prstGeom>
        </p:spPr>
      </p:pic>
    </p:spTree>
    <p:extLst>
      <p:ext uri="{BB962C8B-B14F-4D97-AF65-F5344CB8AC3E}">
        <p14:creationId xmlns:p14="http://schemas.microsoft.com/office/powerpoint/2010/main" val="27596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B03F72-8E31-6007-6D8D-4B3FB68521DE}"/>
              </a:ext>
            </a:extLst>
          </p:cNvPr>
          <p:cNvSpPr>
            <a:spLocks noGrp="1"/>
          </p:cNvSpPr>
          <p:nvPr>
            <p:ph type="body" sz="quarter" idx="10"/>
          </p:nvPr>
        </p:nvSpPr>
        <p:spPr>
          <a:xfrm>
            <a:off x="319176" y="1121557"/>
            <a:ext cx="10694263" cy="5021262"/>
          </a:xfrm>
        </p:spPr>
        <p:txBody>
          <a:bodyPr/>
          <a:lstStyle/>
          <a:p>
            <a:pPr lvl="0"/>
            <a:r>
              <a:rPr lang="nl-BE" dirty="0">
                <a:latin typeface="Calibri" panose="020F0502020204030204" pitchFamily="34" charset="0"/>
                <a:ea typeface="Calibri" panose="020F0502020204030204" pitchFamily="34" charset="0"/>
                <a:cs typeface="Calibri" panose="020F0502020204030204" pitchFamily="34" charset="0"/>
              </a:rPr>
              <a:t>Lesuur 1: Individuele lectuur + lectuur per twee – stap 1 en stap 2</a:t>
            </a:r>
          </a:p>
          <a:p>
            <a:pPr lvl="0"/>
            <a:r>
              <a:rPr lang="nl-BE" dirty="0">
                <a:latin typeface="Calibri" panose="020F0502020204030204" pitchFamily="34" charset="0"/>
                <a:ea typeface="Calibri" panose="020F0502020204030204" pitchFamily="34" charset="0"/>
                <a:cs typeface="Calibri" panose="020F0502020204030204" pitchFamily="34" charset="0"/>
              </a:rPr>
              <a:t>Lesuur 2: Klasgesprek – stap 3</a:t>
            </a:r>
          </a:p>
          <a:p>
            <a:pPr lvl="0"/>
            <a:r>
              <a:rPr lang="nl-BE" dirty="0">
                <a:latin typeface="Calibri" panose="020F0502020204030204" pitchFamily="34" charset="0"/>
                <a:ea typeface="Calibri" panose="020F0502020204030204" pitchFamily="34" charset="0"/>
                <a:cs typeface="Calibri" panose="020F0502020204030204" pitchFamily="34" charset="0"/>
              </a:rPr>
              <a:t>Lesuur 3: </a:t>
            </a:r>
            <a:r>
              <a:rPr lang="nl-BE" dirty="0" err="1">
                <a:latin typeface="Calibri" panose="020F0502020204030204" pitchFamily="34" charset="0"/>
                <a:ea typeface="Calibri" panose="020F0502020204030204" pitchFamily="34" charset="0"/>
                <a:cs typeface="Calibri" panose="020F0502020204030204" pitchFamily="34" charset="0"/>
              </a:rPr>
              <a:t>Expertenwerk</a:t>
            </a:r>
            <a:r>
              <a:rPr lang="nl-BE" dirty="0">
                <a:latin typeface="Calibri" panose="020F0502020204030204" pitchFamily="34" charset="0"/>
                <a:ea typeface="Calibri" panose="020F0502020204030204" pitchFamily="34" charset="0"/>
                <a:cs typeface="Calibri" panose="020F0502020204030204" pitchFamily="34" charset="0"/>
              </a:rPr>
              <a:t> – stap 4</a:t>
            </a:r>
          </a:p>
          <a:p>
            <a:pPr lvl="0"/>
            <a:r>
              <a:rPr lang="nl-BE" dirty="0">
                <a:latin typeface="Calibri" panose="020F0502020204030204" pitchFamily="34" charset="0"/>
                <a:ea typeface="Calibri" panose="020F0502020204030204" pitchFamily="34" charset="0"/>
                <a:cs typeface="Calibri" panose="020F0502020204030204" pitchFamily="34" charset="0"/>
              </a:rPr>
              <a:t>Lesuur 4: Productieve opdracht – stap 5 (optioneel)</a:t>
            </a:r>
          </a:p>
          <a:p>
            <a:pPr lvl="0"/>
            <a:r>
              <a:rPr lang="nl-BE" dirty="0">
                <a:latin typeface="Calibri" panose="020F0502020204030204" pitchFamily="34" charset="0"/>
                <a:ea typeface="Calibri" panose="020F0502020204030204" pitchFamily="34" charset="0"/>
                <a:cs typeface="Calibri" panose="020F0502020204030204" pitchFamily="34" charset="0"/>
              </a:rPr>
              <a:t>Lesuur 5: Peerevaluatie + inlevering productieve opdracht – stap 5 (optioneel)</a:t>
            </a:r>
          </a:p>
          <a:p>
            <a:pPr marL="0" indent="0">
              <a:buNone/>
            </a:pPr>
            <a:endParaRPr lang="nl-BE"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BE" b="1" dirty="0">
                <a:latin typeface="Calibri" panose="020F0502020204030204" pitchFamily="34" charset="0"/>
                <a:ea typeface="Calibri" panose="020F0502020204030204" pitchFamily="34" charset="0"/>
                <a:cs typeface="Calibri" panose="020F0502020204030204" pitchFamily="34" charset="0"/>
              </a:rPr>
              <a:t>Opmerking: indien voor een iets langer kort verhaal gekozen wordt, moeten stap 1 en stap 2 mogelijk telkens over 2 lesuren gespreid worden. </a:t>
            </a:r>
          </a:p>
          <a:p>
            <a:pPr marL="0" indent="0">
              <a:buNone/>
            </a:pPr>
            <a:r>
              <a:rPr lang="nl-BE" b="1" dirty="0">
                <a:latin typeface="Calibri" panose="020F0502020204030204" pitchFamily="34" charset="0"/>
                <a:ea typeface="Calibri" panose="020F0502020204030204" pitchFamily="34" charset="0"/>
                <a:cs typeface="Calibri" panose="020F0502020204030204" pitchFamily="34" charset="0"/>
              </a:rPr>
              <a:t>(Dit is zeker aan te raden voor “</a:t>
            </a:r>
            <a:r>
              <a:rPr lang="nl-BE" b="1" dirty="0" err="1">
                <a:latin typeface="Calibri" panose="020F0502020204030204" pitchFamily="34" charset="0"/>
                <a:ea typeface="Calibri" panose="020F0502020204030204" pitchFamily="34" charset="0"/>
                <a:cs typeface="Calibri" panose="020F0502020204030204" pitchFamily="34" charset="0"/>
              </a:rPr>
              <a:t>Dessine-moi</a:t>
            </a:r>
            <a:r>
              <a:rPr lang="nl-BE" b="1" dirty="0">
                <a:latin typeface="Calibri" panose="020F0502020204030204" pitchFamily="34" charset="0"/>
                <a:ea typeface="Calibri" panose="020F0502020204030204" pitchFamily="34" charset="0"/>
                <a:cs typeface="Calibri" panose="020F0502020204030204" pitchFamily="34" charset="0"/>
              </a:rPr>
              <a:t> </a:t>
            </a:r>
            <a:r>
              <a:rPr lang="nl-BE" b="1" dirty="0" err="1">
                <a:latin typeface="Calibri" panose="020F0502020204030204" pitchFamily="34" charset="0"/>
                <a:ea typeface="Calibri" panose="020F0502020204030204" pitchFamily="34" charset="0"/>
                <a:cs typeface="Calibri" panose="020F0502020204030204" pitchFamily="34" charset="0"/>
              </a:rPr>
              <a:t>un</a:t>
            </a:r>
            <a:r>
              <a:rPr lang="nl-BE" b="1" dirty="0">
                <a:latin typeface="Calibri" panose="020F0502020204030204" pitchFamily="34" charset="0"/>
                <a:ea typeface="Calibri" panose="020F0502020204030204" pitchFamily="34" charset="0"/>
                <a:cs typeface="Calibri" panose="020F0502020204030204" pitchFamily="34" charset="0"/>
              </a:rPr>
              <a:t> </a:t>
            </a:r>
            <a:r>
              <a:rPr lang="nl-BE" b="1" dirty="0" err="1">
                <a:latin typeface="Calibri" panose="020F0502020204030204" pitchFamily="34" charset="0"/>
                <a:ea typeface="Calibri" panose="020F0502020204030204" pitchFamily="34" charset="0"/>
                <a:cs typeface="Calibri" panose="020F0502020204030204" pitchFamily="34" charset="0"/>
              </a:rPr>
              <a:t>ours</a:t>
            </a:r>
            <a:r>
              <a:rPr lang="nl-BE" b="1" dirty="0">
                <a:latin typeface="Calibri" panose="020F0502020204030204" pitchFamily="34" charset="0"/>
                <a:ea typeface="Calibri" panose="020F0502020204030204" pitchFamily="34" charset="0"/>
                <a:cs typeface="Calibri" panose="020F0502020204030204" pitchFamily="34" charset="0"/>
              </a:rPr>
              <a:t> </a:t>
            </a:r>
            <a:r>
              <a:rPr lang="nl-BE" b="1" dirty="0" err="1">
                <a:latin typeface="Calibri" panose="020F0502020204030204" pitchFamily="34" charset="0"/>
                <a:ea typeface="Calibri" panose="020F0502020204030204" pitchFamily="34" charset="0"/>
                <a:cs typeface="Calibri" panose="020F0502020204030204" pitchFamily="34" charset="0"/>
              </a:rPr>
              <a:t>blanc</a:t>
            </a:r>
            <a:r>
              <a:rPr lang="nl-BE" b="1"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nl-BE" dirty="0"/>
          </a:p>
        </p:txBody>
      </p:sp>
      <p:sp>
        <p:nvSpPr>
          <p:cNvPr id="3" name="Titel 2">
            <a:extLst>
              <a:ext uri="{FF2B5EF4-FFF2-40B4-BE49-F238E27FC236}">
                <a16:creationId xmlns:a16="http://schemas.microsoft.com/office/drawing/2014/main" id="{0116B742-D00C-2055-BBA6-CB0E73358686}"/>
              </a:ext>
            </a:extLst>
          </p:cNvPr>
          <p:cNvSpPr>
            <a:spLocks noGrp="1"/>
          </p:cNvSpPr>
          <p:nvPr>
            <p:ph type="title"/>
          </p:nvPr>
        </p:nvSpPr>
        <p:spPr/>
        <p:txBody>
          <a:bodyPr/>
          <a:lstStyle/>
          <a:p>
            <a:r>
              <a:rPr lang="nl-NL" dirty="0"/>
              <a:t>Timing</a:t>
            </a:r>
            <a:endParaRPr lang="nl-BE" dirty="0"/>
          </a:p>
        </p:txBody>
      </p:sp>
    </p:spTree>
    <p:extLst>
      <p:ext uri="{BB962C8B-B14F-4D97-AF65-F5344CB8AC3E}">
        <p14:creationId xmlns:p14="http://schemas.microsoft.com/office/powerpoint/2010/main" val="27891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éronique Cauchy, auteure jeunesse et directrice de collection: octobre 2019">
            <a:extLst>
              <a:ext uri="{FF2B5EF4-FFF2-40B4-BE49-F238E27FC236}">
                <a16:creationId xmlns:a16="http://schemas.microsoft.com/office/drawing/2014/main" id="{3249B488-C062-40C2-52A0-94FEE0BEB6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885" y="1119591"/>
            <a:ext cx="11368229" cy="4291506"/>
          </a:xfrm>
          <a:prstGeom prst="rect">
            <a:avLst/>
          </a:prstGeom>
          <a:solidFill>
            <a:srgbClr val="FFFFFF"/>
          </a:solidFill>
        </p:spPr>
      </p:pic>
    </p:spTree>
    <p:extLst>
      <p:ext uri="{BB962C8B-B14F-4D97-AF65-F5344CB8AC3E}">
        <p14:creationId xmlns:p14="http://schemas.microsoft.com/office/powerpoint/2010/main" val="4212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30F4750-E9C0-2D0A-BFA4-E7500A38E143}"/>
              </a:ext>
            </a:extLst>
          </p:cNvPr>
          <p:cNvSpPr>
            <a:spLocks noGrp="1"/>
          </p:cNvSpPr>
          <p:nvPr>
            <p:ph type="body" sz="quarter" idx="11"/>
          </p:nvPr>
        </p:nvSpPr>
        <p:spPr>
          <a:xfrm>
            <a:off x="603250" y="742738"/>
            <a:ext cx="5056188" cy="578062"/>
          </a:xfrm>
        </p:spPr>
        <p:txBody>
          <a:bodyPr/>
          <a:lstStyle/>
          <a:p>
            <a:pPr marL="0" indent="0">
              <a:buNone/>
            </a:pPr>
            <a:r>
              <a:rPr lang="nl-NL" dirty="0"/>
              <a:t>“</a:t>
            </a:r>
            <a:r>
              <a:rPr lang="nl-NL" dirty="0" err="1"/>
              <a:t>Dessine-moi</a:t>
            </a:r>
            <a:r>
              <a:rPr lang="nl-NL" dirty="0"/>
              <a:t> </a:t>
            </a:r>
            <a:r>
              <a:rPr lang="nl-NL" dirty="0" err="1"/>
              <a:t>un</a:t>
            </a:r>
            <a:r>
              <a:rPr lang="nl-NL" dirty="0"/>
              <a:t> </a:t>
            </a:r>
            <a:r>
              <a:rPr lang="nl-NL" dirty="0" err="1"/>
              <a:t>ours</a:t>
            </a:r>
            <a:r>
              <a:rPr lang="nl-NL" dirty="0"/>
              <a:t> </a:t>
            </a:r>
            <a:r>
              <a:rPr lang="nl-NL" dirty="0" err="1"/>
              <a:t>blanc</a:t>
            </a:r>
            <a:r>
              <a:rPr lang="nl-NL" dirty="0"/>
              <a:t>”</a:t>
            </a:r>
          </a:p>
          <a:p>
            <a:pPr marL="0" indent="0">
              <a:buNone/>
            </a:pPr>
            <a:endParaRPr lang="nl-NL" dirty="0"/>
          </a:p>
          <a:p>
            <a:pPr marL="0" indent="0">
              <a:buNone/>
            </a:pPr>
            <a:endParaRPr lang="nl-BE" dirty="0"/>
          </a:p>
        </p:txBody>
      </p:sp>
      <p:sp>
        <p:nvSpPr>
          <p:cNvPr id="7" name="Tijdelijke aanduiding voor inhoud 6">
            <a:extLst>
              <a:ext uri="{FF2B5EF4-FFF2-40B4-BE49-F238E27FC236}">
                <a16:creationId xmlns:a16="http://schemas.microsoft.com/office/drawing/2014/main" id="{D6DF25E6-F49B-C195-4F87-FDAB92C82EDC}"/>
              </a:ext>
            </a:extLst>
          </p:cNvPr>
          <p:cNvSpPr>
            <a:spLocks noGrp="1"/>
          </p:cNvSpPr>
          <p:nvPr>
            <p:ph idx="10"/>
          </p:nvPr>
        </p:nvSpPr>
        <p:spPr>
          <a:xfrm>
            <a:off x="5422626" y="1485689"/>
            <a:ext cx="6604424" cy="3893135"/>
          </a:xfrm>
        </p:spPr>
        <p:txBody>
          <a:bodyPr/>
          <a:lstStyle/>
          <a:p>
            <a:endParaRPr lang="nl-BE" dirty="0">
              <a:hlinkClick r:id="rId2"/>
            </a:endParaRPr>
          </a:p>
          <a:p>
            <a:endParaRPr lang="nl-BE" dirty="0">
              <a:hlinkClick r:id="rId2"/>
            </a:endParaRPr>
          </a:p>
          <a:p>
            <a:r>
              <a:rPr lang="nl-BE" dirty="0">
                <a:hlinkClick r:id="rId3"/>
              </a:rPr>
              <a:t>https://www.placedesenseignants.com/books/template/index.php?EAN=9782378622534&amp;title=Dessine-moi+un+ours+blanc+-+version+gros+caract%C3%A8res</a:t>
            </a:r>
            <a:endParaRPr lang="nl-BE" dirty="0"/>
          </a:p>
          <a:p>
            <a:endParaRPr lang="nl-BE" dirty="0"/>
          </a:p>
          <a:p>
            <a:endParaRPr lang="nl-BE" dirty="0"/>
          </a:p>
        </p:txBody>
      </p:sp>
      <p:pic>
        <p:nvPicPr>
          <p:cNvPr id="2050" name="Picture 2" descr="Dessine-moi un ours blanc">
            <a:extLst>
              <a:ext uri="{FF2B5EF4-FFF2-40B4-BE49-F238E27FC236}">
                <a16:creationId xmlns:a16="http://schemas.microsoft.com/office/drawing/2014/main" id="{4CF8A6DC-58CC-7A68-23FD-60DF46978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951" y="1448248"/>
            <a:ext cx="381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2D73A8-3FD2-29D6-7D6E-129B8A6A3CAF}"/>
              </a:ext>
            </a:extLst>
          </p:cNvPr>
          <p:cNvSpPr>
            <a:spLocks noGrp="1"/>
          </p:cNvSpPr>
          <p:nvPr>
            <p:ph type="title"/>
          </p:nvPr>
        </p:nvSpPr>
        <p:spPr/>
        <p:txBody>
          <a:bodyPr/>
          <a:lstStyle/>
          <a:p>
            <a:r>
              <a:rPr lang="nl-NL" dirty="0"/>
              <a:t>Plan</a:t>
            </a:r>
            <a:endParaRPr lang="nl-BE" dirty="0"/>
          </a:p>
        </p:txBody>
      </p:sp>
      <p:sp>
        <p:nvSpPr>
          <p:cNvPr id="4" name="Tijdelijke aanduiding voor inhoud 2">
            <a:extLst>
              <a:ext uri="{FF2B5EF4-FFF2-40B4-BE49-F238E27FC236}">
                <a16:creationId xmlns:a16="http://schemas.microsoft.com/office/drawing/2014/main" id="{BFE00296-F0BF-E7AB-EC64-C499AD036291}"/>
              </a:ext>
            </a:extLst>
          </p:cNvPr>
          <p:cNvSpPr>
            <a:spLocks noGrp="1"/>
          </p:cNvSpPr>
          <p:nvPr>
            <p:ph type="body" sz="quarter" idx="10"/>
          </p:nvPr>
        </p:nvSpPr>
        <p:spPr>
          <a:xfrm>
            <a:off x="319088" y="1120775"/>
            <a:ext cx="9799637" cy="5021263"/>
          </a:xfrm>
        </p:spPr>
        <p:txBody>
          <a:bodyPr vert="horz" lIns="0" tIns="45720" rIns="0" bIns="45720" rtlCol="0" anchor="t">
            <a:noAutofit/>
          </a:bodyPr>
          <a:lstStyle/>
          <a:p>
            <a:pPr algn="just">
              <a:lnSpc>
                <a:spcPct val="150000"/>
              </a:lnSpc>
            </a:pPr>
            <a:r>
              <a:rPr lang="nl-BE" sz="1800" dirty="0" err="1"/>
              <a:t>Étape</a:t>
            </a:r>
            <a:r>
              <a:rPr lang="nl-BE" sz="1800" dirty="0"/>
              <a:t> 1: </a:t>
            </a:r>
            <a:r>
              <a:rPr lang="nl-BE" sz="1800" dirty="0" err="1"/>
              <a:t>Lecture</a:t>
            </a:r>
            <a:r>
              <a:rPr lang="nl-BE" sz="1800" dirty="0"/>
              <a:t> individuelle				</a:t>
            </a:r>
            <a:r>
              <a:rPr lang="nl-BE" sz="1800" dirty="0">
                <a:solidFill>
                  <a:schemeClr val="accent1"/>
                </a:solidFill>
              </a:rPr>
              <a:t>↓ °</a:t>
            </a:r>
            <a:r>
              <a:rPr lang="nl-BE" sz="1800" dirty="0" err="1">
                <a:solidFill>
                  <a:schemeClr val="accent1"/>
                </a:solidFill>
              </a:rPr>
              <a:t>expérience</a:t>
            </a:r>
            <a:r>
              <a:rPr lang="nl-BE" sz="1800" dirty="0">
                <a:solidFill>
                  <a:schemeClr val="accent1"/>
                </a:solidFill>
              </a:rPr>
              <a:t> de </a:t>
            </a:r>
            <a:r>
              <a:rPr lang="nl-BE" sz="1800" dirty="0" err="1">
                <a:solidFill>
                  <a:schemeClr val="accent1"/>
                </a:solidFill>
              </a:rPr>
              <a:t>lecture</a:t>
            </a:r>
            <a:r>
              <a:rPr lang="nl-BE" sz="1800" dirty="0">
                <a:solidFill>
                  <a:schemeClr val="accent1"/>
                </a:solidFill>
              </a:rPr>
              <a:t> </a:t>
            </a:r>
            <a:r>
              <a:rPr lang="nl-BE" sz="1800" dirty="0" err="1">
                <a:solidFill>
                  <a:schemeClr val="accent1"/>
                </a:solidFill>
              </a:rPr>
              <a:t>personnelle</a:t>
            </a:r>
            <a:endParaRPr lang="nl-BE" sz="1800" dirty="0">
              <a:solidFill>
                <a:schemeClr val="accent1"/>
              </a:solidFill>
            </a:endParaRPr>
          </a:p>
          <a:p>
            <a:pPr algn="just">
              <a:lnSpc>
                <a:spcPct val="150000"/>
              </a:lnSpc>
            </a:pPr>
            <a:r>
              <a:rPr lang="nl-BE" sz="1800" dirty="0" err="1"/>
              <a:t>Étape</a:t>
            </a:r>
            <a:r>
              <a:rPr lang="nl-BE" sz="1800" dirty="0"/>
              <a:t> 2: </a:t>
            </a:r>
            <a:r>
              <a:rPr lang="nl-BE" sz="1800" dirty="0" err="1"/>
              <a:t>Lecture</a:t>
            </a:r>
            <a:r>
              <a:rPr lang="nl-BE" sz="1800" dirty="0"/>
              <a:t> en </a:t>
            </a:r>
            <a:r>
              <a:rPr lang="nl-BE" sz="1800" dirty="0" err="1"/>
              <a:t>binôme</a:t>
            </a:r>
            <a:r>
              <a:rPr lang="nl-BE" sz="1800" dirty="0"/>
              <a:t>				</a:t>
            </a:r>
            <a:r>
              <a:rPr lang="nl-BE" sz="1800" dirty="0">
                <a:solidFill>
                  <a:schemeClr val="accent1"/>
                </a:solidFill>
              </a:rPr>
              <a:t>↓ °</a:t>
            </a:r>
            <a:r>
              <a:rPr lang="nl-BE" sz="1800" dirty="0" err="1">
                <a:solidFill>
                  <a:schemeClr val="accent1"/>
                </a:solidFill>
              </a:rPr>
              <a:t>bonne</a:t>
            </a:r>
            <a:r>
              <a:rPr lang="nl-BE" sz="1800" dirty="0">
                <a:solidFill>
                  <a:schemeClr val="accent1"/>
                </a:solidFill>
              </a:rPr>
              <a:t> </a:t>
            </a:r>
            <a:r>
              <a:rPr lang="nl-BE" sz="1800" dirty="0" err="1">
                <a:solidFill>
                  <a:schemeClr val="accent1"/>
                </a:solidFill>
              </a:rPr>
              <a:t>comprehension</a:t>
            </a:r>
            <a:r>
              <a:rPr lang="nl-BE" sz="1800" dirty="0">
                <a:solidFill>
                  <a:schemeClr val="accent1"/>
                </a:solidFill>
              </a:rPr>
              <a:t> du </a:t>
            </a:r>
            <a:r>
              <a:rPr lang="nl-BE" sz="1800" dirty="0" err="1">
                <a:solidFill>
                  <a:schemeClr val="accent1"/>
                </a:solidFill>
              </a:rPr>
              <a:t>texte</a:t>
            </a:r>
            <a:endParaRPr lang="nl-BE" sz="1800" dirty="0">
              <a:solidFill>
                <a:schemeClr val="accent1"/>
              </a:solidFill>
            </a:endParaRPr>
          </a:p>
          <a:p>
            <a:pPr algn="just">
              <a:lnSpc>
                <a:spcPct val="150000"/>
              </a:lnSpc>
            </a:pPr>
            <a:r>
              <a:rPr lang="nl-BE" sz="1800" dirty="0" err="1"/>
              <a:t>Étape</a:t>
            </a:r>
            <a:r>
              <a:rPr lang="nl-BE" sz="1800" dirty="0"/>
              <a:t> 3: </a:t>
            </a:r>
            <a:r>
              <a:rPr lang="nl-BE" sz="1800" dirty="0" err="1"/>
              <a:t>Discussion</a:t>
            </a:r>
            <a:r>
              <a:rPr lang="nl-BE" sz="1800" dirty="0"/>
              <a:t> en </a:t>
            </a:r>
            <a:r>
              <a:rPr lang="nl-BE" sz="1800" dirty="0" err="1"/>
              <a:t>classe</a:t>
            </a:r>
            <a:r>
              <a:rPr lang="nl-BE" sz="1800" dirty="0"/>
              <a:t>				</a:t>
            </a:r>
            <a:r>
              <a:rPr lang="nl-BE" sz="1800" dirty="0">
                <a:solidFill>
                  <a:schemeClr val="accent1"/>
                </a:solidFill>
              </a:rPr>
              <a:t>↓ °</a:t>
            </a:r>
            <a:r>
              <a:rPr lang="nl-BE" sz="1800" dirty="0" err="1">
                <a:solidFill>
                  <a:schemeClr val="accent1"/>
                </a:solidFill>
              </a:rPr>
              <a:t>interprétation</a:t>
            </a:r>
            <a:r>
              <a:rPr lang="nl-BE" sz="1800" dirty="0">
                <a:solidFill>
                  <a:schemeClr val="accent1"/>
                </a:solidFill>
              </a:rPr>
              <a:t> plus </a:t>
            </a:r>
            <a:r>
              <a:rPr lang="nl-BE" sz="1800" dirty="0" err="1">
                <a:solidFill>
                  <a:schemeClr val="accent1"/>
                </a:solidFill>
              </a:rPr>
              <a:t>approfondie</a:t>
            </a:r>
            <a:r>
              <a:rPr lang="nl-BE" sz="1800" dirty="0">
                <a:solidFill>
                  <a:schemeClr val="accent1"/>
                </a:solidFill>
              </a:rPr>
              <a:t> du </a:t>
            </a:r>
            <a:r>
              <a:rPr lang="nl-BE" sz="1800" dirty="0" err="1">
                <a:solidFill>
                  <a:schemeClr val="accent1"/>
                </a:solidFill>
              </a:rPr>
              <a:t>texte</a:t>
            </a:r>
            <a:endParaRPr lang="nl-BE" sz="1800" dirty="0">
              <a:solidFill>
                <a:schemeClr val="accent1"/>
              </a:solidFill>
            </a:endParaRPr>
          </a:p>
          <a:p>
            <a:pPr algn="just">
              <a:lnSpc>
                <a:spcPct val="150000"/>
              </a:lnSpc>
            </a:pPr>
            <a:r>
              <a:rPr lang="nl-BE" sz="1800" dirty="0" err="1"/>
              <a:t>Étape</a:t>
            </a:r>
            <a:r>
              <a:rPr lang="nl-BE" sz="1800" dirty="0"/>
              <a:t> 4: </a:t>
            </a:r>
            <a:r>
              <a:rPr lang="nl-BE" sz="1800" dirty="0" err="1"/>
              <a:t>Travail</a:t>
            </a:r>
            <a:r>
              <a:rPr lang="nl-BE" sz="1800" dirty="0"/>
              <a:t> </a:t>
            </a:r>
            <a:r>
              <a:rPr lang="nl-BE" sz="1800" dirty="0" err="1"/>
              <a:t>d’expertise</a:t>
            </a:r>
            <a:r>
              <a:rPr lang="nl-BE" sz="1800" dirty="0"/>
              <a:t> 				</a:t>
            </a:r>
            <a:r>
              <a:rPr lang="nl-BE" sz="1800" dirty="0">
                <a:solidFill>
                  <a:schemeClr val="accent1"/>
                </a:solidFill>
              </a:rPr>
              <a:t>↓ °</a:t>
            </a:r>
            <a:r>
              <a:rPr lang="nl-BE" sz="1800" dirty="0" err="1">
                <a:solidFill>
                  <a:schemeClr val="accent1"/>
                </a:solidFill>
              </a:rPr>
              <a:t>connaissance</a:t>
            </a:r>
            <a:r>
              <a:rPr lang="nl-BE" sz="1800" dirty="0">
                <a:solidFill>
                  <a:schemeClr val="accent1"/>
                </a:solidFill>
              </a:rPr>
              <a:t> de base</a:t>
            </a:r>
          </a:p>
          <a:p>
            <a:pPr algn="just">
              <a:lnSpc>
                <a:spcPct val="150000"/>
              </a:lnSpc>
            </a:pPr>
            <a:r>
              <a:rPr lang="nl-BE" sz="1800" dirty="0" err="1"/>
              <a:t>Étape</a:t>
            </a:r>
            <a:r>
              <a:rPr lang="nl-BE" sz="1800" dirty="0"/>
              <a:t> 5: </a:t>
            </a:r>
            <a:r>
              <a:rPr lang="nl-BE" sz="1800" dirty="0" err="1"/>
              <a:t>sélection</a:t>
            </a:r>
            <a:r>
              <a:rPr lang="nl-BE" sz="1800" dirty="0"/>
              <a:t> du </a:t>
            </a:r>
            <a:r>
              <a:rPr lang="nl-BE" sz="1800" dirty="0" err="1"/>
              <a:t>devoir</a:t>
            </a:r>
            <a:r>
              <a:rPr lang="nl-BE" sz="1800" dirty="0"/>
              <a:t>				</a:t>
            </a:r>
            <a:r>
              <a:rPr lang="nl-BE" sz="1800" dirty="0">
                <a:solidFill>
                  <a:schemeClr val="accent1"/>
                </a:solidFill>
              </a:rPr>
              <a:t>= °NOTES!</a:t>
            </a:r>
          </a:p>
          <a:p>
            <a:pPr marL="383540" lvl="1" indent="-285750" algn="just">
              <a:lnSpc>
                <a:spcPct val="150000"/>
              </a:lnSpc>
              <a:buClr>
                <a:schemeClr val="accent1"/>
              </a:buClr>
              <a:buFont typeface="Wingdings" panose="05000000000000000000" pitchFamily="2" charset="2"/>
              <a:buChar char="Ø"/>
            </a:pPr>
            <a:r>
              <a:rPr lang="nl-BE" sz="1800" dirty="0" err="1"/>
              <a:t>Devoir</a:t>
            </a:r>
            <a:r>
              <a:rPr lang="nl-BE" sz="1800" dirty="0"/>
              <a:t> 1: </a:t>
            </a:r>
            <a:r>
              <a:rPr lang="fr-FR" sz="1800" dirty="0"/>
              <a:t>guide de lecture pour les futurs lecteurs</a:t>
            </a:r>
          </a:p>
          <a:p>
            <a:pPr marL="383540" lvl="1" indent="-285750" algn="just">
              <a:lnSpc>
                <a:spcPct val="150000"/>
              </a:lnSpc>
              <a:buClr>
                <a:schemeClr val="accent1"/>
              </a:buClr>
              <a:buFont typeface="Wingdings" panose="05000000000000000000" pitchFamily="2" charset="2"/>
              <a:buChar char="Ø"/>
            </a:pPr>
            <a:r>
              <a:rPr lang="nl-BE" sz="1800" dirty="0" err="1"/>
              <a:t>Devoir</a:t>
            </a:r>
            <a:r>
              <a:rPr lang="nl-BE" sz="1800" dirty="0"/>
              <a:t> 2: </a:t>
            </a:r>
            <a:r>
              <a:rPr lang="fr-FR" sz="1800" dirty="0"/>
              <a:t>guide de lecture pour un récit bref similaire (en binôme)</a:t>
            </a:r>
          </a:p>
          <a:p>
            <a:pPr marL="383540" lvl="1" indent="-285750" algn="just">
              <a:lnSpc>
                <a:spcPct val="150000"/>
              </a:lnSpc>
              <a:buClr>
                <a:schemeClr val="accent1"/>
              </a:buClr>
              <a:buFont typeface="Wingdings" panose="05000000000000000000" pitchFamily="2" charset="2"/>
              <a:buChar char="Ø"/>
            </a:pPr>
            <a:r>
              <a:rPr lang="nl-BE" sz="1800" dirty="0" err="1"/>
              <a:t>Devoir</a:t>
            </a:r>
            <a:r>
              <a:rPr lang="nl-BE" sz="1800" dirty="0"/>
              <a:t> 3: </a:t>
            </a:r>
            <a:r>
              <a:rPr lang="fr-FR" sz="1800" dirty="0"/>
              <a:t>commentaire sur votre processus de lecture et d'apprentissage</a:t>
            </a:r>
          </a:p>
          <a:p>
            <a:pPr marL="383540" lvl="1" indent="-285750" algn="just">
              <a:lnSpc>
                <a:spcPct val="150000"/>
              </a:lnSpc>
              <a:buClr>
                <a:schemeClr val="accent1"/>
              </a:buClr>
              <a:buFont typeface="Wingdings" panose="05000000000000000000" pitchFamily="2" charset="2"/>
              <a:buChar char="Ø"/>
            </a:pPr>
            <a:r>
              <a:rPr lang="nl-BE" sz="1800" dirty="0" err="1"/>
              <a:t>Devoir</a:t>
            </a:r>
            <a:r>
              <a:rPr lang="nl-BE" sz="1800" dirty="0"/>
              <a:t> 4: </a:t>
            </a:r>
            <a:r>
              <a:rPr lang="nl-BE" sz="1800" dirty="0" err="1"/>
              <a:t>sélection</a:t>
            </a:r>
            <a:r>
              <a:rPr lang="nl-BE" sz="1800" dirty="0"/>
              <a:t> </a:t>
            </a:r>
            <a:r>
              <a:rPr lang="nl-BE" sz="1800" dirty="0" err="1"/>
              <a:t>d’un</a:t>
            </a:r>
            <a:r>
              <a:rPr lang="nl-BE" sz="1800" dirty="0"/>
              <a:t> </a:t>
            </a:r>
            <a:r>
              <a:rPr lang="nl-BE" sz="1800" dirty="0" err="1"/>
              <a:t>autre</a:t>
            </a:r>
            <a:r>
              <a:rPr lang="fr-FR" sz="1800" dirty="0"/>
              <a:t> récit (qui relève d'une autre époque | culture | personnage | genre) </a:t>
            </a:r>
            <a:r>
              <a:rPr lang="fr-FR" sz="1800" dirty="0">
                <a:sym typeface="Wingdings" panose="05000000000000000000" pitchFamily="2" charset="2"/>
              </a:rPr>
              <a:t> possibilité d’aborder la lecture du </a:t>
            </a:r>
            <a:r>
              <a:rPr lang="fr-FR" sz="1800" i="1" dirty="0">
                <a:sym typeface="Wingdings" panose="05000000000000000000" pitchFamily="2" charset="2"/>
              </a:rPr>
              <a:t>Petit Prince </a:t>
            </a:r>
            <a:r>
              <a:rPr lang="fr-FR" sz="1800" dirty="0">
                <a:sym typeface="Wingdings" panose="05000000000000000000" pitchFamily="2" charset="2"/>
              </a:rPr>
              <a:t>par la suite.</a:t>
            </a:r>
            <a:endParaRPr lang="fr-FR" sz="1800" dirty="0"/>
          </a:p>
          <a:p>
            <a:pPr marL="383540" lvl="1" indent="-285750" algn="just">
              <a:lnSpc>
                <a:spcPct val="150000"/>
              </a:lnSpc>
              <a:buClr>
                <a:schemeClr val="accent1"/>
              </a:buClr>
              <a:buFont typeface="Wingdings" panose="05000000000000000000" pitchFamily="2" charset="2"/>
              <a:buChar char="Ø"/>
            </a:pPr>
            <a:r>
              <a:rPr lang="nl-BE" sz="1800" dirty="0" err="1"/>
              <a:t>Devoir</a:t>
            </a:r>
            <a:r>
              <a:rPr lang="nl-BE" sz="1800" dirty="0"/>
              <a:t> 5:</a:t>
            </a:r>
            <a:r>
              <a:rPr lang="fr-FR" sz="1800" dirty="0"/>
              <a:t> comparaison avec une œuvre d'art du même thème</a:t>
            </a:r>
            <a:endParaRPr lang="nl-BE" sz="1800" dirty="0"/>
          </a:p>
        </p:txBody>
      </p:sp>
    </p:spTree>
    <p:extLst>
      <p:ext uri="{BB962C8B-B14F-4D97-AF65-F5344CB8AC3E}">
        <p14:creationId xmlns:p14="http://schemas.microsoft.com/office/powerpoint/2010/main" val="176926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9E51039-DAF6-DE40-9948-B0D43BDF292F}"/>
              </a:ext>
            </a:extLst>
          </p:cNvPr>
          <p:cNvSpPr>
            <a:spLocks noGrp="1"/>
          </p:cNvSpPr>
          <p:nvPr>
            <p:ph type="body" sz="quarter" idx="10"/>
          </p:nvPr>
        </p:nvSpPr>
        <p:spPr>
          <a:xfrm>
            <a:off x="319176" y="1121557"/>
            <a:ext cx="10450423" cy="5021262"/>
          </a:xfrm>
        </p:spPr>
        <p:txBody>
          <a:bodyPr/>
          <a:lstStyle/>
          <a:p>
            <a:pPr algn="just">
              <a:lnSpc>
                <a:spcPct val="150000"/>
              </a:lnSpc>
            </a:pPr>
            <a:r>
              <a:rPr lang="fr-FR" sz="2000" dirty="0">
                <a:latin typeface="Calibri" panose="020F0502020204030204" pitchFamily="34" charset="0"/>
                <a:ea typeface="Calibri" panose="020F0502020204030204" pitchFamily="34" charset="0"/>
                <a:cs typeface="Calibri" panose="020F0502020204030204" pitchFamily="34" charset="0"/>
              </a:rPr>
              <a:t> Lisez et/ou écoutez le(s) texte(s) en silence et avec attention.</a:t>
            </a:r>
          </a:p>
          <a:p>
            <a:pPr marL="0" indent="0" algn="just">
              <a:lnSpc>
                <a:spcPct val="150000"/>
              </a:lnSpc>
              <a:buNone/>
            </a:pPr>
            <a:endParaRPr lang="fr-FR" sz="20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fr-FR" sz="2000" dirty="0">
                <a:latin typeface="Calibri" panose="020F0502020204030204" pitchFamily="34" charset="0"/>
                <a:ea typeface="Calibri" panose="020F0502020204030204" pitchFamily="34" charset="0"/>
                <a:cs typeface="Calibri" panose="020F0502020204030204" pitchFamily="34" charset="0"/>
              </a:rPr>
              <a:t> Lors de la lecture, notez spontanément des questions qui répondent aux conditions suivantes :</a:t>
            </a:r>
          </a:p>
          <a:p>
            <a:pPr lvl="5" algn="just">
              <a:lnSpc>
                <a:spcPct val="150000"/>
              </a:lnSpc>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 la question naît de </a:t>
            </a:r>
            <a:r>
              <a:rPr lang="fr-FR" sz="2000" b="1" dirty="0">
                <a:latin typeface="Calibri" panose="020F0502020204030204" pitchFamily="34" charset="0"/>
                <a:ea typeface="Calibri" panose="020F0502020204030204" pitchFamily="34" charset="0"/>
                <a:cs typeface="Calibri" panose="020F0502020204030204" pitchFamily="34" charset="0"/>
              </a:rPr>
              <a:t>l’étonnement</a:t>
            </a:r>
            <a:r>
              <a:rPr lang="fr-FR" sz="2000" dirty="0">
                <a:latin typeface="Calibri" panose="020F0502020204030204" pitchFamily="34" charset="0"/>
                <a:ea typeface="Calibri" panose="020F0502020204030204" pitchFamily="34" charset="0"/>
                <a:cs typeface="Calibri" panose="020F0502020204030204" pitchFamily="34" charset="0"/>
              </a:rPr>
              <a:t>, de la </a:t>
            </a:r>
            <a:r>
              <a:rPr lang="fr-FR" sz="2000" b="1" dirty="0">
                <a:latin typeface="Calibri" panose="020F0502020204030204" pitchFamily="34" charset="0"/>
                <a:ea typeface="Calibri" panose="020F0502020204030204" pitchFamily="34" charset="0"/>
                <a:cs typeface="Calibri" panose="020F0502020204030204" pitchFamily="34" charset="0"/>
              </a:rPr>
              <a:t>curiosité</a:t>
            </a:r>
            <a:r>
              <a:rPr lang="fr-FR" sz="2000" dirty="0">
                <a:latin typeface="Calibri" panose="020F0502020204030204" pitchFamily="34" charset="0"/>
                <a:ea typeface="Calibri" panose="020F0502020204030204" pitchFamily="34" charset="0"/>
                <a:cs typeface="Calibri" panose="020F0502020204030204" pitchFamily="34" charset="0"/>
              </a:rPr>
              <a:t> ou de </a:t>
            </a:r>
            <a:r>
              <a:rPr lang="fr-FR" sz="2000" b="1" dirty="0">
                <a:latin typeface="Calibri" panose="020F0502020204030204" pitchFamily="34" charset="0"/>
                <a:ea typeface="Calibri" panose="020F0502020204030204" pitchFamily="34" charset="0"/>
                <a:cs typeface="Calibri" panose="020F0502020204030204" pitchFamily="34" charset="0"/>
              </a:rPr>
              <a:t>l’incompréhension</a:t>
            </a:r>
            <a:r>
              <a:rPr lang="fr-FR" sz="2000" dirty="0">
                <a:latin typeface="Calibri" panose="020F0502020204030204" pitchFamily="34" charset="0"/>
                <a:ea typeface="Calibri" panose="020F0502020204030204" pitchFamily="34" charset="0"/>
                <a:cs typeface="Calibri" panose="020F0502020204030204" pitchFamily="34" charset="0"/>
              </a:rPr>
              <a:t>.</a:t>
            </a:r>
          </a:p>
          <a:p>
            <a:pPr lvl="5" algn="just">
              <a:lnSpc>
                <a:spcPct val="150000"/>
              </a:lnSpc>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 sans doute, la réponse à la question ne </a:t>
            </a:r>
            <a:r>
              <a:rPr lang="fr-FR" sz="2000" b="1" dirty="0">
                <a:latin typeface="Calibri" panose="020F0502020204030204" pitchFamily="34" charset="0"/>
                <a:ea typeface="Calibri" panose="020F0502020204030204" pitchFamily="34" charset="0"/>
                <a:cs typeface="Calibri" panose="020F0502020204030204" pitchFamily="34" charset="0"/>
              </a:rPr>
              <a:t>se retrouve pas </a:t>
            </a:r>
            <a:r>
              <a:rPr lang="fr-FR" sz="2000" dirty="0">
                <a:latin typeface="Calibri" panose="020F0502020204030204" pitchFamily="34" charset="0"/>
                <a:ea typeface="Calibri" panose="020F0502020204030204" pitchFamily="34" charset="0"/>
                <a:cs typeface="Calibri" panose="020F0502020204030204" pitchFamily="34" charset="0"/>
              </a:rPr>
              <a:t>dans « toute faite » </a:t>
            </a:r>
            <a:r>
              <a:rPr lang="fr-FR" sz="2000" b="1" dirty="0">
                <a:latin typeface="Calibri" panose="020F0502020204030204" pitchFamily="34" charset="0"/>
                <a:ea typeface="Calibri" panose="020F0502020204030204" pitchFamily="34" charset="0"/>
                <a:cs typeface="Calibri" panose="020F0502020204030204" pitchFamily="34" charset="0"/>
              </a:rPr>
              <a:t>dans une </a:t>
            </a:r>
            <a:r>
              <a:rPr lang="nl-BE" sz="2000" b="1" dirty="0">
                <a:latin typeface="Calibri" panose="020F0502020204030204" pitchFamily="34" charset="0"/>
                <a:ea typeface="Calibri" panose="020F0502020204030204" pitchFamily="34" charset="0"/>
                <a:cs typeface="Calibri" panose="020F0502020204030204" pitchFamily="34" charset="0"/>
              </a:rPr>
              <a:t>encyclopédie.</a:t>
            </a:r>
          </a:p>
          <a:p>
            <a:pPr lvl="5" algn="just">
              <a:lnSpc>
                <a:spcPct val="150000"/>
              </a:lnSpc>
              <a:buFont typeface="Courier New" panose="02070309020205020404" pitchFamily="49" charset="0"/>
              <a:buChar char="o"/>
            </a:pPr>
            <a:r>
              <a:rPr lang="fr-FR" sz="2000" dirty="0">
                <a:latin typeface="Calibri" panose="020F0502020204030204" pitchFamily="34" charset="0"/>
                <a:ea typeface="Calibri" panose="020F0502020204030204" pitchFamily="34" charset="0"/>
                <a:cs typeface="Calibri" panose="020F0502020204030204" pitchFamily="34" charset="0"/>
              </a:rPr>
              <a:t> </a:t>
            </a:r>
            <a:r>
              <a:rPr lang="fr-FR" sz="2000" b="1" dirty="0">
                <a:latin typeface="Calibri" panose="020F0502020204030204" pitchFamily="34" charset="0"/>
                <a:ea typeface="Calibri" panose="020F0502020204030204" pitchFamily="34" charset="0"/>
                <a:cs typeface="Calibri" panose="020F0502020204030204" pitchFamily="34" charset="0"/>
              </a:rPr>
              <a:t>vous ne pouvez pas répondre à la question vous-même</a:t>
            </a:r>
            <a:r>
              <a:rPr lang="fr-FR" sz="2000" dirty="0">
                <a:latin typeface="Calibri" panose="020F0502020204030204" pitchFamily="34" charset="0"/>
                <a:ea typeface="Calibri" panose="020F0502020204030204" pitchFamily="34" charset="0"/>
                <a:cs typeface="Calibri" panose="020F0502020204030204" pitchFamily="34" charset="0"/>
              </a:rPr>
              <a:t>.</a:t>
            </a:r>
            <a:endParaRPr lang="nl-BE" dirty="0">
              <a:latin typeface="Calibri" panose="020F0502020204030204" pitchFamily="34" charset="0"/>
              <a:ea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8A61E6A3-5B16-B2C8-D04F-7E455D614D7E}"/>
              </a:ext>
            </a:extLst>
          </p:cNvPr>
          <p:cNvSpPr>
            <a:spLocks noGrp="1"/>
          </p:cNvSpPr>
          <p:nvPr>
            <p:ph type="title"/>
          </p:nvPr>
        </p:nvSpPr>
        <p:spPr/>
        <p:txBody>
          <a:bodyPr/>
          <a:lstStyle/>
          <a:p>
            <a:r>
              <a:rPr lang="nl-NL" dirty="0" err="1"/>
              <a:t>Lecture</a:t>
            </a:r>
            <a:r>
              <a:rPr lang="nl-NL" dirty="0"/>
              <a:t> individuelle</a:t>
            </a:r>
            <a:endParaRPr lang="nl-BE" dirty="0"/>
          </a:p>
        </p:txBody>
      </p:sp>
      <p:sp>
        <p:nvSpPr>
          <p:cNvPr id="2" name="Tijdelijke aanduiding voor dianummer 1">
            <a:extLst>
              <a:ext uri="{FF2B5EF4-FFF2-40B4-BE49-F238E27FC236}">
                <a16:creationId xmlns:a16="http://schemas.microsoft.com/office/drawing/2014/main" id="{6B8384E4-2931-4EED-9250-D86E3FD3FAF2}"/>
              </a:ext>
            </a:extLst>
          </p:cNvPr>
          <p:cNvSpPr>
            <a:spLocks noGrp="1"/>
          </p:cNvSpPr>
          <p:nvPr>
            <p:ph type="sldNum" sz="quarter" idx="4294967295"/>
          </p:nvPr>
        </p:nvSpPr>
        <p:spPr>
          <a:xfrm>
            <a:off x="0" y="6429375"/>
            <a:ext cx="476250" cy="428625"/>
          </a:xfrm>
          <a:prstGeom prst="rect">
            <a:avLst/>
          </a:prstGeom>
        </p:spPr>
        <p:txBody>
          <a:bodyPr/>
          <a:lstStyle/>
          <a:p>
            <a:fld id="{189E3A5C-986B-47BE-8F96-3787467B82A8}" type="slidenum">
              <a:rPr lang="nl-BE" smtClean="0">
                <a:solidFill>
                  <a:prstClr val="white"/>
                </a:solidFill>
              </a:rPr>
              <a:pPr/>
              <a:t>7</a:t>
            </a:fld>
            <a:endParaRPr lang="nl-BE" dirty="0">
              <a:solidFill>
                <a:prstClr val="white"/>
              </a:solidFill>
            </a:endParaRPr>
          </a:p>
        </p:txBody>
      </p:sp>
    </p:spTree>
    <p:extLst>
      <p:ext uri="{BB962C8B-B14F-4D97-AF65-F5344CB8AC3E}">
        <p14:creationId xmlns:p14="http://schemas.microsoft.com/office/powerpoint/2010/main" val="297393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D3CB9CA-9ABD-4E48-3BBB-1F338BF90458}"/>
              </a:ext>
            </a:extLst>
          </p:cNvPr>
          <p:cNvSpPr>
            <a:spLocks noGrp="1"/>
          </p:cNvSpPr>
          <p:nvPr>
            <p:ph type="body" sz="quarter" idx="10"/>
          </p:nvPr>
        </p:nvSpPr>
        <p:spPr>
          <a:xfrm>
            <a:off x="319176" y="1121557"/>
            <a:ext cx="11374983" cy="5021262"/>
          </a:xfrm>
        </p:spPr>
        <p:txBody>
          <a:bodyPr>
            <a:normAutofit fontScale="85000" lnSpcReduction="10000"/>
          </a:bodyPr>
          <a:lstStyle/>
          <a:p>
            <a:pPr indent="0" algn="just">
              <a:lnSpc>
                <a:spcPct val="170000"/>
              </a:lnSpc>
              <a:spcBef>
                <a:spcPts val="0"/>
              </a:spcBef>
            </a:pPr>
            <a:r>
              <a:rPr lang="fr-FR" dirty="0"/>
              <a:t> </a:t>
            </a:r>
            <a:r>
              <a:rPr lang="fr-FR" dirty="0">
                <a:latin typeface="Calibri" panose="020F0502020204030204" pitchFamily="34" charset="0"/>
                <a:ea typeface="Calibri" panose="020F0502020204030204" pitchFamily="34" charset="0"/>
                <a:cs typeface="Calibri" panose="020F0502020204030204" pitchFamily="34" charset="0"/>
              </a:rPr>
              <a:t>Vérifiez si vous </a:t>
            </a:r>
            <a:r>
              <a:rPr lang="fr-FR" b="1" dirty="0">
                <a:latin typeface="Calibri" panose="020F0502020204030204" pitchFamily="34" charset="0"/>
                <a:ea typeface="Calibri" panose="020F0502020204030204" pitchFamily="34" charset="0"/>
                <a:cs typeface="Calibri" panose="020F0502020204030204" pitchFamily="34" charset="0"/>
              </a:rPr>
              <a:t>comprenez</a:t>
            </a:r>
            <a:r>
              <a:rPr lang="fr-FR" dirty="0">
                <a:latin typeface="Calibri" panose="020F0502020204030204" pitchFamily="34" charset="0"/>
                <a:ea typeface="Calibri" panose="020F0502020204030204" pitchFamily="34" charset="0"/>
                <a:cs typeface="Calibri" panose="020F0502020204030204" pitchFamily="34" charset="0"/>
              </a:rPr>
              <a:t> bien le texte. Consultez les sites web fournis à cet effet.</a:t>
            </a:r>
          </a:p>
          <a:p>
            <a:pPr indent="0" algn="just">
              <a:lnSpc>
                <a:spcPct val="17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Cherchez </a:t>
            </a:r>
            <a:r>
              <a:rPr lang="fr-FR" b="1" dirty="0">
                <a:latin typeface="Calibri" panose="020F0502020204030204" pitchFamily="34" charset="0"/>
                <a:ea typeface="Calibri" panose="020F0502020204030204" pitchFamily="34" charset="0"/>
                <a:cs typeface="Calibri" panose="020F0502020204030204" pitchFamily="34" charset="0"/>
              </a:rPr>
              <a:t>des champs lexicaux </a:t>
            </a:r>
            <a:r>
              <a:rPr lang="fr-FR" dirty="0">
                <a:latin typeface="Calibri" panose="020F0502020204030204" pitchFamily="34" charset="0"/>
                <a:ea typeface="Calibri" panose="020F0502020204030204" pitchFamily="34" charset="0"/>
                <a:cs typeface="Calibri" panose="020F0502020204030204" pitchFamily="34" charset="0"/>
              </a:rPr>
              <a:t>dans le texte (p.ex. écologie: ours blanc, banquise, climat) et discutez de ce qu’ils </a:t>
            </a:r>
            <a:r>
              <a:rPr lang="fr-FR" sz="2400" dirty="0">
                <a:latin typeface="Calibri" panose="020F0502020204030204" pitchFamily="34" charset="0"/>
                <a:ea typeface="Calibri" panose="020F0502020204030204" pitchFamily="34" charset="0"/>
                <a:cs typeface="Calibri" panose="020F0502020204030204" pitchFamily="34" charset="0"/>
              </a:rPr>
              <a:t>pourraient signifier dans le contexte du récit.</a:t>
            </a:r>
            <a:r>
              <a:rPr lang="fr-FR" dirty="0">
                <a:latin typeface="Calibri" panose="020F0502020204030204" pitchFamily="34" charset="0"/>
                <a:ea typeface="Calibri" panose="020F0502020204030204" pitchFamily="34" charset="0"/>
                <a:cs typeface="Calibri" panose="020F0502020204030204" pitchFamily="34" charset="0"/>
              </a:rPr>
              <a:t> Les questions de compréhension sont résolues ensemble à l'aide de dictionnaires ou d'outils en ligne.</a:t>
            </a:r>
            <a:endParaRPr lang="fr-FR" sz="24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7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Essayez de </a:t>
            </a:r>
            <a:r>
              <a:rPr lang="fr-FR" b="1" dirty="0">
                <a:latin typeface="Calibri" panose="020F0502020204030204" pitchFamily="34" charset="0"/>
                <a:ea typeface="Calibri" panose="020F0502020204030204" pitchFamily="34" charset="0"/>
                <a:cs typeface="Calibri" panose="020F0502020204030204" pitchFamily="34" charset="0"/>
              </a:rPr>
              <a:t>répondre aux questions </a:t>
            </a:r>
            <a:r>
              <a:rPr lang="fr-FR" dirty="0">
                <a:latin typeface="Calibri" panose="020F0502020204030204" pitchFamily="34" charset="0"/>
                <a:ea typeface="Calibri" panose="020F0502020204030204" pitchFamily="34" charset="0"/>
                <a:cs typeface="Calibri" panose="020F0502020204030204" pitchFamily="34" charset="0"/>
              </a:rPr>
              <a:t>que vous avez formulées lors de la lecture.</a:t>
            </a:r>
          </a:p>
          <a:p>
            <a:pPr indent="0" algn="just">
              <a:lnSpc>
                <a:spcPct val="17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Choisissez </a:t>
            </a:r>
            <a:r>
              <a:rPr lang="fr-FR" b="1" dirty="0">
                <a:latin typeface="Calibri" panose="020F0502020204030204" pitchFamily="34" charset="0"/>
                <a:ea typeface="Calibri" panose="020F0502020204030204" pitchFamily="34" charset="0"/>
                <a:cs typeface="Calibri" panose="020F0502020204030204" pitchFamily="34" charset="0"/>
              </a:rPr>
              <a:t>1 question cruciale </a:t>
            </a:r>
            <a:r>
              <a:rPr lang="fr-FR" dirty="0">
                <a:latin typeface="Calibri" panose="020F0502020204030204" pitchFamily="34" charset="0"/>
                <a:ea typeface="Calibri" panose="020F0502020204030204" pitchFamily="34" charset="0"/>
                <a:cs typeface="Calibri" panose="020F0502020204030204" pitchFamily="34" charset="0"/>
              </a:rPr>
              <a:t>parmi vos questions authentiques. Qu'est-ce qu'une question cruciale ?</a:t>
            </a:r>
          </a:p>
          <a:p>
            <a:pPr marL="726948" lvl="1" indent="-342900" algn="just">
              <a:lnSpc>
                <a:spcPct val="170000"/>
              </a:lnSpc>
              <a:spcBef>
                <a:spcPts val="0"/>
              </a:spcBef>
              <a:spcAft>
                <a:spcPts val="0"/>
              </a:spcAft>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Vous ne pouvez pas trouver la réponse vous-même.</a:t>
            </a:r>
          </a:p>
          <a:p>
            <a:pPr marL="726948" lvl="1" indent="-342900" algn="just">
              <a:lnSpc>
                <a:spcPct val="170000"/>
              </a:lnSpc>
              <a:spcBef>
                <a:spcPts val="0"/>
              </a:spcBef>
              <a:spcAft>
                <a:spcPts val="0"/>
              </a:spcAft>
              <a:buFont typeface="Courier New" panose="02070309020205020404" pitchFamily="49" charset="0"/>
              <a:buChar char="o"/>
            </a:pPr>
            <a:r>
              <a:rPr lang="fr-FR" sz="2400" dirty="0">
                <a:latin typeface="Calibri" panose="020F0502020204030204" pitchFamily="34" charset="0"/>
                <a:ea typeface="Calibri" panose="020F0502020204030204" pitchFamily="34" charset="0"/>
                <a:cs typeface="Calibri" panose="020F0502020204030204" pitchFamily="34" charset="0"/>
              </a:rPr>
              <a:t>La réponse est très importante pour votre interprétation du texte.</a:t>
            </a:r>
          </a:p>
          <a:p>
            <a:pPr indent="0" algn="just">
              <a:lnSpc>
                <a:spcPct val="17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Formulez votre question cruciale </a:t>
            </a:r>
            <a:r>
              <a:rPr lang="fr-FR" b="1" dirty="0">
                <a:latin typeface="Calibri" panose="020F0502020204030204" pitchFamily="34" charset="0"/>
                <a:ea typeface="Calibri" panose="020F0502020204030204" pitchFamily="34" charset="0"/>
                <a:cs typeface="Calibri" panose="020F0502020204030204" pitchFamily="34" charset="0"/>
              </a:rPr>
              <a:t>en français</a:t>
            </a:r>
            <a:r>
              <a:rPr lang="fr-FR" dirty="0">
                <a:latin typeface="Calibri" panose="020F0502020204030204" pitchFamily="34" charset="0"/>
                <a:ea typeface="Calibri" panose="020F0502020204030204" pitchFamily="34" charset="0"/>
                <a:cs typeface="Calibri" panose="020F0502020204030204" pitchFamily="34" charset="0"/>
              </a:rPr>
              <a:t>. Consultez les sites web fournis à cet effet.</a:t>
            </a:r>
          </a:p>
          <a:p>
            <a:pPr indent="0" algn="just">
              <a:lnSpc>
                <a:spcPct val="170000"/>
              </a:lnSpc>
              <a:spcBef>
                <a:spcPts val="0"/>
              </a:spcBef>
            </a:pPr>
            <a:r>
              <a:rPr lang="fr-FR" dirty="0">
                <a:latin typeface="Calibri" panose="020F0502020204030204" pitchFamily="34" charset="0"/>
                <a:ea typeface="Calibri" panose="020F0502020204030204" pitchFamily="34" charset="0"/>
                <a:cs typeface="Calibri" panose="020F0502020204030204" pitchFamily="34" charset="0"/>
              </a:rPr>
              <a:t>   </a:t>
            </a:r>
            <a:r>
              <a:rPr lang="fr-FR" b="1" dirty="0">
                <a:latin typeface="Calibri" panose="020F0502020204030204" pitchFamily="34" charset="0"/>
                <a:ea typeface="Calibri" panose="020F0502020204030204" pitchFamily="34" charset="0"/>
                <a:cs typeface="Calibri" panose="020F0502020204030204" pitchFamily="34" charset="0"/>
              </a:rPr>
              <a:t>Soumettez votre question cruciale à l'enseignant</a:t>
            </a:r>
            <a:r>
              <a:rPr lang="fr-FR" dirty="0">
                <a:latin typeface="Calibri" panose="020F0502020204030204" pitchFamily="34" charset="0"/>
                <a:ea typeface="Calibri" panose="020F0502020204030204" pitchFamily="34" charset="0"/>
                <a:cs typeface="Calibri" panose="020F0502020204030204" pitchFamily="34" charset="0"/>
              </a:rPr>
              <a:t>.</a:t>
            </a:r>
            <a:endParaRPr lang="nl-BE"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DC56237F-FD36-D613-8D2A-95B47D055A4D}"/>
              </a:ext>
            </a:extLst>
          </p:cNvPr>
          <p:cNvSpPr>
            <a:spLocks noGrp="1"/>
          </p:cNvSpPr>
          <p:nvPr>
            <p:ph type="title"/>
          </p:nvPr>
        </p:nvSpPr>
        <p:spPr/>
        <p:txBody>
          <a:bodyPr/>
          <a:lstStyle/>
          <a:p>
            <a:r>
              <a:rPr lang="nl-NL" dirty="0" err="1"/>
              <a:t>Lecture</a:t>
            </a:r>
            <a:r>
              <a:rPr lang="nl-NL" dirty="0"/>
              <a:t> en </a:t>
            </a:r>
            <a:r>
              <a:rPr lang="nl-NL" dirty="0" err="1"/>
              <a:t>binôme</a:t>
            </a:r>
            <a:endParaRPr lang="nl-BE" dirty="0"/>
          </a:p>
        </p:txBody>
      </p:sp>
    </p:spTree>
    <p:extLst>
      <p:ext uri="{BB962C8B-B14F-4D97-AF65-F5344CB8AC3E}">
        <p14:creationId xmlns:p14="http://schemas.microsoft.com/office/powerpoint/2010/main" val="364143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ECEF47-892B-2ADD-5399-4B416D9C8740}"/>
              </a:ext>
            </a:extLst>
          </p:cNvPr>
          <p:cNvSpPr>
            <a:spLocks noGrp="1"/>
          </p:cNvSpPr>
          <p:nvPr>
            <p:ph type="body" sz="quarter" idx="10"/>
          </p:nvPr>
        </p:nvSpPr>
        <p:spPr>
          <a:xfrm>
            <a:off x="319176" y="1121557"/>
            <a:ext cx="10653623" cy="5021262"/>
          </a:xfrm>
        </p:spPr>
        <p:txBody>
          <a:bodyPr/>
          <a:lstStyle/>
          <a:p>
            <a:pPr marL="0" lvl="0" indent="0" algn="just" defTabSz="914400">
              <a:lnSpc>
                <a:spcPct val="150000"/>
              </a:lnSpc>
              <a:spcBef>
                <a:spcPts val="1200"/>
              </a:spcBef>
              <a:spcAft>
                <a:spcPts val="200"/>
              </a:spcAft>
              <a:buClr>
                <a:srgbClr val="1CADE4"/>
              </a:buClr>
              <a:buSzPct val="100000"/>
              <a:buNone/>
              <a:defRPr/>
            </a:pPr>
            <a:r>
              <a:rPr lang="fr-FR" sz="20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Nous discutons ensemble des questions cruciales selon les étapes suivantes :</a:t>
            </a:r>
          </a:p>
          <a:p>
            <a:pPr lvl="1" algn="just">
              <a:lnSpc>
                <a:spcPct val="150000"/>
              </a:lnSpc>
              <a:buClr>
                <a:srgbClr val="1CADE4"/>
              </a:buClr>
              <a:buFont typeface="Courier New" panose="02070309020205020404" pitchFamily="49" charset="0"/>
              <a:buChar char="o"/>
              <a:defRPr/>
            </a:pP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Vous </a:t>
            </a:r>
            <a:r>
              <a:rPr lang="fr-FR"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notez</a:t>
            </a: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tout ce qui peut vous aider à répondre à votre question cruciale. Vous remettez ces notes après la conversation.</a:t>
            </a:r>
          </a:p>
          <a:p>
            <a:pPr lvl="1" algn="just">
              <a:lnSpc>
                <a:spcPct val="150000"/>
              </a:lnSpc>
              <a:buClr>
                <a:srgbClr val="1CADE4"/>
              </a:buClr>
              <a:buFont typeface="Courier New" panose="02070309020205020404" pitchFamily="49" charset="0"/>
              <a:buChar char="o"/>
              <a:defRPr/>
            </a:pP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Vous essayez de </a:t>
            </a:r>
            <a:r>
              <a:rPr lang="fr-FR"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répondre aux questions cruciales des autres</a:t>
            </a: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t>
            </a:r>
          </a:p>
          <a:p>
            <a:pPr lvl="1" algn="just">
              <a:lnSpc>
                <a:spcPct val="150000"/>
              </a:lnSpc>
              <a:buClr>
                <a:srgbClr val="1CADE4"/>
              </a:buClr>
              <a:buFont typeface="Courier New" panose="02070309020205020404" pitchFamily="49" charset="0"/>
              <a:buChar char="o"/>
              <a:defRPr/>
            </a:pP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Vous essayez toujours de </a:t>
            </a:r>
            <a:r>
              <a:rPr lang="fr-FR"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justifier votre interprétation du texte</a:t>
            </a: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 en vous basant sur la narration ou le contenu.</a:t>
            </a:r>
          </a:p>
          <a:p>
            <a:pPr lvl="1" algn="just">
              <a:lnSpc>
                <a:spcPct val="150000"/>
              </a:lnSpc>
              <a:buClr>
                <a:srgbClr val="1CADE4"/>
              </a:buClr>
              <a:buFont typeface="Courier New" panose="02070309020205020404" pitchFamily="49" charset="0"/>
              <a:buChar char="o"/>
              <a:defRPr/>
            </a:pP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Vous ne cherchez pas à définir l’interprétation ultime du texte, mais plutôt à comprendre comment le texte permet </a:t>
            </a:r>
            <a:r>
              <a:rPr lang="fr-FR"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différentes interprétations</a:t>
            </a:r>
            <a:r>
              <a:rPr lang="fr-FR"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nl-BE" dirty="0"/>
          </a:p>
        </p:txBody>
      </p:sp>
      <p:sp>
        <p:nvSpPr>
          <p:cNvPr id="3" name="Titel 2">
            <a:extLst>
              <a:ext uri="{FF2B5EF4-FFF2-40B4-BE49-F238E27FC236}">
                <a16:creationId xmlns:a16="http://schemas.microsoft.com/office/drawing/2014/main" id="{C69DFC68-92A4-B3F1-BCB6-6BE20C2087F5}"/>
              </a:ext>
            </a:extLst>
          </p:cNvPr>
          <p:cNvSpPr>
            <a:spLocks noGrp="1"/>
          </p:cNvSpPr>
          <p:nvPr>
            <p:ph type="title"/>
          </p:nvPr>
        </p:nvSpPr>
        <p:spPr/>
        <p:txBody>
          <a:bodyPr/>
          <a:lstStyle/>
          <a:p>
            <a:r>
              <a:rPr lang="nl-NL" dirty="0" err="1"/>
              <a:t>Discussion</a:t>
            </a:r>
            <a:r>
              <a:rPr lang="nl-NL" dirty="0"/>
              <a:t> en </a:t>
            </a:r>
            <a:r>
              <a:rPr lang="nl-NL" dirty="0" err="1"/>
              <a:t>classe</a:t>
            </a:r>
            <a:endParaRPr lang="nl-BE" dirty="0"/>
          </a:p>
        </p:txBody>
      </p:sp>
    </p:spTree>
    <p:extLst>
      <p:ext uri="{BB962C8B-B14F-4D97-AF65-F5344CB8AC3E}">
        <p14:creationId xmlns:p14="http://schemas.microsoft.com/office/powerpoint/2010/main" val="2450305697"/>
      </p:ext>
    </p:extLst>
  </p:cSld>
  <p:clrMapOvr>
    <a:masterClrMapping/>
  </p:clrMapOvr>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C3CDB748-D737-412E-879D-89922BC1C63A}" vid="{E2227F9A-37C0-4762-AF31-70F0208C056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C3CDB748-D737-412E-879D-89922BC1C63A}" vid="{A58935BF-598F-4DCE-9CCE-4E5795990DC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8877884037D43839CFF8B2B88D14E" ma:contentTypeVersion="4" ma:contentTypeDescription="Create a new document." ma:contentTypeScope="" ma:versionID="221348f81b87573e41efe2beba06affd">
  <xsd:schema xmlns:xsd="http://www.w3.org/2001/XMLSchema" xmlns:xs="http://www.w3.org/2001/XMLSchema" xmlns:p="http://schemas.microsoft.com/office/2006/metadata/properties" xmlns:ns2="681acb0a-4e9f-48e7-8228-eb640ebc46af" targetNamespace="http://schemas.microsoft.com/office/2006/metadata/properties" ma:root="true" ma:fieldsID="0a94150d677fc60830409ecb053aae38" ns2:_="">
    <xsd:import namespace="681acb0a-4e9f-48e7-8228-eb640ebc46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acb0a-4e9f-48e7-8228-eb640ebc4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14A5CD-710E-4B88-8FD7-CCA54C5FDB0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2F0BA6-60FF-4259-8FD0-41FF97C32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acb0a-4e9f-48e7-8228-eb640ebc4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24AA00-E5C3-4D31-B477-686BA5DED1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Presentatiemodel2024 16_9</Template>
  <TotalTime>1642</TotalTime>
  <Words>1382</Words>
  <Application>Microsoft Office PowerPoint</Application>
  <PresentationFormat>Breedbeeld</PresentationFormat>
  <Paragraphs>95</Paragraphs>
  <Slides>13</Slides>
  <Notes>6</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13</vt:i4>
      </vt:variant>
    </vt:vector>
  </HeadingPairs>
  <TitlesOfParts>
    <vt:vector size="24" baseType="lpstr">
      <vt:lpstr>Arial</vt:lpstr>
      <vt:lpstr>Calibri</vt:lpstr>
      <vt:lpstr>Courier New</vt:lpstr>
      <vt:lpstr>Palatino Linotype</vt:lpstr>
      <vt:lpstr>Poppins</vt:lpstr>
      <vt:lpstr>Poppins ExtraBold</vt:lpstr>
      <vt:lpstr>Roboto</vt:lpstr>
      <vt:lpstr>Trebuchet MS</vt:lpstr>
      <vt:lpstr>Wingdings</vt:lpstr>
      <vt:lpstr>2_kathondvla_09-2018</vt:lpstr>
      <vt:lpstr>3_kathondvla_09-2018</vt:lpstr>
      <vt:lpstr>  Korte verhalen in het vreemdetalenonderwijs  Vijfstappenplan voor de lectuur KULeuven – Centrum voor Literatuur en Onderwijs </vt:lpstr>
      <vt:lpstr>PowerPoint-presentatie</vt:lpstr>
      <vt:lpstr>Timing</vt:lpstr>
      <vt:lpstr>PowerPoint-presentatie</vt:lpstr>
      <vt:lpstr>PowerPoint-presentatie</vt:lpstr>
      <vt:lpstr>Plan</vt:lpstr>
      <vt:lpstr>Lecture individuelle</vt:lpstr>
      <vt:lpstr>Lecture en binôme</vt:lpstr>
      <vt:lpstr>Discussion en classe</vt:lpstr>
      <vt:lpstr>Travail d’expertise</vt:lpstr>
      <vt:lpstr>Pistes d’exploitation</vt:lpstr>
      <vt:lpstr>Evaluation par les pairs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Tamara Buyck</dc:creator>
  <cp:lastModifiedBy>Loes Verheyen</cp:lastModifiedBy>
  <cp:revision>2</cp:revision>
  <dcterms:created xsi:type="dcterms:W3CDTF">2025-06-05T14:59:14Z</dcterms:created>
  <dcterms:modified xsi:type="dcterms:W3CDTF">2025-09-10T09:31:55Z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0x010100B428877884037D43839CFF8B2B88D14E</vt:lpwstr>
  </property>
</Properties>
</file>