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4"/>
    <p:sldMasterId id="2147483841" r:id="rId5"/>
  </p:sldMasterIdLst>
  <p:notesMasterIdLst>
    <p:notesMasterId r:id="rId32"/>
  </p:notesMasterIdLst>
  <p:handoutMasterIdLst>
    <p:handoutMasterId r:id="rId33"/>
  </p:handoutMasterIdLst>
  <p:sldIdLst>
    <p:sldId id="301" r:id="rId6"/>
    <p:sldId id="6134" r:id="rId7"/>
    <p:sldId id="6136" r:id="rId8"/>
    <p:sldId id="6137" r:id="rId9"/>
    <p:sldId id="6138" r:id="rId10"/>
    <p:sldId id="6139" r:id="rId11"/>
    <p:sldId id="6141" r:id="rId12"/>
    <p:sldId id="6140" r:id="rId13"/>
    <p:sldId id="6142" r:id="rId14"/>
    <p:sldId id="339" r:id="rId15"/>
    <p:sldId id="6068" r:id="rId16"/>
    <p:sldId id="6132" r:id="rId17"/>
    <p:sldId id="6144" r:id="rId18"/>
    <p:sldId id="6143" r:id="rId19"/>
    <p:sldId id="6098" r:id="rId20"/>
    <p:sldId id="6103" r:id="rId21"/>
    <p:sldId id="6101" r:id="rId22"/>
    <p:sldId id="6054" r:id="rId23"/>
    <p:sldId id="6149" r:id="rId24"/>
    <p:sldId id="6145" r:id="rId25"/>
    <p:sldId id="3995" r:id="rId26"/>
    <p:sldId id="6147" r:id="rId27"/>
    <p:sldId id="6148" r:id="rId28"/>
    <p:sldId id="6133" r:id="rId29"/>
    <p:sldId id="6124" r:id="rId30"/>
    <p:sldId id="273" r:id="rId31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CC5"/>
    <a:srgbClr val="3333FF"/>
    <a:srgbClr val="AE2081"/>
    <a:srgbClr val="FBE5D3"/>
    <a:srgbClr val="EC7D23"/>
    <a:srgbClr val="2D3E4E"/>
    <a:srgbClr val="A8AF37"/>
    <a:srgbClr val="9A1C6A"/>
    <a:srgbClr val="E8ECF0"/>
    <a:srgbClr val="E9D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2F536-2F96-40BE-A6AD-F3F63FE68112}" v="15" dt="2025-09-17T14:43:07.209"/>
    <p1510:client id="{9ACD8696-3920-40CA-A8A7-559863219048}" v="1" dt="2025-09-18T06:28:06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8" y="9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76364-03E5-4B45-8FAB-FE4C0E54D21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0094E90-1938-4A85-BD55-4D3805B54993}">
      <dgm:prSet phldrT="[Tekst]"/>
      <dgm:spPr/>
      <dgm:t>
        <a:bodyPr/>
        <a:lstStyle/>
        <a:p>
          <a:r>
            <a:rPr lang="nl-NL"/>
            <a:t>Consultatie-nota</a:t>
          </a:r>
          <a:endParaRPr lang="nl-BE"/>
        </a:p>
      </dgm:t>
    </dgm:pt>
    <dgm:pt modelId="{0EF2FD71-D396-4091-91A9-A54C213FA93F}" type="parTrans" cxnId="{80258FCA-3D83-40E6-9001-4C2477696571}">
      <dgm:prSet/>
      <dgm:spPr/>
      <dgm:t>
        <a:bodyPr/>
        <a:lstStyle/>
        <a:p>
          <a:endParaRPr lang="nl-BE"/>
        </a:p>
      </dgm:t>
    </dgm:pt>
    <dgm:pt modelId="{AA48A878-8827-4543-B2DA-E24BF56BF36F}" type="sibTrans" cxnId="{80258FCA-3D83-40E6-9001-4C2477696571}">
      <dgm:prSet/>
      <dgm:spPr/>
      <dgm:t>
        <a:bodyPr/>
        <a:lstStyle/>
        <a:p>
          <a:endParaRPr lang="nl-BE"/>
        </a:p>
      </dgm:t>
    </dgm:pt>
    <dgm:pt modelId="{058DF807-6286-4EE9-BA2D-99EE26374E1A}">
      <dgm:prSet phldrT="[Tekst]"/>
      <dgm:spPr/>
      <dgm:t>
        <a:bodyPr/>
        <a:lstStyle/>
        <a:p>
          <a:r>
            <a:rPr lang="nl-NL"/>
            <a:t>Staten </a:t>
          </a:r>
          <a:br>
            <a:rPr lang="nl-NL"/>
          </a:br>
          <a:r>
            <a:rPr lang="nl-NL"/>
            <a:t>Generaal</a:t>
          </a:r>
          <a:endParaRPr lang="nl-BE"/>
        </a:p>
      </dgm:t>
    </dgm:pt>
    <dgm:pt modelId="{7CF03AE6-CC76-43B3-8049-8622DFFE9BE6}" type="parTrans" cxnId="{EF4130CE-532F-40A6-BC03-4F3B7EC29755}">
      <dgm:prSet/>
      <dgm:spPr/>
      <dgm:t>
        <a:bodyPr/>
        <a:lstStyle/>
        <a:p>
          <a:endParaRPr lang="nl-BE"/>
        </a:p>
      </dgm:t>
    </dgm:pt>
    <dgm:pt modelId="{6954E5A5-625B-4E4C-828C-0DEE2076176D}" type="sibTrans" cxnId="{EF4130CE-532F-40A6-BC03-4F3B7EC29755}">
      <dgm:prSet/>
      <dgm:spPr/>
      <dgm:t>
        <a:bodyPr/>
        <a:lstStyle/>
        <a:p>
          <a:endParaRPr lang="nl-BE"/>
        </a:p>
      </dgm:t>
    </dgm:pt>
    <dgm:pt modelId="{185C0C6F-5299-446F-A34D-F22F065DF1DF}">
      <dgm:prSet phldrT="[Tekst]"/>
      <dgm:spPr/>
      <dgm:t>
        <a:bodyPr/>
        <a:lstStyle/>
        <a:p>
          <a:r>
            <a:rPr lang="nl-NL"/>
            <a:t>Strategie-</a:t>
          </a:r>
          <a:br>
            <a:rPr lang="nl-NL"/>
          </a:br>
          <a:r>
            <a:rPr lang="nl-NL"/>
            <a:t>nota</a:t>
          </a:r>
          <a:endParaRPr lang="nl-BE"/>
        </a:p>
      </dgm:t>
    </dgm:pt>
    <dgm:pt modelId="{49A59F87-4A65-4032-92BD-E4BAB022CBF6}" type="parTrans" cxnId="{F6477D09-8B39-42FC-91E4-1E9AF3D759B1}">
      <dgm:prSet/>
      <dgm:spPr/>
      <dgm:t>
        <a:bodyPr/>
        <a:lstStyle/>
        <a:p>
          <a:endParaRPr lang="nl-BE"/>
        </a:p>
      </dgm:t>
    </dgm:pt>
    <dgm:pt modelId="{8BE109AF-B4A0-49C1-B8D4-AB448DD4803E}" type="sibTrans" cxnId="{F6477D09-8B39-42FC-91E4-1E9AF3D759B1}">
      <dgm:prSet/>
      <dgm:spPr/>
      <dgm:t>
        <a:bodyPr/>
        <a:lstStyle/>
        <a:p>
          <a:endParaRPr lang="nl-BE"/>
        </a:p>
      </dgm:t>
    </dgm:pt>
    <dgm:pt modelId="{719DE61F-F61A-4C2C-ADDD-1B3A1006636A}" type="pres">
      <dgm:prSet presAssocID="{EE876364-03E5-4B45-8FAB-FE4C0E54D21E}" presName="Name0" presStyleCnt="0">
        <dgm:presLayoutVars>
          <dgm:dir/>
          <dgm:animLvl val="lvl"/>
          <dgm:resizeHandles val="exact"/>
        </dgm:presLayoutVars>
      </dgm:prSet>
      <dgm:spPr/>
    </dgm:pt>
    <dgm:pt modelId="{D8AEE9DC-E730-452D-B331-DC8E17BE45F3}" type="pres">
      <dgm:prSet presAssocID="{E0094E90-1938-4A85-BD55-4D3805B5499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58BD185-299D-4EDC-AD13-1565F57DD164}" type="pres">
      <dgm:prSet presAssocID="{AA48A878-8827-4543-B2DA-E24BF56BF36F}" presName="parTxOnlySpace" presStyleCnt="0"/>
      <dgm:spPr/>
    </dgm:pt>
    <dgm:pt modelId="{CF49DF77-03B5-4C6C-8219-36D667EC3165}" type="pres">
      <dgm:prSet presAssocID="{058DF807-6286-4EE9-BA2D-99EE26374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D3DB781-94F0-459B-818A-00D2528064C9}" type="pres">
      <dgm:prSet presAssocID="{6954E5A5-625B-4E4C-828C-0DEE2076176D}" presName="parTxOnlySpace" presStyleCnt="0"/>
      <dgm:spPr/>
    </dgm:pt>
    <dgm:pt modelId="{08FFABAC-6BC6-4EA3-8588-2DCA8A6C6801}" type="pres">
      <dgm:prSet presAssocID="{185C0C6F-5299-446F-A34D-F22F065DF1D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6477D09-8B39-42FC-91E4-1E9AF3D759B1}" srcId="{EE876364-03E5-4B45-8FAB-FE4C0E54D21E}" destId="{185C0C6F-5299-446F-A34D-F22F065DF1DF}" srcOrd="2" destOrd="0" parTransId="{49A59F87-4A65-4032-92BD-E4BAB022CBF6}" sibTransId="{8BE109AF-B4A0-49C1-B8D4-AB448DD4803E}"/>
    <dgm:cxn modelId="{4A182D29-BE8C-45C3-8B6E-6D4E3A817DAB}" type="presOf" srcId="{185C0C6F-5299-446F-A34D-F22F065DF1DF}" destId="{08FFABAC-6BC6-4EA3-8588-2DCA8A6C6801}" srcOrd="0" destOrd="0" presId="urn:microsoft.com/office/officeart/2005/8/layout/chevron1"/>
    <dgm:cxn modelId="{5C9DEA73-9529-4FA0-B8EB-6EF000C2F905}" type="presOf" srcId="{E0094E90-1938-4A85-BD55-4D3805B54993}" destId="{D8AEE9DC-E730-452D-B331-DC8E17BE45F3}" srcOrd="0" destOrd="0" presId="urn:microsoft.com/office/officeart/2005/8/layout/chevron1"/>
    <dgm:cxn modelId="{2D87B07B-0405-4B36-AC88-183CB5C8896B}" type="presOf" srcId="{058DF807-6286-4EE9-BA2D-99EE26374E1A}" destId="{CF49DF77-03B5-4C6C-8219-36D667EC3165}" srcOrd="0" destOrd="0" presId="urn:microsoft.com/office/officeart/2005/8/layout/chevron1"/>
    <dgm:cxn modelId="{F9056F8B-DCE2-4369-9D7D-85E45B4F5364}" type="presOf" srcId="{EE876364-03E5-4B45-8FAB-FE4C0E54D21E}" destId="{719DE61F-F61A-4C2C-ADDD-1B3A1006636A}" srcOrd="0" destOrd="0" presId="urn:microsoft.com/office/officeart/2005/8/layout/chevron1"/>
    <dgm:cxn modelId="{80258FCA-3D83-40E6-9001-4C2477696571}" srcId="{EE876364-03E5-4B45-8FAB-FE4C0E54D21E}" destId="{E0094E90-1938-4A85-BD55-4D3805B54993}" srcOrd="0" destOrd="0" parTransId="{0EF2FD71-D396-4091-91A9-A54C213FA93F}" sibTransId="{AA48A878-8827-4543-B2DA-E24BF56BF36F}"/>
    <dgm:cxn modelId="{EF4130CE-532F-40A6-BC03-4F3B7EC29755}" srcId="{EE876364-03E5-4B45-8FAB-FE4C0E54D21E}" destId="{058DF807-6286-4EE9-BA2D-99EE26374E1A}" srcOrd="1" destOrd="0" parTransId="{7CF03AE6-CC76-43B3-8049-8622DFFE9BE6}" sibTransId="{6954E5A5-625B-4E4C-828C-0DEE2076176D}"/>
    <dgm:cxn modelId="{8A4DA1DC-878A-4C2A-838A-42DE5A9A06B3}" type="presParOf" srcId="{719DE61F-F61A-4C2C-ADDD-1B3A1006636A}" destId="{D8AEE9DC-E730-452D-B331-DC8E17BE45F3}" srcOrd="0" destOrd="0" presId="urn:microsoft.com/office/officeart/2005/8/layout/chevron1"/>
    <dgm:cxn modelId="{360EFB29-2588-4AF9-BDAF-97A911715200}" type="presParOf" srcId="{719DE61F-F61A-4C2C-ADDD-1B3A1006636A}" destId="{258BD185-299D-4EDC-AD13-1565F57DD164}" srcOrd="1" destOrd="0" presId="urn:microsoft.com/office/officeart/2005/8/layout/chevron1"/>
    <dgm:cxn modelId="{69009551-AC47-49BB-A2E5-E58585BF4827}" type="presParOf" srcId="{719DE61F-F61A-4C2C-ADDD-1B3A1006636A}" destId="{CF49DF77-03B5-4C6C-8219-36D667EC3165}" srcOrd="2" destOrd="0" presId="urn:microsoft.com/office/officeart/2005/8/layout/chevron1"/>
    <dgm:cxn modelId="{9F008945-17D0-4E17-ACB8-1A041AEF573F}" type="presParOf" srcId="{719DE61F-F61A-4C2C-ADDD-1B3A1006636A}" destId="{2D3DB781-94F0-459B-818A-00D2528064C9}" srcOrd="3" destOrd="0" presId="urn:microsoft.com/office/officeart/2005/8/layout/chevron1"/>
    <dgm:cxn modelId="{1266A898-DA59-402E-9679-EF39FD37C357}" type="presParOf" srcId="{719DE61F-F61A-4C2C-ADDD-1B3A1006636A}" destId="{08FFABAC-6BC6-4EA3-8588-2DCA8A6C680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EE9DC-E730-452D-B331-DC8E17BE45F3}">
      <dsp:nvSpPr>
        <dsp:cNvPr id="0" name=""/>
        <dsp:cNvSpPr/>
      </dsp:nvSpPr>
      <dsp:spPr>
        <a:xfrm>
          <a:off x="2115" y="0"/>
          <a:ext cx="2577707" cy="4182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Consultatie-nota</a:t>
          </a:r>
          <a:endParaRPr lang="nl-BE" sz="1400" kern="1200"/>
        </a:p>
      </dsp:txBody>
      <dsp:txXfrm>
        <a:off x="211220" y="0"/>
        <a:ext cx="2159497" cy="418210"/>
      </dsp:txXfrm>
    </dsp:sp>
    <dsp:sp modelId="{CF49DF77-03B5-4C6C-8219-36D667EC3165}">
      <dsp:nvSpPr>
        <dsp:cNvPr id="0" name=""/>
        <dsp:cNvSpPr/>
      </dsp:nvSpPr>
      <dsp:spPr>
        <a:xfrm>
          <a:off x="2322052" y="0"/>
          <a:ext cx="2577707" cy="4182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Staten </a:t>
          </a:r>
          <a:br>
            <a:rPr lang="nl-NL" sz="1400" kern="1200"/>
          </a:br>
          <a:r>
            <a:rPr lang="nl-NL" sz="1400" kern="1200"/>
            <a:t>Generaal</a:t>
          </a:r>
          <a:endParaRPr lang="nl-BE" sz="1400" kern="1200"/>
        </a:p>
      </dsp:txBody>
      <dsp:txXfrm>
        <a:off x="2531157" y="0"/>
        <a:ext cx="2159497" cy="418210"/>
      </dsp:txXfrm>
    </dsp:sp>
    <dsp:sp modelId="{08FFABAC-6BC6-4EA3-8588-2DCA8A6C6801}">
      <dsp:nvSpPr>
        <dsp:cNvPr id="0" name=""/>
        <dsp:cNvSpPr/>
      </dsp:nvSpPr>
      <dsp:spPr>
        <a:xfrm>
          <a:off x="4641989" y="0"/>
          <a:ext cx="2577707" cy="4182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Strategie-</a:t>
          </a:r>
          <a:br>
            <a:rPr lang="nl-NL" sz="1400" kern="1200"/>
          </a:br>
          <a:r>
            <a:rPr lang="nl-NL" sz="1400" kern="1200"/>
            <a:t>nota</a:t>
          </a:r>
          <a:endParaRPr lang="nl-BE" sz="1400" kern="1200"/>
        </a:p>
      </dsp:txBody>
      <dsp:txXfrm>
        <a:off x="4851094" y="0"/>
        <a:ext cx="2159497" cy="418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3B113-9BAD-4F30-B83C-ABEDEA3B68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898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0771-AD47-4557-9E63-4F12DAD49521}" type="datetimeFigureOut">
              <a:rPr lang="nl-BE" smtClean="0"/>
              <a:t>18/09/2025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2BC55-FD00-4953-BF16-15991B6C2CB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3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Staten-Generaal: met afvaardiging van scholen en KathOndVla; in totaal ongeveer 100 deelnemers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389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Hiermee gaan we mee met het tijdspad van de Onafhankelijke Commissie Inclusief Onderwijs en het tijdspad van de overheid – minister Demir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158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3298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Verschillende startposities zijn mogelijk om te gaan verkennen, aanlopen of pionieren, maar inclusie is steeds de onderstroom (volgende dia) én horizon (dia daarna)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606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C2C29-D4A5-5617-0E4C-1AC9C5BE1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436738B-921D-5C84-5538-7EB9531B6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D16CDA-F38D-FDFD-9DB4-AA7D9B46B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 Annet De Vroey</a:t>
            </a:r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A011CC-DC7D-45A4-F7ED-D71786DB0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906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Pioniersfase = pioniersscholen Demir (samenwerking tussen gewoon </a:t>
            </a:r>
            <a:r>
              <a:rPr lang="nl-NL" err="1"/>
              <a:t>ond</a:t>
            </a:r>
            <a:r>
              <a:rPr lang="nl-NL"/>
              <a:t>., BuO en LSC moet) en/of pioniersnetwerken KathOndVla (verschillende mogelijke startposities, samenwerking tussen verschillende scholen, onderwijspartners, welzijn en werk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292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2BC55-FD00-4953-BF16-15991B6C2CB2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90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ijn.katholiekonderwijs.vlaanderen/#!/nieuwsbrieven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pro.katholiekonderwijs.vlaanderen/" TargetMode="External"/><Relationship Id="rId3" Type="http://schemas.openxmlformats.org/officeDocument/2006/relationships/hyperlink" Target="https://www.facebook.com/KatholiekOnderwijsVlaanderen/" TargetMode="External"/><Relationship Id="rId7" Type="http://schemas.openxmlformats.org/officeDocument/2006/relationships/hyperlink" Target="https://www.linkedin.com/company/katholiekonderwijsvlaanderen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hyperlink" Target="https://www.katholiekonderwijs.vlaanderen/" TargetMode="External"/><Relationship Id="rId5" Type="http://schemas.openxmlformats.org/officeDocument/2006/relationships/hyperlink" Target="https://www.instagram.com/kathondvla" TargetMode="External"/><Relationship Id="rId15" Type="http://schemas.openxmlformats.org/officeDocument/2006/relationships/hyperlink" Target="https://www.youtube.com/@kathondvla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hyperlink" Target="https://twitter.com/KathOndVla" TargetMode="External"/><Relationship Id="rId1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ijn.katholiekonderwijs.vlaanderen/#!/nieuwsbrieven" TargetMode="Externa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pro.katholiekonderwijs.vlaanderen/" TargetMode="External"/><Relationship Id="rId3" Type="http://schemas.openxmlformats.org/officeDocument/2006/relationships/hyperlink" Target="https://www.facebook.com/KatholiekOnderwijsVlaanderen/" TargetMode="External"/><Relationship Id="rId7" Type="http://schemas.openxmlformats.org/officeDocument/2006/relationships/hyperlink" Target="https://www.linkedin.com/company/katholiekonderwijsvlaanderen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hyperlink" Target="https://www.katholiekonderwijs.vlaanderen/" TargetMode="External"/><Relationship Id="rId5" Type="http://schemas.openxmlformats.org/officeDocument/2006/relationships/hyperlink" Target="https://www.instagram.com/kathondvla" TargetMode="External"/><Relationship Id="rId15" Type="http://schemas.openxmlformats.org/officeDocument/2006/relationships/hyperlink" Target="https://www.youtube.com/@kathondvla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hyperlink" Target="https://twitter.com/KathOndVla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choling.be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52CCC5-31E2-404F-A3E8-E66766696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88" y="156972"/>
            <a:ext cx="3662496" cy="140488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B6405EA-4ADB-4167-9F69-0F2E29C4513B}"/>
              </a:ext>
            </a:extLst>
          </p:cNvPr>
          <p:cNvGrpSpPr/>
          <p:nvPr userDrawn="1"/>
        </p:nvGrpSpPr>
        <p:grpSpPr>
          <a:xfrm>
            <a:off x="-66442" y="0"/>
            <a:ext cx="12283519" cy="6973558"/>
            <a:chOff x="-66442" y="0"/>
            <a:chExt cx="12283519" cy="697355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BDCA452-584D-4FDA-A77C-552084EBC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83"/>
            <a:stretch/>
          </p:blipFill>
          <p:spPr>
            <a:xfrm>
              <a:off x="5039111" y="2294022"/>
              <a:ext cx="7177966" cy="4679536"/>
            </a:xfrm>
            <a:prstGeom prst="rect">
              <a:avLst/>
            </a:prstGeom>
          </p:spPr>
        </p:pic>
        <p:pic>
          <p:nvPicPr>
            <p:cNvPr id="10" name="Afbeelding 9" descr="Afbeelding met computer&#10;&#10;Automatisch gegenereerde beschrijving">
              <a:extLst>
                <a:ext uri="{FF2B5EF4-FFF2-40B4-BE49-F238E27FC236}">
                  <a16:creationId xmlns:a16="http://schemas.microsoft.com/office/drawing/2014/main" id="{E36E00FC-8C92-4461-BFC2-5E9980748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5948" y="0"/>
              <a:ext cx="3621129" cy="5637014"/>
            </a:xfrm>
            <a:prstGeom prst="rect">
              <a:avLst/>
            </a:prstGeom>
          </p:spPr>
        </p:pic>
        <p:pic>
          <p:nvPicPr>
            <p:cNvPr id="8" name="Afbeelding 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7FBF6-2392-409E-97B6-3BA44127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085" y="0"/>
              <a:ext cx="8989992" cy="4876800"/>
            </a:xfrm>
            <a:prstGeom prst="rect">
              <a:avLst/>
            </a:prstGeom>
          </p:spPr>
        </p:pic>
        <p:pic>
          <p:nvPicPr>
            <p:cNvPr id="3" name="Afbeelding 2" descr="Afbeelding met tekening, paraplu&#10;&#10;Automatisch gegenereerde beschrijving">
              <a:extLst>
                <a:ext uri="{FF2B5EF4-FFF2-40B4-BE49-F238E27FC236}">
                  <a16:creationId xmlns:a16="http://schemas.microsoft.com/office/drawing/2014/main" id="{13FC876D-5B8F-41C3-8F16-E16B6FD530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442" y="675868"/>
              <a:ext cx="10211106" cy="6297689"/>
            </a:xfrm>
            <a:prstGeom prst="rect">
              <a:avLst/>
            </a:prstGeom>
          </p:spPr>
        </p:pic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65550227-3B69-4ED6-B2B7-782A18AF07E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382965" y="3393996"/>
            <a:ext cx="7476225" cy="120663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Beschrijf in 140 tekens waarover je presentatie gaat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40482B-BC27-4DC4-A82C-081E98EE51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382965" y="1961933"/>
            <a:ext cx="7476225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/>
              <a:t>Schrijf hier je pakkende titel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381034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C6DFD8D3-9285-3A13-7B46-A883731E10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3087269F-D088-04F9-C8AC-422D5E96C9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0108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0EC15E11-F4B6-E3FB-8869-3F1BB4E561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EA6D0B43-B0CB-AF55-26AD-21935CF8BE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05" y="666750"/>
            <a:ext cx="2014878" cy="1552575"/>
          </a:xfrm>
          <a:custGeom>
            <a:avLst/>
            <a:gdLst>
              <a:gd name="connsiteX0" fmla="*/ 0 w 2014878"/>
              <a:gd name="connsiteY0" fmla="*/ 0 h 1552575"/>
              <a:gd name="connsiteX1" fmla="*/ 2014879 w 2014878"/>
              <a:gd name="connsiteY1" fmla="*/ 0 h 1552575"/>
              <a:gd name="connsiteX2" fmla="*/ 2014879 w 2014878"/>
              <a:gd name="connsiteY2" fmla="*/ 1552575 h 1552575"/>
              <a:gd name="connsiteX3" fmla="*/ 0 w 2014878"/>
              <a:gd name="connsiteY3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878" h="1552575">
                <a:moveTo>
                  <a:pt x="0" y="0"/>
                </a:moveTo>
                <a:lnTo>
                  <a:pt x="2014879" y="0"/>
                </a:lnTo>
                <a:lnTo>
                  <a:pt x="2014879" y="1552575"/>
                </a:lnTo>
                <a:lnTo>
                  <a:pt x="0" y="1552575"/>
                </a:lnTo>
                <a:close/>
              </a:path>
            </a:pathLst>
          </a:custGeom>
        </p:spPr>
      </p:pic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99D4DD7C-8151-3883-040A-F59E0685B768}"/>
              </a:ext>
            </a:extLst>
          </p:cNvPr>
          <p:cNvSpPr/>
          <p:nvPr userDrawn="1"/>
        </p:nvSpPr>
        <p:spPr>
          <a:xfrm>
            <a:off x="1618231" y="1421296"/>
            <a:ext cx="9324752" cy="4611756"/>
          </a:xfrm>
          <a:custGeom>
            <a:avLst/>
            <a:gdLst>
              <a:gd name="connsiteX0" fmla="*/ 6357557 w 7042023"/>
              <a:gd name="connsiteY0" fmla="*/ 3679412 h 3679412"/>
              <a:gd name="connsiteX1" fmla="*/ 684467 w 7042023"/>
              <a:gd name="connsiteY1" fmla="*/ 3679412 h 3679412"/>
              <a:gd name="connsiteX2" fmla="*/ 0 w 7042023"/>
              <a:gd name="connsiteY2" fmla="*/ 2994946 h 3679412"/>
              <a:gd name="connsiteX3" fmla="*/ 0 w 7042023"/>
              <a:gd name="connsiteY3" fmla="*/ 763905 h 3679412"/>
              <a:gd name="connsiteX4" fmla="*/ 57150 w 7042023"/>
              <a:gd name="connsiteY4" fmla="*/ 763905 h 3679412"/>
              <a:gd name="connsiteX5" fmla="*/ 57150 w 7042023"/>
              <a:gd name="connsiteY5" fmla="*/ 2994946 h 3679412"/>
              <a:gd name="connsiteX6" fmla="*/ 684467 w 7042023"/>
              <a:gd name="connsiteY6" fmla="*/ 3622262 h 3679412"/>
              <a:gd name="connsiteX7" fmla="*/ 6357652 w 7042023"/>
              <a:gd name="connsiteY7" fmla="*/ 3622262 h 3679412"/>
              <a:gd name="connsiteX8" fmla="*/ 6984969 w 7042023"/>
              <a:gd name="connsiteY8" fmla="*/ 2994946 h 3679412"/>
              <a:gd name="connsiteX9" fmla="*/ 6984969 w 7042023"/>
              <a:gd name="connsiteY9" fmla="*/ 684466 h 3679412"/>
              <a:gd name="connsiteX10" fmla="*/ 6357652 w 7042023"/>
              <a:gd name="connsiteY10" fmla="*/ 57150 h 3679412"/>
              <a:gd name="connsiteX11" fmla="*/ 1460564 w 7042023"/>
              <a:gd name="connsiteY11" fmla="*/ 57150 h 3679412"/>
              <a:gd name="connsiteX12" fmla="*/ 1460564 w 7042023"/>
              <a:gd name="connsiteY12" fmla="*/ 0 h 3679412"/>
              <a:gd name="connsiteX13" fmla="*/ 6357557 w 7042023"/>
              <a:gd name="connsiteY13" fmla="*/ 0 h 3679412"/>
              <a:gd name="connsiteX14" fmla="*/ 7042023 w 7042023"/>
              <a:gd name="connsiteY14" fmla="*/ 684466 h 3679412"/>
              <a:gd name="connsiteX15" fmla="*/ 7042023 w 7042023"/>
              <a:gd name="connsiteY15" fmla="*/ 2994946 h 3679412"/>
              <a:gd name="connsiteX16" fmla="*/ 6357557 w 7042023"/>
              <a:gd name="connsiteY16" fmla="*/ 3679412 h 367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42023" h="3679412">
                <a:moveTo>
                  <a:pt x="6357557" y="3679412"/>
                </a:moveTo>
                <a:lnTo>
                  <a:pt x="684467" y="3679412"/>
                </a:lnTo>
                <a:cubicBezTo>
                  <a:pt x="307086" y="3679412"/>
                  <a:pt x="0" y="3372326"/>
                  <a:pt x="0" y="2994946"/>
                </a:cubicBezTo>
                <a:lnTo>
                  <a:pt x="0" y="763905"/>
                </a:lnTo>
                <a:lnTo>
                  <a:pt x="57150" y="763905"/>
                </a:lnTo>
                <a:lnTo>
                  <a:pt x="57150" y="2994946"/>
                </a:lnTo>
                <a:cubicBezTo>
                  <a:pt x="57150" y="3340799"/>
                  <a:pt x="338519" y="3622262"/>
                  <a:pt x="684467" y="3622262"/>
                </a:cubicBezTo>
                <a:lnTo>
                  <a:pt x="6357652" y="3622262"/>
                </a:lnTo>
                <a:cubicBezTo>
                  <a:pt x="6703505" y="3622262"/>
                  <a:pt x="6984969" y="3340894"/>
                  <a:pt x="6984969" y="2994946"/>
                </a:cubicBezTo>
                <a:lnTo>
                  <a:pt x="6984969" y="684466"/>
                </a:lnTo>
                <a:cubicBezTo>
                  <a:pt x="6984969" y="338614"/>
                  <a:pt x="6703600" y="57150"/>
                  <a:pt x="6357652" y="57150"/>
                </a:cubicBezTo>
                <a:lnTo>
                  <a:pt x="1460564" y="57150"/>
                </a:lnTo>
                <a:lnTo>
                  <a:pt x="1460564" y="0"/>
                </a:lnTo>
                <a:lnTo>
                  <a:pt x="6357557" y="0"/>
                </a:lnTo>
                <a:cubicBezTo>
                  <a:pt x="6734937" y="0"/>
                  <a:pt x="7042023" y="306991"/>
                  <a:pt x="7042023" y="684466"/>
                </a:cubicBezTo>
                <a:lnTo>
                  <a:pt x="7042023" y="2994946"/>
                </a:lnTo>
                <a:cubicBezTo>
                  <a:pt x="7042023" y="3372326"/>
                  <a:pt x="6734937" y="3679412"/>
                  <a:pt x="6357557" y="3679412"/>
                </a:cubicBezTo>
                <a:close/>
              </a:path>
            </a:pathLst>
          </a:custGeom>
          <a:solidFill>
            <a:srgbClr val="AE218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3BCD951C-6BD9-B406-D5E9-9DBF75EF90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6150" y="1768475"/>
            <a:ext cx="8061325" cy="395605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nl-NL"/>
              <a:t>Zet hier een quote</a:t>
            </a:r>
          </a:p>
        </p:txBody>
      </p:sp>
    </p:spTree>
    <p:extLst>
      <p:ext uri="{BB962C8B-B14F-4D97-AF65-F5344CB8AC3E}">
        <p14:creationId xmlns:p14="http://schemas.microsoft.com/office/powerpoint/2010/main" val="16165652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AA3356E3-31B9-79AE-6260-357C4DA916EE}"/>
              </a:ext>
            </a:extLst>
          </p:cNvPr>
          <p:cNvSpPr/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2A68C2A-B007-F12D-E4BA-3355F79F9A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-7938" y="179388"/>
            <a:ext cx="12199938" cy="4449762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Plaats hier je afbeelding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327DF45D-CEE8-E027-5958-4E60095D0A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647414"/>
            <a:ext cx="12199979" cy="2210586"/>
          </a:xfrm>
          <a:prstGeom prst="rect">
            <a:avLst/>
          </a:prstGeom>
          <a:solidFill>
            <a:srgbClr val="AE2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3BCD951C-6BD9-B406-D5E9-9DBF75EF90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315" y="2991574"/>
            <a:ext cx="10426045" cy="3343238"/>
          </a:xfrm>
          <a:prstGeom prst="roundRect">
            <a:avLst>
              <a:gd name="adj" fmla="val 11874"/>
            </a:avLst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nl-NL"/>
              <a:t>Zet hier een quote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EA6D0B43-B0CB-AF55-26AD-21935CF8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573" y="4739129"/>
            <a:ext cx="1063076" cy="819159"/>
          </a:xfrm>
          <a:custGeom>
            <a:avLst/>
            <a:gdLst>
              <a:gd name="connsiteX0" fmla="*/ 0 w 2014878"/>
              <a:gd name="connsiteY0" fmla="*/ 0 h 1552575"/>
              <a:gd name="connsiteX1" fmla="*/ 2014879 w 2014878"/>
              <a:gd name="connsiteY1" fmla="*/ 0 h 1552575"/>
              <a:gd name="connsiteX2" fmla="*/ 2014879 w 2014878"/>
              <a:gd name="connsiteY2" fmla="*/ 1552575 h 1552575"/>
              <a:gd name="connsiteX3" fmla="*/ 0 w 2014878"/>
              <a:gd name="connsiteY3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878" h="1552575">
                <a:moveTo>
                  <a:pt x="0" y="0"/>
                </a:moveTo>
                <a:lnTo>
                  <a:pt x="2014879" y="0"/>
                </a:lnTo>
                <a:lnTo>
                  <a:pt x="2014879" y="1552575"/>
                </a:lnTo>
                <a:lnTo>
                  <a:pt x="0" y="15525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83730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: gsm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/>
          </p:cNvSpPr>
          <p:nvPr userDrawn="1"/>
        </p:nvSpPr>
        <p:spPr>
          <a:xfrm>
            <a:off x="798445" y="768613"/>
            <a:ext cx="10814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Mag ik jouw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onverdeelde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1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aandacht</a:t>
            </a: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5AA6C3-E221-0819-DE45-EFE08E9BC8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959B150-8171-FF08-0CDE-F0DED06510BC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F4BE0B8-FE1C-0B96-503D-2D7ECE7CC4C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DE9A6FA-5B19-6416-0AE6-09AA79DD4CD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CB5AA5F-5F98-176E-0705-141FB8A21DF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02950742-CD64-EC94-7214-848C92AB5B9B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5437C2A8-E8BE-02A5-C8D9-0A70B465BF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0283">
            <a:off x="5125365" y="1866412"/>
            <a:ext cx="1938068" cy="19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736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 flipH="1" flipV="1">
            <a:off x="9127909" y="83026"/>
            <a:ext cx="910758" cy="4773488"/>
          </a:xfrm>
          <a:prstGeom prst="round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315200" y="1915771"/>
            <a:ext cx="454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Pauze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3DC291-31D9-ED77-B0E3-1A468F82D7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0AE29EB9-D2B1-1F39-7BC2-1FA27414C81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9B2565FD-AEB7-297C-C7BF-D88A788592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D8DB284-C543-0F43-9531-2F6C92E54B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C1B4555-F342-F4F8-B8D3-209F081327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184D9A0-6951-5F9C-45D0-4EF2A8232E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85A5B33-F0A9-EEF9-34BD-C3C0AB8D8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2899" y="3059481"/>
            <a:ext cx="4044950" cy="181768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van … minuten</a:t>
            </a:r>
          </a:p>
        </p:txBody>
      </p:sp>
    </p:spTree>
    <p:extLst>
      <p:ext uri="{BB962C8B-B14F-4D97-AF65-F5344CB8AC3E}">
        <p14:creationId xmlns:p14="http://schemas.microsoft.com/office/powerpoint/2010/main" val="11227042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_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>
            <a:grpSpLocks noGrp="1" noUngrp="1" noRot="1" noMove="1" noResize="1"/>
          </p:cNvGrpSpPr>
          <p:nvPr userDrawn="1"/>
        </p:nvGrpSpPr>
        <p:grpSpPr>
          <a:xfrm>
            <a:off x="386394" y="4050398"/>
            <a:ext cx="3847678" cy="1505576"/>
            <a:chOff x="899025" y="1384133"/>
            <a:chExt cx="5061508" cy="2027934"/>
          </a:xfrm>
          <a:solidFill>
            <a:srgbClr val="57C3CB"/>
          </a:solidFill>
        </p:grpSpPr>
        <p:sp>
          <p:nvSpPr>
            <p:cNvPr id="5" name="Rechthoek: afgeronde hoeken 4"/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6200000" flipH="1" flipV="1">
              <a:off x="2415812" y="-132654"/>
              <a:ext cx="2027934" cy="50615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" name="Tekstvak 1"/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617133" y="1674824"/>
              <a:ext cx="434340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BE" sz="6600" b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Pauze</a:t>
              </a: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8A262A9-4A2B-E38D-5B79-350202C420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955AC9F-43D0-9AA6-AFBB-38B6AD68667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75013967-EABC-CF60-1B26-61CC6AFB28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11FBAF1-41D4-4C9B-9F59-7E9A4D7E49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4D04EA4-D26B-1BF2-7CDF-71F0CEA830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476B6DA-D294-89CE-3B2D-68C5F9AD2D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E59E5B9-B58D-DC67-42F3-08CDF5F70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1924" y="4677510"/>
            <a:ext cx="4044950" cy="181768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van … minuten</a:t>
            </a:r>
          </a:p>
        </p:txBody>
      </p:sp>
    </p:spTree>
    <p:extLst>
      <p:ext uri="{BB962C8B-B14F-4D97-AF65-F5344CB8AC3E}">
        <p14:creationId xmlns:p14="http://schemas.microsoft.com/office/powerpoint/2010/main" val="411092367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/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 flipH="1" flipV="1">
            <a:off x="5069267" y="-760960"/>
            <a:ext cx="1107996" cy="5791200"/>
          </a:xfrm>
          <a:prstGeom prst="round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109159" y="1581691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66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</a:t>
            </a:r>
            <a:endParaRPr lang="nl-BE" sz="66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21258BB-0FFF-80D5-ADAA-5FB90FB28B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1E9D3BA9-1164-0E13-DDAE-517BC7D6559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8D2A7DD4-53EC-FB45-DFF3-2092706D6CA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B1C9EF7-8A1E-0B55-B905-8DA61E3C5D4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981AD57-48AE-5513-4A16-FB9591C2E0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B1B346B-10B5-B743-DA32-430B0511F21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plannennieuws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EDD81DBD-6875-1F2A-585D-8C6EDDF5A2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000" y="0"/>
            <a:ext cx="12606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4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63E14-F94E-FB86-6121-D57B340A0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177" y="1121557"/>
            <a:ext cx="9799638" cy="5021262"/>
          </a:xfrm>
        </p:spPr>
        <p:txBody>
          <a:bodyPr/>
          <a:lstStyle/>
          <a:p>
            <a:pPr lvl="0"/>
            <a:r>
              <a:rPr lang="nl-NL"/>
              <a:t>Noteer hier de belangrijkste zaken uit je presentatie. Wat moeten mensen zeker onthouden hebben?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E861B17C-3043-8C7E-ABAA-528B0E09E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" y="473076"/>
            <a:ext cx="9799638" cy="648481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lang="nl-BE" sz="3600" kern="1200" dirty="0">
                <a:solidFill>
                  <a:srgbClr val="2D3E4E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pPr marL="0" lvl="0" indent="0" algn="l" defTabSz="685783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</a:pPr>
            <a:r>
              <a:rPr lang="nl-NL"/>
              <a:t>Samenvatting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5E5386D-BBB3-40D7-92D3-CB6FC8A5F1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3220" y="302479"/>
            <a:ext cx="696599" cy="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0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?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5032" y="1560218"/>
            <a:ext cx="6668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Vragen?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4E1859-2A52-5403-A5A1-74A65B7B54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1828F962-A048-5ED6-A1A0-CE76690355CC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39FE54AB-2750-8C50-38AB-981C98FADC48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8A7DBA2-0380-52CE-3AD4-44030771E58D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D34AED4-1C17-FEDE-5F85-53ECEAF80CE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E859E70-5F65-862E-FF54-1A177F56DFDA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7830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63E14-F94E-FB86-6121-D57B340A0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177" y="1121557"/>
            <a:ext cx="9799638" cy="5021262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Voeg op deze slide de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titels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van je presentatie toe, zodat er een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overzicht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is.</a:t>
            </a:r>
            <a:endParaRPr lang="nl-NL"/>
          </a:p>
        </p:txBody>
      </p:sp>
      <p:sp>
        <p:nvSpPr>
          <p:cNvPr id="13" name="Titel 13">
            <a:extLst>
              <a:ext uri="{FF2B5EF4-FFF2-40B4-BE49-F238E27FC236}">
                <a16:creationId xmlns:a16="http://schemas.microsoft.com/office/drawing/2014/main" id="{E861B17C-3043-8C7E-ABAA-528B0E09E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" y="473076"/>
            <a:ext cx="9799638" cy="648481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lang="nl-BE" sz="3600" kern="1200" dirty="0">
                <a:solidFill>
                  <a:srgbClr val="2D3E4E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pPr marL="0" lvl="0" indent="0" algn="l" defTabSz="685783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</a:pPr>
            <a:r>
              <a:rPr lang="nl-NL"/>
              <a:t>Inhoud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2856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56F834E8-5336-FAB1-7AF8-C04549A2AF18}"/>
              </a:ext>
            </a:extLst>
          </p:cNvPr>
          <p:cNvSpPr/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Tekstvak 5"/>
          <p:cNvSpPr txBox="1">
            <a:spLocks/>
          </p:cNvSpPr>
          <p:nvPr userDrawn="1"/>
        </p:nvSpPr>
        <p:spPr>
          <a:xfrm>
            <a:off x="2584956" y="2113592"/>
            <a:ext cx="66687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500" b="0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Bedankt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C654D42-E949-8299-94B8-3627586EB913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0ECE30-0CC7-3883-37E9-A94F823C2605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E16587E-6CC6-CF28-3CFF-71AF2982EBE1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A262E9C-FC12-3D25-B3FE-8CC1037FBB53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5BFAF68-5372-46E1-FA49-6B8A763B70CE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C4619A5-276E-87C5-AD62-8A572F4A3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549" y="5143642"/>
            <a:ext cx="3662496" cy="14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6419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e me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4">
            <a:extLst>
              <a:ext uri="{FF2B5EF4-FFF2-40B4-BE49-F238E27FC236}">
                <a16:creationId xmlns:a16="http://schemas.microsoft.com/office/drawing/2014/main" id="{428602E9-E100-A292-8223-613C820FE0D8}"/>
              </a:ext>
            </a:extLst>
          </p:cNvPr>
          <p:cNvSpPr/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23" name="Afbeelding 22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F47E8E5-0F72-D6C4-091D-AA55DE42B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990" y="5079342"/>
            <a:ext cx="2474335" cy="1807683"/>
          </a:xfrm>
          <a:prstGeom prst="rect">
            <a:avLst/>
          </a:prstGeom>
        </p:spPr>
      </p:pic>
      <p:pic>
        <p:nvPicPr>
          <p:cNvPr id="6" name="Afbeelding 5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254" y="4253955"/>
            <a:ext cx="627641" cy="627641"/>
          </a:xfrm>
          <a:prstGeom prst="rect">
            <a:avLst/>
          </a:prstGeom>
        </p:spPr>
      </p:pic>
      <p:sp>
        <p:nvSpPr>
          <p:cNvPr id="9" name="Rechthoek 8"/>
          <p:cNvSpPr>
            <a:spLocks/>
          </p:cNvSpPr>
          <p:nvPr userDrawn="1"/>
        </p:nvSpPr>
        <p:spPr>
          <a:xfrm>
            <a:off x="-16373" y="4998127"/>
            <a:ext cx="3203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</a:t>
            </a:r>
            <a:r>
              <a:rPr lang="nl-BE" sz="1600" u="none" err="1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KatholiekOnderwijsVlaanderen</a:t>
            </a:r>
            <a:endParaRPr lang="nl-BE" sz="1600" u="none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1B79DBB6-784E-49D9-AD9F-EF7F84BE0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9" b="-6926"/>
          <a:stretch/>
        </p:blipFill>
        <p:spPr bwMode="auto">
          <a:xfrm>
            <a:off x="10743077" y="4253955"/>
            <a:ext cx="746371" cy="8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A0B4A7D-943D-43C7-85BD-CFDC9B74A25B}"/>
              </a:ext>
            </a:extLst>
          </p:cNvPr>
          <p:cNvSpPr>
            <a:spLocks/>
          </p:cNvSpPr>
          <p:nvPr userDrawn="1"/>
        </p:nvSpPr>
        <p:spPr>
          <a:xfrm>
            <a:off x="10337539" y="4998127"/>
            <a:ext cx="1456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/kathondvla</a:t>
            </a:r>
            <a:endParaRPr lang="nl-BE" sz="1400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A6E0076-844B-4A37-9AEE-9DCE3488E361}"/>
              </a:ext>
            </a:extLst>
          </p:cNvPr>
          <p:cNvSpPr>
            <a:spLocks/>
          </p:cNvSpPr>
          <p:nvPr userDrawn="1"/>
        </p:nvSpPr>
        <p:spPr>
          <a:xfrm>
            <a:off x="3671080" y="4998127"/>
            <a:ext cx="609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/company</a:t>
            </a:r>
            <a:b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</a:br>
            <a: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</a:t>
            </a:r>
            <a:r>
              <a:rPr lang="nl-BE" sz="1600" u="none" kern="1200" err="1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katholiekonderwijsvlaanderen</a:t>
            </a:r>
            <a:r>
              <a:rPr lang="nl-BE" sz="1600" u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59E90341-9754-44A6-BBCB-9D966075B7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1803" y="4253955"/>
            <a:ext cx="670903" cy="6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ACB0E945-1A3D-41B0-810B-F52973500D8D}"/>
              </a:ext>
            </a:extLst>
          </p:cNvPr>
          <p:cNvSpPr>
            <a:spLocks/>
          </p:cNvSpPr>
          <p:nvPr userDrawn="1"/>
        </p:nvSpPr>
        <p:spPr>
          <a:xfrm>
            <a:off x="1263776" y="4998127"/>
            <a:ext cx="561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/KathOndVla</a:t>
            </a:r>
          </a:p>
          <a:p>
            <a:pPr algn="ctr"/>
            <a:br>
              <a:rPr lang="nl-BE" sz="1600"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</a:br>
            <a:endParaRPr lang="nl-BE" sz="800"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7" name="Picture 2">
            <a:hlinkClick r:id="rId9"/>
            <a:extLst>
              <a:ext uri="{FF2B5EF4-FFF2-40B4-BE49-F238E27FC236}">
                <a16:creationId xmlns:a16="http://schemas.microsoft.com/office/drawing/2014/main" id="{0C1FA4A8-24AF-C937-3FB4-B1B1AC1F6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6406" y="4253955"/>
            <a:ext cx="972434" cy="840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13FE2EA-66DA-46BA-2CEF-DFD997901751}"/>
              </a:ext>
            </a:extLst>
          </p:cNvPr>
          <p:cNvSpPr txBox="1">
            <a:spLocks/>
          </p:cNvSpPr>
          <p:nvPr userDrawn="1"/>
        </p:nvSpPr>
        <p:spPr>
          <a:xfrm>
            <a:off x="507058" y="1018325"/>
            <a:ext cx="111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Ontdek onze </a:t>
            </a:r>
            <a:r>
              <a:rPr lang="nl-NL" sz="4800" cap="none" baseline="0">
                <a:solidFill>
                  <a:srgbClr val="B22A89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digitale</a:t>
            </a:r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 kanalen</a:t>
            </a:r>
            <a:endParaRPr lang="nl-BE" sz="4800" cap="none" baseline="0">
              <a:latin typeface="Poppins ExtraBold" panose="00000900000000000000" pitchFamily="2" charset="0"/>
              <a:ea typeface="Roboto Bk" pitchFamily="2" charset="0"/>
              <a:cs typeface="Poppins ExtraBold" panose="00000900000000000000" pitchFamily="2" charset="0"/>
            </a:endParaRPr>
          </a:p>
        </p:txBody>
      </p:sp>
      <p:pic>
        <p:nvPicPr>
          <p:cNvPr id="3" name="Afbeelding 2">
            <a:hlinkClick r:id="rId11"/>
            <a:extLst>
              <a:ext uri="{FF2B5EF4-FFF2-40B4-BE49-F238E27FC236}">
                <a16:creationId xmlns:a16="http://schemas.microsoft.com/office/drawing/2014/main" id="{CB61BF02-74F2-823C-AFCD-215A5881FA0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2241" y="2193962"/>
            <a:ext cx="737281" cy="720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0AC7912-5B4F-CEBB-854D-FAA8F18FF560}"/>
              </a:ext>
            </a:extLst>
          </p:cNvPr>
          <p:cNvSpPr>
            <a:spLocks/>
          </p:cNvSpPr>
          <p:nvPr userDrawn="1"/>
        </p:nvSpPr>
        <p:spPr>
          <a:xfrm>
            <a:off x="486168" y="2963107"/>
            <a:ext cx="5619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voor het brede publiek</a:t>
            </a:r>
          </a:p>
          <a:p>
            <a:pPr algn="ctr"/>
            <a:r>
              <a:rPr lang="nl-BE" sz="16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www.katholiekonderwijs.vlaanderen</a:t>
            </a:r>
            <a:endParaRPr lang="nl-BE" sz="1600" u="none" baseline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40ECF3-62D5-3981-C6D8-73ACFDB80F7F}"/>
              </a:ext>
            </a:extLst>
          </p:cNvPr>
          <p:cNvSpPr>
            <a:spLocks/>
          </p:cNvSpPr>
          <p:nvPr userDrawn="1"/>
        </p:nvSpPr>
        <p:spPr>
          <a:xfrm>
            <a:off x="6391803" y="2963107"/>
            <a:ext cx="609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voor de professional</a:t>
            </a:r>
          </a:p>
          <a:p>
            <a:pPr algn="ctr"/>
            <a:r>
              <a:rPr lang="nl-BE" sz="1600" u="none" kern="1200" err="1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pro.katholiekonderwijs.vlaanderen</a:t>
            </a:r>
            <a:endParaRPr lang="nl-BE" sz="1600" u="none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8" name="Picture 2">
            <a:hlinkClick r:id="rId13"/>
            <a:extLst>
              <a:ext uri="{FF2B5EF4-FFF2-40B4-BE49-F238E27FC236}">
                <a16:creationId xmlns:a16="http://schemas.microsoft.com/office/drawing/2014/main" id="{E9AC2120-083A-33BB-F3E1-A3A07B9A6E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744" y="2193962"/>
            <a:ext cx="73728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hlinkClick r:id="rId15"/>
            <a:extLst>
              <a:ext uri="{FF2B5EF4-FFF2-40B4-BE49-F238E27FC236}">
                <a16:creationId xmlns:a16="http://schemas.microsoft.com/office/drawing/2014/main" id="{D2870F98-FA15-11AF-1B90-B5512A3B1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0" t="-6869" r="-9756" b="-15796"/>
          <a:stretch/>
        </p:blipFill>
        <p:spPr bwMode="auto">
          <a:xfrm>
            <a:off x="8488725" y="3950038"/>
            <a:ext cx="1254794" cy="12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E920A4AD-3557-663B-9360-DDB87D679421}"/>
              </a:ext>
            </a:extLst>
          </p:cNvPr>
          <p:cNvSpPr>
            <a:spLocks/>
          </p:cNvSpPr>
          <p:nvPr userDrawn="1"/>
        </p:nvSpPr>
        <p:spPr>
          <a:xfrm>
            <a:off x="8195872" y="4998127"/>
            <a:ext cx="1825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/@kathondvla</a:t>
            </a:r>
            <a:endParaRPr lang="nl-BE" sz="1400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BE6699C-BE10-1E09-AC19-0C83C8CC070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9A2AF9C-AE9D-578D-BE9F-C7247ECEA4B3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A706866-9203-A0AE-125D-E9F024BB273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E20765F-85DA-8F98-775D-C4CB6EB17BC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FCBAFD9-39D7-400C-49CE-7B886D87F854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09771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ere professionaliseringen promo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C0442919-7D43-8AB2-0711-1AF1B8B0F2E4}"/>
              </a:ext>
            </a:extLst>
          </p:cNvPr>
          <p:cNvSpPr/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23" name="Afbeelding 22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F47E8E5-0F72-D6C4-091D-AA55DE42B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990" y="5079342"/>
            <a:ext cx="2474335" cy="180768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13FE2EA-66DA-46BA-2CEF-DFD997901751}"/>
              </a:ext>
            </a:extLst>
          </p:cNvPr>
          <p:cNvSpPr txBox="1">
            <a:spLocks/>
          </p:cNvSpPr>
          <p:nvPr userDrawn="1"/>
        </p:nvSpPr>
        <p:spPr>
          <a:xfrm>
            <a:off x="486168" y="754330"/>
            <a:ext cx="111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Ook </a:t>
            </a:r>
            <a:r>
              <a:rPr lang="nl-NL" sz="4800" cap="none" baseline="0">
                <a:solidFill>
                  <a:srgbClr val="B22A89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interessant</a:t>
            </a:r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 voor jou</a:t>
            </a:r>
            <a:endParaRPr lang="nl-BE" sz="4800" cap="none" baseline="0">
              <a:latin typeface="Poppins ExtraBold" panose="00000900000000000000" pitchFamily="2" charset="0"/>
              <a:ea typeface="Roboto Bk" pitchFamily="2" charset="0"/>
              <a:cs typeface="Poppins ExtraBold" panose="00000900000000000000" pitchFamily="2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BE6699C-BE10-1E09-AC19-0C83C8CC070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9A2AF9C-AE9D-578D-BE9F-C7247ECEA4B3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A706866-9203-A0AE-125D-E9F024BB273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E20765F-85DA-8F98-775D-C4CB6EB17BC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FCBAFD9-39D7-400C-49CE-7B886D87F854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473C13B-97FE-6CCE-F782-0295927D2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555" y="1677971"/>
            <a:ext cx="7749520" cy="4006867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Noteer hier </a:t>
            </a:r>
            <a:r>
              <a:rPr lang="nl-NL" b="0" i="0" err="1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profesionaliseringen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, nascholingen, lerende netwerken … die ook interessant zijn voor je doelgroep/aanwezigen.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181819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n, nummering, logo’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4">
            <a:extLst>
              <a:ext uri="{FF2B5EF4-FFF2-40B4-BE49-F238E27FC236}">
                <a16:creationId xmlns:a16="http://schemas.microsoft.com/office/drawing/2014/main" id="{D608E6E0-F0DE-0100-6A9C-51F787F00B10}"/>
              </a:ext>
            </a:extLst>
          </p:cNvPr>
          <p:cNvSpPr/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C01FD5A-6BD9-B664-0286-CF50BDF1FEB0}"/>
              </a:ext>
            </a:extLst>
          </p:cNvPr>
          <p:cNvSpPr txBox="1"/>
          <p:nvPr userDrawn="1"/>
        </p:nvSpPr>
        <p:spPr>
          <a:xfrm>
            <a:off x="319176" y="405442"/>
            <a:ext cx="979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>
                <a:latin typeface="Poppins ExtraBold" panose="00000900000000000000" pitchFamily="2" charset="0"/>
                <a:cs typeface="Poppins ExtraBold" panose="00000900000000000000" pitchFamily="2" charset="0"/>
              </a:rPr>
              <a:t>Iconen, nummering, logo’s</a:t>
            </a:r>
            <a:endParaRPr lang="nl-BE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63E14-F94E-FB86-6121-D57B340A0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177" y="1121557"/>
            <a:ext cx="9799638" cy="5021262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Voeg op deze slide de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titels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van je presentatie toe, zodat er een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overzicht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is.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26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1FC06-6800-D1A7-3E41-23E4B936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AD307F-8AB1-B709-9D90-B27040D13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6DEF50-2441-EC03-AAC4-52833307B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E2B2C9-9BCB-73FB-F281-B2A6F3E2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214DB-597D-4D15-957C-F6CF114EB666}" type="datetimeFigureOut">
              <a:rPr lang="nl-BE" smtClean="0"/>
              <a:t>18/09/2025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162641-F05C-F501-70D5-FDF9F161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935466-D568-3BF4-36A5-D68B40F3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F5D1-47E3-4CB2-A07F-F9321F5F77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3097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03/12/2024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9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52CCC5-31E2-404F-A3E8-E66766696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88" y="156972"/>
            <a:ext cx="3662496" cy="140488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B6405EA-4ADB-4167-9F69-0F2E29C4513B}"/>
              </a:ext>
            </a:extLst>
          </p:cNvPr>
          <p:cNvGrpSpPr/>
          <p:nvPr userDrawn="1"/>
        </p:nvGrpSpPr>
        <p:grpSpPr>
          <a:xfrm>
            <a:off x="-66442" y="0"/>
            <a:ext cx="12283519" cy="6973558"/>
            <a:chOff x="-66442" y="0"/>
            <a:chExt cx="12283519" cy="697355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BDCA452-584D-4FDA-A77C-552084EBC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083"/>
            <a:stretch/>
          </p:blipFill>
          <p:spPr>
            <a:xfrm>
              <a:off x="5039111" y="2294022"/>
              <a:ext cx="7177966" cy="4679536"/>
            </a:xfrm>
            <a:prstGeom prst="rect">
              <a:avLst/>
            </a:prstGeom>
          </p:spPr>
        </p:pic>
        <p:pic>
          <p:nvPicPr>
            <p:cNvPr id="10" name="Afbeelding 9" descr="Afbeelding met computer&#10;&#10;Automatisch gegenereerde beschrijving">
              <a:extLst>
                <a:ext uri="{FF2B5EF4-FFF2-40B4-BE49-F238E27FC236}">
                  <a16:creationId xmlns:a16="http://schemas.microsoft.com/office/drawing/2014/main" id="{E36E00FC-8C92-4461-BFC2-5E9980748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95948" y="0"/>
              <a:ext cx="3621129" cy="5637014"/>
            </a:xfrm>
            <a:prstGeom prst="rect">
              <a:avLst/>
            </a:prstGeom>
          </p:spPr>
        </p:pic>
        <p:pic>
          <p:nvPicPr>
            <p:cNvPr id="8" name="Afbeelding 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7FBF6-2392-409E-97B6-3BA44127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085" y="0"/>
              <a:ext cx="8989992" cy="4876800"/>
            </a:xfrm>
            <a:prstGeom prst="rect">
              <a:avLst/>
            </a:prstGeom>
          </p:spPr>
        </p:pic>
        <p:pic>
          <p:nvPicPr>
            <p:cNvPr id="3" name="Afbeelding 2" descr="Afbeelding met tekening, paraplu&#10;&#10;Automatisch gegenereerde beschrijving">
              <a:extLst>
                <a:ext uri="{FF2B5EF4-FFF2-40B4-BE49-F238E27FC236}">
                  <a16:creationId xmlns:a16="http://schemas.microsoft.com/office/drawing/2014/main" id="{13FC876D-5B8F-41C3-8F16-E16B6FD530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66442" y="675868"/>
              <a:ext cx="10211106" cy="6297689"/>
            </a:xfrm>
            <a:prstGeom prst="rect">
              <a:avLst/>
            </a:prstGeom>
          </p:spPr>
        </p:pic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65550227-3B69-4ED6-B2B7-782A18AF07E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382965" y="3393996"/>
            <a:ext cx="7476225" cy="120663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100" b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Beschrijf in 140 tekens waarover je presentatie gaat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40482B-BC27-4DC4-A82C-081E98EE51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382965" y="1961933"/>
            <a:ext cx="7476225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r>
              <a:rPr lang="nl-NL"/>
              <a:t>Schrijf hier je pakkende titel</a:t>
            </a:r>
            <a:endParaRPr lang="nl-BE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9F19D1-7D30-8365-43AF-F1282FEA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4664" y="6356357"/>
            <a:ext cx="1595894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3E75889-BBC1-419D-8956-31DAFBFE7697}" type="datetime1">
              <a:rPr lang="nl-BE" smtClean="0"/>
              <a:pPr/>
              <a:t>18/09/2025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0271952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C01FD5A-6BD9-B664-0286-CF50BDF1FEB0}"/>
              </a:ext>
            </a:extLst>
          </p:cNvPr>
          <p:cNvSpPr txBox="1"/>
          <p:nvPr userDrawn="1"/>
        </p:nvSpPr>
        <p:spPr>
          <a:xfrm>
            <a:off x="319177" y="405442"/>
            <a:ext cx="677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>
                <a:latin typeface="Poppins ExtraBold" panose="00000900000000000000" pitchFamily="2" charset="0"/>
                <a:cs typeface="Poppins ExtraBold" panose="00000900000000000000" pitchFamily="2" charset="0"/>
              </a:rPr>
              <a:t>INHOUD</a:t>
            </a:r>
            <a:endParaRPr lang="nl-BE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63E14-F94E-FB86-6121-D57B340A0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177" y="1121557"/>
            <a:ext cx="9799638" cy="5021262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Voeg op deze slide de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titels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van je presentatie toe, zodat er een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overzicht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is.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941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deel presentat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4">
            <a:extLst>
              <a:ext uri="{FF2B5EF4-FFF2-40B4-BE49-F238E27FC236}">
                <a16:creationId xmlns:a16="http://schemas.microsoft.com/office/drawing/2014/main" id="{E84657B0-854F-F336-1A84-A862DD77A42B}"/>
              </a:ext>
            </a:extLst>
          </p:cNvPr>
          <p:cNvSpPr/>
          <p:nvPr/>
        </p:nvSpPr>
        <p:spPr>
          <a:xfrm>
            <a:off x="-7979" y="-122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8865D31-7A2E-4AD9-5402-5EB255CA6A75}"/>
              </a:ext>
            </a:extLst>
          </p:cNvPr>
          <p:cNvGrpSpPr>
            <a:grpSpLocks/>
          </p:cNvGrpSpPr>
          <p:nvPr userDrawn="1"/>
        </p:nvGrpSpPr>
        <p:grpSpPr>
          <a:xfrm>
            <a:off x="-17028" y="6526131"/>
            <a:ext cx="12209028" cy="360000"/>
            <a:chOff x="0" y="0"/>
            <a:chExt cx="12192000" cy="360000"/>
          </a:xfrm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DD250D44-4B6E-9995-5C86-300FF4461FC1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EEC09B4C-1122-CC89-CAED-31E42A1606F0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3C72B1F3-46A5-9DB1-3F03-0846DFF9FD30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14" name="Titel 13">
            <a:extLst>
              <a:ext uri="{FF2B5EF4-FFF2-40B4-BE49-F238E27FC236}">
                <a16:creationId xmlns:a16="http://schemas.microsoft.com/office/drawing/2014/main" id="{C4620826-5859-898D-9BFD-E8F9BB331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493" y="2780519"/>
            <a:ext cx="9941608" cy="648481"/>
          </a:xfrm>
          <a:solidFill>
            <a:srgbClr val="E9DBE9"/>
          </a:solidFill>
        </p:spPr>
        <p:txBody>
          <a:bodyPr>
            <a:noAutofit/>
          </a:bodyPr>
          <a:lstStyle>
            <a:lvl1pPr>
              <a:defRPr lang="nl-BE" sz="3600" kern="1200" dirty="0">
                <a:solidFill>
                  <a:srgbClr val="2D3E4E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pPr marL="0" lvl="0" indent="0" algn="l" defTabSz="685783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</a:pPr>
            <a:r>
              <a:rPr lang="nl-NL"/>
              <a:t>Typ hier de krachtlijn van dit onderdeel van je presentatie</a:t>
            </a:r>
            <a:endParaRPr lang="nl-BE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8DBC7CF-4BA6-5D48-378C-7C304F8BE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4125" y="3441309"/>
            <a:ext cx="9944100" cy="2405063"/>
          </a:xfrm>
          <a:solidFill>
            <a:srgbClr val="DEF3F4"/>
          </a:solidFill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D3E4E"/>
                </a:solidFill>
                <a:latin typeface="Poppins" panose="00000500000000000000" pitchFamily="2" charset="0"/>
                <a:ea typeface="Roboto Bk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nl-NL"/>
              <a:t>Vat kort samen wat er in dit onderdeel van je presentatie volgt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C10E9D-7905-3A7F-7365-A09D287B58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9302" y="188870"/>
            <a:ext cx="2453822" cy="9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12848" y="180000"/>
            <a:ext cx="9902892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3E4E"/>
                </a:solidFill>
              </a:defRPr>
            </a:lvl1pPr>
          </a:lstStyle>
          <a:p>
            <a:r>
              <a:rPr lang="nl-NL"/>
              <a:t>Typ hier een duidelijke titel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673626" y="1505568"/>
            <a:ext cx="7442112" cy="4000710"/>
          </a:xfrm>
        </p:spPr>
        <p:txBody>
          <a:bodyPr/>
          <a:lstStyle>
            <a:lvl1pPr>
              <a:buClrTx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74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deel presentat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176C0F91-2CE0-3882-8B22-0813D8B841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1"/>
            <a:ext cx="3024180" cy="6858000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C4620826-5859-898D-9BFD-E8F9BB331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493" y="2780519"/>
            <a:ext cx="9941608" cy="648481"/>
          </a:xfrm>
          <a:noFill/>
          <a:ln>
            <a:noFill/>
          </a:ln>
        </p:spPr>
        <p:txBody>
          <a:bodyPr>
            <a:noAutofit/>
          </a:bodyPr>
          <a:lstStyle>
            <a:lvl1pPr>
              <a:defRPr lang="nl-BE" sz="3600" kern="1200" dirty="0">
                <a:solidFill>
                  <a:srgbClr val="AE2081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defRPr>
            </a:lvl1pPr>
          </a:lstStyle>
          <a:p>
            <a:pPr marL="0" lvl="0" indent="0" algn="l" defTabSz="685783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</a:pPr>
            <a:r>
              <a:rPr lang="nl-NL"/>
              <a:t>Titel van dit onderdeel van je presentatie</a:t>
            </a:r>
            <a:endParaRPr lang="nl-BE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8DBC7CF-4BA6-5D48-378C-7C304F8BE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4125" y="3441309"/>
            <a:ext cx="9944100" cy="2405063"/>
          </a:xfrm>
          <a:solidFill>
            <a:srgbClr val="DEF3F4"/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D3E4E"/>
                </a:solidFill>
                <a:latin typeface="Poppins" panose="00000500000000000000" pitchFamily="2" charset="0"/>
                <a:ea typeface="Roboto Bk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nl-NL"/>
              <a:t>Vat kort samen wat er in dit onderdeel van je presentatie volgt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C10E9D-7905-3A7F-7365-A09D287B58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289" y="482616"/>
            <a:ext cx="2453822" cy="94125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62803043-B80A-23F7-51B4-CB2E94F9B56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AEF896DA-00FD-966D-FF64-8DFD6B8883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285FFD4-4368-CC81-8E1A-02838478EEE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BF6656D-4FBA-DAA4-7BA5-CB739A2379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4E95AEC-D2C6-9EDD-9955-1E8B81657AB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323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6A0613-2DAC-E67F-10EE-5E54907967D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928235" y="742844"/>
            <a:ext cx="4740965" cy="5372311"/>
          </a:xfrm>
        </p:spPr>
        <p:txBody>
          <a:bodyPr/>
          <a:lstStyle>
            <a:lvl1pPr marL="0" indent="0">
              <a:buClrTx/>
              <a:buNone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Zet hier een afbeelding die je tekst ondersteunt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07D5A8-FA16-7402-F6D0-641E62000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</p:spTree>
    <p:extLst>
      <p:ext uri="{BB962C8B-B14F-4D97-AF65-F5344CB8AC3E}">
        <p14:creationId xmlns:p14="http://schemas.microsoft.com/office/powerpoint/2010/main" val="2948571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439947"/>
            <a:ext cx="10714008" cy="6133381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ClrTx/>
              <a:buNone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Zet hier je afbeelding</a:t>
            </a:r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712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07D5A8-FA16-7402-F6D0-641E62000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A74F469D-EA25-AF43-5F92-8CB069D10A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8644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</p:spTree>
    <p:extLst>
      <p:ext uri="{BB962C8B-B14F-4D97-AF65-F5344CB8AC3E}">
        <p14:creationId xmlns:p14="http://schemas.microsoft.com/office/powerpoint/2010/main" val="3807077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geke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12846" y="5610639"/>
            <a:ext cx="9902892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3E4E"/>
                </a:solidFill>
              </a:defRPr>
            </a:lvl1pPr>
          </a:lstStyle>
          <a:p>
            <a:r>
              <a:rPr lang="nl-NL"/>
              <a:t>Maak hier je concluderend punt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673626" y="575035"/>
            <a:ext cx="7442112" cy="4931243"/>
          </a:xfrm>
        </p:spPr>
        <p:txBody>
          <a:bodyPr/>
          <a:lstStyle>
            <a:lvl1pPr>
              <a:buClrTx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363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247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CEC0022F-740B-C522-5BCB-E57DE5C28774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3087269F-D088-04F9-C8AC-422D5E96C9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38307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raphic 14">
            <a:extLst>
              <a:ext uri="{FF2B5EF4-FFF2-40B4-BE49-F238E27FC236}">
                <a16:creationId xmlns:a16="http://schemas.microsoft.com/office/drawing/2014/main" id="{5FDF823C-9E5B-5F8E-B135-A82B88C022AD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EA6D0B43-B0CB-AF55-26AD-21935CF8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05" y="666750"/>
            <a:ext cx="2014878" cy="1552575"/>
          </a:xfrm>
          <a:custGeom>
            <a:avLst/>
            <a:gdLst>
              <a:gd name="connsiteX0" fmla="*/ 0 w 2014878"/>
              <a:gd name="connsiteY0" fmla="*/ 0 h 1552575"/>
              <a:gd name="connsiteX1" fmla="*/ 2014879 w 2014878"/>
              <a:gd name="connsiteY1" fmla="*/ 0 h 1552575"/>
              <a:gd name="connsiteX2" fmla="*/ 2014879 w 2014878"/>
              <a:gd name="connsiteY2" fmla="*/ 1552575 h 1552575"/>
              <a:gd name="connsiteX3" fmla="*/ 0 w 2014878"/>
              <a:gd name="connsiteY3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878" h="1552575">
                <a:moveTo>
                  <a:pt x="0" y="0"/>
                </a:moveTo>
                <a:lnTo>
                  <a:pt x="2014879" y="0"/>
                </a:lnTo>
                <a:lnTo>
                  <a:pt x="2014879" y="1552575"/>
                </a:lnTo>
                <a:lnTo>
                  <a:pt x="0" y="1552575"/>
                </a:lnTo>
                <a:close/>
              </a:path>
            </a:pathLst>
          </a:custGeom>
        </p:spPr>
      </p:pic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99D4DD7C-8151-3883-040A-F59E0685B768}"/>
              </a:ext>
            </a:extLst>
          </p:cNvPr>
          <p:cNvSpPr/>
          <p:nvPr userDrawn="1"/>
        </p:nvSpPr>
        <p:spPr>
          <a:xfrm>
            <a:off x="1618231" y="1421296"/>
            <a:ext cx="9324752" cy="4611756"/>
          </a:xfrm>
          <a:custGeom>
            <a:avLst/>
            <a:gdLst>
              <a:gd name="connsiteX0" fmla="*/ 6357557 w 7042023"/>
              <a:gd name="connsiteY0" fmla="*/ 3679412 h 3679412"/>
              <a:gd name="connsiteX1" fmla="*/ 684467 w 7042023"/>
              <a:gd name="connsiteY1" fmla="*/ 3679412 h 3679412"/>
              <a:gd name="connsiteX2" fmla="*/ 0 w 7042023"/>
              <a:gd name="connsiteY2" fmla="*/ 2994946 h 3679412"/>
              <a:gd name="connsiteX3" fmla="*/ 0 w 7042023"/>
              <a:gd name="connsiteY3" fmla="*/ 763905 h 3679412"/>
              <a:gd name="connsiteX4" fmla="*/ 57150 w 7042023"/>
              <a:gd name="connsiteY4" fmla="*/ 763905 h 3679412"/>
              <a:gd name="connsiteX5" fmla="*/ 57150 w 7042023"/>
              <a:gd name="connsiteY5" fmla="*/ 2994946 h 3679412"/>
              <a:gd name="connsiteX6" fmla="*/ 684467 w 7042023"/>
              <a:gd name="connsiteY6" fmla="*/ 3622262 h 3679412"/>
              <a:gd name="connsiteX7" fmla="*/ 6357652 w 7042023"/>
              <a:gd name="connsiteY7" fmla="*/ 3622262 h 3679412"/>
              <a:gd name="connsiteX8" fmla="*/ 6984969 w 7042023"/>
              <a:gd name="connsiteY8" fmla="*/ 2994946 h 3679412"/>
              <a:gd name="connsiteX9" fmla="*/ 6984969 w 7042023"/>
              <a:gd name="connsiteY9" fmla="*/ 684466 h 3679412"/>
              <a:gd name="connsiteX10" fmla="*/ 6357652 w 7042023"/>
              <a:gd name="connsiteY10" fmla="*/ 57150 h 3679412"/>
              <a:gd name="connsiteX11" fmla="*/ 1460564 w 7042023"/>
              <a:gd name="connsiteY11" fmla="*/ 57150 h 3679412"/>
              <a:gd name="connsiteX12" fmla="*/ 1460564 w 7042023"/>
              <a:gd name="connsiteY12" fmla="*/ 0 h 3679412"/>
              <a:gd name="connsiteX13" fmla="*/ 6357557 w 7042023"/>
              <a:gd name="connsiteY13" fmla="*/ 0 h 3679412"/>
              <a:gd name="connsiteX14" fmla="*/ 7042023 w 7042023"/>
              <a:gd name="connsiteY14" fmla="*/ 684466 h 3679412"/>
              <a:gd name="connsiteX15" fmla="*/ 7042023 w 7042023"/>
              <a:gd name="connsiteY15" fmla="*/ 2994946 h 3679412"/>
              <a:gd name="connsiteX16" fmla="*/ 6357557 w 7042023"/>
              <a:gd name="connsiteY16" fmla="*/ 3679412 h 367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42023" h="3679412">
                <a:moveTo>
                  <a:pt x="6357557" y="3679412"/>
                </a:moveTo>
                <a:lnTo>
                  <a:pt x="684467" y="3679412"/>
                </a:lnTo>
                <a:cubicBezTo>
                  <a:pt x="307086" y="3679412"/>
                  <a:pt x="0" y="3372326"/>
                  <a:pt x="0" y="2994946"/>
                </a:cubicBezTo>
                <a:lnTo>
                  <a:pt x="0" y="763905"/>
                </a:lnTo>
                <a:lnTo>
                  <a:pt x="57150" y="763905"/>
                </a:lnTo>
                <a:lnTo>
                  <a:pt x="57150" y="2994946"/>
                </a:lnTo>
                <a:cubicBezTo>
                  <a:pt x="57150" y="3340799"/>
                  <a:pt x="338519" y="3622262"/>
                  <a:pt x="684467" y="3622262"/>
                </a:cubicBezTo>
                <a:lnTo>
                  <a:pt x="6357652" y="3622262"/>
                </a:lnTo>
                <a:cubicBezTo>
                  <a:pt x="6703505" y="3622262"/>
                  <a:pt x="6984969" y="3340894"/>
                  <a:pt x="6984969" y="2994946"/>
                </a:cubicBezTo>
                <a:lnTo>
                  <a:pt x="6984969" y="684466"/>
                </a:lnTo>
                <a:cubicBezTo>
                  <a:pt x="6984969" y="338614"/>
                  <a:pt x="6703600" y="57150"/>
                  <a:pt x="6357652" y="57150"/>
                </a:cubicBezTo>
                <a:lnTo>
                  <a:pt x="1460564" y="57150"/>
                </a:lnTo>
                <a:lnTo>
                  <a:pt x="1460564" y="0"/>
                </a:lnTo>
                <a:lnTo>
                  <a:pt x="6357557" y="0"/>
                </a:lnTo>
                <a:cubicBezTo>
                  <a:pt x="6734937" y="0"/>
                  <a:pt x="7042023" y="306991"/>
                  <a:pt x="7042023" y="684466"/>
                </a:cubicBezTo>
                <a:lnTo>
                  <a:pt x="7042023" y="2994946"/>
                </a:lnTo>
                <a:cubicBezTo>
                  <a:pt x="7042023" y="3372326"/>
                  <a:pt x="6734937" y="3679412"/>
                  <a:pt x="6357557" y="3679412"/>
                </a:cubicBezTo>
                <a:close/>
              </a:path>
            </a:pathLst>
          </a:custGeom>
          <a:solidFill>
            <a:srgbClr val="AE218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3BCD951C-6BD9-B406-D5E9-9DBF75EF90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6150" y="1768475"/>
            <a:ext cx="8061325" cy="395605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nl-NL"/>
              <a:t>Zet hier een quote</a:t>
            </a:r>
          </a:p>
        </p:txBody>
      </p:sp>
    </p:spTree>
    <p:extLst>
      <p:ext uri="{BB962C8B-B14F-4D97-AF65-F5344CB8AC3E}">
        <p14:creationId xmlns:p14="http://schemas.microsoft.com/office/powerpoint/2010/main" val="510760063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2A68C2A-B007-F12D-E4BA-3355F79F9AF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7938" y="179388"/>
            <a:ext cx="12199938" cy="4449762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Plaats hier je afbeelding</a:t>
            </a:r>
          </a:p>
        </p:txBody>
      </p:sp>
      <p:sp>
        <p:nvSpPr>
          <p:cNvPr id="35" name="Graphic 14">
            <a:extLst>
              <a:ext uri="{FF2B5EF4-FFF2-40B4-BE49-F238E27FC236}">
                <a16:creationId xmlns:a16="http://schemas.microsoft.com/office/drawing/2014/main" id="{5FDF823C-9E5B-5F8E-B135-A82B88C022AD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733D6B4-1C77-4B85-5551-FDD79457A0C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7885FC-188B-9DEF-9697-068F541DAA9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FF79C8F-6301-4946-C582-E6BBF5A96455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3FFFD28-0FB9-A4AA-80C4-2A81634AE3E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E6CB2C-DDF0-081D-ADC9-4E960E334413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327DF45D-CEE8-E027-5958-4E60095D0A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647414"/>
            <a:ext cx="12199979" cy="2210586"/>
          </a:xfrm>
          <a:prstGeom prst="rect">
            <a:avLst/>
          </a:prstGeom>
          <a:solidFill>
            <a:srgbClr val="AE2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3BCD951C-6BD9-B406-D5E9-9DBF75EF90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315" y="2991574"/>
            <a:ext cx="10426045" cy="3343238"/>
          </a:xfrm>
          <a:prstGeom prst="roundRect">
            <a:avLst>
              <a:gd name="adj" fmla="val 11874"/>
            </a:avLst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nl-NL"/>
              <a:t>Zet hier een quote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EA6D0B43-B0CB-AF55-26AD-21935CF8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573" y="4739129"/>
            <a:ext cx="1063076" cy="819159"/>
          </a:xfrm>
          <a:custGeom>
            <a:avLst/>
            <a:gdLst>
              <a:gd name="connsiteX0" fmla="*/ 0 w 2014878"/>
              <a:gd name="connsiteY0" fmla="*/ 0 h 1552575"/>
              <a:gd name="connsiteX1" fmla="*/ 2014879 w 2014878"/>
              <a:gd name="connsiteY1" fmla="*/ 0 h 1552575"/>
              <a:gd name="connsiteX2" fmla="*/ 2014879 w 2014878"/>
              <a:gd name="connsiteY2" fmla="*/ 1552575 h 1552575"/>
              <a:gd name="connsiteX3" fmla="*/ 0 w 2014878"/>
              <a:gd name="connsiteY3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878" h="1552575">
                <a:moveTo>
                  <a:pt x="0" y="0"/>
                </a:moveTo>
                <a:lnTo>
                  <a:pt x="2014879" y="0"/>
                </a:lnTo>
                <a:lnTo>
                  <a:pt x="2014879" y="1552575"/>
                </a:lnTo>
                <a:lnTo>
                  <a:pt x="0" y="15525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363086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: gsm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/>
          </p:cNvSpPr>
          <p:nvPr userDrawn="1"/>
        </p:nvSpPr>
        <p:spPr>
          <a:xfrm>
            <a:off x="798445" y="768613"/>
            <a:ext cx="10814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Mag ik jouw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onverdeelde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400" b="1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aandacht</a:t>
            </a:r>
            <a:r>
              <a:rPr kumimoji="0" lang="nl-BE" sz="5400" b="0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5AA6C3-E221-0819-DE45-EFE08E9BC8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959B150-8171-FF08-0CDE-F0DED06510BC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F4BE0B8-FE1C-0B96-503D-2D7ECE7CC4C6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DE9A6FA-5B19-6416-0AE6-09AA79DD4CD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CB5AA5F-5F98-176E-0705-141FB8A21DF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02950742-CD64-EC94-7214-848C92AB5B9B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5437C2A8-E8BE-02A5-C8D9-0A70B465BF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0283">
            <a:off x="5125365" y="1866412"/>
            <a:ext cx="1938068" cy="19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982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/>
          <p:cNvSpPr>
            <a:spLocks/>
          </p:cNvSpPr>
          <p:nvPr userDrawn="1"/>
        </p:nvSpPr>
        <p:spPr>
          <a:xfrm rot="16200000" flipH="1" flipV="1">
            <a:off x="9127909" y="83026"/>
            <a:ext cx="910758" cy="4773488"/>
          </a:xfrm>
          <a:prstGeom prst="round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>
            <a:spLocks/>
          </p:cNvSpPr>
          <p:nvPr userDrawn="1"/>
        </p:nvSpPr>
        <p:spPr>
          <a:xfrm>
            <a:off x="7315200" y="1915771"/>
            <a:ext cx="454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Pauze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3DC291-31D9-ED77-B0E3-1A468F82D7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0AE29EB9-D2B1-1F39-7BC2-1FA27414C81E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9B2565FD-AEB7-297C-C7BF-D88A78859210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6D8DB284-C543-0F43-9531-2F6C92E54B9A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C1B4555-F342-F4F8-B8D3-209F08132753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D184D9A0-6951-5F9C-45D0-4EF2A8232E18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85A5B33-F0A9-EEF9-34BD-C3C0AB8D8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2899" y="3059481"/>
            <a:ext cx="4044950" cy="181768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van … minuten</a:t>
            </a:r>
          </a:p>
        </p:txBody>
      </p:sp>
    </p:spTree>
    <p:extLst>
      <p:ext uri="{BB962C8B-B14F-4D97-AF65-F5344CB8AC3E}">
        <p14:creationId xmlns:p14="http://schemas.microsoft.com/office/powerpoint/2010/main" val="36635889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73ABC0D2-A3DB-DA29-3B1B-FCA4F0F95E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12848" y="180000"/>
            <a:ext cx="9902892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3E4E"/>
                </a:solidFill>
              </a:defRPr>
            </a:lvl1pPr>
          </a:lstStyle>
          <a:p>
            <a:r>
              <a:rPr lang="nl-NL"/>
              <a:t>Typ hier een duidelijke titel</a:t>
            </a:r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B91BBB-316A-A3B6-4CAD-BDE52062A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3626" y="1523929"/>
            <a:ext cx="7378700" cy="3963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1874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_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>
            <a:grpSpLocks/>
          </p:cNvGrpSpPr>
          <p:nvPr userDrawn="1"/>
        </p:nvGrpSpPr>
        <p:grpSpPr>
          <a:xfrm>
            <a:off x="386394" y="4050398"/>
            <a:ext cx="3847678" cy="1505576"/>
            <a:chOff x="899025" y="1384133"/>
            <a:chExt cx="5061508" cy="2027934"/>
          </a:xfrm>
          <a:solidFill>
            <a:srgbClr val="57C3CB"/>
          </a:solidFill>
        </p:grpSpPr>
        <p:sp>
          <p:nvSpPr>
            <p:cNvPr id="5" name="Rechthoek: afgeronde hoeken 4"/>
            <p:cNvSpPr>
              <a:spLocks/>
            </p:cNvSpPr>
            <p:nvPr userDrawn="1"/>
          </p:nvSpPr>
          <p:spPr>
            <a:xfrm rot="16200000" flipH="1" flipV="1">
              <a:off x="2415812" y="-132654"/>
              <a:ext cx="2027934" cy="50615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" name="Tekstvak 1"/>
            <p:cNvSpPr txBox="1">
              <a:spLocks/>
            </p:cNvSpPr>
            <p:nvPr userDrawn="1"/>
          </p:nvSpPr>
          <p:spPr>
            <a:xfrm>
              <a:off x="1617133" y="1674824"/>
              <a:ext cx="434340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BE" sz="6600" b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Pauze</a:t>
              </a: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8A262A9-4A2B-E38D-5B79-350202C420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955AC9F-43D0-9AA6-AFBB-38B6AD686672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75013967-EABC-CF60-1B26-61CC6AFB28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11FBAF1-41D4-4C9B-9F59-7E9A4D7E496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4D04EA4-D26B-1BF2-7CDF-71F0CEA8301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B476B6DA-D294-89CE-3B2D-68C5F9AD2D85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E59E5B9-B58D-DC67-42F3-08CDF5F70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1924" y="4677510"/>
            <a:ext cx="4044950" cy="1817687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van … minuten</a:t>
            </a:r>
          </a:p>
        </p:txBody>
      </p:sp>
    </p:spTree>
    <p:extLst>
      <p:ext uri="{BB962C8B-B14F-4D97-AF65-F5344CB8AC3E}">
        <p14:creationId xmlns:p14="http://schemas.microsoft.com/office/powerpoint/2010/main" val="271573422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/>
          <p:cNvSpPr>
            <a:spLocks/>
          </p:cNvSpPr>
          <p:nvPr userDrawn="1"/>
        </p:nvSpPr>
        <p:spPr>
          <a:xfrm rot="16200000" flipH="1" flipV="1">
            <a:off x="5069267" y="-760960"/>
            <a:ext cx="1107996" cy="5791200"/>
          </a:xfrm>
          <a:prstGeom prst="round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109159" y="1581691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66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Lunch</a:t>
            </a:r>
            <a:endParaRPr lang="nl-BE" sz="66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21258BB-0FFF-80D5-ADAA-5FB90FB28B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1E9D3BA9-1164-0E13-DDAE-517BC7D65596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8D2A7DD4-53EC-FB45-DFF3-2092706D6CA3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B1C9EF7-8A1E-0B55-B905-8DA61E3C5D41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981AD57-48AE-5513-4A16-FB9591C2E053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B1B346B-10B5-B743-DA32-430B0511F21A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86878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plannennieuws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hlinkClick r:id="rId2"/>
            <a:extLst>
              <a:ext uri="{FF2B5EF4-FFF2-40B4-BE49-F238E27FC236}">
                <a16:creationId xmlns:a16="http://schemas.microsoft.com/office/drawing/2014/main" id="{EDD81DBD-6875-1F2A-585D-8C6EDDF5A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7000" y="0"/>
            <a:ext cx="12606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7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/>
          </p:cNvSpPr>
          <p:nvPr userDrawn="1"/>
        </p:nvSpPr>
        <p:spPr>
          <a:xfrm>
            <a:off x="1051575" y="664010"/>
            <a:ext cx="666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Samenvatting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50222C-C41E-A4FE-CB5B-CFB33A16CB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12" y="315711"/>
            <a:ext cx="696599" cy="69659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A5A2C88-97AB-271A-5299-229FD45EE132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C2DD8DD-02DC-CD1F-1B65-743F6B84C6AB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1093CDA2-1846-71C5-C362-C0C8A5CD469B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5EAFD56-2544-3100-2F9C-5F07AC3781B2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119A2065-57AC-94C5-0ADF-CACDB342133C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8DA9EF-4ACC-7ABE-D5E7-ED36A78296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4100" y="1997075"/>
            <a:ext cx="6697663" cy="44323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l-NL"/>
              <a:t>Noteer hier de belangrijkste zaken uit je presentatie. Wat moeten mensen zeker onthouden hebben?</a:t>
            </a:r>
          </a:p>
        </p:txBody>
      </p:sp>
    </p:spTree>
    <p:extLst>
      <p:ext uri="{BB962C8B-B14F-4D97-AF65-F5344CB8AC3E}">
        <p14:creationId xmlns:p14="http://schemas.microsoft.com/office/powerpoint/2010/main" val="1630145132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gen?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5032" y="1560218"/>
            <a:ext cx="6668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8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Vragen?</a:t>
            </a:r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B3E55A9-2940-47A4-ADF9-0116464940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4E1859-2A52-5403-A5A1-74A65B7B54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3700" y="274614"/>
            <a:ext cx="696599" cy="696599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1828F962-A048-5ED6-A1A0-CE76690355CC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39FE54AB-2750-8C50-38AB-981C98FADC48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38A7DBA2-0380-52CE-3AD4-44030771E58D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D34AED4-1C17-FEDE-5F85-53ECEAF80CE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E859E70-5F65-862E-FF54-1A177F56DFDA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60433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0978837B-3033-EF90-424F-2C159C2B3313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Tekstvak 5"/>
          <p:cNvSpPr txBox="1">
            <a:spLocks/>
          </p:cNvSpPr>
          <p:nvPr userDrawn="1"/>
        </p:nvSpPr>
        <p:spPr>
          <a:xfrm>
            <a:off x="2584956" y="2113592"/>
            <a:ext cx="66687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500" b="0" i="0" u="none" strike="noStrike" kern="0" cap="none" spc="0" normalizeH="0" baseline="0" noProof="0">
                <a:ln>
                  <a:noFill/>
                </a:ln>
                <a:solidFill>
                  <a:srgbClr val="AE20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Bedankt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C654D42-E949-8299-94B8-3627586EB913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0ECE30-0CC7-3883-37E9-A94F823C2605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E16587E-6CC6-CF28-3CFF-71AF2982EBE1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A262E9C-FC12-3D25-B3FE-8CC1037FBB53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5BFAF68-5372-46E1-FA49-6B8A763B70CE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C4619A5-276E-87C5-AD62-8A572F4A3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549" y="5143642"/>
            <a:ext cx="3662496" cy="14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4936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e me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5B99E06C-4883-8B5F-2B17-90136EBE47C6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23" name="Afbeelding 22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F47E8E5-0F72-D6C4-091D-AA55DE42B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990" y="5079342"/>
            <a:ext cx="2474335" cy="1807683"/>
          </a:xfrm>
          <a:prstGeom prst="rect">
            <a:avLst/>
          </a:prstGeom>
        </p:spPr>
      </p:pic>
      <p:pic>
        <p:nvPicPr>
          <p:cNvPr id="6" name="Afbeelding 5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254" y="4253955"/>
            <a:ext cx="627641" cy="627641"/>
          </a:xfrm>
          <a:prstGeom prst="rect">
            <a:avLst/>
          </a:prstGeom>
        </p:spPr>
      </p:pic>
      <p:sp>
        <p:nvSpPr>
          <p:cNvPr id="9" name="Rechthoek 8"/>
          <p:cNvSpPr>
            <a:spLocks/>
          </p:cNvSpPr>
          <p:nvPr userDrawn="1"/>
        </p:nvSpPr>
        <p:spPr>
          <a:xfrm>
            <a:off x="-16373" y="4998127"/>
            <a:ext cx="3203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</a:t>
            </a:r>
            <a:r>
              <a:rPr lang="nl-BE" sz="1600" u="none" err="1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KatholiekOnderwijsVlaanderen</a:t>
            </a:r>
            <a:endParaRPr lang="nl-BE" sz="1600" u="none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030" name="Picture 6">
            <a:hlinkClick r:id="rId5"/>
            <a:extLst>
              <a:ext uri="{FF2B5EF4-FFF2-40B4-BE49-F238E27FC236}">
                <a16:creationId xmlns:a16="http://schemas.microsoft.com/office/drawing/2014/main" id="{1B79DBB6-784E-49D9-AD9F-EF7F84BE0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9" b="-6926"/>
          <a:stretch/>
        </p:blipFill>
        <p:spPr bwMode="auto">
          <a:xfrm>
            <a:off x="10748028" y="4292143"/>
            <a:ext cx="746371" cy="8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A0B4A7D-943D-43C7-85BD-CFDC9B74A25B}"/>
              </a:ext>
            </a:extLst>
          </p:cNvPr>
          <p:cNvSpPr>
            <a:spLocks/>
          </p:cNvSpPr>
          <p:nvPr userDrawn="1"/>
        </p:nvSpPr>
        <p:spPr>
          <a:xfrm>
            <a:off x="10337539" y="5072521"/>
            <a:ext cx="1456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/kathondvla</a:t>
            </a:r>
            <a:endParaRPr lang="nl-BE" sz="1400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A6E0076-844B-4A37-9AEE-9DCE3488E361}"/>
              </a:ext>
            </a:extLst>
          </p:cNvPr>
          <p:cNvSpPr>
            <a:spLocks/>
          </p:cNvSpPr>
          <p:nvPr userDrawn="1"/>
        </p:nvSpPr>
        <p:spPr>
          <a:xfrm>
            <a:off x="3671080" y="5005338"/>
            <a:ext cx="609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/company/</a:t>
            </a:r>
            <a:b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</a:br>
            <a:r>
              <a:rPr lang="nl-BE" sz="1600" u="none" kern="1200" err="1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katholiekonderwijsvlaanderen</a:t>
            </a:r>
            <a:r>
              <a:rPr lang="nl-BE" sz="1600" u="none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1026" name="Picture 2">
            <a:hlinkClick r:id="rId7"/>
            <a:extLst>
              <a:ext uri="{FF2B5EF4-FFF2-40B4-BE49-F238E27FC236}">
                <a16:creationId xmlns:a16="http://schemas.microsoft.com/office/drawing/2014/main" id="{59E90341-9754-44A6-BBCB-9D966075B7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1803" y="4253955"/>
            <a:ext cx="670903" cy="6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ACB0E945-1A3D-41B0-810B-F52973500D8D}"/>
              </a:ext>
            </a:extLst>
          </p:cNvPr>
          <p:cNvSpPr>
            <a:spLocks/>
          </p:cNvSpPr>
          <p:nvPr userDrawn="1"/>
        </p:nvSpPr>
        <p:spPr>
          <a:xfrm>
            <a:off x="1263776" y="5030385"/>
            <a:ext cx="561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/KathOndVla</a:t>
            </a:r>
            <a:br>
              <a:rPr lang="nl-BE" sz="1600"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</a:br>
            <a:endParaRPr lang="nl-BE" sz="800"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</a:t>
            </a:r>
            <a:r>
              <a:rPr lang="nl-BE" sz="1600" err="1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BoeveLieven</a:t>
            </a:r>
            <a:endParaRPr lang="nl-BE" sz="1600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7" name="Picture 2">
            <a:hlinkClick r:id="rId9"/>
            <a:extLst>
              <a:ext uri="{FF2B5EF4-FFF2-40B4-BE49-F238E27FC236}">
                <a16:creationId xmlns:a16="http://schemas.microsoft.com/office/drawing/2014/main" id="{0C1FA4A8-24AF-C937-3FB4-B1B1AC1F6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6406" y="4253955"/>
            <a:ext cx="972434" cy="840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13FE2EA-66DA-46BA-2CEF-DFD997901751}"/>
              </a:ext>
            </a:extLst>
          </p:cNvPr>
          <p:cNvSpPr txBox="1">
            <a:spLocks/>
          </p:cNvSpPr>
          <p:nvPr userDrawn="1"/>
        </p:nvSpPr>
        <p:spPr>
          <a:xfrm>
            <a:off x="507058" y="1018325"/>
            <a:ext cx="111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Ontdek onze </a:t>
            </a:r>
            <a:r>
              <a:rPr lang="nl-NL" sz="4800" cap="none" baseline="0">
                <a:solidFill>
                  <a:srgbClr val="B22A89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digitale</a:t>
            </a:r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 kanalen</a:t>
            </a:r>
            <a:endParaRPr lang="nl-BE" sz="4800" cap="none" baseline="0">
              <a:latin typeface="Poppins ExtraBold" panose="00000900000000000000" pitchFamily="2" charset="0"/>
              <a:ea typeface="Roboto Bk" pitchFamily="2" charset="0"/>
              <a:cs typeface="Poppins ExtraBold" panose="00000900000000000000" pitchFamily="2" charset="0"/>
            </a:endParaRPr>
          </a:p>
        </p:txBody>
      </p:sp>
      <p:pic>
        <p:nvPicPr>
          <p:cNvPr id="3" name="Afbeelding 2">
            <a:hlinkClick r:id="rId11"/>
            <a:extLst>
              <a:ext uri="{FF2B5EF4-FFF2-40B4-BE49-F238E27FC236}">
                <a16:creationId xmlns:a16="http://schemas.microsoft.com/office/drawing/2014/main" id="{CB61BF02-74F2-823C-AFCD-215A5881FA0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2241" y="2703917"/>
            <a:ext cx="737281" cy="720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0AC7912-5B4F-CEBB-854D-FAA8F18FF560}"/>
              </a:ext>
            </a:extLst>
          </p:cNvPr>
          <p:cNvSpPr>
            <a:spLocks/>
          </p:cNvSpPr>
          <p:nvPr userDrawn="1"/>
        </p:nvSpPr>
        <p:spPr>
          <a:xfrm>
            <a:off x="486168" y="3473062"/>
            <a:ext cx="5619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voor het brede publiek</a:t>
            </a:r>
          </a:p>
          <a:p>
            <a:pPr algn="ctr"/>
            <a:r>
              <a:rPr lang="nl-BE" sz="16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www.katholiekonderwijs.vlaanderen</a:t>
            </a:r>
            <a:endParaRPr lang="nl-BE" sz="1600" u="none" baseline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40ECF3-62D5-3981-C6D8-73ACFDB80F7F}"/>
              </a:ext>
            </a:extLst>
          </p:cNvPr>
          <p:cNvSpPr>
            <a:spLocks/>
          </p:cNvSpPr>
          <p:nvPr userDrawn="1"/>
        </p:nvSpPr>
        <p:spPr>
          <a:xfrm>
            <a:off x="6391803" y="3473062"/>
            <a:ext cx="6096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kern="1200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voor de professional</a:t>
            </a:r>
          </a:p>
          <a:p>
            <a:pPr algn="ctr"/>
            <a:r>
              <a:rPr lang="nl-BE" sz="1600" u="none" kern="1200" err="1">
                <a:solidFill>
                  <a:schemeClr val="tx1"/>
                </a:solidFill>
                <a:effectLst/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pro.katholiekonderwijs.vlaanderen</a:t>
            </a:r>
            <a:endParaRPr lang="nl-BE" sz="1600" u="none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pic>
        <p:nvPicPr>
          <p:cNvPr id="18" name="Picture 2">
            <a:hlinkClick r:id="rId13"/>
            <a:extLst>
              <a:ext uri="{FF2B5EF4-FFF2-40B4-BE49-F238E27FC236}">
                <a16:creationId xmlns:a16="http://schemas.microsoft.com/office/drawing/2014/main" id="{E9AC2120-083A-33BB-F3E1-A3A07B9A6E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744" y="2703917"/>
            <a:ext cx="73728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hlinkClick r:id="rId15"/>
            <a:extLst>
              <a:ext uri="{FF2B5EF4-FFF2-40B4-BE49-F238E27FC236}">
                <a16:creationId xmlns:a16="http://schemas.microsoft.com/office/drawing/2014/main" id="{D2870F98-FA15-11AF-1B90-B5512A3B1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0" t="-6869" r="-9756" b="-15796"/>
          <a:stretch/>
        </p:blipFill>
        <p:spPr bwMode="auto">
          <a:xfrm>
            <a:off x="8745102" y="4069331"/>
            <a:ext cx="1254794" cy="12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E920A4AD-3557-663B-9360-DDB87D679421}"/>
              </a:ext>
            </a:extLst>
          </p:cNvPr>
          <p:cNvSpPr>
            <a:spLocks/>
          </p:cNvSpPr>
          <p:nvPr userDrawn="1"/>
        </p:nvSpPr>
        <p:spPr>
          <a:xfrm>
            <a:off x="8406880" y="5030385"/>
            <a:ext cx="1825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Poppins" panose="00000500000000000000" pitchFamily="2" charset="0"/>
              </a:rPr>
              <a:t>/@kathondvla</a:t>
            </a:r>
            <a:endParaRPr lang="nl-BE" sz="1400">
              <a:solidFill>
                <a:schemeClr val="tx1"/>
              </a:solidFill>
              <a:latin typeface="Roboto" pitchFamily="2" charset="0"/>
              <a:ea typeface="Roboto" pitchFamily="2" charset="0"/>
              <a:cs typeface="Poppins" panose="00000500000000000000" pitchFamily="2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BE6699C-BE10-1E09-AC19-0C83C8CC070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9A2AF9C-AE9D-578D-BE9F-C7247ECEA4B3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A706866-9203-A0AE-125D-E9F024BB273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E20765F-85DA-8F98-775D-C4CB6EB17BC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FCBAFD9-39D7-400C-49CE-7B886D87F854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89901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ere professionaliseringen promo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5B99E06C-4883-8B5F-2B17-90136EBE47C6}"/>
              </a:ext>
            </a:extLst>
          </p:cNvPr>
          <p:cNvSpPr/>
          <p:nvPr userDrawn="1"/>
        </p:nvSpPr>
        <p:spPr>
          <a:xfrm>
            <a:off x="-7979" y="198658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23" name="Afbeelding 22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F47E8E5-0F72-D6C4-091D-AA55DE42B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990" y="5079342"/>
            <a:ext cx="2474335" cy="180768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A13FE2EA-66DA-46BA-2CEF-DFD997901751}"/>
              </a:ext>
            </a:extLst>
          </p:cNvPr>
          <p:cNvSpPr txBox="1">
            <a:spLocks/>
          </p:cNvSpPr>
          <p:nvPr userDrawn="1"/>
        </p:nvSpPr>
        <p:spPr>
          <a:xfrm>
            <a:off x="486168" y="754330"/>
            <a:ext cx="11174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Ook </a:t>
            </a:r>
            <a:r>
              <a:rPr lang="nl-NL" sz="4800" cap="none" baseline="0">
                <a:solidFill>
                  <a:srgbClr val="B22A89"/>
                </a:solidFill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interessant</a:t>
            </a:r>
            <a:r>
              <a:rPr lang="nl-NL" sz="4800" cap="none" baseline="0">
                <a:latin typeface="Poppins ExtraBold" panose="00000900000000000000" pitchFamily="2" charset="0"/>
                <a:ea typeface="Roboto Bk" pitchFamily="2" charset="0"/>
                <a:cs typeface="Poppins ExtraBold" panose="00000900000000000000" pitchFamily="2" charset="0"/>
              </a:rPr>
              <a:t> voor jou</a:t>
            </a:r>
            <a:endParaRPr lang="nl-BE" sz="4800" cap="none" baseline="0">
              <a:latin typeface="Poppins ExtraBold" panose="00000900000000000000" pitchFamily="2" charset="0"/>
              <a:ea typeface="Roboto Bk" pitchFamily="2" charset="0"/>
              <a:cs typeface="Poppins ExtraBold" panose="000009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0AC7912-5B4F-CEBB-854D-FAA8F18FF560}"/>
              </a:ext>
            </a:extLst>
          </p:cNvPr>
          <p:cNvSpPr>
            <a:spLocks/>
          </p:cNvSpPr>
          <p:nvPr userDrawn="1"/>
        </p:nvSpPr>
        <p:spPr>
          <a:xfrm>
            <a:off x="2258407" y="5814999"/>
            <a:ext cx="7243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nl-BE" sz="24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</a:rPr>
              <a:t>Bekijk ons volledig </a:t>
            </a:r>
            <a:r>
              <a:rPr lang="nl-BE" sz="2400" u="none" baseline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Times New Roman" panose="02020603050405020304" pitchFamily="18" charset="0"/>
                <a:hlinkClick r:id="rId3"/>
              </a:rPr>
              <a:t>professionaliseringsaanbod</a:t>
            </a:r>
            <a:endParaRPr lang="nl-BE" sz="2400" u="none" baseline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BE6699C-BE10-1E09-AC19-0C83C8CC070D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9A2AF9C-AE9D-578D-BE9F-C7247ECEA4B3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A706866-9203-A0AE-125D-E9F024BB2736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E20765F-85DA-8F98-775D-C4CB6EB17BC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CFCBAFD9-39D7-400C-49CE-7B886D87F854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473C13B-97FE-6CCE-F782-0295927D2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555" y="1677971"/>
            <a:ext cx="7749520" cy="4006867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Noteer hier </a:t>
            </a:r>
            <a:r>
              <a:rPr lang="nl-NL" b="0" i="0" err="1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profesionaliseringen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, nascholingen, lerende netwerken … die ook interessant zijn voor je doelgroep/aanwezigen.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35419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n, nummering, logo’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49A1D5E0-350A-7DCB-FF91-D4C4F44857C0}"/>
              </a:ext>
            </a:extLst>
          </p:cNvPr>
          <p:cNvSpPr/>
          <p:nvPr userDrawn="1"/>
        </p:nvSpPr>
        <p:spPr>
          <a:xfrm>
            <a:off x="-7979" y="188719"/>
            <a:ext cx="3024180" cy="6669834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C01FD5A-6BD9-B664-0286-CF50BDF1FEB0}"/>
              </a:ext>
            </a:extLst>
          </p:cNvPr>
          <p:cNvSpPr txBox="1"/>
          <p:nvPr userDrawn="1"/>
        </p:nvSpPr>
        <p:spPr>
          <a:xfrm>
            <a:off x="319176" y="405442"/>
            <a:ext cx="979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>
                <a:latin typeface="Poppins ExtraBold" panose="00000900000000000000" pitchFamily="2" charset="0"/>
                <a:cs typeface="Poppins ExtraBold" panose="00000900000000000000" pitchFamily="2" charset="0"/>
              </a:rPr>
              <a:t>Iconen, nummering, logo’s</a:t>
            </a:r>
            <a:endParaRPr lang="nl-BE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E63E14-F94E-FB86-6121-D57B340A0E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177" y="1121557"/>
            <a:ext cx="9799638" cy="5021262"/>
          </a:xfrm>
        </p:spPr>
        <p:txBody>
          <a:bodyPr/>
          <a:lstStyle/>
          <a:p>
            <a:pPr lvl="0"/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Voeg op deze slide de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titels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van je presentatie toe, zodat er een </a:t>
            </a:r>
            <a:r>
              <a:rPr lang="nl-NL" b="1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overzicht</a:t>
            </a:r>
            <a:r>
              <a:rPr lang="nl-NL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 is.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6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14">
            <a:extLst>
              <a:ext uri="{FF2B5EF4-FFF2-40B4-BE49-F238E27FC236}">
                <a16:creationId xmlns:a16="http://schemas.microsoft.com/office/drawing/2014/main" id="{29D6572D-0C45-BA1B-1CB8-9234A229E0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6A0613-2DAC-E67F-10EE-5E54907967D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928235" y="742844"/>
            <a:ext cx="4740965" cy="5372311"/>
          </a:xfrm>
        </p:spPr>
        <p:txBody>
          <a:bodyPr/>
          <a:lstStyle>
            <a:lvl1pPr marL="0" indent="0">
              <a:buClrTx/>
              <a:buNone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Zet hier een afbeelding die je tekst ondersteunt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07D5A8-FA16-7402-F6D0-641E62000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</p:spTree>
    <p:extLst>
      <p:ext uri="{BB962C8B-B14F-4D97-AF65-F5344CB8AC3E}">
        <p14:creationId xmlns:p14="http://schemas.microsoft.com/office/powerpoint/2010/main" val="74815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7E2BDC41-978F-95BB-93B4-98EAE2CC2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439947"/>
            <a:ext cx="10714008" cy="6133381"/>
          </a:xfrm>
          <a:prstGeom prst="roundRect">
            <a:avLst>
              <a:gd name="adj" fmla="val 5447"/>
            </a:avLst>
          </a:prstGeom>
          <a:solidFill>
            <a:schemeClr val="bg1"/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ClrTx/>
              <a:buNone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Zet hier je afbeelding</a:t>
            </a:r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6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7DE82471-47BD-9825-3A5C-E5BA573063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07D5A8-FA16-7402-F6D0-641E62000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A74F469D-EA25-AF43-5F92-8CB069D10A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8644" y="742738"/>
            <a:ext cx="5056188" cy="5372312"/>
          </a:xfrm>
        </p:spPr>
        <p:txBody>
          <a:bodyPr/>
          <a:lstStyle/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</p:spTree>
    <p:extLst>
      <p:ext uri="{BB962C8B-B14F-4D97-AF65-F5344CB8AC3E}">
        <p14:creationId xmlns:p14="http://schemas.microsoft.com/office/powerpoint/2010/main" val="189247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geke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14">
            <a:extLst>
              <a:ext uri="{FF2B5EF4-FFF2-40B4-BE49-F238E27FC236}">
                <a16:creationId xmlns:a16="http://schemas.microsoft.com/office/drawing/2014/main" id="{A0976D1E-66EB-0DB3-B100-449FF9AA9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979" y="42077"/>
            <a:ext cx="3024180" cy="6815923"/>
          </a:xfrm>
          <a:custGeom>
            <a:avLst/>
            <a:gdLst>
              <a:gd name="connsiteX0" fmla="*/ 3008239 w 3024179"/>
              <a:gd name="connsiteY0" fmla="*/ 252537 h 6669834"/>
              <a:gd name="connsiteX1" fmla="*/ 2832726 w 3024179"/>
              <a:gd name="connsiteY1" fmla="*/ 0 h 6669834"/>
              <a:gd name="connsiteX2" fmla="*/ 25757 w 3024179"/>
              <a:gd name="connsiteY2" fmla="*/ 3557 h 6669834"/>
              <a:gd name="connsiteX3" fmla="*/ 23671 w 3024179"/>
              <a:gd name="connsiteY3" fmla="*/ 5642 h 6669834"/>
              <a:gd name="connsiteX4" fmla="*/ 0 w 3024179"/>
              <a:gd name="connsiteY4" fmla="*/ 6667749 h 6669834"/>
              <a:gd name="connsiteX5" fmla="*/ 2085 w 3024179"/>
              <a:gd name="connsiteY5" fmla="*/ 6669834 h 6669834"/>
              <a:gd name="connsiteX6" fmla="*/ 614354 w 3024179"/>
              <a:gd name="connsiteY6" fmla="*/ 6669834 h 6669834"/>
              <a:gd name="connsiteX7" fmla="*/ 616317 w 3024179"/>
              <a:gd name="connsiteY7" fmla="*/ 6668485 h 6669834"/>
              <a:gd name="connsiteX8" fmla="*/ 3008239 w 3024179"/>
              <a:gd name="connsiteY8" fmla="*/ 252537 h 6669834"/>
              <a:gd name="connsiteX0" fmla="*/ 3008239 w 3024180"/>
              <a:gd name="connsiteY0" fmla="*/ 252537 h 6669834"/>
              <a:gd name="connsiteX1" fmla="*/ 2832726 w 3024180"/>
              <a:gd name="connsiteY1" fmla="*/ 0 h 6669834"/>
              <a:gd name="connsiteX2" fmla="*/ 25757 w 3024180"/>
              <a:gd name="connsiteY2" fmla="*/ 3557 h 6669834"/>
              <a:gd name="connsiteX3" fmla="*/ 12474 w 3024180"/>
              <a:gd name="connsiteY3" fmla="*/ 5642 h 6669834"/>
              <a:gd name="connsiteX4" fmla="*/ 0 w 3024180"/>
              <a:gd name="connsiteY4" fmla="*/ 6667749 h 6669834"/>
              <a:gd name="connsiteX5" fmla="*/ 2085 w 3024180"/>
              <a:gd name="connsiteY5" fmla="*/ 6669834 h 6669834"/>
              <a:gd name="connsiteX6" fmla="*/ 614354 w 3024180"/>
              <a:gd name="connsiteY6" fmla="*/ 6669834 h 6669834"/>
              <a:gd name="connsiteX7" fmla="*/ 616317 w 3024180"/>
              <a:gd name="connsiteY7" fmla="*/ 6668485 h 6669834"/>
              <a:gd name="connsiteX8" fmla="*/ 3008239 w 3024180"/>
              <a:gd name="connsiteY8" fmla="*/ 252537 h 666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4180" h="6669834">
                <a:moveTo>
                  <a:pt x="3008239" y="252537"/>
                </a:moveTo>
                <a:cubicBezTo>
                  <a:pt x="3060120" y="113452"/>
                  <a:pt x="2981133" y="-245"/>
                  <a:pt x="2832726" y="0"/>
                </a:cubicBezTo>
                <a:lnTo>
                  <a:pt x="25757" y="3557"/>
                </a:lnTo>
                <a:cubicBezTo>
                  <a:pt x="24653" y="3557"/>
                  <a:pt x="12474" y="4538"/>
                  <a:pt x="12474" y="5642"/>
                </a:cubicBezTo>
                <a:cubicBezTo>
                  <a:pt x="4584" y="2226344"/>
                  <a:pt x="7890" y="4447047"/>
                  <a:pt x="0" y="6667749"/>
                </a:cubicBezTo>
                <a:cubicBezTo>
                  <a:pt x="0" y="6668853"/>
                  <a:pt x="981" y="6669834"/>
                  <a:pt x="2085" y="6669834"/>
                </a:cubicBezTo>
                <a:lnTo>
                  <a:pt x="614354" y="6669834"/>
                </a:lnTo>
                <a:cubicBezTo>
                  <a:pt x="615213" y="6669834"/>
                  <a:pt x="615949" y="6669344"/>
                  <a:pt x="616317" y="6668485"/>
                </a:cubicBezTo>
                <a:lnTo>
                  <a:pt x="3008239" y="252537"/>
                </a:lnTo>
                <a:close/>
              </a:path>
            </a:pathLst>
          </a:custGeom>
          <a:solidFill>
            <a:srgbClr val="E8ECF0">
              <a:alpha val="5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12846" y="5610639"/>
            <a:ext cx="9902892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3E4E"/>
                </a:solidFill>
              </a:defRPr>
            </a:lvl1pPr>
          </a:lstStyle>
          <a:p>
            <a:r>
              <a:rPr lang="nl-NL"/>
              <a:t>Maak hier je concluderend punt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673626" y="575035"/>
            <a:ext cx="7442112" cy="4931243"/>
          </a:xfrm>
        </p:spPr>
        <p:txBody>
          <a:bodyPr/>
          <a:lstStyle>
            <a:lvl1pPr>
              <a:buClrTx/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1pPr>
            <a:lvl2pPr marL="557199" indent="-214308" algn="l">
              <a:buClr>
                <a:srgbClr val="BF18B3"/>
              </a:buClr>
              <a:defRPr lang="nl-NL" sz="2100" kern="1200" dirty="0" smtClean="0">
                <a:solidFill>
                  <a:srgbClr val="B22A89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857228" indent="-171446">
              <a:buClr>
                <a:srgbClr val="F18E00"/>
              </a:buClr>
              <a:defRPr lang="nl-NL" sz="1800" kern="1200" dirty="0" smtClean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>
              <a:buClr>
                <a:schemeClr val="tx1"/>
              </a:buClr>
              <a:defRPr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defRPr lang="nl-BE" sz="1500" kern="1200" dirty="0">
                <a:solidFill>
                  <a:srgbClr val="2D3E4E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</a:lstStyle>
          <a:p>
            <a:pPr lvl="0"/>
            <a:r>
              <a:rPr lang="nl-NL"/>
              <a:t>Noteer hier je belangrijkste items in </a:t>
            </a:r>
            <a:r>
              <a:rPr lang="nl-NL" err="1"/>
              <a:t>bullets</a:t>
            </a:r>
            <a:r>
              <a:rPr lang="nl-NL"/>
              <a:t> (en vertel de rest)</a:t>
            </a:r>
          </a:p>
        </p:txBody>
      </p:sp>
      <p:pic>
        <p:nvPicPr>
          <p:cNvPr id="9" name="Afbeelding 8" descr="Afbeelding met Graphics, Kleurrijkheid, cirkel, grafische vormgeving&#10;&#10;Automatisch gegenereerde beschrijving">
            <a:extLst>
              <a:ext uri="{FF2B5EF4-FFF2-40B4-BE49-F238E27FC236}">
                <a16:creationId xmlns:a16="http://schemas.microsoft.com/office/drawing/2014/main" id="{B28941FB-70EC-B0BF-11F4-BBD094D147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65" y="5050317"/>
            <a:ext cx="2474335" cy="1807683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41D18FA3-1E48-470B-9A40-344F877040C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180000"/>
            <a:chOff x="0" y="0"/>
            <a:chExt cx="12192000" cy="36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F4CFE85-E0BF-3F9E-6805-D22F211D9A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3045600" cy="360000"/>
            </a:xfrm>
            <a:prstGeom prst="rect">
              <a:avLst/>
            </a:prstGeom>
            <a:solidFill>
              <a:srgbClr val="AE2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0999A99-4530-217C-697B-5F01DE0EE1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42398" y="0"/>
              <a:ext cx="3052001" cy="360000"/>
            </a:xfrm>
            <a:prstGeom prst="rect">
              <a:avLst/>
            </a:prstGeom>
            <a:solidFill>
              <a:srgbClr val="4C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1A6464B-894F-80A5-E730-51CEF58A87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4399" y="0"/>
              <a:ext cx="3052001" cy="360000"/>
            </a:xfrm>
            <a:prstGeom prst="rect">
              <a:avLst/>
            </a:prstGeom>
            <a:solidFill>
              <a:srgbClr val="A8A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14DF0BC-515B-02D6-8E05-FADE3A686F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9146400" y="0"/>
              <a:ext cx="3045600" cy="360000"/>
            </a:xfrm>
            <a:prstGeom prst="rect">
              <a:avLst/>
            </a:prstGeom>
            <a:solidFill>
              <a:srgbClr val="EC7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75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8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866" y="274638"/>
            <a:ext cx="9941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866" y="1600206"/>
            <a:ext cx="99416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027736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75889-BBC1-419D-8956-31DAFBFE7697}" type="datetime1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0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834" r:id="rId2"/>
    <p:sldLayoutId id="2147483779" r:id="rId3"/>
    <p:sldLayoutId id="2147483776" r:id="rId4"/>
    <p:sldLayoutId id="2147483832" r:id="rId5"/>
    <p:sldLayoutId id="2147483833" r:id="rId6"/>
    <p:sldLayoutId id="2147483837" r:id="rId7"/>
    <p:sldLayoutId id="2147483836" r:id="rId8"/>
    <p:sldLayoutId id="2147483825" r:id="rId9"/>
    <p:sldLayoutId id="2147483808" r:id="rId10"/>
    <p:sldLayoutId id="2147483831" r:id="rId11"/>
    <p:sldLayoutId id="2147483835" r:id="rId12"/>
    <p:sldLayoutId id="2147483801" r:id="rId13"/>
    <p:sldLayoutId id="2147483802" r:id="rId14"/>
    <p:sldLayoutId id="2147483803" r:id="rId15"/>
    <p:sldLayoutId id="2147483804" r:id="rId16"/>
    <p:sldLayoutId id="2147483822" r:id="rId17"/>
    <p:sldLayoutId id="2147483840" r:id="rId18"/>
    <p:sldLayoutId id="2147483806" r:id="rId19"/>
    <p:sldLayoutId id="2147483827" r:id="rId20"/>
    <p:sldLayoutId id="2147483828" r:id="rId21"/>
    <p:sldLayoutId id="2147483838" r:id="rId22"/>
    <p:sldLayoutId id="2147483839" r:id="rId23"/>
    <p:sldLayoutId id="2147483865" r:id="rId24"/>
    <p:sldLayoutId id="2147483866" r:id="rId25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kumimoji="0" lang="nl-BE" sz="2400" b="0" kern="1200" cap="none" baseline="0" dirty="0" smtClean="0">
          <a:solidFill>
            <a:schemeClr val="tx1"/>
          </a:solidFill>
          <a:effectLst/>
          <a:latin typeface="Poppins ExtraBold" panose="00000900000000000000" pitchFamily="2" charset="0"/>
          <a:ea typeface="Roboto" pitchFamily="2" charset="0"/>
          <a:cs typeface="Poppins ExtraBold" panose="00000900000000000000" pitchFamily="2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ClrTx/>
        <a:buFont typeface="Arial" pitchFamily="34" charset="0"/>
        <a:buChar char="•"/>
        <a:defRPr sz="24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Clr>
          <a:srgbClr val="BF18B3"/>
        </a:buClr>
        <a:buFont typeface="Wingdings" panose="05000000000000000000" pitchFamily="2" charset="2"/>
        <a:buChar char="§"/>
        <a:defRPr sz="2100" kern="1200">
          <a:solidFill>
            <a:srgbClr val="B22A89"/>
          </a:solidFill>
          <a:latin typeface="Roboto" pitchFamily="2" charset="0"/>
          <a:ea typeface="Roboto" pitchFamily="2" charset="0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866" y="274638"/>
            <a:ext cx="9941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866" y="1600206"/>
            <a:ext cx="99416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027736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75889-BBC1-419D-8956-31DAFBFE7697}" type="datetime1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2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kumimoji="0" lang="nl-BE" sz="2400" b="0" kern="1200" cap="none" baseline="0" dirty="0" smtClean="0">
          <a:solidFill>
            <a:schemeClr val="tx1"/>
          </a:solidFill>
          <a:effectLst/>
          <a:latin typeface="Poppins ExtraBold" panose="00000900000000000000" pitchFamily="2" charset="0"/>
          <a:ea typeface="Roboto" pitchFamily="2" charset="0"/>
          <a:cs typeface="Poppins ExtraBold" panose="00000900000000000000" pitchFamily="2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ClrTx/>
        <a:buFont typeface="Arial" pitchFamily="34" charset="0"/>
        <a:buChar char="•"/>
        <a:defRPr sz="24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Clr>
          <a:srgbClr val="BF18B3"/>
        </a:buClr>
        <a:buFont typeface="Wingdings" panose="05000000000000000000" pitchFamily="2" charset="2"/>
        <a:buChar char="§"/>
        <a:defRPr sz="2100" kern="1200">
          <a:solidFill>
            <a:srgbClr val="B22A89"/>
          </a:solidFill>
          <a:latin typeface="Roboto" pitchFamily="2" charset="0"/>
          <a:ea typeface="Roboto" pitchFamily="2" charset="0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o.katholiekonderwijs.vlaanderen/scholen-voor-iedereen/dialoogtekst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katholiekonderwijs.vlaanderen/scholen-voor-iedereen/dialoogteks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ek.be/sites/default/files/Docs/2024_38_BuitengewoonOnderwijs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78387532-7CEC-1810-9E09-8DE9D371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617" y="3892330"/>
            <a:ext cx="8423680" cy="120663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BE">
              <a:latin typeface="Roboto"/>
              <a:ea typeface="Roboto"/>
              <a:cs typeface="Arial"/>
            </a:endParaRPr>
          </a:p>
          <a:p>
            <a:r>
              <a:rPr lang="nl-BE"/>
              <a:t>Stand van zaken september 2025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435E2D8-25CE-4D95-42F7-2B3BEDF74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345" y="2633737"/>
            <a:ext cx="7476225" cy="1143000"/>
          </a:xfrm>
        </p:spPr>
        <p:txBody>
          <a:bodyPr/>
          <a:lstStyle/>
          <a:p>
            <a:r>
              <a:rPr lang="nl-BE"/>
              <a:t>Naar scholen voor iedereen</a:t>
            </a:r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225956C2-12BA-C569-6B00-32BFF27621A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144664" y="6356357"/>
            <a:ext cx="1595894" cy="365125"/>
          </a:xfrm>
        </p:spPr>
        <p:txBody>
          <a:bodyPr/>
          <a:lstStyle/>
          <a:p>
            <a:fld id="{61BC12D3-0BDC-4299-95B9-544689C7E16C}" type="datetime1">
              <a:rPr lang="nl-BE" sz="1600" smtClean="0">
                <a:solidFill>
                  <a:schemeClr val="bg1"/>
                </a:solidFill>
              </a:rPr>
              <a:t>18/09/2025</a:t>
            </a:fld>
            <a:endParaRPr lang="nl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3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F9CAA7-4574-3B90-D752-4BE888FBA0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192" y="1646600"/>
            <a:ext cx="11494718" cy="5021262"/>
          </a:xfrm>
        </p:spPr>
        <p:txBody>
          <a:bodyPr>
            <a:normAutofit fontScale="92500" lnSpcReduction="10000"/>
          </a:bodyPr>
          <a:lstStyle/>
          <a:p>
            <a:r>
              <a:rPr lang="nl-BE"/>
              <a:t>Sterke toename van het aantal leerlingen in het buitengewoon onderwijs:</a:t>
            </a:r>
          </a:p>
          <a:p>
            <a:pPr lvl="1"/>
            <a:r>
              <a:rPr lang="nl-BE"/>
              <a:t>Algemene stijging met 13% op 4 jaar tijd</a:t>
            </a:r>
          </a:p>
          <a:p>
            <a:pPr lvl="1"/>
            <a:r>
              <a:rPr lang="nl-BE"/>
              <a:t>Heel sterke stijging van het aantal kleuters in het buitengewoon onderwijs (37% op 10 jaar tijd)</a:t>
            </a:r>
          </a:p>
          <a:p>
            <a:r>
              <a:rPr lang="nl-BE"/>
              <a:t>Actueel capaciteitstekort in het buitengewoon onderwijs</a:t>
            </a:r>
          </a:p>
          <a:p>
            <a:r>
              <a:rPr lang="nl-BE"/>
              <a:t>Moeilijke relatie tussen diagnostiek en toegankelijkheid tot zorg en ondersteuning</a:t>
            </a:r>
          </a:p>
          <a:p>
            <a:r>
              <a:rPr lang="nl-BE"/>
              <a:t>Zoekend beleid inzake inclusie (van M-decreet 2014 naar Leersteundecreet 2023)</a:t>
            </a:r>
          </a:p>
          <a:p>
            <a:r>
              <a:rPr lang="nl-BE"/>
              <a:t>Zoekende scholen én inclusief sterke inspirerende praktijken</a:t>
            </a:r>
          </a:p>
          <a:p>
            <a:r>
              <a:rPr lang="nl-BE"/>
              <a:t>Sterke toename van het aantal leerlingen in de B-stroom </a:t>
            </a:r>
            <a:br>
              <a:rPr lang="nl-BE"/>
            </a:br>
            <a:r>
              <a:rPr lang="nl-BE"/>
              <a:t>(beroepsonderwijs eerste graad secundair onderwijs)</a:t>
            </a:r>
          </a:p>
          <a:p>
            <a:r>
              <a:rPr lang="nl-BE"/>
              <a:t>Sterke toename van leerlingen DBSO met SOB</a:t>
            </a:r>
          </a:p>
          <a:p>
            <a:r>
              <a:rPr lang="nl-BE"/>
              <a:t>Sterke toename definitieve uitsluitingen</a:t>
            </a:r>
          </a:p>
          <a:p>
            <a:r>
              <a:rPr lang="nl-BE"/>
              <a:t>Zoekende ouders en leerlingen</a:t>
            </a:r>
          </a:p>
          <a:p>
            <a:r>
              <a:rPr lang="nl-BE"/>
              <a:t>Zoekende </a:t>
            </a:r>
            <a:r>
              <a:rPr lang="nl-BE" err="1"/>
              <a:t>leersteuncentra</a:t>
            </a:r>
            <a:r>
              <a:rPr lang="nl-BE"/>
              <a:t> en blijvende toename vragen voor </a:t>
            </a:r>
            <a:r>
              <a:rPr lang="nl-BE" err="1"/>
              <a:t>leersteun</a:t>
            </a:r>
            <a:endParaRPr lang="nl-BE"/>
          </a:p>
          <a:p>
            <a:r>
              <a:rPr lang="nl-BE"/>
              <a:t>…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E5D5F8-F618-50CE-2817-BAF50E7E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" y="473076"/>
            <a:ext cx="11633960" cy="849886"/>
          </a:xfrm>
        </p:spPr>
        <p:txBody>
          <a:bodyPr/>
          <a:lstStyle/>
          <a:p>
            <a:r>
              <a:rPr lang="nl-BE"/>
              <a:t>Wat zien we vandaag rondom ons gebeuren in Vlaanderen?</a:t>
            </a:r>
          </a:p>
        </p:txBody>
      </p:sp>
    </p:spTree>
    <p:extLst>
      <p:ext uri="{BB962C8B-B14F-4D97-AF65-F5344CB8AC3E}">
        <p14:creationId xmlns:p14="http://schemas.microsoft.com/office/powerpoint/2010/main" val="82396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D197EDF-58BC-44C1-E19C-4E8C986CC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Stilstaan is geen optie!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478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858C-2E3F-77CC-7CD2-16D8868E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B9F603-0ADB-0AE8-40F3-E15581469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53D44E4-E2EC-DF5E-2C6A-B608722ED965}"/>
              </a:ext>
            </a:extLst>
          </p:cNvPr>
          <p:cNvSpPr txBox="1">
            <a:spLocks/>
          </p:cNvSpPr>
          <p:nvPr/>
        </p:nvSpPr>
        <p:spPr>
          <a:xfrm>
            <a:off x="1186933" y="433078"/>
            <a:ext cx="9894866" cy="947162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0" kern="1200" cap="none" baseline="0" dirty="0" smtClean="0">
                <a:solidFill>
                  <a:schemeClr val="tx1"/>
                </a:solidFill>
                <a:effectLst/>
                <a:latin typeface="Poppins ExtraBold" panose="00000900000000000000" pitchFamily="2" charset="0"/>
                <a:ea typeface="Roboto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nl-BE" sz="4400">
                <a:solidFill>
                  <a:schemeClr val="bg1"/>
                </a:solidFill>
              </a:rPr>
              <a:t>Wat hebben we als Katholiek Onderwijs Vlaanderen te doen?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AC1CCF6-0E55-8704-DD40-FA5B280CFB0B}"/>
              </a:ext>
            </a:extLst>
          </p:cNvPr>
          <p:cNvSpPr/>
          <p:nvPr/>
        </p:nvSpPr>
        <p:spPr>
          <a:xfrm>
            <a:off x="2774419" y="3429000"/>
            <a:ext cx="6643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aar een heldere horizon in 2040</a:t>
            </a:r>
            <a:endParaRPr lang="nl-NL" sz="54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28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F4628-BC6D-E9E6-019A-6A78B5B4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31CFD-B9DC-4536-3D7A-3F61384E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Transversale adviesraad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F8E91D-0F37-4373-6EA8-482933135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151" y="1523929"/>
            <a:ext cx="9427175" cy="3963988"/>
          </a:xfrm>
        </p:spPr>
        <p:txBody>
          <a:bodyPr/>
          <a:lstStyle/>
          <a:p>
            <a:r>
              <a:rPr lang="nl-NL"/>
              <a:t>Afgevaardigden uit de directiecommissies en adviesraden gewoon basisonderwijs, gewoon secundair onderwijs, buitengewoon onderwijs, </a:t>
            </a:r>
            <a:r>
              <a:rPr lang="nl-NL" err="1"/>
              <a:t>leersteuncentra</a:t>
            </a:r>
            <a:r>
              <a:rPr lang="nl-NL"/>
              <a:t>, CLB, hoger onderwijs, ouders</a:t>
            </a:r>
          </a:p>
          <a:p>
            <a:endParaRPr lang="nl-NL"/>
          </a:p>
          <a:p>
            <a:r>
              <a:rPr lang="nl-NL"/>
              <a:t>Traject 2024-2025 over de actualisering van onze visie op inclusief onderwijs en ‘Scholen voor iedereen’</a:t>
            </a:r>
          </a:p>
          <a:p>
            <a:endParaRPr lang="nl-NL"/>
          </a:p>
          <a:p>
            <a:r>
              <a:rPr lang="nl-NL"/>
              <a:t>Verderzetting traject in 2025-2026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49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98799-2B73-1468-AEBB-7FB81C33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Transversale adviesraad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22A415-C883-00D8-CF4D-762907FDA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176" y="1523928"/>
            <a:ext cx="10261941" cy="5154071"/>
          </a:xfrm>
        </p:spPr>
        <p:txBody>
          <a:bodyPr>
            <a:normAutofit/>
          </a:bodyPr>
          <a:lstStyle/>
          <a:p>
            <a:r>
              <a:rPr lang="nl-NL"/>
              <a:t>Conclusie traject 2024-2025:</a:t>
            </a:r>
          </a:p>
          <a:p>
            <a:pPr lvl="1"/>
            <a:r>
              <a:rPr lang="nl-BE"/>
              <a:t>Scholen voor iedereen: zo maximaal mogelijk voor iedereen</a:t>
            </a:r>
          </a:p>
          <a:p>
            <a:pPr lvl="2"/>
            <a:r>
              <a:rPr lang="nl-BE"/>
              <a:t>Bepaalde leerlingen (klein aantal) hebben doorgedreven aanpak nodig </a:t>
            </a:r>
            <a:br>
              <a:rPr lang="nl-BE"/>
            </a:br>
            <a:r>
              <a:rPr lang="nl-BE"/>
              <a:t>(o.a. omwille van veiligheid en erg specifieke expertise)</a:t>
            </a:r>
          </a:p>
          <a:p>
            <a:pPr lvl="2"/>
            <a:r>
              <a:rPr lang="nl-BE"/>
              <a:t>Waar (nog) geen consensus over is: dezelfde ‘</a:t>
            </a:r>
            <a:r>
              <a:rPr lang="nl-BE" err="1"/>
              <a:t>school’poort</a:t>
            </a:r>
            <a:r>
              <a:rPr lang="nl-BE"/>
              <a:t> voor iedereen vs. aparte setting voor kleine groep</a:t>
            </a:r>
          </a:p>
          <a:p>
            <a:pPr lvl="2"/>
            <a:r>
              <a:rPr lang="nl-BE"/>
              <a:t>In de toekomst moet weliswaar de gesegregeerde groep VEEL KLEINER zijn</a:t>
            </a:r>
          </a:p>
          <a:p>
            <a:pPr lvl="1"/>
            <a:r>
              <a:rPr lang="nl-BE"/>
              <a:t>Het gaat over </a:t>
            </a:r>
            <a:r>
              <a:rPr lang="nl-BE" b="1">
                <a:solidFill>
                  <a:srgbClr val="FF0000"/>
                </a:solidFill>
              </a:rPr>
              <a:t>recht op onderwijs </a:t>
            </a:r>
            <a:r>
              <a:rPr lang="nl-BE"/>
              <a:t>voor IEDEREEN</a:t>
            </a:r>
          </a:p>
          <a:p>
            <a:pPr lvl="1"/>
            <a:r>
              <a:rPr lang="nl-BE"/>
              <a:t>De woorden ‘iedereen’ en ‘school’ moeten ten gronde worden uitgeklaard</a:t>
            </a:r>
            <a:endParaRPr lang="nl-NL"/>
          </a:p>
          <a:p>
            <a:endParaRPr lang="nl-NL"/>
          </a:p>
          <a:p>
            <a:r>
              <a:rPr lang="nl-NL"/>
              <a:t>Instrumenten:</a:t>
            </a:r>
          </a:p>
          <a:p>
            <a:pPr lvl="1"/>
            <a:r>
              <a:rPr lang="nl-NL">
                <a:hlinkClick r:id="rId2"/>
              </a:rPr>
              <a:t>Dialoognota</a:t>
            </a:r>
            <a:r>
              <a:rPr lang="nl-NL"/>
              <a:t> </a:t>
            </a:r>
            <a:r>
              <a:rPr lang="nl-NL" i="1">
                <a:solidFill>
                  <a:srgbClr val="0070C0"/>
                </a:solidFill>
              </a:rPr>
              <a:t>-&gt; link met nieuw leerplan basisonderwijs / Kennisrijk Curriculum </a:t>
            </a:r>
          </a:p>
          <a:p>
            <a:pPr lvl="1"/>
            <a:r>
              <a:rPr lang="nl-NL"/>
              <a:t>Begeleiding</a:t>
            </a:r>
          </a:p>
          <a:p>
            <a:endParaRPr lang="nl-NL"/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65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2E98-D797-6B65-50DB-21409A239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27DE440-AB07-E7CF-56F1-0A8143F30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b="0" i="0">
                <a:solidFill>
                  <a:srgbClr val="262626"/>
                </a:solidFill>
                <a:effectLst/>
                <a:latin typeface="Trebuchet MS" panose="020B0603020202020204" pitchFamily="34" charset="0"/>
              </a:rPr>
              <a:t>De principiële horizon: </a:t>
            </a:r>
          </a:p>
          <a:p>
            <a:pPr lvl="1"/>
            <a:endParaRPr lang="nl-NL" sz="3600">
              <a:solidFill>
                <a:srgbClr val="262626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D89C67-861D-568F-AA9C-E88DFED8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Naar een heldere horizon</a:t>
            </a:r>
            <a:endParaRPr lang="nl-BE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664E74B-CFB8-CC65-A96E-93D8AC7E8023}"/>
              </a:ext>
            </a:extLst>
          </p:cNvPr>
          <p:cNvSpPr/>
          <p:nvPr/>
        </p:nvSpPr>
        <p:spPr>
          <a:xfrm>
            <a:off x="709302" y="1991394"/>
            <a:ext cx="10921524" cy="18200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Vanuit onze christelijke inspiratie, onze waarden - geloof – hoop en liefde - en ons pedagogisch project kiezen we voor een  transitie naar één inclusief onderwijssysteem met een heldere horizon in 2040. </a:t>
            </a:r>
            <a:endParaRPr lang="nl-BE" sz="2400">
              <a:solidFill>
                <a:schemeClr val="bg1"/>
              </a:solidFill>
            </a:endParaRPr>
          </a:p>
        </p:txBody>
      </p:sp>
      <p:sp>
        <p:nvSpPr>
          <p:cNvPr id="6" name="AutoVorm 2">
            <a:extLst>
              <a:ext uri="{FF2B5EF4-FFF2-40B4-BE49-F238E27FC236}">
                <a16:creationId xmlns:a16="http://schemas.microsoft.com/office/drawing/2014/main" id="{602DE925-81A1-BC7E-6C22-9D3F54440FB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94361" y="-251540"/>
            <a:ext cx="2351403" cy="10921523"/>
          </a:xfrm>
          <a:prstGeom prst="roundRect">
            <a:avLst>
              <a:gd name="adj" fmla="val 13032"/>
            </a:avLst>
          </a:prstGeom>
          <a:solidFill>
            <a:schemeClr val="accent1"/>
          </a:solidFill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nl-BE" sz="240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We streven naar het </a:t>
            </a:r>
            <a:r>
              <a:rPr lang="nl-BE" sz="2400" b="1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realiseren van het leerrecht voor alle leerlingen</a:t>
            </a:r>
            <a:r>
              <a:rPr lang="nl-BE" sz="240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ook voor hen die hindernissen ervaren in hun schoolloopbaan, vanuit een gezamenlijke verantwoordelijkheid om alle leerlingen veilig mee te nemen in een kwaliteitsvol, </a:t>
            </a:r>
            <a:r>
              <a:rPr lang="nl-BE" sz="2400" err="1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zorgbreed</a:t>
            </a:r>
            <a:r>
              <a:rPr lang="nl-BE" sz="2400">
                <a:solidFill>
                  <a:srgbClr val="FFFFFF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 kansenrijk onderwijs. </a:t>
            </a:r>
            <a:endParaRPr lang="nl-BE" sz="1600">
              <a:solidFill>
                <a:srgbClr val="262626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5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5B69-7CA4-509C-6CA5-06E8CEAEE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D01149F-A49F-CDB8-3A4B-8F6C62484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 sz="1800" b="0" i="0">
              <a:solidFill>
                <a:srgbClr val="262626"/>
              </a:solidFill>
              <a:effectLst/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NL" sz="1800" b="0" i="0">
                <a:solidFill>
                  <a:srgbClr val="262626"/>
                </a:solidFill>
                <a:effectLst/>
                <a:latin typeface="Trebuchet MS" panose="020B0603020202020204" pitchFamily="34" charset="0"/>
              </a:rPr>
              <a:t>Deze principiële horizon verhoudt zich tot een complexe realiteit waar verschillende actoren, perspectieven en discussiepunten aanleiding kunnen geven tot verschillende keuzes. We organiseren ons hierop door </a:t>
            </a:r>
            <a:r>
              <a:rPr lang="nl-NL" sz="1800" b="1" i="0">
                <a:solidFill>
                  <a:srgbClr val="262626"/>
                </a:solidFill>
                <a:effectLst/>
                <a:latin typeface="Trebuchet MS" panose="020B0603020202020204" pitchFamily="34" charset="0"/>
              </a:rPr>
              <a:t>met verschillende </a:t>
            </a:r>
            <a:r>
              <a:rPr lang="nl-NL" sz="1800" b="1" i="0">
                <a:effectLst/>
                <a:latin typeface="Trebuchet MS" panose="020B0603020202020204" pitchFamily="34" charset="0"/>
              </a:rPr>
              <a:t>snelheden rekening </a:t>
            </a:r>
            <a:r>
              <a:rPr lang="nl-NL" sz="1800" b="0" i="0">
                <a:effectLst/>
                <a:latin typeface="Trebuchet MS" panose="020B0603020202020204" pitchFamily="34" charset="0"/>
              </a:rPr>
              <a:t>te </a:t>
            </a:r>
            <a:r>
              <a:rPr lang="nl-NL" sz="1800" b="1" i="0">
                <a:effectLst/>
                <a:latin typeface="Trebuchet MS" panose="020B0603020202020204" pitchFamily="34" charset="0"/>
              </a:rPr>
              <a:t>houden</a:t>
            </a:r>
            <a:r>
              <a:rPr lang="nl-NL" sz="1800" b="0" i="0">
                <a:solidFill>
                  <a:srgbClr val="262626"/>
                </a:solidFill>
                <a:effectLst/>
                <a:latin typeface="Trebuchet MS" panose="020B0603020202020204" pitchFamily="34" charset="0"/>
              </a:rPr>
              <a:t>. </a:t>
            </a: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8C1BE1-346D-9C8D-C6A7-8152C6DC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weg er naar toe? PROCES</a:t>
            </a:r>
            <a:endParaRPr lang="nl-BE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769D14F-5237-61C3-7A21-413D54D269EA}"/>
              </a:ext>
            </a:extLst>
          </p:cNvPr>
          <p:cNvSpPr/>
          <p:nvPr/>
        </p:nvSpPr>
        <p:spPr>
          <a:xfrm>
            <a:off x="792480" y="4377399"/>
            <a:ext cx="2794000" cy="648481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Actuele complexe realiteit in de school</a:t>
            </a:r>
            <a:endParaRPr lang="nl-BE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5DF8C1E-A8C5-BC26-A6B3-812389F7CDB0}"/>
              </a:ext>
            </a:extLst>
          </p:cNvPr>
          <p:cNvSpPr/>
          <p:nvPr/>
        </p:nvSpPr>
        <p:spPr>
          <a:xfrm>
            <a:off x="8950960" y="4377399"/>
            <a:ext cx="2570480" cy="64848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Principiële horizon</a:t>
            </a:r>
            <a:endParaRPr lang="nl-BE"/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A1AADE6F-1D36-9414-6A32-4038AB4F6578}"/>
              </a:ext>
            </a:extLst>
          </p:cNvPr>
          <p:cNvCxnSpPr/>
          <p:nvPr/>
        </p:nvCxnSpPr>
        <p:spPr>
          <a:xfrm>
            <a:off x="727303" y="3701759"/>
            <a:ext cx="284480" cy="462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BB272F1C-8B66-E825-7EBF-29FC570A0BEE}"/>
              </a:ext>
            </a:extLst>
          </p:cNvPr>
          <p:cNvCxnSpPr/>
          <p:nvPr/>
        </p:nvCxnSpPr>
        <p:spPr>
          <a:xfrm>
            <a:off x="1123543" y="3672059"/>
            <a:ext cx="284480" cy="462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653353D4-1C41-488A-3BF6-2B24F85DD5B9}"/>
              </a:ext>
            </a:extLst>
          </p:cNvPr>
          <p:cNvCxnSpPr/>
          <p:nvPr/>
        </p:nvCxnSpPr>
        <p:spPr>
          <a:xfrm>
            <a:off x="1514385" y="3672059"/>
            <a:ext cx="284480" cy="462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2B3A2D12-333D-0341-D5F2-54C57D8964BB}"/>
              </a:ext>
            </a:extLst>
          </p:cNvPr>
          <p:cNvCxnSpPr/>
          <p:nvPr/>
        </p:nvCxnSpPr>
        <p:spPr>
          <a:xfrm>
            <a:off x="1910625" y="3672060"/>
            <a:ext cx="284480" cy="462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E5ABA656-B6E4-1B31-190D-A3BF5739692D}"/>
              </a:ext>
            </a:extLst>
          </p:cNvPr>
          <p:cNvCxnSpPr>
            <a:cxnSpLocks/>
          </p:cNvCxnSpPr>
          <p:nvPr/>
        </p:nvCxnSpPr>
        <p:spPr>
          <a:xfrm flipV="1">
            <a:off x="727303" y="5268938"/>
            <a:ext cx="284480" cy="4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C9580189-D031-C096-5253-FF2A4F19B5C3}"/>
              </a:ext>
            </a:extLst>
          </p:cNvPr>
          <p:cNvCxnSpPr>
            <a:cxnSpLocks/>
          </p:cNvCxnSpPr>
          <p:nvPr/>
        </p:nvCxnSpPr>
        <p:spPr>
          <a:xfrm flipV="1">
            <a:off x="1123543" y="5256239"/>
            <a:ext cx="284480" cy="4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>
            <a:extLst>
              <a:ext uri="{FF2B5EF4-FFF2-40B4-BE49-F238E27FC236}">
                <a16:creationId xmlns:a16="http://schemas.microsoft.com/office/drawing/2014/main" id="{99F16997-C5EA-5243-1341-3B41196AB1F9}"/>
              </a:ext>
            </a:extLst>
          </p:cNvPr>
          <p:cNvCxnSpPr>
            <a:cxnSpLocks/>
          </p:cNvCxnSpPr>
          <p:nvPr/>
        </p:nvCxnSpPr>
        <p:spPr>
          <a:xfrm flipV="1">
            <a:off x="1510168" y="5268937"/>
            <a:ext cx="284480" cy="4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79935D48-E22B-EFAE-32F7-3205419FCD08}"/>
              </a:ext>
            </a:extLst>
          </p:cNvPr>
          <p:cNvCxnSpPr>
            <a:cxnSpLocks/>
          </p:cNvCxnSpPr>
          <p:nvPr/>
        </p:nvCxnSpPr>
        <p:spPr>
          <a:xfrm flipV="1">
            <a:off x="1906408" y="5268937"/>
            <a:ext cx="284480" cy="4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0F813552-9685-597F-D084-FE82B6115680}"/>
              </a:ext>
            </a:extLst>
          </p:cNvPr>
          <p:cNvSpPr/>
          <p:nvPr/>
        </p:nvSpPr>
        <p:spPr>
          <a:xfrm>
            <a:off x="7222942" y="4380720"/>
            <a:ext cx="1229905" cy="645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Pionier</a:t>
            </a:r>
            <a:endParaRPr lang="nl-BE"/>
          </a:p>
        </p:txBody>
      </p:sp>
      <p:sp>
        <p:nvSpPr>
          <p:cNvPr id="47" name="Pijl: gekromd omlaag 46">
            <a:extLst>
              <a:ext uri="{FF2B5EF4-FFF2-40B4-BE49-F238E27FC236}">
                <a16:creationId xmlns:a16="http://schemas.microsoft.com/office/drawing/2014/main" id="{59483443-8325-56DF-86CA-657C6BDCC469}"/>
              </a:ext>
            </a:extLst>
          </p:cNvPr>
          <p:cNvSpPr/>
          <p:nvPr/>
        </p:nvSpPr>
        <p:spPr>
          <a:xfrm>
            <a:off x="7954735" y="3824608"/>
            <a:ext cx="2570480" cy="32125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48" name="Pijl: rechts 47">
            <a:extLst>
              <a:ext uri="{FF2B5EF4-FFF2-40B4-BE49-F238E27FC236}">
                <a16:creationId xmlns:a16="http://schemas.microsoft.com/office/drawing/2014/main" id="{1C2994E3-F2FD-BC17-51E5-3BC00CEFB8C1}"/>
              </a:ext>
            </a:extLst>
          </p:cNvPr>
          <p:cNvSpPr/>
          <p:nvPr/>
        </p:nvSpPr>
        <p:spPr>
          <a:xfrm>
            <a:off x="8544560" y="4687277"/>
            <a:ext cx="284480" cy="965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0F25C4D2-93BC-B843-04E1-A6843ADBAC03}"/>
              </a:ext>
            </a:extLst>
          </p:cNvPr>
          <p:cNvSpPr/>
          <p:nvPr/>
        </p:nvSpPr>
        <p:spPr>
          <a:xfrm>
            <a:off x="5653767" y="4380720"/>
            <a:ext cx="1229905" cy="645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Aanloop</a:t>
            </a:r>
            <a:endParaRPr lang="nl-BE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F65ABB91-0A10-C67F-C0CC-6EABFB1875BA}"/>
              </a:ext>
            </a:extLst>
          </p:cNvPr>
          <p:cNvSpPr/>
          <p:nvPr/>
        </p:nvSpPr>
        <p:spPr>
          <a:xfrm>
            <a:off x="3927205" y="4380720"/>
            <a:ext cx="1477505" cy="645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Verkenning</a:t>
            </a:r>
            <a:endParaRPr lang="nl-BE"/>
          </a:p>
        </p:txBody>
      </p:sp>
      <p:sp>
        <p:nvSpPr>
          <p:cNvPr id="12" name="Pijl: gekromd omlaag 11">
            <a:extLst>
              <a:ext uri="{FF2B5EF4-FFF2-40B4-BE49-F238E27FC236}">
                <a16:creationId xmlns:a16="http://schemas.microsoft.com/office/drawing/2014/main" id="{692992E7-531D-7B33-8EC5-907C62EF102B}"/>
              </a:ext>
            </a:extLst>
          </p:cNvPr>
          <p:cNvSpPr/>
          <p:nvPr/>
        </p:nvSpPr>
        <p:spPr>
          <a:xfrm>
            <a:off x="2829560" y="3847950"/>
            <a:ext cx="1749515" cy="32125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" name="Pijl: gekromd omlaag 12">
            <a:extLst>
              <a:ext uri="{FF2B5EF4-FFF2-40B4-BE49-F238E27FC236}">
                <a16:creationId xmlns:a16="http://schemas.microsoft.com/office/drawing/2014/main" id="{1A69363C-E0B0-8F6B-CCED-91677181F11B}"/>
              </a:ext>
            </a:extLst>
          </p:cNvPr>
          <p:cNvSpPr/>
          <p:nvPr/>
        </p:nvSpPr>
        <p:spPr>
          <a:xfrm>
            <a:off x="4732042" y="3847950"/>
            <a:ext cx="1477505" cy="29894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Pijl: gekromd omlaag 14">
            <a:extLst>
              <a:ext uri="{FF2B5EF4-FFF2-40B4-BE49-F238E27FC236}">
                <a16:creationId xmlns:a16="http://schemas.microsoft.com/office/drawing/2014/main" id="{B4A9E80F-57D8-A479-A79E-17499CBE06D5}"/>
              </a:ext>
            </a:extLst>
          </p:cNvPr>
          <p:cNvSpPr/>
          <p:nvPr/>
        </p:nvSpPr>
        <p:spPr>
          <a:xfrm>
            <a:off x="6213654" y="3847950"/>
            <a:ext cx="1690826" cy="29894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2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7250-65FE-34BC-B0E4-F2596286F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12F6459-F13F-5D9F-053C-3129D4151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176" y="2397760"/>
            <a:ext cx="10379303" cy="3745058"/>
          </a:xfrm>
        </p:spPr>
        <p:txBody>
          <a:bodyPr>
            <a:normAutofit fontScale="85000" lnSpcReduction="20000"/>
          </a:bodyPr>
          <a:lstStyle/>
          <a:p>
            <a:r>
              <a:rPr lang="nl-NL"/>
              <a:t>Plan over 15 jaar</a:t>
            </a:r>
          </a:p>
          <a:p>
            <a:pPr lvl="1"/>
            <a:r>
              <a:rPr lang="nl-NL"/>
              <a:t>2025 – 2030</a:t>
            </a:r>
          </a:p>
          <a:p>
            <a:pPr lvl="1"/>
            <a:r>
              <a:rPr lang="nl-NL"/>
              <a:t>2030 – 2035</a:t>
            </a:r>
          </a:p>
          <a:p>
            <a:pPr lvl="1"/>
            <a:r>
              <a:rPr lang="nl-BE"/>
              <a:t>2035 – 2040</a:t>
            </a:r>
            <a:br>
              <a:rPr lang="nl-BE"/>
            </a:br>
            <a:endParaRPr lang="nl-BE"/>
          </a:p>
          <a:p>
            <a:r>
              <a:rPr lang="nl-BE"/>
              <a:t>Verkenningsfase – aanloopfase – pioniersfase</a:t>
            </a:r>
          </a:p>
          <a:p>
            <a:pPr lvl="1"/>
            <a:r>
              <a:rPr lang="nl-BE"/>
              <a:t>Dialoogtekst ondersteunend in elke fase</a:t>
            </a:r>
            <a:br>
              <a:rPr lang="nl-BE"/>
            </a:br>
            <a:endParaRPr lang="nl-BE"/>
          </a:p>
          <a:p>
            <a:r>
              <a:rPr lang="nl-BE"/>
              <a:t>Aansluiten bij visienota Demir: </a:t>
            </a:r>
          </a:p>
          <a:p>
            <a:pPr lvl="1"/>
            <a:r>
              <a:rPr lang="nl-BE"/>
              <a:t>2025-2026: </a:t>
            </a:r>
          </a:p>
          <a:p>
            <a:pPr lvl="2"/>
            <a:r>
              <a:rPr lang="nl-BE"/>
              <a:t>Aanloopfase </a:t>
            </a:r>
            <a:r>
              <a:rPr lang="nl-BE" err="1"/>
              <a:t>ifv</a:t>
            </a:r>
            <a:r>
              <a:rPr lang="nl-BE"/>
              <a:t> pionieren (Demir) / Pioniersnetwerken KathOndVla</a:t>
            </a:r>
          </a:p>
          <a:p>
            <a:pPr lvl="2"/>
            <a:r>
              <a:rPr lang="nl-BE"/>
              <a:t>Link met Kennisrijk Curriculum</a:t>
            </a:r>
          </a:p>
          <a:p>
            <a:pPr lvl="1"/>
            <a:r>
              <a:rPr lang="nl-BE"/>
              <a:t>2026-2027: eerste pioniersscholen (Demir)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17D447E-71F0-B4FD-B591-1C84657B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weg er naar toe?</a:t>
            </a:r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E3DEBFC-51BC-3D59-8384-5AC14AC4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76" y="1121557"/>
            <a:ext cx="5986885" cy="12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B2F94-FB75-8DA2-1042-60222CEE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E2DD-3D42-781E-4CDB-2127787E3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noProof="0"/>
              <a:t>Verschillende startposities zijn mogelijk: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2C4CA6-9092-56B9-9963-4D5F87529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848" y="1245140"/>
            <a:ext cx="10479397" cy="543286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Mogelijke thema’s:</a:t>
            </a:r>
            <a:endParaRPr lang="en-US">
              <a:latin typeface="Roboto"/>
              <a:ea typeface="Roboto"/>
              <a:cs typeface="Roboto"/>
            </a:endParaRP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Handicap/beperking 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Gender/geaardheid/geslacht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Etnisch culturele diversiteit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Opleidingsniveau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Armoede/sociale klasse</a:t>
            </a:r>
            <a:r>
              <a:rPr lang="nl-BE">
                <a:latin typeface="Roboto"/>
                <a:ea typeface="Roboto"/>
                <a:cs typeface="Roboto"/>
              </a:rPr>
              <a:t> en sociale mobiliteit</a:t>
            </a:r>
            <a:endParaRPr lang="nl-BE" noProof="0">
              <a:latin typeface="Roboto"/>
              <a:ea typeface="Roboto"/>
              <a:cs typeface="Roboto"/>
            </a:endParaRP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Taal 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Religie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Migratiestatus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Leeftijd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Leerlingen zonder school of die maar beperkte tijd welkom zijn op school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…</a:t>
            </a:r>
          </a:p>
          <a:p>
            <a:pPr marL="556895" lvl="1" indent="-213995"/>
            <a:endParaRPr lang="nl-BE">
              <a:latin typeface="Roboto"/>
              <a:ea typeface="Roboto"/>
              <a:cs typeface="Roboto"/>
            </a:endParaRPr>
          </a:p>
          <a:p>
            <a:pPr marL="256540" indent="-256540"/>
            <a:r>
              <a:rPr lang="nl-BE">
                <a:latin typeface="Roboto"/>
                <a:ea typeface="Roboto"/>
                <a:cs typeface="Roboto"/>
              </a:rPr>
              <a:t>Vertaald naar de begeleidingspraktijk/vragen/casuïstiek van scholen/netwerk: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IAC/GC en onverkort inschrijvingsrecht 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Gelijke onderwijskansen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Gedrag, herstelgericht werken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Omgaan met definitieve uitsluiting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Diversiteits-responsieve scholen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B-</a:t>
            </a:r>
            <a:r>
              <a:rPr lang="nl-BE" err="1">
                <a:latin typeface="Roboto"/>
                <a:ea typeface="Roboto"/>
                <a:cs typeface="Roboto"/>
              </a:rPr>
              <a:t>inspired</a:t>
            </a:r>
            <a:endParaRPr lang="nl-BE">
              <a:latin typeface="Roboto"/>
              <a:ea typeface="Roboto"/>
              <a:cs typeface="Roboto"/>
            </a:endParaRP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Anderstalige nieuwkomers</a:t>
            </a: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Ongekwalificeerde uitstroom</a:t>
            </a:r>
          </a:p>
          <a:p>
            <a:pPr marL="556895" lvl="1" indent="-213995"/>
            <a:r>
              <a:rPr lang="nl-BE">
                <a:latin typeface="Roboto"/>
                <a:ea typeface="Roboto"/>
                <a:cs typeface="Roboto"/>
              </a:rPr>
              <a:t>Onwettige afwezigheden</a:t>
            </a:r>
            <a:endParaRPr lang="nl-BE">
              <a:cs typeface="Roboto"/>
            </a:endParaRPr>
          </a:p>
          <a:p>
            <a:pPr marL="556895" lvl="1" indent="-213995"/>
            <a:endParaRPr lang="nl-BE">
              <a:cs typeface="Roboto"/>
            </a:endParaRPr>
          </a:p>
          <a:p>
            <a:pPr marL="556895" lvl="1" indent="-213995"/>
            <a:r>
              <a:rPr lang="nl-BE" noProof="0">
                <a:latin typeface="Roboto"/>
                <a:ea typeface="Roboto"/>
                <a:cs typeface="Roboto"/>
              </a:rPr>
              <a:t>…</a:t>
            </a:r>
          </a:p>
          <a:p>
            <a:pPr marL="556895" lvl="1" indent="-213995"/>
            <a:endParaRPr lang="nl-BE">
              <a:cs typeface="Roboto" pitchFamily="2" charset="0"/>
            </a:endParaRPr>
          </a:p>
        </p:txBody>
      </p:sp>
      <p:pic>
        <p:nvPicPr>
          <p:cNvPr id="4" name="Graphic 3" descr="Raket met effen opvulling">
            <a:extLst>
              <a:ext uri="{FF2B5EF4-FFF2-40B4-BE49-F238E27FC236}">
                <a16:creationId xmlns:a16="http://schemas.microsoft.com/office/drawing/2014/main" id="{3F6CCC1F-5150-BEE6-0FD0-AB08B4E98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098" y="965470"/>
            <a:ext cx="914400" cy="914400"/>
          </a:xfrm>
          <a:prstGeom prst="rect">
            <a:avLst/>
          </a:prstGeom>
        </p:spPr>
      </p:pic>
      <p:pic>
        <p:nvPicPr>
          <p:cNvPr id="5" name="Graphic 4" descr="Raket met effen opvulling">
            <a:extLst>
              <a:ext uri="{FF2B5EF4-FFF2-40B4-BE49-F238E27FC236}">
                <a16:creationId xmlns:a16="http://schemas.microsoft.com/office/drawing/2014/main" id="{EFD5F0A8-3912-51DF-3613-83421DE51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2728" y="1323000"/>
            <a:ext cx="914400" cy="914400"/>
          </a:xfrm>
          <a:prstGeom prst="rect">
            <a:avLst/>
          </a:prstGeom>
        </p:spPr>
      </p:pic>
      <p:pic>
        <p:nvPicPr>
          <p:cNvPr id="6" name="Graphic 5" descr="Raket met effen opvulling">
            <a:extLst>
              <a:ext uri="{FF2B5EF4-FFF2-40B4-BE49-F238E27FC236}">
                <a16:creationId xmlns:a16="http://schemas.microsoft.com/office/drawing/2014/main" id="{84805380-A890-FEDB-C08F-DD32AFCD5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8540" y="2514600"/>
            <a:ext cx="914400" cy="914400"/>
          </a:xfrm>
          <a:prstGeom prst="rect">
            <a:avLst/>
          </a:prstGeom>
        </p:spPr>
      </p:pic>
      <p:pic>
        <p:nvPicPr>
          <p:cNvPr id="7" name="Graphic 6" descr="Raket met effen opvulling">
            <a:extLst>
              <a:ext uri="{FF2B5EF4-FFF2-40B4-BE49-F238E27FC236}">
                <a16:creationId xmlns:a16="http://schemas.microsoft.com/office/drawing/2014/main" id="{324BD32E-B6AE-1C6C-47CF-19321E519E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4591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75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2FDCE-1D0C-4736-08AC-FDA21525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47" y="180000"/>
            <a:ext cx="10780049" cy="1143000"/>
          </a:xfrm>
        </p:spPr>
        <p:txBody>
          <a:bodyPr/>
          <a:lstStyle/>
          <a:p>
            <a:r>
              <a:rPr lang="nl-NL"/>
              <a:t>Drie leidinggevende principes: zie dialoognota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5FB45-621C-9279-ECE9-DD18536CD0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499" y="1523929"/>
            <a:ext cx="9740827" cy="4796484"/>
          </a:xfrm>
        </p:spPr>
        <p:txBody>
          <a:bodyPr>
            <a:normAutofit/>
          </a:bodyPr>
          <a:lstStyle/>
          <a:p>
            <a:r>
              <a:rPr lang="nl-NL"/>
              <a:t>We kiezen resoluut voor </a:t>
            </a:r>
            <a:r>
              <a:rPr lang="nl-NL" b="1"/>
              <a:t>kwaliteitsvol onderwijs</a:t>
            </a:r>
            <a:r>
              <a:rPr lang="nl-NL"/>
              <a:t>. Een </a:t>
            </a:r>
            <a:r>
              <a:rPr lang="nl-NL" b="1"/>
              <a:t>kennisrijk curriculum</a:t>
            </a:r>
            <a:r>
              <a:rPr lang="nl-NL"/>
              <a:t> (goed onderwijs) is daarbij essentieel.</a:t>
            </a:r>
          </a:p>
          <a:p>
            <a:r>
              <a:rPr lang="nl-NL"/>
              <a:t>We gaan uit van een gezamenlijke verantwoordelijkheid, </a:t>
            </a:r>
            <a:r>
              <a:rPr lang="nl-NL" b="1"/>
              <a:t>samenwerking</a:t>
            </a:r>
            <a:r>
              <a:rPr lang="nl-NL"/>
              <a:t> in multidisciplinaire teams en structurele partnerschappen met andere onderwijspartners, Welzijn en Arbeid.</a:t>
            </a:r>
          </a:p>
          <a:p>
            <a:r>
              <a:rPr lang="nl-NL"/>
              <a:t>We onderschrijven het </a:t>
            </a:r>
            <a:r>
              <a:rPr lang="nl-NL" b="1"/>
              <a:t>onvoorwaardelijk inschrijvingsrecht </a:t>
            </a:r>
            <a:r>
              <a:rPr lang="nl-NL"/>
              <a:t>voor elke leerling in elke school. We nuanceren dit slechts voor een kleine groep leerlingen met heel specifieke noden die een specifiek aanbod en/of aanpak nodig hebben. </a:t>
            </a:r>
          </a:p>
          <a:p>
            <a:pPr lvl="1"/>
            <a:r>
              <a:rPr lang="nl-NL"/>
              <a:t>Richtinggevende principes voor </a:t>
            </a:r>
            <a:r>
              <a:rPr lang="nl-NL" err="1"/>
              <a:t>aanlopers</a:t>
            </a:r>
            <a:endParaRPr lang="nl-NL"/>
          </a:p>
          <a:p>
            <a:pPr lvl="1"/>
            <a:r>
              <a:rPr lang="nl-NL"/>
              <a:t>Leidende principes voor pioniersnetwerken</a:t>
            </a:r>
          </a:p>
          <a:p>
            <a:endParaRPr lang="nl-NL"/>
          </a:p>
          <a:p>
            <a:pPr lvl="1"/>
            <a:endParaRPr lang="nl-NL"/>
          </a:p>
          <a:p>
            <a:endParaRPr lang="nl-NL"/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97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107A343-8578-7AF4-E630-9E94DC8AB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205" y="1470526"/>
            <a:ext cx="4884997" cy="3241433"/>
          </a:xfrm>
        </p:spPr>
        <p:txBody>
          <a:bodyPr>
            <a:normAutofit/>
          </a:bodyPr>
          <a:lstStyle/>
          <a:p>
            <a:r>
              <a:rPr lang="nl-NL"/>
              <a:t>Advies Onafhankelijke Commissie Inclusief Onderwijs</a:t>
            </a:r>
          </a:p>
          <a:p>
            <a:r>
              <a:rPr lang="nl-NL"/>
              <a:t>Rapport Rekenhof over BuO</a:t>
            </a:r>
          </a:p>
          <a:p>
            <a:r>
              <a:rPr lang="nl-NL"/>
              <a:t>Visienota minister Demir</a:t>
            </a:r>
          </a:p>
          <a:p>
            <a:r>
              <a:rPr lang="nl-NL"/>
              <a:t>Consultatienota en Staten-Generaal</a:t>
            </a:r>
          </a:p>
          <a:p>
            <a:r>
              <a:rPr lang="nl-NL"/>
              <a:t>Pioniersscholen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73326E-6FB2-0B69-A966-919012136A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2261" y="1535840"/>
            <a:ext cx="5011232" cy="2886870"/>
          </a:xfrm>
        </p:spPr>
        <p:txBody>
          <a:bodyPr>
            <a:normAutofit fontScale="92500" lnSpcReduction="20000"/>
          </a:bodyPr>
          <a:lstStyle/>
          <a:p>
            <a:r>
              <a:rPr lang="nl-NL"/>
              <a:t>Wat zien wij vandaag in onze scholen gebeuren?</a:t>
            </a:r>
          </a:p>
          <a:p>
            <a:r>
              <a:rPr lang="nl-NL"/>
              <a:t>Hoe pakken we dit als Katholiek Onderwijs Vlaanderen aan?</a:t>
            </a:r>
          </a:p>
          <a:p>
            <a:r>
              <a:rPr lang="nl-NL"/>
              <a:t>Transversale adviesraad</a:t>
            </a:r>
          </a:p>
          <a:p>
            <a:r>
              <a:rPr lang="nl-NL"/>
              <a:t>Plan van aanpak:</a:t>
            </a:r>
          </a:p>
          <a:p>
            <a:pPr lvl="1"/>
            <a:r>
              <a:rPr lang="nl-NL"/>
              <a:t>Verkennen</a:t>
            </a:r>
          </a:p>
          <a:p>
            <a:pPr lvl="1"/>
            <a:r>
              <a:rPr lang="nl-NL"/>
              <a:t>Aanlopen</a:t>
            </a:r>
          </a:p>
          <a:p>
            <a:pPr lvl="1"/>
            <a:r>
              <a:rPr lang="nl-NL"/>
              <a:t>Pioniersnetwerken  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2D9A364-8D88-85E8-B807-55525D5106F6}"/>
              </a:ext>
            </a:extLst>
          </p:cNvPr>
          <p:cNvSpPr txBox="1"/>
          <p:nvPr/>
        </p:nvSpPr>
        <p:spPr>
          <a:xfrm>
            <a:off x="737118" y="550506"/>
            <a:ext cx="425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/>
              <a:t>Beleid</a:t>
            </a:r>
            <a:endParaRPr lang="nl-BE" sz="3200" b="1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0BF329-F302-45D2-A56C-46E46D1FBD29}"/>
              </a:ext>
            </a:extLst>
          </p:cNvPr>
          <p:cNvSpPr txBox="1"/>
          <p:nvPr/>
        </p:nvSpPr>
        <p:spPr>
          <a:xfrm>
            <a:off x="5962261" y="521350"/>
            <a:ext cx="425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/>
              <a:t>Praktijk</a:t>
            </a:r>
            <a:endParaRPr lang="nl-BE" sz="3200" b="1"/>
          </a:p>
        </p:txBody>
      </p:sp>
    </p:spTree>
    <p:extLst>
      <p:ext uri="{BB962C8B-B14F-4D97-AF65-F5344CB8AC3E}">
        <p14:creationId xmlns:p14="http://schemas.microsoft.com/office/powerpoint/2010/main" val="311181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89E0-9A9A-C03B-E222-BD1BE6E07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294AE-E92D-719B-EE85-9A0E4EE6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365126"/>
            <a:ext cx="4952998" cy="11119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sz="4400" noProof="0"/>
              <a:t>Inclusie als onderstroom</a:t>
            </a:r>
          </a:p>
        </p:txBody>
      </p:sp>
      <p:pic>
        <p:nvPicPr>
          <p:cNvPr id="5" name="Picture 6" descr="Afbeelding met hemel, wolk, landschap, pool&#10;&#10;Automatisch gegenereerde beschrijving">
            <a:extLst>
              <a:ext uri="{FF2B5EF4-FFF2-40B4-BE49-F238E27FC236}">
                <a16:creationId xmlns:a16="http://schemas.microsoft.com/office/drawing/2014/main" id="{1993B277-00C9-D6C4-EEF3-1CE99268B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00879B-75A9-5EB7-4A04-926A61656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9442" y="1317133"/>
            <a:ext cx="4844356" cy="480989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nl-BE" sz="3600"/>
            </a:br>
            <a:r>
              <a:rPr lang="nl-BE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Waar willen we naartoe?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inclusie als brede onderstroom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de inclusieve school als sterke bedding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maatregelen en interventies als ‘tools’ om </a:t>
            </a:r>
            <a:r>
              <a:rPr lang="nl-BE" sz="2400" b="1">
                <a:solidFill>
                  <a:srgbClr val="FF0000"/>
                </a:solidFill>
                <a:latin typeface="Roboto"/>
                <a:ea typeface="Roboto"/>
                <a:cs typeface="Roboto"/>
              </a:rPr>
              <a:t>alle</a:t>
            </a:r>
            <a:r>
              <a:rPr lang="nl-BE" sz="2400">
                <a:solidFill>
                  <a:srgbClr val="002060"/>
                </a:solidFill>
                <a:latin typeface="Roboto"/>
                <a:ea typeface="Roboto"/>
                <a:cs typeface="Roboto"/>
              </a:rPr>
              <a:t> leerlingen veilig mee te nemen en kwaliteitsvol onderwijs te bieden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31014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9600C61-7AB6-644F-F17C-81D0FB3F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5551695-5B08-CD9B-5CFA-845225AC7D56}"/>
              </a:ext>
            </a:extLst>
          </p:cNvPr>
          <p:cNvSpPr txBox="1">
            <a:spLocks/>
          </p:cNvSpPr>
          <p:nvPr/>
        </p:nvSpPr>
        <p:spPr>
          <a:xfrm>
            <a:off x="1186933" y="433078"/>
            <a:ext cx="9894866" cy="947162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0" kern="1200" cap="none" baseline="0" dirty="0" smtClean="0">
                <a:solidFill>
                  <a:schemeClr val="tx1"/>
                </a:solidFill>
                <a:effectLst/>
                <a:latin typeface="Poppins ExtraBold" panose="00000900000000000000" pitchFamily="2" charset="0"/>
                <a:ea typeface="Roboto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nl-BE" sz="4400">
                <a:solidFill>
                  <a:schemeClr val="bg1"/>
                </a:solidFill>
              </a:rPr>
              <a:t>Wat hebben we als Katholiek Onderwijs Vlaanderen te doen?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2779F46-52D1-35BE-C335-C9D10C311E6F}"/>
              </a:ext>
            </a:extLst>
          </p:cNvPr>
          <p:cNvSpPr/>
          <p:nvPr/>
        </p:nvSpPr>
        <p:spPr>
          <a:xfrm>
            <a:off x="757061" y="2967335"/>
            <a:ext cx="10677923" cy="19082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aar een heldere horizon </a:t>
            </a:r>
            <a:b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over ‘scholen voor iedereen’, </a:t>
            </a:r>
            <a:b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nl-NL" sz="3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geïntegreerd met een bredere visie rond schooluitval</a:t>
            </a:r>
            <a:r>
              <a:rPr lang="nl-NL"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5932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7CC56E5-3165-3B77-21F8-C7E294185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Minister Demir</a:t>
            </a:r>
          </a:p>
          <a:p>
            <a:r>
              <a:rPr lang="nl-NL"/>
              <a:t>Pioniersscholen:</a:t>
            </a:r>
          </a:p>
          <a:p>
            <a:pPr lvl="1"/>
            <a:r>
              <a:rPr lang="nl-NL"/>
              <a:t>Samenwerking tussen gewoon, buitengewoon onderwijs en </a:t>
            </a:r>
            <a:r>
              <a:rPr lang="nl-NL" err="1"/>
              <a:t>leersteuncentrum</a:t>
            </a:r>
            <a:endParaRPr lang="nl-NL"/>
          </a:p>
          <a:p>
            <a:pPr lvl="1"/>
            <a:r>
              <a:rPr lang="nl-NL"/>
              <a:t>Kandideren vanaf januari 2026</a:t>
            </a:r>
          </a:p>
          <a:p>
            <a:pPr lvl="1"/>
            <a:r>
              <a:rPr lang="nl-NL"/>
              <a:t>Starten in september 2026</a:t>
            </a:r>
          </a:p>
          <a:p>
            <a:pPr lvl="1"/>
            <a:r>
              <a:rPr lang="nl-NL"/>
              <a:t>Proeftuinendecreet </a:t>
            </a:r>
          </a:p>
          <a:p>
            <a:pPr lvl="1"/>
            <a:r>
              <a:rPr lang="nl-NL"/>
              <a:t>Ondersteuning door expertisecentrum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1DBDF4-05E8-E78C-9292-023ED4EE21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8644" y="742738"/>
            <a:ext cx="5690106" cy="53723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l-NL" b="1" dirty="0">
                <a:latin typeface="Roboto"/>
                <a:ea typeface="Roboto"/>
                <a:cs typeface="Roboto"/>
              </a:rPr>
              <a:t>Katholiek Onderwijs Vlaanderen</a:t>
            </a:r>
          </a:p>
          <a:p>
            <a:pPr marL="256540" indent="-256540"/>
            <a:r>
              <a:rPr lang="nl-NL" dirty="0">
                <a:latin typeface="Roboto"/>
                <a:ea typeface="Roboto"/>
                <a:cs typeface="Roboto"/>
              </a:rPr>
              <a:t>Verschillende snelheden:</a:t>
            </a:r>
          </a:p>
          <a:p>
            <a:pPr marL="556895" lvl="1" indent="-213995"/>
            <a:r>
              <a:rPr lang="nl-NL" dirty="0">
                <a:latin typeface="Roboto"/>
                <a:ea typeface="Roboto"/>
                <a:cs typeface="Roboto"/>
              </a:rPr>
              <a:t>Verkennen via de </a:t>
            </a:r>
            <a:r>
              <a:rPr lang="nl-NL" dirty="0">
                <a:latin typeface="Roboto"/>
                <a:ea typeface="Roboto"/>
                <a:cs typeface="Roboto"/>
                <a:hlinkClick r:id="rId3"/>
              </a:rPr>
              <a:t>dialoognota</a:t>
            </a:r>
            <a:r>
              <a:rPr lang="nl-NL" dirty="0">
                <a:latin typeface="Roboto"/>
                <a:ea typeface="Roboto"/>
                <a:cs typeface="Roboto"/>
              </a:rPr>
              <a:t> en  professionaliseringsaanbod tag SVI</a:t>
            </a:r>
          </a:p>
          <a:p>
            <a:pPr marL="556895" lvl="1" indent="-213995"/>
            <a:r>
              <a:rPr lang="nl-NL" dirty="0">
                <a:latin typeface="Roboto"/>
                <a:ea typeface="Roboto"/>
                <a:cs typeface="Roboto"/>
              </a:rPr>
              <a:t>Aanlopen: </a:t>
            </a:r>
          </a:p>
          <a:p>
            <a:pPr marL="856615" lvl="2" indent="-170815"/>
            <a:r>
              <a:rPr lang="nl-NL" dirty="0">
                <a:latin typeface="Roboto"/>
                <a:ea typeface="Roboto"/>
                <a:cs typeface="Roboto"/>
              </a:rPr>
              <a:t>Aan de slag met de </a:t>
            </a:r>
            <a:r>
              <a:rPr lang="nl-NL" dirty="0">
                <a:latin typeface="Roboto"/>
                <a:ea typeface="Roboto"/>
                <a:cs typeface="Roboto"/>
                <a:hlinkClick r:id="rId3"/>
              </a:rPr>
              <a:t>dialoognota</a:t>
            </a:r>
            <a:endParaRPr lang="nl-NL" dirty="0">
              <a:latin typeface="Roboto"/>
              <a:ea typeface="Roboto"/>
              <a:cs typeface="Roboto"/>
            </a:endParaRPr>
          </a:p>
          <a:p>
            <a:pPr marL="856615" lvl="2" indent="-170815"/>
            <a:r>
              <a:rPr lang="nl-NL" dirty="0">
                <a:latin typeface="Roboto"/>
                <a:ea typeface="Roboto"/>
                <a:cs typeface="Roboto"/>
              </a:rPr>
              <a:t>En/of voorbereiden voor pioniersfase</a:t>
            </a:r>
          </a:p>
          <a:p>
            <a:pPr marL="856615" lvl="2" indent="-170815"/>
            <a:r>
              <a:rPr lang="nl-NL" dirty="0">
                <a:latin typeface="Roboto"/>
                <a:ea typeface="Roboto"/>
                <a:cs typeface="Roboto"/>
              </a:rPr>
              <a:t>Verschillende startposities mogelijk</a:t>
            </a:r>
          </a:p>
          <a:p>
            <a:pPr marL="556895" lvl="1" indent="-213995"/>
            <a:r>
              <a:rPr lang="nl-NL" dirty="0">
                <a:latin typeface="Roboto"/>
                <a:ea typeface="Roboto"/>
                <a:cs typeface="Roboto"/>
              </a:rPr>
              <a:t>Pioniersnetwerken: intensief traject met regie op lokaal niveau, netwerk van verschillende scholen en partners</a:t>
            </a:r>
          </a:p>
          <a:p>
            <a:pPr marL="856615" lvl="2" indent="-170815"/>
            <a:r>
              <a:rPr lang="nl-NL" dirty="0">
                <a:latin typeface="Roboto"/>
                <a:ea typeface="Roboto"/>
                <a:cs typeface="Roboto"/>
              </a:rPr>
              <a:t>Intensieve procesbegeleiding vanaf september 2026</a:t>
            </a:r>
          </a:p>
          <a:p>
            <a:pPr marL="256540" indent="-256540"/>
            <a:r>
              <a:rPr lang="nl-NL" dirty="0">
                <a:latin typeface="Roboto"/>
                <a:ea typeface="Roboto"/>
                <a:cs typeface="Roboto"/>
              </a:rPr>
              <a:t>Aanvraagformulier voor begeleiding</a:t>
            </a:r>
          </a:p>
          <a:p>
            <a:pPr marL="556895" lvl="1" indent="-213995"/>
            <a:r>
              <a:rPr lang="nl-NL" dirty="0">
                <a:latin typeface="Roboto"/>
                <a:ea typeface="Roboto"/>
                <a:cs typeface="Roboto"/>
              </a:rPr>
              <a:t>Timing: zo snel mogelijk</a:t>
            </a:r>
          </a:p>
          <a:p>
            <a:pPr marL="256540" indent="-256540"/>
            <a:r>
              <a:rPr lang="nl-NL" dirty="0">
                <a:latin typeface="Roboto"/>
                <a:ea typeface="Roboto"/>
                <a:cs typeface="Roboto"/>
              </a:rPr>
              <a:t>Procesbegeleiding</a:t>
            </a:r>
            <a:endParaRPr lang="nl-BE" dirty="0"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2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49CA-1405-2616-8A4F-A6407147F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F1E4B95-923D-43E7-CB95-D9E5F2B69F06}"/>
              </a:ext>
            </a:extLst>
          </p:cNvPr>
          <p:cNvSpPr/>
          <p:nvPr/>
        </p:nvSpPr>
        <p:spPr>
          <a:xfrm rot="16200000">
            <a:off x="3715900" y="-1507268"/>
            <a:ext cx="4732493" cy="11998040"/>
          </a:xfrm>
          <a:prstGeom prst="roundRect">
            <a:avLst/>
          </a:prstGeom>
          <a:solidFill>
            <a:srgbClr val="A8AF37">
              <a:alpha val="27451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Pijl: rechts 39">
            <a:extLst>
              <a:ext uri="{FF2B5EF4-FFF2-40B4-BE49-F238E27FC236}">
                <a16:creationId xmlns:a16="http://schemas.microsoft.com/office/drawing/2014/main" id="{098FDB5C-88C8-0B5E-3AEA-93C0594FDAB9}"/>
              </a:ext>
            </a:extLst>
          </p:cNvPr>
          <p:cNvSpPr/>
          <p:nvPr/>
        </p:nvSpPr>
        <p:spPr>
          <a:xfrm>
            <a:off x="10118371" y="4110507"/>
            <a:ext cx="540482" cy="13172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Stroomdiagram: Alternatief proces 29">
            <a:extLst>
              <a:ext uri="{FF2B5EF4-FFF2-40B4-BE49-F238E27FC236}">
                <a16:creationId xmlns:a16="http://schemas.microsoft.com/office/drawing/2014/main" id="{C29A3495-82EF-CFA2-95E2-9475585D75C2}"/>
              </a:ext>
            </a:extLst>
          </p:cNvPr>
          <p:cNvSpPr/>
          <p:nvPr/>
        </p:nvSpPr>
        <p:spPr>
          <a:xfrm>
            <a:off x="6644084" y="4290646"/>
            <a:ext cx="1741956" cy="1159548"/>
          </a:xfrm>
          <a:prstGeom prst="flowChartAlternateProces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/>
              <a:t>Pioniersnetwerken KathOndVla</a:t>
            </a:r>
            <a:endParaRPr lang="nl-BE" b="1"/>
          </a:p>
        </p:txBody>
      </p:sp>
      <p:sp>
        <p:nvSpPr>
          <p:cNvPr id="22" name="Stroomdiagram: Alternatief proces 21">
            <a:extLst>
              <a:ext uri="{FF2B5EF4-FFF2-40B4-BE49-F238E27FC236}">
                <a16:creationId xmlns:a16="http://schemas.microsoft.com/office/drawing/2014/main" id="{540D00FE-7327-2B17-662F-8C0A2DACA9DB}"/>
              </a:ext>
            </a:extLst>
          </p:cNvPr>
          <p:cNvSpPr/>
          <p:nvPr/>
        </p:nvSpPr>
        <p:spPr>
          <a:xfrm>
            <a:off x="1745576" y="4542339"/>
            <a:ext cx="3205838" cy="635066"/>
          </a:xfrm>
          <a:prstGeom prst="flowChartAlternateProcess">
            <a:avLst/>
          </a:prstGeom>
          <a:solidFill>
            <a:srgbClr val="4CBCC5">
              <a:alpha val="50196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/>
              <a:t>Pioniers vanuit eigen initiatief</a:t>
            </a:r>
            <a:endParaRPr lang="nl-BE" b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1BE7C6-74CC-18A1-8AC2-5F94A705D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De weg er naar toe: TIMING</a:t>
            </a:r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97BE528-A1BD-6842-3C5E-3347F17557CE}"/>
              </a:ext>
            </a:extLst>
          </p:cNvPr>
          <p:cNvSpPr/>
          <p:nvPr/>
        </p:nvSpPr>
        <p:spPr>
          <a:xfrm rot="16200000">
            <a:off x="-1694067" y="3479977"/>
            <a:ext cx="4732493" cy="2023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>
                <a:solidFill>
                  <a:srgbClr val="3333FF"/>
                </a:solidFill>
              </a:rPr>
              <a:t>Actuele complexe realiteit in de school</a:t>
            </a:r>
            <a:endParaRPr lang="nl-BE">
              <a:solidFill>
                <a:srgbClr val="3333FF"/>
              </a:solidFill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68A9098-3D69-50FB-ADA5-00C1207F3194}"/>
              </a:ext>
            </a:extLst>
          </p:cNvPr>
          <p:cNvSpPr/>
          <p:nvPr/>
        </p:nvSpPr>
        <p:spPr>
          <a:xfrm rot="16200000">
            <a:off x="9083885" y="4116227"/>
            <a:ext cx="4494941" cy="64848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Principiële horizon</a:t>
            </a:r>
            <a:endParaRPr lang="nl-BE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532BA772-254B-7540-526F-72B5AE30759F}"/>
              </a:ext>
            </a:extLst>
          </p:cNvPr>
          <p:cNvSpPr/>
          <p:nvPr/>
        </p:nvSpPr>
        <p:spPr>
          <a:xfrm>
            <a:off x="4980599" y="3234452"/>
            <a:ext cx="4691721" cy="645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Aanloop</a:t>
            </a:r>
            <a:endParaRPr lang="nl-BE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AB0DBC3-CE44-DB44-22FB-54D0EB5B77F5}"/>
              </a:ext>
            </a:extLst>
          </p:cNvPr>
          <p:cNvSpPr/>
          <p:nvPr/>
        </p:nvSpPr>
        <p:spPr>
          <a:xfrm>
            <a:off x="4712677" y="2370045"/>
            <a:ext cx="4268763" cy="645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Verkenning</a:t>
            </a:r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4D38BE6-01C8-A590-A917-2B3AC5795ED7}"/>
              </a:ext>
            </a:extLst>
          </p:cNvPr>
          <p:cNvSpPr/>
          <p:nvPr/>
        </p:nvSpPr>
        <p:spPr>
          <a:xfrm rot="16200000">
            <a:off x="529256" y="1500976"/>
            <a:ext cx="9412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1/9/2024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89E10CD-23D0-D014-BC2C-77C05951650C}"/>
              </a:ext>
            </a:extLst>
          </p:cNvPr>
          <p:cNvSpPr/>
          <p:nvPr/>
        </p:nvSpPr>
        <p:spPr>
          <a:xfrm rot="16200000">
            <a:off x="10863920" y="1248796"/>
            <a:ext cx="9348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2040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2041F6CA-9AD5-308C-6EE1-B2FA6C157CD4}"/>
              </a:ext>
            </a:extLst>
          </p:cNvPr>
          <p:cNvSpPr/>
          <p:nvPr/>
        </p:nvSpPr>
        <p:spPr>
          <a:xfrm rot="16200000">
            <a:off x="3798549" y="1474253"/>
            <a:ext cx="94128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1/9/20</a:t>
            </a:r>
            <a:r>
              <a:rPr lang="nl-NL" sz="1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802DFAC-9D2F-FE81-156E-8A91C35ABA96}"/>
              </a:ext>
            </a:extLst>
          </p:cNvPr>
          <p:cNvSpPr/>
          <p:nvPr/>
        </p:nvSpPr>
        <p:spPr>
          <a:xfrm rot="16200000">
            <a:off x="6138222" y="1500975"/>
            <a:ext cx="94128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1/9/20</a:t>
            </a:r>
            <a:r>
              <a:rPr lang="nl-NL" sz="1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26</a:t>
            </a: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42068FE4-5A30-55D8-AD20-6D57F8C5FD89}"/>
              </a:ext>
            </a:extLst>
          </p:cNvPr>
          <p:cNvSpPr/>
          <p:nvPr/>
        </p:nvSpPr>
        <p:spPr>
          <a:xfrm>
            <a:off x="8386039" y="1586208"/>
            <a:ext cx="19591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r>
              <a:rPr lang="nl-NL" sz="1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nl-NL" sz="1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2040 ………………</a:t>
            </a:r>
          </a:p>
        </p:txBody>
      </p: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045CDEAF-2BF1-ED7D-64AC-0C9D7F8CED04}"/>
              </a:ext>
            </a:extLst>
          </p:cNvPr>
          <p:cNvSpPr/>
          <p:nvPr/>
        </p:nvSpPr>
        <p:spPr>
          <a:xfrm rot="16200000">
            <a:off x="6446752" y="4748648"/>
            <a:ext cx="2145600" cy="1732981"/>
          </a:xfrm>
          <a:prstGeom prst="roundRect">
            <a:avLst/>
          </a:prstGeom>
          <a:solidFill>
            <a:srgbClr val="AE2081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Pionier Demir</a:t>
            </a:r>
            <a:endParaRPr lang="nl-BE"/>
          </a:p>
        </p:txBody>
      </p:sp>
      <p:sp>
        <p:nvSpPr>
          <p:cNvPr id="35" name="Pijl: gebogen omhoog 34">
            <a:extLst>
              <a:ext uri="{FF2B5EF4-FFF2-40B4-BE49-F238E27FC236}">
                <a16:creationId xmlns:a16="http://schemas.microsoft.com/office/drawing/2014/main" id="{3E5CC634-95EE-3F91-2E24-5724EFD0D150}"/>
              </a:ext>
            </a:extLst>
          </p:cNvPr>
          <p:cNvSpPr/>
          <p:nvPr/>
        </p:nvSpPr>
        <p:spPr>
          <a:xfrm rot="5400000">
            <a:off x="4514870" y="3260117"/>
            <a:ext cx="381294" cy="329965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6ADF1438-38E5-23A7-1FFE-984A78E8FA83}"/>
              </a:ext>
            </a:extLst>
          </p:cNvPr>
          <p:cNvSpPr/>
          <p:nvPr/>
        </p:nvSpPr>
        <p:spPr>
          <a:xfrm rot="2937445">
            <a:off x="5720052" y="4148853"/>
            <a:ext cx="540482" cy="2289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Pijl: rechts 37">
            <a:extLst>
              <a:ext uri="{FF2B5EF4-FFF2-40B4-BE49-F238E27FC236}">
                <a16:creationId xmlns:a16="http://schemas.microsoft.com/office/drawing/2014/main" id="{515F4851-D76C-4161-F720-609F3A077351}"/>
              </a:ext>
            </a:extLst>
          </p:cNvPr>
          <p:cNvSpPr/>
          <p:nvPr/>
        </p:nvSpPr>
        <p:spPr>
          <a:xfrm>
            <a:off x="9187894" y="4149049"/>
            <a:ext cx="540482" cy="13172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6332D96C-7CCC-06D0-E8AE-C219E1FE76A5}"/>
              </a:ext>
            </a:extLst>
          </p:cNvPr>
          <p:cNvSpPr/>
          <p:nvPr/>
        </p:nvSpPr>
        <p:spPr>
          <a:xfrm rot="16200000">
            <a:off x="7591212" y="3648525"/>
            <a:ext cx="4552210" cy="1641154"/>
          </a:xfrm>
          <a:prstGeom prst="roundRect">
            <a:avLst/>
          </a:prstGeom>
          <a:solidFill>
            <a:srgbClr val="3333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implementatie</a:t>
            </a:r>
            <a:endParaRPr lang="nl-BE"/>
          </a:p>
        </p:txBody>
      </p:sp>
      <p:sp>
        <p:nvSpPr>
          <p:cNvPr id="2" name="Stroomdiagram: Alternatief proces 1">
            <a:extLst>
              <a:ext uri="{FF2B5EF4-FFF2-40B4-BE49-F238E27FC236}">
                <a16:creationId xmlns:a16="http://schemas.microsoft.com/office/drawing/2014/main" id="{BE36DCDA-8A9A-A7D2-4658-2A74877A79BB}"/>
              </a:ext>
            </a:extLst>
          </p:cNvPr>
          <p:cNvSpPr/>
          <p:nvPr/>
        </p:nvSpPr>
        <p:spPr>
          <a:xfrm>
            <a:off x="4712676" y="4542339"/>
            <a:ext cx="2215661" cy="907855"/>
          </a:xfrm>
          <a:prstGeom prst="flowChartAlternateProcess">
            <a:avLst/>
          </a:prstGeom>
          <a:solidFill>
            <a:srgbClr val="4CBCC5">
              <a:alpha val="50196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/>
              <a:t>Voorbereidings- fase</a:t>
            </a:r>
            <a:endParaRPr lang="nl-BE" b="1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18CFAC94-F390-7A30-EDB8-DAD1D67859B2}"/>
              </a:ext>
            </a:extLst>
          </p:cNvPr>
          <p:cNvSpPr/>
          <p:nvPr/>
        </p:nvSpPr>
        <p:spPr>
          <a:xfrm>
            <a:off x="1215409" y="4746742"/>
            <a:ext cx="393706" cy="3076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7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 animBg="1"/>
      <p:bldP spid="30" grpId="0" animBg="1"/>
      <p:bldP spid="22" grpId="0" animBg="1"/>
      <p:bldP spid="6" grpId="0"/>
      <p:bldP spid="7" grpId="0" animBg="1"/>
      <p:bldP spid="4" grpId="0" animBg="1"/>
      <p:bldP spid="5" grpId="0" animBg="1"/>
      <p:bldP spid="46" grpId="0" animBg="1"/>
      <p:bldP spid="35" grpId="0" animBg="1"/>
      <p:bldP spid="37" grpId="0" animBg="1"/>
      <p:bldP spid="38" grpId="0" animBg="1"/>
      <p:bldP spid="39" grpId="0" animBg="1"/>
      <p:bldP spid="2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0173298-B839-4543-9E41-254F5C6E1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46" y="3187574"/>
            <a:ext cx="2641106" cy="2641106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870EFF4-5531-AC75-8CF1-A131C23C8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250" y="742738"/>
            <a:ext cx="5056188" cy="5372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De derde kamer… 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AD3E6C-36DB-525D-B40F-AD9A8E41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97" y="2982140"/>
            <a:ext cx="2903996" cy="268713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1A2DB4-BE55-9746-0850-A8B6A99D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558" y="828487"/>
            <a:ext cx="4567651" cy="349722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6B40F43-AE6D-D848-BDF4-4AD03CFDD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8680"/>
            <a:ext cx="11181266" cy="1015663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"een ruimte die niet van de één of van de ander is, maar een nieuwe ruimte die je samen vormgeeft.“</a:t>
            </a:r>
            <a:br>
              <a:rPr kumimoji="0" lang="nl-BE" altLang="nl-B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In deze derde ruimte gaat het niet om het aanpassen van de één aan de norm van de ander, maar om </a:t>
            </a:r>
            <a:r>
              <a:rPr kumimoji="0" lang="nl-BE" altLang="nl-BE" sz="1200" b="1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gezamenlijk onderhandelen</a:t>
            </a:r>
            <a:r>
              <a:rPr kumimoji="0" lang="nl-BE" altLang="nl-BE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 en creëren, </a:t>
            </a:r>
            <a:br>
              <a:rPr kumimoji="0" lang="nl-BE" altLang="nl-BE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</a:br>
            <a:r>
              <a:rPr kumimoji="0" lang="nl-BE" altLang="nl-BE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zodat iedereen kan </a:t>
            </a:r>
            <a:r>
              <a:rPr kumimoji="0" lang="nl-BE" altLang="nl-BE" sz="1200" b="1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leren en floreren</a:t>
            </a:r>
            <a:r>
              <a:rPr kumimoji="0" lang="nl-BE" altLang="nl-BE" sz="1200" b="0" i="0" u="none" strike="noStrike" cap="none" normalizeH="0" baseline="0">
                <a:ln>
                  <a:noFill/>
                </a:ln>
                <a:solidFill>
                  <a:srgbClr val="424242"/>
                </a:solidFill>
                <a:effectLst/>
                <a:latin typeface="Segoe Sans"/>
              </a:rPr>
              <a:t>. Het is een plek waar verschillen mogen schuren, en waar juist in die frictie waardevolle leerervaringen ontstaan</a:t>
            </a: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F6BA522-8000-C4B6-72CF-DB07D68300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55" r="6388"/>
          <a:stretch/>
        </p:blipFill>
        <p:spPr>
          <a:xfrm>
            <a:off x="3823855" y="4411458"/>
            <a:ext cx="505618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5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65FE6E-EEBF-C110-61CA-B9D0C1C5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Samen sterk – voor </a:t>
            </a:r>
            <a:r>
              <a:rPr lang="nl-NL">
                <a:solidFill>
                  <a:srgbClr val="FF0000"/>
                </a:solidFill>
              </a:rPr>
              <a:t>alle</a:t>
            </a:r>
            <a:r>
              <a:rPr lang="nl-NL"/>
              <a:t> leerlingen!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8A4A3A-EDBD-D954-572E-93AD896B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1" y="1563317"/>
            <a:ext cx="8506691" cy="48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14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9C4807E-4686-F2AD-42D1-68E3581B78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1" y="6429400"/>
            <a:ext cx="476213" cy="428600"/>
          </a:xfrm>
          <a:prstGeom prst="rect">
            <a:avLst/>
          </a:prstGeom>
        </p:spPr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26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4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3B8BF-1C36-7258-6A61-9335F14D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617" y="1604861"/>
            <a:ext cx="9941608" cy="648481"/>
          </a:xfrm>
        </p:spPr>
        <p:txBody>
          <a:bodyPr/>
          <a:lstStyle/>
          <a:p>
            <a:r>
              <a:rPr lang="nl-NL"/>
              <a:t>Beleid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5EB1E0-5490-FA17-C787-35377CBFD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3607" y="2442934"/>
            <a:ext cx="9857109" cy="3957866"/>
          </a:xfrm>
        </p:spPr>
        <p:txBody>
          <a:bodyPr>
            <a:normAutofit fontScale="85000" lnSpcReduction="20000"/>
          </a:bodyPr>
          <a:lstStyle/>
          <a:p>
            <a:r>
              <a:rPr lang="nl-NL"/>
              <a:t>Rapport Onafhankelijke Commissie Inclusief Onderwijs: Naar scholen voor iedereen. Juli 2024</a:t>
            </a:r>
          </a:p>
          <a:p>
            <a:endParaRPr lang="nl-NL"/>
          </a:p>
          <a:p>
            <a:r>
              <a:rPr lang="nl-NL"/>
              <a:t>Rapport Rekenhof: Buitengewoon onderwijs: toegang en uitstroom. September 2024</a:t>
            </a:r>
          </a:p>
          <a:p>
            <a:endParaRPr lang="nl-NL"/>
          </a:p>
          <a:p>
            <a:r>
              <a:rPr lang="nl-NL"/>
              <a:t>Minister Demir:</a:t>
            </a:r>
          </a:p>
          <a:p>
            <a:pPr marL="457200" indent="-457200">
              <a:buFontTx/>
              <a:buChar char="-"/>
            </a:pPr>
            <a:r>
              <a:rPr lang="nl-NL"/>
              <a:t>Visienota stappenplan richting een inclusiever onderwijs. April 2025</a:t>
            </a:r>
          </a:p>
          <a:p>
            <a:pPr marL="457200" indent="-457200">
              <a:buFontTx/>
              <a:buChar char="-"/>
            </a:pPr>
            <a:r>
              <a:rPr lang="nl-NL"/>
              <a:t>Wordt verwacht: consultatienota, Staten-Generaal en pioniersscholen</a:t>
            </a:r>
          </a:p>
          <a:p>
            <a:pPr marL="457200" indent="-457200">
              <a:buFontTx/>
              <a:buChar char="-"/>
            </a:pPr>
            <a:endParaRPr lang="nl-NL"/>
          </a:p>
          <a:p>
            <a:pPr marL="457200" indent="-457200">
              <a:buFontTx/>
              <a:buChar char="-"/>
            </a:pPr>
            <a:endParaRPr lang="nl-NL"/>
          </a:p>
          <a:p>
            <a:endParaRPr lang="nl-NL"/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9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8D67-103A-77D0-DBA9-9C06BD2FF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68D04E-02AC-714A-EBB6-BBA40295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7" y="473076"/>
            <a:ext cx="11461019" cy="917979"/>
          </a:xfrm>
        </p:spPr>
        <p:txBody>
          <a:bodyPr/>
          <a:lstStyle/>
          <a:p>
            <a:r>
              <a:rPr lang="nl-BE"/>
              <a:t>Advies van de Onafhankelijke Commissie Inclusief Onderwijs: “S</a:t>
            </a:r>
            <a:r>
              <a:rPr lang="nl-BE" noProof="0" err="1"/>
              <a:t>cholen</a:t>
            </a:r>
            <a:r>
              <a:rPr lang="nl-BE" noProof="0"/>
              <a:t> voor iedereen</a:t>
            </a:r>
            <a:r>
              <a:rPr lang="en-GB" noProof="0"/>
              <a:t>”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5744EB0-5E87-AB2F-9703-1CE0B639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1" y="1520920"/>
            <a:ext cx="3890514" cy="524901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0D717EE-8098-EB35-61E5-E5EBE555F6F0}"/>
              </a:ext>
            </a:extLst>
          </p:cNvPr>
          <p:cNvSpPr txBox="1"/>
          <p:nvPr/>
        </p:nvSpPr>
        <p:spPr>
          <a:xfrm>
            <a:off x="4367719" y="1520920"/>
            <a:ext cx="76362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/>
              <a:t>“</a:t>
            </a:r>
            <a:r>
              <a:rPr lang="nl-BE" noProof="0" err="1"/>
              <a:t>One</a:t>
            </a:r>
            <a:r>
              <a:rPr lang="nl-BE" noProof="0"/>
              <a:t> track”-systeem in plaats van “</a:t>
            </a:r>
            <a:r>
              <a:rPr lang="nl-BE" noProof="0" err="1"/>
              <a:t>two</a:t>
            </a:r>
            <a:r>
              <a:rPr lang="nl-BE" noProof="0"/>
              <a:t> track”-systeem: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Geen onderscheid meer tussen gewone en buitengewone scholen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noProof="0"/>
              <a:t>Einddoel: één inclusief onderwijssysteem </a:t>
            </a:r>
            <a:r>
              <a:rPr lang="nl-BE" b="1" noProof="0"/>
              <a:t>tegen 2040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noProof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noProof="0"/>
              <a:t>Einddoel: ‘Scholen voor iedereen’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Kwaliteitsvol onderwijs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Meer dan fysieke toegankelijkheid en ondersteuning</a:t>
            </a:r>
            <a:endParaRPr lang="nl-BE" noProof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Veilige leer- en leefomgeving</a:t>
            </a:r>
            <a:endParaRPr lang="nl-BE" noProof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Drie leidinggevende principes: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Onvoorwaardelijk inschrijvingsrecht: voor elke leerling in elke 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Kennisrijk curriculum, minder individualisering, leerkrachten in hun kracht zetten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De school staat niet alleen: belang van gedeelde verantwoordelijkheid, samenwerking in multidisciplinaire teams, structurele partnerschappen met welzijn en arbeid</a:t>
            </a:r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57941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CC131-B7D7-BAA8-BB3B-22F682BDC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61C525F-6D5A-E26E-51BD-8732410C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7" y="473076"/>
            <a:ext cx="11461019" cy="917979"/>
          </a:xfrm>
        </p:spPr>
        <p:txBody>
          <a:bodyPr/>
          <a:lstStyle/>
          <a:p>
            <a:r>
              <a:rPr lang="nl-BE"/>
              <a:t>Advies van de Onafhankelijke Commissie Inclusief Onderwijs: </a:t>
            </a:r>
            <a:r>
              <a:rPr lang="nl-BE" err="1"/>
              <a:t>‘S</a:t>
            </a:r>
            <a:r>
              <a:rPr lang="nl-BE" noProof="0" err="1"/>
              <a:t>cholen</a:t>
            </a:r>
            <a:r>
              <a:rPr lang="nl-BE" noProof="0"/>
              <a:t> voor iedereen’</a:t>
            </a:r>
            <a:endParaRPr lang="en-GB" noProof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25CA51-5EFE-819E-F176-6E5D4562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1" y="1520920"/>
            <a:ext cx="3890514" cy="524901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EF617D-20E5-9DAB-B1B6-2CCD14746B56}"/>
              </a:ext>
            </a:extLst>
          </p:cNvPr>
          <p:cNvSpPr txBox="1"/>
          <p:nvPr/>
        </p:nvSpPr>
        <p:spPr>
          <a:xfrm>
            <a:off x="4426085" y="1520920"/>
            <a:ext cx="75292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Pioniersscholen ondersteunen om ‘scholen voor iedereen’ te worden: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Nieuwe organisatiemodellen en vormen van samenwerking uitproberen (Randvoorwaarden? Drempels?)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Coaching en begeleiding (PBD/</a:t>
            </a:r>
            <a:r>
              <a:rPr lang="nl-BE" err="1"/>
              <a:t>leersteuncentrum</a:t>
            </a:r>
            <a:r>
              <a:rPr lang="nl-BE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Ervaringen in kaart brengen om regelgeving aan te passen</a:t>
            </a:r>
          </a:p>
          <a:p>
            <a:pPr lvl="1"/>
            <a:endParaRPr lang="nl-BE"/>
          </a:p>
          <a:p>
            <a:r>
              <a:rPr lang="nl-BE"/>
              <a:t>Drie fases van telkens 5 jaar tot 2040: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Voorbereidingsfase: pioniersscholen + onderzoek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Overgangsfase: lessen uit de praktijk vertalen naar beleid en regelgeving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Implementatiefase: alle scholen aan de slag</a:t>
            </a:r>
          </a:p>
          <a:p>
            <a:pPr lvl="1"/>
            <a:endParaRPr lang="nl-BE"/>
          </a:p>
          <a:p>
            <a:r>
              <a:rPr lang="nl-BE"/>
              <a:t>Belang van een convenant tussen politiek en onderwijsverstrekkers: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Visie op lange termijn verzekeren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Ondersteuning pioniersscholen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/>
              <a:t>Infrastructuur (onder meer in het kader van toegankelijkheid)</a:t>
            </a:r>
            <a:endParaRPr lang="en-GB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864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8004F-5496-A1F0-B622-28F2034B9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computer, schermopname, Onlineadvertenties&#10;&#10;Automatisch gegenereerde beschrijving">
            <a:extLst>
              <a:ext uri="{FF2B5EF4-FFF2-40B4-BE49-F238E27FC236}">
                <a16:creationId xmlns:a16="http://schemas.microsoft.com/office/drawing/2014/main" id="{C581C585-6CDA-8197-3375-6B9BBDB80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19" y="68262"/>
            <a:ext cx="5259555" cy="6721475"/>
          </a:xfrm>
          <a:prstGeom prst="rect">
            <a:avLst/>
          </a:prstGeom>
          <a:noFill/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335574FA-46BA-C26B-1391-06E6EAFA9D21}"/>
              </a:ext>
            </a:extLst>
          </p:cNvPr>
          <p:cNvSpPr/>
          <p:nvPr/>
        </p:nvSpPr>
        <p:spPr>
          <a:xfrm>
            <a:off x="7185496" y="1279271"/>
            <a:ext cx="2801633" cy="10797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: links 6">
            <a:extLst>
              <a:ext uri="{FF2B5EF4-FFF2-40B4-BE49-F238E27FC236}">
                <a16:creationId xmlns:a16="http://schemas.microsoft.com/office/drawing/2014/main" id="{7760FDD5-86FA-3D52-601C-4C0FF0662D15}"/>
              </a:ext>
            </a:extLst>
          </p:cNvPr>
          <p:cNvSpPr/>
          <p:nvPr/>
        </p:nvSpPr>
        <p:spPr>
          <a:xfrm>
            <a:off x="9059689" y="2359041"/>
            <a:ext cx="1235413" cy="204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5D00B260-B9B5-DC21-5146-35E1ECA9E87B}"/>
              </a:ext>
            </a:extLst>
          </p:cNvPr>
          <p:cNvSpPr/>
          <p:nvPr/>
        </p:nvSpPr>
        <p:spPr>
          <a:xfrm>
            <a:off x="4786010" y="5904689"/>
            <a:ext cx="2091446" cy="953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51A3354-8842-E9F9-DA7C-2248962C7E96}"/>
              </a:ext>
            </a:extLst>
          </p:cNvPr>
          <p:cNvSpPr/>
          <p:nvPr/>
        </p:nvSpPr>
        <p:spPr>
          <a:xfrm>
            <a:off x="4923784" y="1546697"/>
            <a:ext cx="2091446" cy="680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A30BB11-E636-F2B5-5FEE-40A0E2F1C545}"/>
              </a:ext>
            </a:extLst>
          </p:cNvPr>
          <p:cNvSpPr/>
          <p:nvPr/>
        </p:nvSpPr>
        <p:spPr>
          <a:xfrm>
            <a:off x="357230" y="1279271"/>
            <a:ext cx="3640740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nl-NL" sz="3200" b="1" cap="none" spc="0">
                <a:ln/>
                <a:solidFill>
                  <a:schemeClr val="accent3"/>
                </a:solidFill>
                <a:effectLst/>
                <a:hlinkClick r:id="rId3"/>
              </a:rPr>
              <a:t>Rapport Rekenhof</a:t>
            </a:r>
            <a:endParaRPr lang="nl-NL" sz="3200" b="1" cap="none" spc="0">
              <a:ln/>
              <a:solidFill>
                <a:schemeClr val="accent3"/>
              </a:solidFill>
              <a:effectLst/>
            </a:endParaRPr>
          </a:p>
          <a:p>
            <a:r>
              <a:rPr lang="nl-NL" sz="1200" b="1">
                <a:ln/>
                <a:solidFill>
                  <a:schemeClr val="accent3"/>
                </a:solidFill>
              </a:rPr>
              <a:t>September 2024</a:t>
            </a:r>
            <a:r>
              <a:rPr lang="nl-NL" sz="1200" b="1" cap="none" spc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br>
              <a:rPr lang="nl-NL" sz="3200" b="1">
                <a:ln/>
                <a:solidFill>
                  <a:schemeClr val="accent3"/>
                </a:solidFill>
              </a:rPr>
            </a:br>
            <a:r>
              <a:rPr lang="nl-NL" sz="3200" b="1">
                <a:ln/>
                <a:solidFill>
                  <a:schemeClr val="accent3"/>
                </a:solidFill>
              </a:rPr>
              <a:t>Buitengewoon</a:t>
            </a:r>
            <a:br>
              <a:rPr lang="nl-NL" sz="3200" b="1">
                <a:ln/>
                <a:solidFill>
                  <a:schemeClr val="accent3"/>
                </a:solidFill>
              </a:rPr>
            </a:br>
            <a:r>
              <a:rPr lang="nl-NL" sz="3200" b="1">
                <a:ln/>
                <a:solidFill>
                  <a:schemeClr val="accent3"/>
                </a:solidFill>
              </a:rPr>
              <a:t>onderwijs:</a:t>
            </a:r>
            <a:br>
              <a:rPr lang="nl-NL" sz="3200" b="1">
                <a:ln/>
                <a:solidFill>
                  <a:schemeClr val="accent3"/>
                </a:solidFill>
              </a:rPr>
            </a:br>
            <a:r>
              <a:rPr lang="nl-NL" sz="3200" b="1">
                <a:ln/>
                <a:solidFill>
                  <a:schemeClr val="accent3"/>
                </a:solidFill>
              </a:rPr>
              <a:t>toegang en</a:t>
            </a:r>
            <a:br>
              <a:rPr lang="nl-NL" sz="3200" b="1">
                <a:ln/>
                <a:solidFill>
                  <a:schemeClr val="accent3"/>
                </a:solidFill>
              </a:rPr>
            </a:br>
            <a:r>
              <a:rPr lang="nl-NL" sz="3200" b="1">
                <a:ln/>
                <a:solidFill>
                  <a:schemeClr val="accent3"/>
                </a:solidFill>
              </a:rPr>
              <a:t>uitstroom</a:t>
            </a:r>
            <a:endParaRPr lang="nl-NL" sz="3200" b="1" cap="none" spc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674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D9D92-FF29-6015-305C-F4E256FD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3BD2C0-1F65-D6EC-8536-845223BE55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5799" y="1429580"/>
            <a:ext cx="9799638" cy="5021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Deze visienota van minister Demir volgt op de gedachtewisseling met de Vlaamse Regering over:</a:t>
            </a:r>
            <a:endParaRPr lang="nl-BE" noProof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6895" lvl="1" indent="-213995">
              <a:buFont typeface="Courier New" pitchFamily="34" charset="0"/>
              <a:buChar char="o"/>
            </a:pPr>
            <a:r>
              <a:rPr lang="nl-BE" noProof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Het advies van de Onafhankelijke Commissie </a:t>
            </a:r>
            <a:r>
              <a:rPr lang="nl-B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Inclusief Onderwijs</a:t>
            </a:r>
          </a:p>
          <a:p>
            <a:pPr marL="556895" lvl="1" indent="-213995">
              <a:buFont typeface="Courier New" pitchFamily="34" charset="0"/>
              <a:buChar char="o"/>
            </a:pPr>
            <a:r>
              <a:rPr lang="nl-B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Het rapport van het Rekenhof over de in- en uitstroom naar het buitengewoon onderwijs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Prangende problemen -&gt; argumentatie waarom er meer nood is aan inclusief onderwijs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Systeemverandering nodig!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Strategisch traject </a:t>
            </a:r>
          </a:p>
          <a:p>
            <a:pPr marL="256540" indent="-256540"/>
            <a:r>
              <a:rPr lang="nl-BE">
                <a:latin typeface="Roboto"/>
                <a:ea typeface="Roboto"/>
                <a:cs typeface="Roboto"/>
              </a:rPr>
              <a:t>P</a:t>
            </a:r>
            <a:r>
              <a:rPr lang="nl-BE" noProof="0" err="1">
                <a:latin typeface="Roboto"/>
                <a:ea typeface="Roboto"/>
                <a:cs typeface="Roboto"/>
              </a:rPr>
              <a:t>ioniersscholen</a:t>
            </a:r>
            <a:r>
              <a:rPr lang="nl-BE" noProof="0">
                <a:latin typeface="Roboto"/>
                <a:ea typeface="Roboto"/>
                <a:cs typeface="Roboto"/>
              </a:rPr>
              <a:t> -&gt; Proeftuinendecreet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Commissie voor attesteringen buigt zich over de types en inschaling van ondersteuning en zorg in verschillende domeinen van het leven</a:t>
            </a:r>
            <a:endParaRPr lang="nl-BE" noProof="0">
              <a:cs typeface="Roboto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448F42-AF6E-F627-0D0E-22577CC811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9" y="390940"/>
            <a:ext cx="9799638" cy="647700"/>
          </a:xfrm>
        </p:spPr>
        <p:txBody>
          <a:bodyPr>
            <a:normAutofit fontScale="90000"/>
          </a:bodyPr>
          <a:lstStyle/>
          <a:p>
            <a:r>
              <a:rPr lang="nl-NL"/>
              <a:t>M</a:t>
            </a:r>
            <a:r>
              <a:rPr lang="nl-NL" sz="2400"/>
              <a:t>inister Demir: visienota stappenplan richting een inclusiever onderwijs. April 2025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ED9E940-DB2A-D335-F535-59E5947C5883}"/>
              </a:ext>
            </a:extLst>
          </p:cNvPr>
          <p:cNvGraphicFramePr/>
          <p:nvPr/>
        </p:nvGraphicFramePr>
        <p:xfrm>
          <a:off x="3553488" y="4603857"/>
          <a:ext cx="7221813" cy="418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F5ED687F-E62E-1438-FCEB-4908BE82E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053" y="0"/>
            <a:ext cx="2086947" cy="10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89A32-4329-7805-B33C-2741AB04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07A0E-800B-D5C9-AA61-B80DB7C72B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7159" y="1081607"/>
            <a:ext cx="9888278" cy="55711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Consultatienota over:</a:t>
            </a:r>
            <a:endParaRPr lang="nl-BE" noProof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556571" lvl="1" indent="-256540"/>
            <a:r>
              <a:rPr lang="nl-BE">
                <a:latin typeface="Roboto"/>
                <a:ea typeface="Roboto"/>
                <a:cs typeface="Roboto"/>
              </a:rPr>
              <a:t>De visie over waar we naartoe wensen te evolueren tegen 2040</a:t>
            </a:r>
          </a:p>
          <a:p>
            <a:pPr marL="556571" lvl="1" indent="-256540"/>
            <a:r>
              <a:rPr lang="nl-BE">
                <a:latin typeface="Roboto"/>
                <a:ea typeface="Roboto"/>
                <a:cs typeface="Roboto"/>
              </a:rPr>
              <a:t>Concrete maatregelen om aan deze verandering te werken</a:t>
            </a:r>
          </a:p>
          <a:p>
            <a:pPr marL="556571" lvl="1" indent="-256540"/>
            <a:r>
              <a:rPr lang="nl-BE">
                <a:latin typeface="Roboto"/>
                <a:ea typeface="Roboto"/>
                <a:cs typeface="Roboto"/>
              </a:rPr>
              <a:t>Strategie en tijdspad over een periode van 15 jaar</a:t>
            </a:r>
          </a:p>
          <a:p>
            <a:pPr marL="556571" lvl="1" indent="-256540"/>
            <a:r>
              <a:rPr lang="nl-BE">
                <a:solidFill>
                  <a:srgbClr val="0070C0"/>
                </a:solidFill>
                <a:latin typeface="Roboto"/>
                <a:ea typeface="Roboto"/>
                <a:cs typeface="Roboto"/>
              </a:rPr>
              <a:t>Moet nog op de Vlaamse Regering komen  - </a:t>
            </a:r>
            <a:r>
              <a:rPr lang="nl-BE" b="1">
                <a:solidFill>
                  <a:srgbClr val="0070C0"/>
                </a:solidFill>
                <a:latin typeface="Roboto"/>
                <a:ea typeface="Roboto"/>
                <a:cs typeface="Roboto"/>
              </a:rPr>
              <a:t>planning: september 2025</a:t>
            </a:r>
          </a:p>
          <a:p>
            <a:pPr marL="556571" lvl="1" indent="-256540"/>
            <a:r>
              <a:rPr lang="nl-BE">
                <a:solidFill>
                  <a:srgbClr val="0070C0"/>
                </a:solidFill>
                <a:latin typeface="Roboto"/>
                <a:ea typeface="Roboto"/>
                <a:cs typeface="Roboto"/>
              </a:rPr>
              <a:t>Wordt nadien ter bespreking voorgelegd aan de Staten-Generaal en voor advies aan de Vlaamse Onderwijsraad, NOOZO en Vlaamse Raad Welzijn, volksgezondheid en gezin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Staten-</a:t>
            </a:r>
            <a:r>
              <a:rPr lang="nl-BE">
                <a:latin typeface="Roboto"/>
                <a:ea typeface="Roboto"/>
                <a:cs typeface="Roboto"/>
              </a:rPr>
              <a:t>Generaal:</a:t>
            </a:r>
          </a:p>
          <a:p>
            <a:pPr marL="556571" lvl="1" indent="-256540"/>
            <a:r>
              <a:rPr lang="nl-BE" noProof="0">
                <a:latin typeface="Roboto"/>
                <a:ea typeface="Roboto"/>
                <a:cs typeface="Roboto"/>
              </a:rPr>
              <a:t>Brede consultatie van alle betrokken </a:t>
            </a:r>
            <a:r>
              <a:rPr lang="nl-BE" noProof="0" err="1">
                <a:latin typeface="Roboto"/>
                <a:ea typeface="Roboto"/>
                <a:cs typeface="Roboto"/>
              </a:rPr>
              <a:t>stake-holders</a:t>
            </a:r>
            <a:endParaRPr lang="nl-BE" noProof="0">
              <a:latin typeface="Roboto"/>
              <a:ea typeface="Roboto"/>
              <a:cs typeface="Roboto"/>
            </a:endParaRPr>
          </a:p>
          <a:p>
            <a:pPr marL="556571" lvl="1" indent="-256540"/>
            <a:r>
              <a:rPr lang="nl-BE" noProof="0">
                <a:latin typeface="Roboto"/>
                <a:ea typeface="Roboto"/>
                <a:cs typeface="Roboto"/>
              </a:rPr>
              <a:t>Traject van meerdere dagen over vier maanden</a:t>
            </a:r>
          </a:p>
          <a:p>
            <a:pPr marL="256540" indent="-256540"/>
            <a:r>
              <a:rPr lang="nl-BE" noProof="0">
                <a:latin typeface="Roboto"/>
                <a:ea typeface="Roboto"/>
                <a:cs typeface="Roboto"/>
              </a:rPr>
              <a:t>Strategienota op basis van Staten-Generaal en adviezen</a:t>
            </a:r>
          </a:p>
          <a:p>
            <a:pPr marL="256540" indent="-256540"/>
            <a:r>
              <a:rPr lang="nl-BE">
                <a:latin typeface="Roboto"/>
                <a:ea typeface="Roboto"/>
                <a:cs typeface="Roboto"/>
              </a:rPr>
              <a:t>Pioniersscholen -&gt; Proeftuinendecreet</a:t>
            </a:r>
          </a:p>
          <a:p>
            <a:pPr marL="556571" lvl="1" indent="-256540"/>
            <a:r>
              <a:rPr lang="nl-BE">
                <a:latin typeface="Roboto"/>
                <a:ea typeface="Roboto"/>
                <a:cs typeface="Roboto"/>
              </a:rPr>
              <a:t>Kandideren vanaf januari 2026</a:t>
            </a:r>
          </a:p>
          <a:p>
            <a:pPr marL="556571" lvl="1" indent="-256540"/>
            <a:r>
              <a:rPr lang="nl-BE">
                <a:latin typeface="Roboto"/>
                <a:ea typeface="Roboto"/>
                <a:cs typeface="Roboto"/>
              </a:rPr>
              <a:t>Start: september 2026</a:t>
            </a:r>
          </a:p>
          <a:p>
            <a:pPr marL="256540" indent="-256540"/>
            <a:endParaRPr lang="nl-BE" noProof="0">
              <a:cs typeface="Roboto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8AEB7E-3C00-E723-6FB2-429E1630E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9" y="390940"/>
            <a:ext cx="9799638" cy="647700"/>
          </a:xfrm>
        </p:spPr>
        <p:txBody>
          <a:bodyPr>
            <a:normAutofit/>
          </a:bodyPr>
          <a:lstStyle/>
          <a:p>
            <a:r>
              <a:rPr lang="nl-NL"/>
              <a:t>M</a:t>
            </a:r>
            <a:r>
              <a:rPr lang="nl-NL" sz="2400"/>
              <a:t>inister Demir: </a:t>
            </a:r>
            <a:r>
              <a:rPr lang="nl-NL"/>
              <a:t>wat volgt nog?</a:t>
            </a:r>
            <a:endParaRPr lang="nl-NL" sz="24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C84D93-05FB-314C-BCBB-2346ADD4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053" y="0"/>
            <a:ext cx="2086947" cy="10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DFF5-9367-B3DD-4A53-60EA7674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C48AD-2B87-5FA6-5727-5E76B0A4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617" y="1604861"/>
            <a:ext cx="9941608" cy="648481"/>
          </a:xfrm>
        </p:spPr>
        <p:txBody>
          <a:bodyPr/>
          <a:lstStyle/>
          <a:p>
            <a:r>
              <a:rPr lang="nl-NL"/>
              <a:t>Praktijk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62FA1E-D35A-2442-DA72-4843CAEE9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6617" y="2442934"/>
            <a:ext cx="9944099" cy="1699858"/>
          </a:xfrm>
        </p:spPr>
        <p:txBody>
          <a:bodyPr>
            <a:normAutofit/>
          </a:bodyPr>
          <a:lstStyle/>
          <a:p>
            <a:r>
              <a:rPr lang="nl-NL"/>
              <a:t>Wat zien wij vandaag in onze scholen gebeuren?</a:t>
            </a:r>
          </a:p>
          <a:p>
            <a:r>
              <a:rPr lang="nl-NL"/>
              <a:t>Transversale adviesraad</a:t>
            </a:r>
          </a:p>
          <a:p>
            <a:r>
              <a:rPr lang="nl-NL"/>
              <a:t>Plan van aanpak </a:t>
            </a:r>
          </a:p>
          <a:p>
            <a:pPr marL="457200" indent="-457200">
              <a:buFontTx/>
              <a:buChar char="-"/>
            </a:pPr>
            <a:endParaRPr lang="nl-NL"/>
          </a:p>
          <a:p>
            <a:endParaRPr lang="nl-NL"/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4407066"/>
      </p:ext>
    </p:extLst>
  </p:cSld>
  <p:clrMapOvr>
    <a:masterClrMapping/>
  </p:clrMapOvr>
</p:sld>
</file>

<file path=ppt/theme/theme1.xml><?xml version="1.0" encoding="utf-8"?>
<a:theme xmlns:a="http://schemas.openxmlformats.org/drawingml/2006/main" name="2_kathondvla_09-2018">
  <a:themeElements>
    <a:clrScheme name="Katholiek Onderwijs Vlaanderen 2020">
      <a:dk1>
        <a:sysClr val="windowText" lastClr="000000"/>
      </a:dk1>
      <a:lt1>
        <a:sysClr val="window" lastClr="FFFFFF"/>
      </a:lt1>
      <a:dk2>
        <a:srgbClr val="EC7D23"/>
      </a:dk2>
      <a:lt2>
        <a:srgbClr val="F1DE00"/>
      </a:lt2>
      <a:accent1>
        <a:srgbClr val="AE2081"/>
      </a:accent1>
      <a:accent2>
        <a:srgbClr val="EC7D23"/>
      </a:accent2>
      <a:accent3>
        <a:srgbClr val="A8AF37"/>
      </a:accent3>
      <a:accent4>
        <a:srgbClr val="4CBCC5"/>
      </a:accent4>
      <a:accent5>
        <a:srgbClr val="116CA8"/>
      </a:accent5>
      <a:accent6>
        <a:srgbClr val="82B863"/>
      </a:accent6>
      <a:hlink>
        <a:srgbClr val="0000FF"/>
      </a:hlink>
      <a:folHlink>
        <a:srgbClr val="92D050"/>
      </a:folHlink>
    </a:clrScheme>
    <a:fontScheme name="KathOndVl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model2024 16_9.potx" id="{C3CDB748-D737-412E-879D-89922BC1C63A}" vid="{E2227F9A-37C0-4762-AF31-70F0208C0564}"/>
    </a:ext>
  </a:extLst>
</a:theme>
</file>

<file path=ppt/theme/theme2.xml><?xml version="1.0" encoding="utf-8"?>
<a:theme xmlns:a="http://schemas.openxmlformats.org/drawingml/2006/main" name="3_kathondvla_09-2018">
  <a:themeElements>
    <a:clrScheme name="Katholiek Onderwijs Vlaanderen 2020">
      <a:dk1>
        <a:sysClr val="windowText" lastClr="000000"/>
      </a:dk1>
      <a:lt1>
        <a:sysClr val="window" lastClr="FFFFFF"/>
      </a:lt1>
      <a:dk2>
        <a:srgbClr val="EC7D23"/>
      </a:dk2>
      <a:lt2>
        <a:srgbClr val="F1DE00"/>
      </a:lt2>
      <a:accent1>
        <a:srgbClr val="AE2081"/>
      </a:accent1>
      <a:accent2>
        <a:srgbClr val="EC7D23"/>
      </a:accent2>
      <a:accent3>
        <a:srgbClr val="A8AF37"/>
      </a:accent3>
      <a:accent4>
        <a:srgbClr val="4CBCC5"/>
      </a:accent4>
      <a:accent5>
        <a:srgbClr val="116CA8"/>
      </a:accent5>
      <a:accent6>
        <a:srgbClr val="82B863"/>
      </a:accent6>
      <a:hlink>
        <a:srgbClr val="0000FF"/>
      </a:hlink>
      <a:folHlink>
        <a:srgbClr val="92D050"/>
      </a:folHlink>
    </a:clrScheme>
    <a:fontScheme name="KathOndVl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model2024 16_9.potx" id="{C3CDB748-D737-412E-879D-89922BC1C63A}" vid="{A58935BF-598F-4DCE-9CCE-4E5795990DC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42B3D77ABC44E9D3AD631F24791AF" ma:contentTypeVersion="19" ma:contentTypeDescription="Een nieuw document maken." ma:contentTypeScope="" ma:versionID="559f7245f04293f662312fb08dc583a3">
  <xsd:schema xmlns:xsd="http://www.w3.org/2001/XMLSchema" xmlns:xs="http://www.w3.org/2001/XMLSchema" xmlns:p="http://schemas.microsoft.com/office/2006/metadata/properties" xmlns:ns2="7efddcb6-f13e-4a6d-a319-ed95fb612219" xmlns:ns3="9043eea9-c6a2-41bd-a216-33d45f9f09e1" xmlns:ns4="0feb6c96-61ed-47c7-a2e6-bcd21225d94e" targetNamespace="http://schemas.microsoft.com/office/2006/metadata/properties" ma:root="true" ma:fieldsID="84c2a05950b5fca92616b6f503f1a558" ns2:_="" ns3:_="" ns4:_="">
    <xsd:import namespace="7efddcb6-f13e-4a6d-a319-ed95fb612219"/>
    <xsd:import namespace="9043eea9-c6a2-41bd-a216-33d45f9f09e1"/>
    <xsd:import namespace="0feb6c96-61ed-47c7-a2e6-bcd21225d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fddcb6-f13e-4a6d-a319-ed95fb612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44900684-5160-4c4d-8029-43da39098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3eea9-c6a2-41bd-a216-33d45f9f09e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dc44a1f-014e-4f71-848c-1a0a73506dce}" ma:internalName="TaxCatchAll" ma:showField="CatchAllData" ma:web="0feb6c96-61ed-47c7-a2e6-bcd21225d9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eb6c96-61ed-47c7-a2e6-bcd21225d94e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efddcb6-f13e-4a6d-a319-ed95fb612219">
      <Terms xmlns="http://schemas.microsoft.com/office/infopath/2007/PartnerControls"/>
    </lcf76f155ced4ddcb4097134ff3c332f>
    <TaxCatchAll xmlns="9043eea9-c6a2-41bd-a216-33d45f9f09e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D1A069-8C5A-44A4-A834-2B82145A4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fddcb6-f13e-4a6d-a319-ed95fb612219"/>
    <ds:schemaRef ds:uri="9043eea9-c6a2-41bd-a216-33d45f9f09e1"/>
    <ds:schemaRef ds:uri="0feb6c96-61ed-47c7-a2e6-bcd21225d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14A5CD-710E-4B88-8FD7-CCA54C5FDB04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e067e7c8-d910-4e57-b530-f346c05d2f00"/>
    <ds:schemaRef ds:uri="http://purl.org/dc/terms/"/>
    <ds:schemaRef ds:uri="68c9b326-95af-4ecd-abaf-55c18c3f890e"/>
    <ds:schemaRef ds:uri="http://schemas.openxmlformats.org/package/2006/metadata/core-properties"/>
    <ds:schemaRef ds:uri="http://purl.org/dc/dcmitype/"/>
    <ds:schemaRef ds:uri="http://purl.org/dc/elements/1.1/"/>
    <ds:schemaRef ds:uri="7efddcb6-f13e-4a6d-a319-ed95fb612219"/>
    <ds:schemaRef ds:uri="9043eea9-c6a2-41bd-a216-33d45f9f09e1"/>
  </ds:schemaRefs>
</ds:datastoreItem>
</file>

<file path=customXml/itemProps3.xml><?xml version="1.0" encoding="utf-8"?>
<ds:datastoreItem xmlns:ds="http://schemas.openxmlformats.org/officeDocument/2006/customXml" ds:itemID="{0824AA00-E5C3-4D31-B477-686BA5DED1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Presentatiemodel2024 16_9</Template>
  <TotalTime>3</TotalTime>
  <Words>1612</Words>
  <Application>Microsoft Office PowerPoint</Application>
  <PresentationFormat>Breedbeeld</PresentationFormat>
  <Paragraphs>242</Paragraphs>
  <Slides>26</Slides>
  <Notes>7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26</vt:i4>
      </vt:variant>
    </vt:vector>
  </HeadingPairs>
  <TitlesOfParts>
    <vt:vector size="37" baseType="lpstr">
      <vt:lpstr>Arial</vt:lpstr>
      <vt:lpstr>Calibri</vt:lpstr>
      <vt:lpstr>Courier New</vt:lpstr>
      <vt:lpstr>Poppins</vt:lpstr>
      <vt:lpstr>Poppins ExtraBold</vt:lpstr>
      <vt:lpstr>Roboto</vt:lpstr>
      <vt:lpstr>Segoe Sans</vt:lpstr>
      <vt:lpstr>Trebuchet MS</vt:lpstr>
      <vt:lpstr>Wingdings</vt:lpstr>
      <vt:lpstr>2_kathondvla_09-2018</vt:lpstr>
      <vt:lpstr>3_kathondvla_09-2018</vt:lpstr>
      <vt:lpstr>Naar scholen voor iedereen</vt:lpstr>
      <vt:lpstr>PowerPoint-presentatie</vt:lpstr>
      <vt:lpstr>Beleid</vt:lpstr>
      <vt:lpstr>Advies van de Onafhankelijke Commissie Inclusief Onderwijs: “Scholen voor iedereen”</vt:lpstr>
      <vt:lpstr>Advies van de Onafhankelijke Commissie Inclusief Onderwijs: ‘Scholen voor iedereen’</vt:lpstr>
      <vt:lpstr>PowerPoint-presentatie</vt:lpstr>
      <vt:lpstr>Minister Demir: visienota stappenplan richting een inclusiever onderwijs. April 2025</vt:lpstr>
      <vt:lpstr>Minister Demir: wat volgt nog?</vt:lpstr>
      <vt:lpstr>Praktijk</vt:lpstr>
      <vt:lpstr>Wat zien we vandaag rondom ons gebeuren in Vlaanderen?</vt:lpstr>
      <vt:lpstr>PowerPoint-presentatie</vt:lpstr>
      <vt:lpstr>PowerPoint-presentatie</vt:lpstr>
      <vt:lpstr>Transversale adviesraad</vt:lpstr>
      <vt:lpstr>Transversale adviesraad</vt:lpstr>
      <vt:lpstr>Naar een heldere horizon</vt:lpstr>
      <vt:lpstr>De weg er naar toe? PROCES</vt:lpstr>
      <vt:lpstr>De weg er naar toe?</vt:lpstr>
      <vt:lpstr>Verschillende startposities zijn mogelijk:</vt:lpstr>
      <vt:lpstr>Drie leidinggevende principes: zie dialoognota</vt:lpstr>
      <vt:lpstr>Inclusie als onderstroom</vt:lpstr>
      <vt:lpstr>PowerPoint-presentatie</vt:lpstr>
      <vt:lpstr>PowerPoint-presentatie</vt:lpstr>
      <vt:lpstr>De weg er naar toe: TIMING</vt:lpstr>
      <vt:lpstr>PowerPoint-presentatie</vt:lpstr>
      <vt:lpstr>Samen sterk – voor alle leerlingen!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Vermeulen</dc:creator>
  <cp:lastModifiedBy>Wendy Meulemans</cp:lastModifiedBy>
  <cp:revision>5</cp:revision>
  <cp:lastPrinted>1601-01-01T00:00:00Z</cp:lastPrinted>
  <dcterms:created xsi:type="dcterms:W3CDTF">2025-01-06T07:55:10Z</dcterms:created>
  <dcterms:modified xsi:type="dcterms:W3CDTF">2025-09-18T06:33:48Z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0x01010073A42B3D77ABC44E9D3AD631F24791AF</vt:lpwstr>
  </property>
  <property fmtid="{D5CDD505-2E9C-101B-9397-08002B2CF9AE}" pid="3" name="MediaServiceImageTags">
    <vt:lpwstr/>
  </property>
</Properties>
</file>